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2" r:id="rId6"/>
    <p:sldId id="266" r:id="rId7"/>
    <p:sldId id="265" r:id="rId8"/>
    <p:sldId id="263" r:id="rId9"/>
    <p:sldId id="261" r:id="rId10"/>
    <p:sldId id="264"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2"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3599811-C2B8-4D75-A743-51552DD4A9F5}" type="datetimeFigureOut">
              <a:rPr lang="en-GB" smtClean="0"/>
              <a:t>18/03/2014</a:t>
            </a:fld>
            <a:endParaRPr lang="en-GB"/>
          </a:p>
        </p:txBody>
      </p:sp>
      <p:sp>
        <p:nvSpPr>
          <p:cNvPr id="8" name="Slide Number Placeholder 7"/>
          <p:cNvSpPr>
            <a:spLocks noGrp="1"/>
          </p:cNvSpPr>
          <p:nvPr>
            <p:ph type="sldNum" sz="quarter" idx="11"/>
          </p:nvPr>
        </p:nvSpPr>
        <p:spPr/>
        <p:txBody>
          <a:bodyPr/>
          <a:lstStyle/>
          <a:p>
            <a:fld id="{8B7086B5-C706-405C-A5AB-E84E0A3D1385}"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9811-C2B8-4D75-A743-51552DD4A9F5}" type="datetimeFigureOut">
              <a:rPr lang="en-GB" smtClean="0"/>
              <a:t>18/03/2014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7086B5-C706-405C-A5AB-E84E0A3D138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9811-C2B8-4D75-A743-51552DD4A9F5}" type="datetimeFigureOut">
              <a:rPr lang="en-GB" smtClean="0"/>
              <a:t>18/03/2014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7086B5-C706-405C-A5AB-E84E0A3D138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99811-C2B8-4D75-A743-51552DD4A9F5}" type="datetimeFigureOut">
              <a:rPr lang="en-GB" smtClean="0"/>
              <a:t>18/03/2014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7086B5-C706-405C-A5AB-E84E0A3D138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99811-C2B8-4D75-A743-51552DD4A9F5}" type="datetimeFigureOut">
              <a:rPr lang="en-GB" smtClean="0"/>
              <a:t>18/03/2014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7086B5-C706-405C-A5AB-E84E0A3D138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599811-C2B8-4D75-A743-51552DD4A9F5}" type="datetimeFigureOut">
              <a:rPr lang="en-GB" smtClean="0"/>
              <a:t>18/03/2014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7086B5-C706-405C-A5AB-E84E0A3D1385}" type="slidenum">
              <a:rPr lang="en-GB" smtClean="0"/>
              <a:t>‹#›</a:t>
            </a:fld>
            <a:endParaRPr lang="en-GB"/>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3599811-C2B8-4D75-A743-51552DD4A9F5}" type="datetimeFigureOut">
              <a:rPr lang="en-GB" smtClean="0"/>
              <a:t>18/03/2014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7086B5-C706-405C-A5AB-E84E0A3D1385}" type="slidenum">
              <a:rPr lang="en-GB" smtClean="0"/>
              <a:t>‹#›</a:t>
            </a:fld>
            <a:endParaRPr lang="en-GB"/>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599811-C2B8-4D75-A743-51552DD4A9F5}" type="datetimeFigureOut">
              <a:rPr lang="en-GB" smtClean="0"/>
              <a:t>18/03/2014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7086B5-C706-405C-A5AB-E84E0A3D138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99811-C2B8-4D75-A743-51552DD4A9F5}" type="datetimeFigureOut">
              <a:rPr lang="en-GB" smtClean="0"/>
              <a:t>18/03/2014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7086B5-C706-405C-A5AB-E84E0A3D138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99811-C2B8-4D75-A743-51552DD4A9F5}" type="datetimeFigureOut">
              <a:rPr lang="en-GB" smtClean="0"/>
              <a:t>18/03/2014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7086B5-C706-405C-A5AB-E84E0A3D138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99811-C2B8-4D75-A743-51552DD4A9F5}" type="datetimeFigureOut">
              <a:rPr lang="en-GB" smtClean="0"/>
              <a:t>18/03/2014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7086B5-C706-405C-A5AB-E84E0A3D138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80000"/>
                <a:satMod val="100000"/>
                <a:lumMod val="100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3599811-C2B8-4D75-A743-51552DD4A9F5}" type="datetimeFigureOut">
              <a:rPr lang="en-GB" smtClean="0"/>
              <a:t>18/03/2014</a:t>
            </a:fld>
            <a:endParaRPr lang="en-GB"/>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8B7086B5-C706-405C-A5AB-E84E0A3D1385}" type="slidenum">
              <a:rPr lang="en-GB" smtClean="0"/>
              <a:t>‹#›</a:t>
            </a:fld>
            <a:endParaRPr lang="en-GB"/>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315200" cy="1154097"/>
          </a:xfrm>
        </p:spPr>
        <p:txBody>
          <a:bodyPr>
            <a:normAutofit fontScale="90000"/>
          </a:bodyPr>
          <a:lstStyle/>
          <a:p>
            <a:r>
              <a:rPr lang="en-GB" dirty="0"/>
              <a:t>WALT: What best explains why women won the vote?</a:t>
            </a:r>
          </a:p>
        </p:txBody>
      </p:sp>
      <p:pic>
        <p:nvPicPr>
          <p:cNvPr id="1028" name="Picture 4" descr="http://www.newgrounds.com/downloads/designassets/assets/ng_tan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9775" y="5201816"/>
            <a:ext cx="2024225"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2852936"/>
            <a:ext cx="8136904" cy="707886"/>
          </a:xfrm>
          <a:prstGeom prst="rect">
            <a:avLst/>
          </a:prstGeom>
          <a:noFill/>
        </p:spPr>
        <p:txBody>
          <a:bodyPr wrap="square" rtlCol="0">
            <a:spAutoFit/>
          </a:bodyPr>
          <a:lstStyle/>
          <a:p>
            <a:pPr algn="ctr"/>
            <a:r>
              <a:rPr lang="en-GB" sz="4000" dirty="0" smtClean="0">
                <a:solidFill>
                  <a:schemeClr val="accent6">
                    <a:lumMod val="50000"/>
                  </a:schemeClr>
                </a:solidFill>
              </a:rPr>
              <a:t>1872			&lt;-&gt;			 1918</a:t>
            </a:r>
            <a:endParaRPr lang="en-GB" sz="4000" dirty="0">
              <a:solidFill>
                <a:schemeClr val="accent6">
                  <a:lumMod val="50000"/>
                </a:schemeClr>
              </a:solidFill>
            </a:endParaRPr>
          </a:p>
        </p:txBody>
      </p:sp>
      <p:sp>
        <p:nvSpPr>
          <p:cNvPr id="7" name="TextBox 6"/>
          <p:cNvSpPr txBox="1"/>
          <p:nvPr/>
        </p:nvSpPr>
        <p:spPr>
          <a:xfrm>
            <a:off x="323528" y="5201816"/>
            <a:ext cx="3240360" cy="707886"/>
          </a:xfrm>
          <a:prstGeom prst="rect">
            <a:avLst/>
          </a:prstGeom>
          <a:noFill/>
        </p:spPr>
        <p:txBody>
          <a:bodyPr wrap="square" rtlCol="0">
            <a:spAutoFit/>
          </a:bodyPr>
          <a:lstStyle/>
          <a:p>
            <a:pPr algn="ctr"/>
            <a:r>
              <a:rPr lang="en-GB" sz="4000" dirty="0" smtClean="0">
                <a:solidFill>
                  <a:schemeClr val="accent6">
                    <a:lumMod val="50000"/>
                  </a:schemeClr>
                </a:solidFill>
              </a:rPr>
              <a:t>NUWSS</a:t>
            </a:r>
            <a:endParaRPr lang="en-GB" sz="4000" dirty="0">
              <a:solidFill>
                <a:schemeClr val="accent6">
                  <a:lumMod val="50000"/>
                </a:schemeClr>
              </a:solidFill>
            </a:endParaRPr>
          </a:p>
        </p:txBody>
      </p:sp>
      <p:sp>
        <p:nvSpPr>
          <p:cNvPr id="8" name="TextBox 7"/>
          <p:cNvSpPr txBox="1"/>
          <p:nvPr/>
        </p:nvSpPr>
        <p:spPr>
          <a:xfrm>
            <a:off x="4283968" y="3967956"/>
            <a:ext cx="3240360" cy="707886"/>
          </a:xfrm>
          <a:prstGeom prst="rect">
            <a:avLst/>
          </a:prstGeom>
          <a:noFill/>
        </p:spPr>
        <p:txBody>
          <a:bodyPr wrap="square" rtlCol="0">
            <a:spAutoFit/>
          </a:bodyPr>
          <a:lstStyle/>
          <a:p>
            <a:pPr algn="ctr"/>
            <a:r>
              <a:rPr lang="en-GB" sz="4000" dirty="0" smtClean="0">
                <a:solidFill>
                  <a:schemeClr val="accent6">
                    <a:lumMod val="50000"/>
                  </a:schemeClr>
                </a:solidFill>
              </a:rPr>
              <a:t>WSPU</a:t>
            </a:r>
            <a:endParaRPr lang="en-GB" sz="4000" dirty="0">
              <a:solidFill>
                <a:schemeClr val="accent6">
                  <a:lumMod val="50000"/>
                </a:schemeClr>
              </a:solidFill>
            </a:endParaRPr>
          </a:p>
        </p:txBody>
      </p:sp>
      <p:sp>
        <p:nvSpPr>
          <p:cNvPr id="5" name="AutoShape 6" descr="data:image/jpeg;base64,/9j/4AAQSkZJRgABAQAAAQABAAD/2wCEAAkGBxQSEBQUExQWFhUVFxUVFhcUFhYYGBQVFRYYFhcVFxcYHSggGBolHRgXITEhJiktLi4uGB8zODMtNygtLisBCgoKDg0OFA8PFCwcFBwsLCssLCwsLCwsLCwsLCw3LCwsLCw3NywsNywsNywrKzcrKyssLCsrKysrKysrKywrLP/AABEIAMMBAwMBIgACEQEDEQH/xAAcAAEAAgMBAQEAAAAAAAAAAAAAAwUBAgQGBwj/xAA+EAACAQIEAwYDBgQGAgMBAAABAgADEQQSITEFQVEGEyJhcYEykaEjQlKxwfAUM2JyB4KS0eHxU7JDc6IV/8QAFgEBAQEAAAAAAAAAAAAAAAAAAAEC/8QAGREBAQEBAQEAAAAAAAAAAAAAAAERIQIx/9oADAMBAAIRAxEAPwD7fERAREQEzMRAzIKlMg5l3/MdDJpkwNKbgi4/68pvaQOuU5h7jr/zJla4uNoCJrUewvvbe0yDcXgZiIgJDjTak/Lwtr00MmkWMo50ZfxC378oFJh8WWRHCgLTfYC39BtrpYMbggaiX1NwwBGoOo9JVYVy9LM1rAttfQgsp9ef0ndwr+RT/sXf0gdMEzNpDXNyF/Fr7DU/oPeBtRSw13NyfcySIgYiIgZmDEQEREBERARECAiZtEBEr14cV+Co6+WYsPk15kmup+4487qfpcH5SaO+LSvq8VCGz06i7ksFzKLea/7Tqw+KRwCrAg6/MX23EuiWJmLQMREQEreJYvuFLE2XUnwsbW56A77etpZTWogYEHUEWMDh4ZxRaq81bmGFum3I7jaZSsadbI3wVNUP4W+8nvuPUyq4rRZVKi2dQXpMwuCFHwt6XtbmPOc/D+M/xGGYPRdHQFlUi/wmwKkb6gjra0g9ZEqOBcfo4kMqVEarTJSqgYZkZTY3XcS4lGJpWrBBdjYXA9ybAe5klpy8Uw7VKRVTlbSx6EGBSPVD0MikjNUdByIu56X/AGJ6OmtgAOQA+U812Z4TURU70glM5FuZYg3I5WBt57z00DNpBRF2Zv8AKPQb/W/yE3rvZfoPU7TNFMqgdB+zA3MxEQEREBERAREQERaGNhrATSpWA058gN5qWLfDoOvP2H6zenSA2/5PrAjGc8wPKxP1vEmtEBERAwVEibDKeUmiTByNRdfhfn967afpNExTgnMlxyKb+6nWd00akD+94HPheJ0qjFVbxjdG0b1ynW065Scc4VTqbp4hqrglXXqQ62YctBK/g3FsRSRP4m7qxIBy2qoNSoYDSpdVvcWPkYHq4kWFxKVEDowZW1BGoMmlHJxPBd7TK3IO6kHZhsfPXlPE8Q47TwuYV7o1NXbZirgA6rfa/IXn0AzzPbbswmLoPZVFXIVV2UHf7p52Nht6yUfKewHAneq+Newq1SaqasGAYk/dYFbgjy2n0/s/2jc3WsQwGgcfEBzzAHX1H1nKKd8PSeghUpZe7ABbKuj0zY2Btewvf5TV8GEc1aditUgjSxzG9wb8wQDb1kV7inUBAINwdiNj6GZbaeV4Djmp1e6OqOWy3+64uxUHz19wes9SZZUcuDqqTZTsB/8AoA2+Vj7zslTg8NatVsCAchJ5HwAafIX22GnM2VeqEUsTYKCT6AXlHNWJasqgjKozMNb3Oi632tm5chO0St4Kc6d7/wCU5xf8BsE05eEA+5liDIETMwDKETMQMRMmYgJmavUA3/fpI9W8h05+55QMvW1sBc/QepmBRubtrz8h6CSqoAsBMwAEXiDAXiYiAmZi8yIGLRaZiBiZiIGCJX8ZwPe0yoJDbowtdXvdW15A6yxiBTrwnuwDROXIgRF+7p+L8X/cnw3EtclUBG01v4Wv0PXfTfSWNpFXw6uCGAIOhB1EgkWQcQRzTYUyAxFgTyPW3OcbrUogkA1EGoF/GLchyI+vrOrDY1Kq3Q3+hHtA8/gKP8M1qlUuK7XObQo4UeMdBYC/IGx01vbY7BiojpYZyLgsNGNrX02PpJKtFHLKALgX6Hxae2kiOZB3epcC9Ik7gfdJPPl6W84weG47TGHVq7E3wxWoF1zlgRuwF26ba3n0XA4latJKi/C6hl9GFx9DPI/4g8COLpU6lFsr02ub3yuBpkdbeKx5Ha3lOrsLUKYQ0SRagzUlsD8NsyWudRlYD/LIq+4dXVmqWvoQDcG1woBC9bc7Su7YK1SlSoKSDXqohsL/AGa+Op7ZVt7zbDsC5Ksy52AsFJFwqnX8Ogt016zpzXxFgoy0lyg2uVZtWF76aZeXOVFiFCgAaAAADyHKZQTlUEsdyQSB4uXUzWvxBKa3qErYXIPIXte+315wN+JY9aFNqlRgqIMzEm1gN54/C/4mYF63driE1N73sPMX6yLivDcTxIh2U0qIZsiM5ViBcCoyqCGvuASCB5nSDhn+FuGpuHdQzdFUKqjkBu31llR7DDdpMO29egBy+2S59Ry+s7F4rQIuK1M36Op/IyoHY3Bfew1BvN6SMfmwMjbB4fVKFCk5B3FOmtNDoNWA1Pp0kVffx9Pkyt5KwJP1mVrFgLDLcfetcewMpuF9mUR+8fxPuBsiNe9159N+kv1WBEtLXz5nmf8AiTgRaJQiIgIMTEBERAjNLp+/lNO5I5yeJMEIZh1/OajEG9rfpOmCIEAxHkfz/KZbEqOYkjJeR1MOCLfnADEjTmDzA0koa8rjw4A3Atpbwkg/IafSQmhUS2WoQBydQfytfn84FxE5RiTa5Hy1/wCfpIqHFabsVDLmHK4v/p3+ko7jKLjPBmLd9hn7usPdKlvuuuxv13HIjeXmaaZr7GQeb4N2sDVO4xKihiPhAPwVCPwMeZ1OXfe1wLzuxT1KhsLA3vTIBJB/EbnUfLQkSTj3BqOJTJWANtR1B5EW1lbwgVsF9niGNamxAp1sv2ijW1OsBuBoAw99dYWLWsneU2Ay06hNmDajMPK4vpax6ETy/Z+t3eJxFJrBzobfCWpWGaw2uGPO/h9pfdpMHUeka2FVHrhbJmNldSdsw2tckH16zz/Cex2L76nWr16VIpmPd4dCSSykEGpUP9XJRsOkItMJg8QyutNlp2fLnOrABV2QDz6zZeD4mi+dapqgg+Cwp2Ym+5JBTyOo5E7S+4dgBRTKpY6liXOYknzk+IqhFLMQFUEknYAakmBRUcVVpG9WmyjS9rPdm/Cy676bCTUaL16oeqB3a6pStezf+Rm5tvYWsL9ZNh6/enM11VfEAdNDezMOWx05fOQca7RUMMhL1BcfdXVmO+UAbmBbFfLrODiPFVpaKrVHuFy0xcgnbMdlH7tPPDjNbF081MmlTsCcmrtmAIUvbw9LLr5z1PC8IKVNVAsN7dL6m55m/OBzpgXqa1m8Jtamuij+5t2/eksadIKAAAANgNhN7yJq45a/26/lKJYnLnqE6KoGnxG5tz0GgO3ObimTuT+X5SCRqoBsSL9Ofymve32B99Pz1haIB0AEltAxrMxMSjJmIiAiIgJkTEQMxMTMBEQICIgmBo1IHl8pxYvhiPnOVSzJlzEDMNDYhrX5ywvOOrxOkGIaooINjc2F9Ta505GQeToCvTeqO+q/ZinTVKahrvlzn4yRazqPu/DNMd2zqYepTp1qau9QgU0T+Y+1/DchQObGw2teOMdoqVAVe6rU6r1WzU1V1IzmwAY30HL0E8j2YpomNr4zEl3qfAxVKjhTbxKgCk6E5eW1+ekH0ilxwNZmovSJuPGATYA+K6FrL5w/EKeIA7iqrk+FbEMAx++QDyFz7TznEu1uEDIxp1XGYBQFAAJsuoZgb3Ol/MjqKAdpcIOJU6tWnUopRQsF7q7uwzakUybIBdieZUDlYiPr2Fw600VFFlUBQPIaSacvDsfTr0lq0nDo4urKbgidU0MGeW7V8cpg/wAKWsaisHaxsFItkX8VQkgADa956qceH4ZSRi600DHdgozfPeB8tr9vKK/Yit3GRsjGr3mYgALqCDkPqAb8rb33Z+vg28SE4htfEgeqGJNzeoBlXUbaAaz1Ddl8IarVjhqJqOczOUUkt115yHH4Z6Tl6SrlOpGZgbhctlW2UbA8rn5yYPIcDrV8Aww7UWKsAUZ2CoGzMACwuScuTTqDPV0sPi6oUvVWn1WkpOliLZ21vtqOh6zir4xhhqCspLtYPmAzi2hb+4S/4Uzd2t9LD9SB+kgmwuDCrYkvvq5udTedAEyImgiIgJiZiBiIiAiIgIiICIiAgQJmAiIgakHrIKmDDG51O1/Le06CbSNsQoFybDqdB9ZBzPgVAudhrqdres+AUuCvxPiOLCllVKpFwLlKeoViD0AtlGpJ1tPtfaLHM691RR3L/EVFgE6ZmsDe2U67Emx0nlexPYmvhatSu9az10y1KdMAgEtnzZyN7k20+8ZKsd+F4BhsNSUVWc5L+IgKEFjp4RYKB7aDnLHD8SwtEBELOdlSkGdjqdzsCd9SJbUeDoPiGbb4zmOmo0Og9ptjVoUR3tZkRQb5nIUX2A13MI8L2q4rWpPTyYOjTasXAas65zkFyGCiwvprm0tPNns4cW5r166UBTBBFFdFDfEGLsSVvpfybpLXt0DxKtRqYdWNKhm1IKlmZqf2iA62ABFiNc3Sc3GMBhsItFaviepbJRci5HxZjTHhIG2u4Fr3MKsuzGP7itQo4B3xFG9KlUJpnu1VFsziqEClgvMG+gBvYT6rKns1j1rYSlVRBTVluFFgosSPDbTLoSPK0scPXVxmRlYai6kEXG+olRLERKEoe0Wc1KKU3yse8bYHRVHXztL4ymr1AK1SoR/KXLfy+Jj6f7SUV643EHMtShTIXYIzXcEalQRoSTaxOlvPTqoccGZUNKom6AFSRdSANVuNb6XIvOThfEDiCrUrhWBzs62bW2UAHaw6jmJerhzmBNQm39KC/wAheQch47SQharCmx5MfW3Te2ksKOLVgCDoZWdoKVwraEggWZHcEEjUhQdrdJitwsvZ6btTbXUXGa4GpXytGi6VrjSZnlmwePp2NJ6b3JzLUFtL6MGUC5tveW+Er4jKDVppfS4pPflr8QEuiyicC8VX761KZ/rQ2/1C6/WdOHxSP8Dq1t8pBt622lE0TF5mBiJmIGImYgYiIgJmYiBmJiIFdxHCNUceJsqj4Q2W5J3JGv1m1PCa32+p+ZnRTJzsCb3AI6DcWHynJjeO0abFM2eoAT3aWL6akb2Btc6nYGQdlPDqJz8R4nSoDxtY8kW7O3LRF1Mo6ONxGMuovhlK3W1mdhcC+bl5gdRrLPhPAkoi+hfUGprmYebG5/YgcB4tiMTb+HU0k1vUqJd9wLKp0HPU322kVXstTd89VmaoVKhqjFiTcm4F7Kf7RsSJ6hVCjQWkFQlmA0A3udz/AGj9YFQMLUo0QtFV74jLmbWnR6EgWL2v8I3O5G88dQ7A0cU9RqterVrVBdq7ZQVscvhpjQLoQB0vPo+IqZB9FHnPK5MnwOO/fKqX1ByahsvkQzHUeH2mVUnCsVUrq+A8VNKmepdLaUGGUJf7uZizC1tFI0vrr/hq9Hh38etWqlClTrBBTetcBqYIaqAzEjMpp6eVuUtMVwlsHQatTqW7lWd6rfE4AJYvfRtvh22AtYT4ti+GHEYY4sjNicRVZmzX/wDmqBUZbfD4mAAOn6WD9K8W45Tw9FKrElHZFUrbXvPhOvLzmvBOOpicwCsjLrlcWJW9s620K3BH/YnnsRiVrYfD0aqNSy1KIyqwObKQoCtYG4JU7DYyz4tRFJkqIQKiXsDbUEC4PRSFt62PKXR6OUPafDUaqZGJFUhu7KMRUFhqbrqF5G+huBuRJeP8Ry4B61IFi1MNTANszMLp+YlZ2Nq0a+HNWmqo98lWxN1qL8StfUeh116yWoocDxirh7jE95TL1AiYju/sWOUBe8Qn7MXut7rfrsZ7bh2Lz2DaVLba2I5sl9x9Rf574jBrUUqyqysCGB1DAixBB3EqsLwruLqoL0b3Sn96idvsW3y/030vobaQr0Ym0pMNxPKbs2ekSQKltaZG61R93pc85c3hG0yRMCZlGuUTjxPCqVRszIpbqQL/AD3nbEo4Bg3W+R2F+WbNb0z3tNu9qrvlPqCv1FxO2IHKmN6qR5ixH+/0j/8ApUs2UuA3RvCfa+8nakDuBI3woIt/zIJg4Oxv6ROA8JT8Kf6BEdFhERKETDsALk2A5nlOWrjb3FNcx+S/P/aB1zhr8TUaIC5/p2Hq2wmGwbOb1GJH4Nl+XP3vOujQCiwFhyHT0kFY2Bq1S2dyqtcZaZI0tzbc/SZbgtMJZUAttlAXXcMDyYcj6y2iBW8OrWPduAHANrKFDi9ywHJtdR77ESxE58ZhQ46MLFWG6sNiP3zI2MjwWLzAqwtUTRx+TL/Sf9xygdhEhqpqDfa/1mxeavYKSeQvp+kiq7iFW2fUBiEVb8g58TW/e048LwFWdqj31UooBtkViC1raqzczfoOWuOH4dsTXZ3N6VIgILaGout78wp+ZvPSECEfPP8AFStmoUcDTOV8ZUCtyIoUrPVb/wBR7zgwNGgRh8KgQsa1FyoFstNKitmPn4bA+Y3trjiWEGPfEYt9aRKU8ONvsKLG7qd7vVBYEbhVnZ2ewDLjsL4SL0GquTqWIdxvoB8S6W5LIq64hQugddKiVaee/VagzG/RlF5ccd4cK1MgHK1wb23trlPlIeMJle9rrUFjbk6aq3uoYf5RLQMSAbdDv1ED5/Qx1aoVpWLDDKKQpqM3eFVU52N/iKEL5HMeel3wjh1Wgz1yqqG1ekupKAm2wAzAa876jnPP8JoVaXGKy3OU1b2tuHS6a+ht55Z9KVNI89a9cRUmBAYG4IBBGxBGhBm+S4nHQtSqd1srXKeR3ZPTW49xO4GVlXYvh+rMhyudza4cdKi/fFvccjGCxgUhG8JNgATdT/8AW3P+3cSxFpFicKrixAI5gi4+RhE6tebGcSKybajoeXoefv8AOTUcUrMVB8S2uOYuL6iWCaIiUIiICIiAiIga1KgUXYgDqZyPjGb+Wt/6nuB8tzMpgtixLEc21PtyHtOpVA5QONcGWANQljvrt/p2nYlMDlr+xN5iAiIgIiIAyvxtI3zp/MU+How5ofI7eWh5SwMicTNGmHqhlDWIvyYWKnofOc3E7sBSQkNUBBYfcQfE3rsB5nynn/8AELCVhRXE4asaNWiQTbUVEYhShXZmuRYWN9t7T0HAqFVaQOIYNWbV7AAL0QAdB8zc84iuvCYZaSBEFlUWA8p5/tvxIrRWgrZXxLGmGuBkpAXqvfkcvhH9TrPSmfL8dxyjV4jUbGU3ShTITDVMpanXyEkroPCS+u/iAUW0lRZYJ8oXvKdQUVH2SUlBDAAC5FwdBcKvTXcgC94JiqOJxBrUXV1Sl3Wm6FnzZWXdGGUeE2tOWrx5XRalBL02BZXbwqb63C7m562knYB+8pVaxpimalU5gNblQASTYX1vMz60uOM070WP4bP/AKCGP0BHvJ8F8AHQW+Wn6SXEgZGvtY3+Ui4ewNNSNrC00jyvG6Xd8UoVACe8UA770n1Om5y1Nj0nsKFTML7Sh7U0PtMLUX4krWG+z0300F91WXmH21v7208tOm0kWs1qAbffkekxh3uNdwbH1HOSyKr4Tm9j5iVlJaLTN4lCc1TBIXz5RnAtm2Nul+k6YgQIWXe7Drpcew3kysDtMyJ6GtwbGQSxIu9sbEe429+klvKEREBERAREQEREBERAREQE0cTLtaVnEy9S1GmSuf8AmVB9ylscp/G2w6anlM1XLSpfxVcOdaGHY5BfSrXFwah6qmoXq1zyBl/I8LQWmiogCqoCqBsABYCSSwqk7WcQNKgVQ2q1fsqWouXZSfDfmFDEedhzheCU2wooVVUrlUMLXBIsdAd7EC3pKTtPwb+OqsGGZKK2UZnW7sQWvlIuLZQDe4IMrcA+IpuEpNxCmUGXJVSniKHhFvCzkVCNNDmB8pnVU/ajg9Th7KuHc91UcvkysVFrXBQXB1a91AsDrtcfROxSn+CpFrZnBc2Fh4jfQctLT53x3jmNoVB/F4VqytcUq1Md29Pk47sNoDmX7x2vfkPq3C6eWhTUDLZEFullGkeS04nUy0XJ2AkXB6ApoVGwY5fRrNb6mdHEKeak4PNT+Ug4U/hI5rYH2Fh9Jqso+PqDRudMr02PoHXN9LzvpWsCOm/WQcSpZ6Tr1Uja9tN7TfAvmpqTzAiCeCIiUc9B7MUPqvp09p0SHEU7i4+Iaj/aSUqmYAjn9PKBtERAREQMFbzXu7baeXKbxAjSoOeh13/SSTV0Bmmq+YkEt5iYDeRmI0bxEShERAREQEExMEQIX1PlJaaWEx3YvN5JAkeIqZVJ6aySc2KGZkTzzt6LsPdrSjGCwoVNdSxLMfNjcyZaQ3tJIjBV8fwweminc1KYFrX+IX+l/lLQCcWL1r0V6Z6n+kBR/wC5nbIMVBcEdZX8LTKWB38N/O1wD7gAyxkGHXVjbXa/UCFS1RcTj4HfuFB3FwfZiJ3NOTh2gYdGb6sT+sDriIlQkFsreTfRuXzk81qIGFjA2iaUW0sdxofPz95vAREQEREBERAWiIgIiICIiAiIgIERAzaYiICc1D+bU9EHtYn9YiB0xEQOcD7Yn+gfVjf8hOiIkCYA1iIAznwI+LzdvziIqumIiVCIiBA+lRfMEHzta0niJAmRESjEREBERARE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01442"/>
            <a:ext cx="1827695" cy="13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765643"/>
            <a:ext cx="1293684" cy="129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150" y="5555759"/>
            <a:ext cx="1461596"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61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01" y="1246882"/>
            <a:ext cx="76200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92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100000"/>
                <a:shade val="80000"/>
                <a:satMod val="100000"/>
                <a:lumMod val="100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4624"/>
            <a:ext cx="4104456" cy="2664295"/>
          </a:xfrm>
        </p:spPr>
        <p:style>
          <a:lnRef idx="2">
            <a:schemeClr val="accent2"/>
          </a:lnRef>
          <a:fillRef idx="1">
            <a:schemeClr val="lt1"/>
          </a:fillRef>
          <a:effectRef idx="0">
            <a:schemeClr val="accent2"/>
          </a:effectRef>
          <a:fontRef idx="minor">
            <a:schemeClr val="dk1"/>
          </a:fontRef>
        </p:style>
        <p:txBody>
          <a:bodyPr>
            <a:normAutofit/>
          </a:bodyPr>
          <a:lstStyle/>
          <a:p>
            <a:pPr marL="45720" indent="0">
              <a:buNone/>
            </a:pPr>
            <a:r>
              <a:rPr lang="en-GB" sz="1600" b="1" dirty="0" smtClean="0">
                <a:solidFill>
                  <a:schemeClr val="accent6">
                    <a:lumMod val="50000"/>
                  </a:schemeClr>
                </a:solidFill>
              </a:rPr>
              <a:t>Source A – Importance of Sylvia </a:t>
            </a:r>
            <a:r>
              <a:rPr lang="en-GB" sz="1600" b="1" dirty="0">
                <a:solidFill>
                  <a:schemeClr val="accent6">
                    <a:lumMod val="50000"/>
                  </a:schemeClr>
                </a:solidFill>
              </a:rPr>
              <a:t>Pankhurst</a:t>
            </a:r>
          </a:p>
          <a:p>
            <a:pPr marL="45720" indent="0">
              <a:buNone/>
            </a:pPr>
            <a:r>
              <a:rPr lang="en-GB" sz="1600" dirty="0">
                <a:solidFill>
                  <a:schemeClr val="accent6">
                    <a:lumMod val="50000"/>
                  </a:schemeClr>
                </a:solidFill>
              </a:rPr>
              <a:t>In June 1914, she famously took a delegation of working class women to lobby Prime Minister Asquith who did not think that working class women were intelligent enough to have the vote. This proved to Asquith that working class women were intelligent enough to vote.</a:t>
            </a:r>
          </a:p>
          <a:p>
            <a:pPr marL="45720" indent="0">
              <a:buNone/>
            </a:pPr>
            <a:endParaRPr lang="en-GB" sz="1600" dirty="0">
              <a:solidFill>
                <a:schemeClr val="accent6">
                  <a:lumMod val="50000"/>
                </a:schemeClr>
              </a:solidFill>
            </a:endParaRPr>
          </a:p>
        </p:txBody>
      </p:sp>
      <p:sp>
        <p:nvSpPr>
          <p:cNvPr id="4" name="Content Placeholder 2"/>
          <p:cNvSpPr txBox="1">
            <a:spLocks/>
          </p:cNvSpPr>
          <p:nvPr/>
        </p:nvSpPr>
        <p:spPr>
          <a:xfrm>
            <a:off x="4283968" y="44625"/>
            <a:ext cx="4824536" cy="396044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None/>
            </a:pPr>
            <a:r>
              <a:rPr lang="en-GB" sz="1600" b="1" dirty="0" smtClean="0">
                <a:solidFill>
                  <a:schemeClr val="accent6">
                    <a:lumMod val="50000"/>
                  </a:schemeClr>
                </a:solidFill>
              </a:rPr>
              <a:t>Source B – Importance of the NUWSS </a:t>
            </a:r>
          </a:p>
          <a:p>
            <a:pPr marL="45720" indent="0">
              <a:buNone/>
            </a:pPr>
            <a:r>
              <a:rPr lang="en-GB" sz="1600" dirty="0" smtClean="0">
                <a:solidFill>
                  <a:schemeClr val="accent6">
                    <a:lumMod val="50000"/>
                  </a:schemeClr>
                </a:solidFill>
              </a:rPr>
              <a:t>The NUWSS was </a:t>
            </a:r>
            <a:r>
              <a:rPr lang="en-GB" sz="1600" dirty="0">
                <a:solidFill>
                  <a:schemeClr val="accent6">
                    <a:lumMod val="50000"/>
                  </a:schemeClr>
                </a:solidFill>
              </a:rPr>
              <a:t>established in 1897 by Millicent Fawcett and its members were known as </a:t>
            </a:r>
            <a:r>
              <a:rPr lang="en-GB" sz="1600" b="1" dirty="0">
                <a:solidFill>
                  <a:schemeClr val="accent6">
                    <a:lumMod val="50000"/>
                  </a:schemeClr>
                </a:solidFill>
              </a:rPr>
              <a:t>Suffragists</a:t>
            </a:r>
            <a:r>
              <a:rPr lang="en-GB" sz="1600" dirty="0">
                <a:solidFill>
                  <a:schemeClr val="accent6">
                    <a:lumMod val="50000"/>
                  </a:schemeClr>
                </a:solidFill>
              </a:rPr>
              <a:t>. The NUWSS hoped to persuade politicians to give them the right to vote and undertook a peaceful campaign. Some of their tactics included petitions, distributing leaflets and organised meetings. </a:t>
            </a:r>
            <a:endParaRPr lang="en-GB" sz="1600" dirty="0" smtClean="0">
              <a:solidFill>
                <a:schemeClr val="accent6">
                  <a:lumMod val="50000"/>
                </a:schemeClr>
              </a:solidFill>
            </a:endParaRPr>
          </a:p>
          <a:p>
            <a:pPr marL="45720" indent="0">
              <a:buNone/>
            </a:pPr>
            <a:endParaRPr lang="en-GB" sz="1600" dirty="0">
              <a:solidFill>
                <a:schemeClr val="accent6">
                  <a:lumMod val="50000"/>
                </a:schemeClr>
              </a:solidFill>
            </a:endParaRPr>
          </a:p>
          <a:p>
            <a:pPr marL="45720" indent="0">
              <a:buNone/>
            </a:pPr>
            <a:r>
              <a:rPr lang="en-GB" sz="1600" dirty="0" smtClean="0">
                <a:solidFill>
                  <a:schemeClr val="accent6">
                    <a:lumMod val="50000"/>
                  </a:schemeClr>
                </a:solidFill>
              </a:rPr>
              <a:t>They </a:t>
            </a:r>
            <a:r>
              <a:rPr lang="en-GB" sz="1600" dirty="0">
                <a:solidFill>
                  <a:schemeClr val="accent6">
                    <a:lumMod val="50000"/>
                  </a:schemeClr>
                </a:solidFill>
              </a:rPr>
              <a:t>were the first organised group of women to begin campaigning for female suffrage. They were responsible for persuading a number of MPs to back their cause. Fawcett believed that if the organisation was seen to be intelligent, polite and law-abiding then women would prove themselves responsible enough to participate fully in politics</a:t>
            </a:r>
            <a:r>
              <a:rPr lang="en-GB" sz="1600" dirty="0" smtClean="0">
                <a:solidFill>
                  <a:schemeClr val="accent6">
                    <a:lumMod val="50000"/>
                  </a:schemeClr>
                </a:solidFill>
              </a:rPr>
              <a:t>.</a:t>
            </a:r>
            <a:endParaRPr lang="en-GB" sz="1600" dirty="0">
              <a:solidFill>
                <a:schemeClr val="accent6">
                  <a:lumMod val="50000"/>
                </a:schemeClr>
              </a:solidFill>
            </a:endParaRPr>
          </a:p>
        </p:txBody>
      </p:sp>
      <p:sp>
        <p:nvSpPr>
          <p:cNvPr id="5" name="Content Placeholder 2"/>
          <p:cNvSpPr txBox="1">
            <a:spLocks/>
          </p:cNvSpPr>
          <p:nvPr/>
        </p:nvSpPr>
        <p:spPr>
          <a:xfrm>
            <a:off x="98106" y="2780929"/>
            <a:ext cx="4113854" cy="187946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Font typeface="Wingdings" charset="2"/>
              <a:buNone/>
            </a:pPr>
            <a:r>
              <a:rPr lang="en-GB" sz="1600" b="1" dirty="0" smtClean="0">
                <a:solidFill>
                  <a:schemeClr val="accent6">
                    <a:lumMod val="50000"/>
                  </a:schemeClr>
                </a:solidFill>
              </a:rPr>
              <a:t>Source C – Millicent Fawcett (NUWSS) talking about the importance of the WSPU.</a:t>
            </a:r>
          </a:p>
          <a:p>
            <a:pPr marL="45720" indent="0">
              <a:buFont typeface="Wingdings" charset="2"/>
              <a:buNone/>
            </a:pPr>
            <a:r>
              <a:rPr lang="en-GB" sz="1600" b="1" dirty="0" smtClean="0">
                <a:solidFill>
                  <a:schemeClr val="accent6">
                    <a:lumMod val="50000"/>
                  </a:schemeClr>
                </a:solidFill>
              </a:rPr>
              <a:t> </a:t>
            </a:r>
            <a:r>
              <a:rPr lang="en-GB" sz="1600" dirty="0" smtClean="0">
                <a:solidFill>
                  <a:schemeClr val="accent6">
                    <a:lumMod val="50000"/>
                  </a:schemeClr>
                </a:solidFill>
              </a:rPr>
              <a:t>“</a:t>
            </a:r>
            <a:r>
              <a:rPr lang="en-GB" sz="1600" dirty="0">
                <a:solidFill>
                  <a:schemeClr val="accent6">
                    <a:lumMod val="50000"/>
                  </a:schemeClr>
                </a:solidFill>
              </a:rPr>
              <a:t>In my opinion, far from having injured the movement, they have done more during the last 12 months to bring it within the region of practical politics than we have been able to accomplish”. </a:t>
            </a:r>
            <a:endParaRPr lang="en-GB" sz="1600" dirty="0">
              <a:solidFill>
                <a:schemeClr val="accent6">
                  <a:lumMod val="50000"/>
                </a:schemeClr>
              </a:solidFill>
            </a:endParaRPr>
          </a:p>
        </p:txBody>
      </p:sp>
      <p:sp>
        <p:nvSpPr>
          <p:cNvPr id="6" name="Rectangle 5"/>
          <p:cNvSpPr/>
          <p:nvPr/>
        </p:nvSpPr>
        <p:spPr>
          <a:xfrm>
            <a:off x="98106" y="4797152"/>
            <a:ext cx="4113854"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b="1" dirty="0" smtClean="0">
                <a:solidFill>
                  <a:schemeClr val="accent6">
                    <a:lumMod val="50000"/>
                  </a:schemeClr>
                </a:solidFill>
              </a:rPr>
              <a:t>Source D – Historian on the Suffragettes</a:t>
            </a:r>
          </a:p>
          <a:p>
            <a:r>
              <a:rPr lang="en-GB" sz="1600" dirty="0" smtClean="0">
                <a:solidFill>
                  <a:schemeClr val="accent6">
                    <a:lumMod val="50000"/>
                  </a:schemeClr>
                </a:solidFill>
              </a:rPr>
              <a:t>“After </a:t>
            </a:r>
            <a:r>
              <a:rPr lang="en-GB" sz="1600" dirty="0">
                <a:solidFill>
                  <a:schemeClr val="accent6">
                    <a:lumMod val="50000"/>
                  </a:schemeClr>
                </a:solidFill>
              </a:rPr>
              <a:t>November 1911 the position is much more doubtful.  Militancy was becoming more extreme and strong antagonism was being aroused.  The public could hardly be expected to approve of arson</a:t>
            </a:r>
            <a:r>
              <a:rPr lang="en-GB" sz="1600" dirty="0" smtClean="0">
                <a:solidFill>
                  <a:schemeClr val="accent6">
                    <a:lumMod val="50000"/>
                  </a:schemeClr>
                </a:solidFill>
              </a:rPr>
              <a:t>.” </a:t>
            </a:r>
            <a:endParaRPr lang="en-GB" sz="1600" dirty="0">
              <a:solidFill>
                <a:schemeClr val="accent6">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803" y="4113786"/>
            <a:ext cx="3744416" cy="254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933796" y="5823911"/>
            <a:ext cx="206970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b="1" dirty="0" smtClean="0">
                <a:solidFill>
                  <a:schemeClr val="accent6">
                    <a:lumMod val="50000"/>
                  </a:schemeClr>
                </a:solidFill>
              </a:rPr>
              <a:t>Source E – Image of Suffragists campaigning in 1900.</a:t>
            </a:r>
          </a:p>
        </p:txBody>
      </p:sp>
    </p:spTree>
    <p:extLst>
      <p:ext uri="{BB962C8B-B14F-4D97-AF65-F5344CB8AC3E}">
        <p14:creationId xmlns:p14="http://schemas.microsoft.com/office/powerpoint/2010/main" val="13734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0"/>
            <a:ext cx="7315200" cy="1800200"/>
          </a:xfrm>
        </p:spPr>
        <p:txBody>
          <a:bodyPr/>
          <a:lstStyle/>
          <a:p>
            <a:r>
              <a:rPr lang="en-GB" dirty="0" smtClean="0"/>
              <a:t>WALT: What best explains why women won the vote?</a:t>
            </a:r>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29593596"/>
              </p:ext>
            </p:extLst>
          </p:nvPr>
        </p:nvGraphicFramePr>
        <p:xfrm>
          <a:off x="251520" y="1844824"/>
          <a:ext cx="7776864" cy="4824536"/>
        </p:xfrm>
        <a:graphic>
          <a:graphicData uri="http://schemas.openxmlformats.org/drawingml/2006/table">
            <a:tbl>
              <a:tblPr firstRow="1" firstCol="1" lastRow="1" lastCol="1" bandRow="1" bandCol="1">
                <a:tableStyleId>{5940675A-B579-460E-94D1-54222C63F5DA}</a:tableStyleId>
              </a:tblPr>
              <a:tblGrid>
                <a:gridCol w="720080"/>
                <a:gridCol w="7056784"/>
              </a:tblGrid>
              <a:tr h="584877">
                <a:tc>
                  <a:txBody>
                    <a:bodyPr/>
                    <a:lstStyle/>
                    <a:p>
                      <a:pPr marL="0" indent="0" algn="ctr">
                        <a:lnSpc>
                          <a:spcPct val="115000"/>
                        </a:lnSpc>
                        <a:spcAft>
                          <a:spcPts val="1000"/>
                        </a:spcAft>
                        <a:buFont typeface="Arial" panose="020B0604020202020204" pitchFamily="34" charset="0"/>
                        <a:buNone/>
                      </a:pPr>
                      <a:r>
                        <a:rPr lang="en-GB" sz="2400" b="1" dirty="0">
                          <a:solidFill>
                            <a:schemeClr val="accent6">
                              <a:lumMod val="50000"/>
                            </a:schemeClr>
                          </a:solidFill>
                          <a:effectLst/>
                        </a:rPr>
                        <a:t>4</a:t>
                      </a:r>
                      <a:endParaRPr lang="en-GB" sz="2400" b="1" dirty="0">
                        <a:solidFill>
                          <a:schemeClr val="accent6">
                            <a:lumMod val="50000"/>
                          </a:schemeClr>
                        </a:solidFill>
                        <a:effectLst/>
                        <a:latin typeface="Calibri"/>
                        <a:ea typeface="Calibri"/>
                        <a:cs typeface="Times New Roman"/>
                      </a:endParaRPr>
                    </a:p>
                  </a:txBody>
                  <a:tcPr marL="68580" marR="68580" marT="0" marB="0" anchor="ctr"/>
                </a:tc>
                <a:tc>
                  <a:txBody>
                    <a:bodyPr/>
                    <a:lstStyle/>
                    <a:p>
                      <a:pPr marL="0" indent="0">
                        <a:lnSpc>
                          <a:spcPct val="115000"/>
                        </a:lnSpc>
                        <a:spcAft>
                          <a:spcPts val="0"/>
                        </a:spcAft>
                        <a:buFont typeface="Arial" panose="020B0604020202020204" pitchFamily="34" charset="0"/>
                        <a:buNone/>
                      </a:pPr>
                      <a:r>
                        <a:rPr lang="en-GB" sz="1400" dirty="0">
                          <a:solidFill>
                            <a:schemeClr val="accent6">
                              <a:lumMod val="50000"/>
                            </a:schemeClr>
                          </a:solidFill>
                          <a:effectLst/>
                        </a:rPr>
                        <a:t> </a:t>
                      </a:r>
                    </a:p>
                    <a:p>
                      <a:pPr marL="0" lvl="0" indent="0">
                        <a:lnSpc>
                          <a:spcPct val="115000"/>
                        </a:lnSpc>
                        <a:spcAft>
                          <a:spcPts val="0"/>
                        </a:spcAft>
                        <a:buFont typeface="Courier New"/>
                        <a:buNone/>
                        <a:tabLst>
                          <a:tab pos="457200" algn="l"/>
                        </a:tabLst>
                      </a:pPr>
                      <a:r>
                        <a:rPr lang="en-GB" sz="1400" dirty="0">
                          <a:solidFill>
                            <a:schemeClr val="accent6">
                              <a:lumMod val="50000"/>
                            </a:schemeClr>
                          </a:solidFill>
                          <a:effectLst/>
                        </a:rPr>
                        <a:t>Remembered and Described the reasons why </a:t>
                      </a:r>
                      <a:r>
                        <a:rPr lang="en-GB" sz="1400" dirty="0" smtClean="0">
                          <a:solidFill>
                            <a:schemeClr val="accent6">
                              <a:lumMod val="50000"/>
                            </a:schemeClr>
                          </a:solidFill>
                          <a:effectLst/>
                        </a:rPr>
                        <a:t>women won the vote.</a:t>
                      </a:r>
                      <a:endParaRPr lang="en-GB" sz="1400" dirty="0">
                        <a:solidFill>
                          <a:schemeClr val="accent6">
                            <a:lumMod val="50000"/>
                          </a:schemeClr>
                        </a:solidFill>
                        <a:effectLst/>
                      </a:endParaRPr>
                    </a:p>
                    <a:p>
                      <a:pPr marL="0" lvl="0" indent="0">
                        <a:lnSpc>
                          <a:spcPct val="115000"/>
                        </a:lnSpc>
                        <a:spcAft>
                          <a:spcPts val="0"/>
                        </a:spcAft>
                        <a:buFont typeface="Courier New"/>
                        <a:buNone/>
                        <a:tabLst>
                          <a:tab pos="457200" algn="l"/>
                        </a:tabLst>
                      </a:pPr>
                      <a:r>
                        <a:rPr lang="en-GB" sz="1400" dirty="0">
                          <a:solidFill>
                            <a:schemeClr val="accent6">
                              <a:lumMod val="50000"/>
                            </a:schemeClr>
                          </a:solidFill>
                          <a:effectLst/>
                        </a:rPr>
                        <a:t>Described  some of the main </a:t>
                      </a:r>
                      <a:r>
                        <a:rPr lang="en-GB" sz="1400" dirty="0" smtClean="0">
                          <a:solidFill>
                            <a:schemeClr val="accent6">
                              <a:lumMod val="50000"/>
                            </a:schemeClr>
                          </a:solidFill>
                          <a:effectLst/>
                        </a:rPr>
                        <a:t>causes for women winning</a:t>
                      </a:r>
                      <a:r>
                        <a:rPr lang="en-GB" sz="1400" baseline="0" dirty="0" smtClean="0">
                          <a:solidFill>
                            <a:schemeClr val="accent6">
                              <a:lumMod val="50000"/>
                            </a:schemeClr>
                          </a:solidFill>
                          <a:effectLst/>
                        </a:rPr>
                        <a:t> the vote. </a:t>
                      </a:r>
                      <a:endParaRPr lang="en-GB" sz="1400" dirty="0">
                        <a:solidFill>
                          <a:schemeClr val="accent6">
                            <a:lumMod val="50000"/>
                          </a:schemeClr>
                        </a:solidFill>
                        <a:effectLst/>
                      </a:endParaRPr>
                    </a:p>
                    <a:p>
                      <a:pPr marL="457200" indent="0">
                        <a:lnSpc>
                          <a:spcPct val="115000"/>
                        </a:lnSpc>
                        <a:spcAft>
                          <a:spcPts val="0"/>
                        </a:spcAft>
                        <a:buFont typeface="Arial" panose="020B0604020202020204" pitchFamily="34" charset="0"/>
                        <a:buNone/>
                      </a:pPr>
                      <a:r>
                        <a:rPr lang="en-GB" sz="1400" dirty="0">
                          <a:solidFill>
                            <a:schemeClr val="accent6">
                              <a:lumMod val="50000"/>
                            </a:schemeClr>
                          </a:solidFill>
                          <a:effectLst/>
                        </a:rPr>
                        <a:t> </a:t>
                      </a:r>
                      <a:endParaRPr lang="en-GB" sz="1400" dirty="0">
                        <a:solidFill>
                          <a:schemeClr val="accent6">
                            <a:lumMod val="50000"/>
                          </a:schemeClr>
                        </a:solidFill>
                        <a:effectLst/>
                        <a:latin typeface="Calibri"/>
                        <a:ea typeface="Calibri"/>
                        <a:cs typeface="Times New Roman"/>
                      </a:endParaRPr>
                    </a:p>
                  </a:txBody>
                  <a:tcPr marL="68580" marR="68580" marT="0" marB="0"/>
                </a:tc>
              </a:tr>
              <a:tr h="1088933">
                <a:tc>
                  <a:txBody>
                    <a:bodyPr/>
                    <a:lstStyle/>
                    <a:p>
                      <a:pPr marL="0" indent="0" algn="ctr">
                        <a:lnSpc>
                          <a:spcPct val="115000"/>
                        </a:lnSpc>
                        <a:spcAft>
                          <a:spcPts val="1000"/>
                        </a:spcAft>
                        <a:buFont typeface="Arial" panose="020B0604020202020204" pitchFamily="34" charset="0"/>
                        <a:buNone/>
                      </a:pPr>
                      <a:r>
                        <a:rPr lang="en-GB" sz="2400" b="1" dirty="0">
                          <a:solidFill>
                            <a:schemeClr val="accent6">
                              <a:lumMod val="50000"/>
                            </a:schemeClr>
                          </a:solidFill>
                          <a:effectLst/>
                        </a:rPr>
                        <a:t>5</a:t>
                      </a:r>
                      <a:endParaRPr lang="en-GB" sz="2400" b="1" dirty="0">
                        <a:solidFill>
                          <a:schemeClr val="accent6">
                            <a:lumMod val="50000"/>
                          </a:schemeClr>
                        </a:solidFill>
                        <a:effectLst/>
                        <a:latin typeface="Calibri"/>
                        <a:ea typeface="Calibri"/>
                        <a:cs typeface="Times New Roman"/>
                      </a:endParaRPr>
                    </a:p>
                  </a:txBody>
                  <a:tcPr marL="68580" marR="68580" marT="0" marB="0" anchor="ctr"/>
                </a:tc>
                <a:tc>
                  <a:txBody>
                    <a:bodyPr/>
                    <a:lstStyle/>
                    <a:p>
                      <a:pPr marL="0" lvl="0" indent="0">
                        <a:lnSpc>
                          <a:spcPct val="115000"/>
                        </a:lnSpc>
                        <a:spcAft>
                          <a:spcPts val="0"/>
                        </a:spcAft>
                        <a:buFont typeface="Courier New"/>
                        <a:buNone/>
                        <a:tabLst>
                          <a:tab pos="457200" algn="l"/>
                        </a:tabLst>
                      </a:pPr>
                      <a:r>
                        <a:rPr lang="en-GB" sz="1400" dirty="0">
                          <a:solidFill>
                            <a:schemeClr val="accent6">
                              <a:lumMod val="50000"/>
                            </a:schemeClr>
                          </a:solidFill>
                          <a:effectLst/>
                        </a:rPr>
                        <a:t>Started to explain the reasons why </a:t>
                      </a:r>
                      <a:r>
                        <a:rPr lang="en-GB" sz="1400" dirty="0" smtClean="0">
                          <a:solidFill>
                            <a:schemeClr val="accent6">
                              <a:lumMod val="50000"/>
                            </a:schemeClr>
                          </a:solidFill>
                          <a:effectLst/>
                        </a:rPr>
                        <a:t>women</a:t>
                      </a:r>
                      <a:r>
                        <a:rPr lang="en-GB" sz="1400" baseline="0" dirty="0" smtClean="0">
                          <a:solidFill>
                            <a:schemeClr val="accent6">
                              <a:lumMod val="50000"/>
                            </a:schemeClr>
                          </a:solidFill>
                          <a:effectLst/>
                        </a:rPr>
                        <a:t> won the vote.</a:t>
                      </a:r>
                    </a:p>
                    <a:p>
                      <a:pPr marL="0" lvl="0" indent="0" algn="l">
                        <a:lnSpc>
                          <a:spcPct val="115000"/>
                        </a:lnSpc>
                        <a:spcAft>
                          <a:spcPts val="0"/>
                        </a:spcAft>
                        <a:buFont typeface="Courier New"/>
                        <a:buNone/>
                        <a:tabLst>
                          <a:tab pos="457200" algn="l"/>
                        </a:tabLst>
                      </a:pPr>
                      <a:r>
                        <a:rPr lang="en-GB" sz="1400" dirty="0" smtClean="0">
                          <a:solidFill>
                            <a:schemeClr val="accent6">
                              <a:lumMod val="50000"/>
                            </a:schemeClr>
                          </a:solidFill>
                          <a:effectLst/>
                        </a:rPr>
                        <a:t>Explained </a:t>
                      </a:r>
                      <a:r>
                        <a:rPr lang="en-GB" sz="1400" dirty="0">
                          <a:solidFill>
                            <a:schemeClr val="accent6">
                              <a:lumMod val="50000"/>
                            </a:schemeClr>
                          </a:solidFill>
                          <a:effectLst/>
                        </a:rPr>
                        <a:t>in your conclusion why one cause was in your opinion more important than the </a:t>
                      </a:r>
                      <a:r>
                        <a:rPr lang="en-GB" sz="1400" dirty="0" smtClean="0">
                          <a:solidFill>
                            <a:schemeClr val="accent6">
                              <a:lumMod val="50000"/>
                            </a:schemeClr>
                          </a:solidFill>
                          <a:effectLst/>
                        </a:rPr>
                        <a:t>others.</a:t>
                      </a:r>
                      <a:endParaRPr lang="en-GB" sz="1400" dirty="0">
                        <a:solidFill>
                          <a:schemeClr val="accent6">
                            <a:lumMod val="50000"/>
                          </a:schemeClr>
                        </a:solidFill>
                        <a:effectLst/>
                        <a:latin typeface="Calibri"/>
                        <a:ea typeface="Calibri"/>
                        <a:cs typeface="Times New Roman"/>
                      </a:endParaRPr>
                    </a:p>
                  </a:txBody>
                  <a:tcPr marL="68580" marR="68580" marT="0" marB="0"/>
                </a:tc>
              </a:tr>
              <a:tr h="1365214">
                <a:tc>
                  <a:txBody>
                    <a:bodyPr/>
                    <a:lstStyle/>
                    <a:p>
                      <a:pPr marL="0" indent="0" algn="ctr">
                        <a:lnSpc>
                          <a:spcPct val="115000"/>
                        </a:lnSpc>
                        <a:spcAft>
                          <a:spcPts val="1000"/>
                        </a:spcAft>
                        <a:buFont typeface="Arial" panose="020B0604020202020204" pitchFamily="34" charset="0"/>
                        <a:buNone/>
                      </a:pPr>
                      <a:r>
                        <a:rPr lang="en-GB" sz="2400" b="1" dirty="0">
                          <a:solidFill>
                            <a:schemeClr val="accent6">
                              <a:lumMod val="50000"/>
                            </a:schemeClr>
                          </a:solidFill>
                          <a:effectLst/>
                        </a:rPr>
                        <a:t>6</a:t>
                      </a:r>
                      <a:endParaRPr lang="en-GB" sz="2400" b="1" dirty="0">
                        <a:solidFill>
                          <a:schemeClr val="accent6">
                            <a:lumMod val="50000"/>
                          </a:schemeClr>
                        </a:solidFill>
                        <a:effectLst/>
                        <a:latin typeface="Calibri"/>
                        <a:ea typeface="Calibri"/>
                        <a:cs typeface="Times New Roman"/>
                      </a:endParaRPr>
                    </a:p>
                  </a:txBody>
                  <a:tcPr marL="68580" marR="68580" marT="0" marB="0" anchor="ctr"/>
                </a:tc>
                <a:tc>
                  <a:txBody>
                    <a:bodyPr/>
                    <a:lstStyle/>
                    <a:p>
                      <a:pPr marL="0" lvl="0" indent="0">
                        <a:lnSpc>
                          <a:spcPct val="115000"/>
                        </a:lnSpc>
                        <a:spcAft>
                          <a:spcPts val="0"/>
                        </a:spcAft>
                        <a:buFont typeface="Courier New"/>
                        <a:buNone/>
                        <a:tabLst>
                          <a:tab pos="457200" algn="l"/>
                        </a:tabLst>
                      </a:pPr>
                      <a:r>
                        <a:rPr lang="en-GB" sz="1400" dirty="0" smtClean="0">
                          <a:solidFill>
                            <a:schemeClr val="accent6">
                              <a:lumMod val="50000"/>
                            </a:schemeClr>
                          </a:solidFill>
                          <a:effectLst/>
                        </a:rPr>
                        <a:t>Explained </a:t>
                      </a:r>
                      <a:r>
                        <a:rPr lang="en-GB" sz="1400" dirty="0">
                          <a:solidFill>
                            <a:schemeClr val="accent6">
                              <a:lumMod val="50000"/>
                            </a:schemeClr>
                          </a:solidFill>
                          <a:effectLst/>
                        </a:rPr>
                        <a:t>in depth the reasons for </a:t>
                      </a:r>
                      <a:r>
                        <a:rPr lang="en-GB" sz="1400" dirty="0" smtClean="0">
                          <a:solidFill>
                            <a:schemeClr val="accent6">
                              <a:lumMod val="50000"/>
                            </a:schemeClr>
                          </a:solidFill>
                          <a:effectLst/>
                        </a:rPr>
                        <a:t>women winning the vote. </a:t>
                      </a:r>
                      <a:endParaRPr lang="en-GB" sz="1400" dirty="0">
                        <a:solidFill>
                          <a:schemeClr val="accent6">
                            <a:lumMod val="50000"/>
                          </a:schemeClr>
                        </a:solidFill>
                        <a:effectLst/>
                      </a:endParaRPr>
                    </a:p>
                    <a:p>
                      <a:pPr marL="0" lvl="0" indent="0">
                        <a:lnSpc>
                          <a:spcPct val="115000"/>
                        </a:lnSpc>
                        <a:spcAft>
                          <a:spcPts val="0"/>
                        </a:spcAft>
                        <a:buFont typeface="Courier New"/>
                        <a:buNone/>
                        <a:tabLst>
                          <a:tab pos="457200" algn="l"/>
                        </a:tabLst>
                      </a:pPr>
                      <a:r>
                        <a:rPr lang="en-GB" sz="1400" dirty="0">
                          <a:solidFill>
                            <a:schemeClr val="accent6">
                              <a:lumMod val="50000"/>
                            </a:schemeClr>
                          </a:solidFill>
                          <a:effectLst/>
                        </a:rPr>
                        <a:t>Started to analyse the events in the story of the </a:t>
                      </a:r>
                      <a:r>
                        <a:rPr lang="en-GB" sz="1400" dirty="0" smtClean="0">
                          <a:solidFill>
                            <a:schemeClr val="accent6">
                              <a:lumMod val="50000"/>
                            </a:schemeClr>
                          </a:solidFill>
                          <a:effectLst/>
                        </a:rPr>
                        <a:t>women's suffrage </a:t>
                      </a:r>
                      <a:endParaRPr lang="en-GB" sz="1400" dirty="0">
                        <a:solidFill>
                          <a:schemeClr val="accent6">
                            <a:lumMod val="50000"/>
                          </a:schemeClr>
                        </a:solidFill>
                        <a:effectLst/>
                      </a:endParaRPr>
                    </a:p>
                    <a:p>
                      <a:pPr marL="0" lvl="0" indent="0">
                        <a:lnSpc>
                          <a:spcPct val="115000"/>
                        </a:lnSpc>
                        <a:spcAft>
                          <a:spcPts val="0"/>
                        </a:spcAft>
                        <a:buFont typeface="Courier New"/>
                        <a:buNone/>
                        <a:tabLst>
                          <a:tab pos="457200" algn="l"/>
                        </a:tabLst>
                      </a:pPr>
                      <a:r>
                        <a:rPr lang="en-GB" sz="1400" dirty="0">
                          <a:solidFill>
                            <a:schemeClr val="accent6">
                              <a:lumMod val="50000"/>
                            </a:schemeClr>
                          </a:solidFill>
                          <a:effectLst/>
                        </a:rPr>
                        <a:t>Reached a supported conclusion explaining your choice of the most important causes using some </a:t>
                      </a:r>
                      <a:r>
                        <a:rPr lang="en-GB" sz="1400" dirty="0" smtClean="0">
                          <a:solidFill>
                            <a:schemeClr val="accent6">
                              <a:lumMod val="50000"/>
                            </a:schemeClr>
                          </a:solidFill>
                          <a:effectLst/>
                        </a:rPr>
                        <a:t>knowledge </a:t>
                      </a:r>
                      <a:r>
                        <a:rPr lang="en-GB" sz="1400" dirty="0">
                          <a:solidFill>
                            <a:schemeClr val="accent6">
                              <a:lumMod val="50000"/>
                            </a:schemeClr>
                          </a:solidFill>
                          <a:effectLst/>
                        </a:rPr>
                        <a:t>and </a:t>
                      </a:r>
                      <a:r>
                        <a:rPr lang="en-GB" sz="1400" dirty="0" smtClean="0">
                          <a:solidFill>
                            <a:schemeClr val="accent6">
                              <a:lumMod val="50000"/>
                            </a:schemeClr>
                          </a:solidFill>
                          <a:effectLst/>
                        </a:rPr>
                        <a:t>understanding.</a:t>
                      </a:r>
                      <a:endParaRPr lang="en-GB" sz="1400" dirty="0">
                        <a:solidFill>
                          <a:schemeClr val="accent6">
                            <a:lumMod val="50000"/>
                          </a:schemeClr>
                        </a:solidFill>
                        <a:effectLst/>
                        <a:latin typeface="Calibri"/>
                        <a:ea typeface="Calibri"/>
                        <a:cs typeface="Times New Roman"/>
                      </a:endParaRPr>
                    </a:p>
                  </a:txBody>
                  <a:tcPr marL="68580" marR="68580" marT="0" marB="0"/>
                </a:tc>
              </a:tr>
              <a:tr h="1403347">
                <a:tc>
                  <a:txBody>
                    <a:bodyPr/>
                    <a:lstStyle/>
                    <a:p>
                      <a:pPr marL="0" indent="0" algn="ctr">
                        <a:lnSpc>
                          <a:spcPct val="115000"/>
                        </a:lnSpc>
                        <a:spcAft>
                          <a:spcPts val="1000"/>
                        </a:spcAft>
                        <a:buFont typeface="Arial" panose="020B0604020202020204" pitchFamily="34" charset="0"/>
                        <a:buNone/>
                      </a:pPr>
                      <a:r>
                        <a:rPr lang="en-GB" sz="2400" b="1" dirty="0">
                          <a:solidFill>
                            <a:schemeClr val="accent6">
                              <a:lumMod val="50000"/>
                            </a:schemeClr>
                          </a:solidFill>
                          <a:effectLst/>
                        </a:rPr>
                        <a:t>7</a:t>
                      </a:r>
                      <a:endParaRPr lang="en-GB" sz="2400" b="1" dirty="0">
                        <a:solidFill>
                          <a:schemeClr val="accent6">
                            <a:lumMod val="50000"/>
                          </a:schemeClr>
                        </a:solidFill>
                        <a:effectLst/>
                        <a:latin typeface="Calibri"/>
                        <a:ea typeface="Calibri"/>
                        <a:cs typeface="Times New Roman"/>
                      </a:endParaRPr>
                    </a:p>
                  </a:txBody>
                  <a:tcPr marL="68580" marR="68580" marT="0" marB="0" anchor="ctr"/>
                </a:tc>
                <a:tc>
                  <a:txBody>
                    <a:bodyPr/>
                    <a:lstStyle/>
                    <a:p>
                      <a:pPr marL="0" lvl="0" indent="0">
                        <a:lnSpc>
                          <a:spcPct val="115000"/>
                        </a:lnSpc>
                        <a:spcAft>
                          <a:spcPts val="0"/>
                        </a:spcAft>
                        <a:buFont typeface="Courier New"/>
                        <a:buNone/>
                        <a:tabLst>
                          <a:tab pos="457200" algn="l"/>
                        </a:tabLst>
                      </a:pPr>
                      <a:r>
                        <a:rPr lang="en-GB" sz="1400" dirty="0">
                          <a:solidFill>
                            <a:schemeClr val="accent6">
                              <a:lumMod val="50000"/>
                            </a:schemeClr>
                          </a:solidFill>
                          <a:effectLst/>
                        </a:rPr>
                        <a:t>Explained the reasons for the </a:t>
                      </a:r>
                      <a:r>
                        <a:rPr lang="en-GB" sz="1400" dirty="0" smtClean="0">
                          <a:solidFill>
                            <a:schemeClr val="accent6">
                              <a:lumMod val="50000"/>
                            </a:schemeClr>
                          </a:solidFill>
                          <a:effectLst/>
                        </a:rPr>
                        <a:t>women winning the vote consistently</a:t>
                      </a:r>
                      <a:r>
                        <a:rPr lang="en-GB" sz="1400" baseline="0" dirty="0" smtClean="0">
                          <a:solidFill>
                            <a:schemeClr val="accent6">
                              <a:lumMod val="50000"/>
                            </a:schemeClr>
                          </a:solidFill>
                          <a:effectLst/>
                        </a:rPr>
                        <a:t> </a:t>
                      </a:r>
                      <a:endParaRPr lang="en-GB" sz="1400" dirty="0">
                        <a:solidFill>
                          <a:schemeClr val="accent6">
                            <a:lumMod val="50000"/>
                          </a:schemeClr>
                        </a:solidFill>
                        <a:effectLst/>
                      </a:endParaRPr>
                    </a:p>
                    <a:p>
                      <a:pPr marL="0" lvl="0" indent="0">
                        <a:lnSpc>
                          <a:spcPct val="115000"/>
                        </a:lnSpc>
                        <a:spcAft>
                          <a:spcPts val="0"/>
                        </a:spcAft>
                        <a:buFont typeface="Courier New"/>
                        <a:buNone/>
                        <a:tabLst>
                          <a:tab pos="457200" algn="l"/>
                        </a:tabLst>
                      </a:pPr>
                      <a:r>
                        <a:rPr lang="en-GB" sz="1400" dirty="0">
                          <a:solidFill>
                            <a:schemeClr val="accent6">
                              <a:lumMod val="50000"/>
                            </a:schemeClr>
                          </a:solidFill>
                          <a:effectLst/>
                        </a:rPr>
                        <a:t>Fully analysed the events </a:t>
                      </a:r>
                      <a:r>
                        <a:rPr lang="en-GB" sz="1400" dirty="0" smtClean="0">
                          <a:solidFill>
                            <a:schemeClr val="accent6">
                              <a:lumMod val="50000"/>
                            </a:schemeClr>
                          </a:solidFill>
                          <a:effectLst/>
                        </a:rPr>
                        <a:t>leading to women winning the vote and </a:t>
                      </a:r>
                      <a:r>
                        <a:rPr lang="en-GB" sz="1400" dirty="0">
                          <a:solidFill>
                            <a:schemeClr val="accent6">
                              <a:lumMod val="50000"/>
                            </a:schemeClr>
                          </a:solidFill>
                          <a:effectLst/>
                        </a:rPr>
                        <a:t>linked this analysis to your argument and </a:t>
                      </a:r>
                      <a:r>
                        <a:rPr lang="en-GB" sz="1400" dirty="0" smtClean="0">
                          <a:solidFill>
                            <a:schemeClr val="accent6">
                              <a:lumMod val="50000"/>
                            </a:schemeClr>
                          </a:solidFill>
                          <a:effectLst/>
                        </a:rPr>
                        <a:t>conclusion.</a:t>
                      </a:r>
                      <a:endParaRPr lang="en-GB" sz="1400" dirty="0">
                        <a:solidFill>
                          <a:schemeClr val="accent6">
                            <a:lumMod val="50000"/>
                          </a:schemeClr>
                        </a:solidFill>
                        <a:effectLst/>
                      </a:endParaRPr>
                    </a:p>
                    <a:p>
                      <a:pPr marL="0" lvl="0" indent="0">
                        <a:lnSpc>
                          <a:spcPct val="115000"/>
                        </a:lnSpc>
                        <a:spcAft>
                          <a:spcPts val="0"/>
                        </a:spcAft>
                        <a:buFont typeface="Courier New"/>
                        <a:buNone/>
                        <a:tabLst>
                          <a:tab pos="457200" algn="l"/>
                        </a:tabLst>
                      </a:pPr>
                      <a:r>
                        <a:rPr lang="en-GB" sz="1400" dirty="0">
                          <a:solidFill>
                            <a:schemeClr val="accent6">
                              <a:lumMod val="50000"/>
                            </a:schemeClr>
                          </a:solidFill>
                          <a:effectLst/>
                        </a:rPr>
                        <a:t>Reached an evaluated and supported conclusion to the question supported by clear and consistent argument, analysis and evidence.</a:t>
                      </a:r>
                      <a:endParaRPr lang="en-GB" sz="1400" dirty="0">
                        <a:solidFill>
                          <a:schemeClr val="accent6">
                            <a:lumMod val="50000"/>
                          </a:schemeClr>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6858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315200" cy="1154097"/>
          </a:xfrm>
        </p:spPr>
        <p:txBody>
          <a:bodyPr/>
          <a:lstStyle/>
          <a:p>
            <a:r>
              <a:rPr lang="en-GB" dirty="0" smtClean="0"/>
              <a:t>Causes</a:t>
            </a:r>
            <a:endParaRPr lang="en-GB" dirty="0"/>
          </a:p>
        </p:txBody>
      </p:sp>
      <p:sp>
        <p:nvSpPr>
          <p:cNvPr id="3" name="Content Placeholder 2"/>
          <p:cNvSpPr>
            <a:spLocks noGrp="1"/>
          </p:cNvSpPr>
          <p:nvPr>
            <p:ph idx="1"/>
          </p:nvPr>
        </p:nvSpPr>
        <p:spPr>
          <a:xfrm>
            <a:off x="323528" y="1412776"/>
            <a:ext cx="7315200" cy="4968552"/>
          </a:xfrm>
        </p:spPr>
        <p:txBody>
          <a:bodyPr/>
          <a:lstStyle/>
          <a:p>
            <a:r>
              <a:rPr lang="en-GB" dirty="0">
                <a:solidFill>
                  <a:schemeClr val="accent6">
                    <a:lumMod val="50000"/>
                  </a:schemeClr>
                </a:solidFill>
              </a:rPr>
              <a:t>At the time, the Suffragettes caused a lot of anger and it has been argued that they lost support for the cause. Certainly, women had not been given the vote by 1914, even after a lot of Suffragette violence. However, some historians argue that, although they could not be seen to give in to Suffragette violence, politicians could not face a return to Suffragette violence after the war, and that is why they gave women the </a:t>
            </a:r>
            <a:r>
              <a:rPr lang="en-GB" dirty="0" smtClean="0">
                <a:solidFill>
                  <a:schemeClr val="accent6">
                    <a:lumMod val="50000"/>
                  </a:schemeClr>
                </a:solidFill>
              </a:rPr>
              <a:t>vote.</a:t>
            </a:r>
          </a:p>
          <a:p>
            <a:endParaRPr lang="en-GB" dirty="0">
              <a:solidFill>
                <a:schemeClr val="accent6">
                  <a:lumMod val="50000"/>
                </a:schemeClr>
              </a:solidFill>
            </a:endParaRPr>
          </a:p>
          <a:p>
            <a:r>
              <a:rPr lang="en-GB" dirty="0">
                <a:solidFill>
                  <a:schemeClr val="accent6">
                    <a:lumMod val="50000"/>
                  </a:schemeClr>
                </a:solidFill>
              </a:rPr>
              <a:t>Some historians argue that the long-term persuasion of the Suffragists won the vote. In 1916, Lloyd George, who supported women's suffrage, replaced Asquith as prime minister, and many pro-suffrage MPs who had been young men before 1914 now held influential places in the government. So the women won by patient persuasion, after all.</a:t>
            </a:r>
            <a:endParaRPr lang="en-GB" dirty="0">
              <a:solidFill>
                <a:schemeClr val="accent6">
                  <a:lumMod val="50000"/>
                </a:schemeClr>
              </a:solidFill>
            </a:endParaRPr>
          </a:p>
        </p:txBody>
      </p:sp>
    </p:spTree>
    <p:extLst>
      <p:ext uri="{BB962C8B-B14F-4D97-AF65-F5344CB8AC3E}">
        <p14:creationId xmlns:p14="http://schemas.microsoft.com/office/powerpoint/2010/main" val="893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315200" cy="1154097"/>
          </a:xfrm>
        </p:spPr>
        <p:txBody>
          <a:bodyPr/>
          <a:lstStyle/>
          <a:p>
            <a:r>
              <a:rPr lang="en-GB" dirty="0" smtClean="0"/>
              <a:t>Writing Frame</a:t>
            </a:r>
            <a:endParaRPr lang="en-GB" dirty="0"/>
          </a:p>
        </p:txBody>
      </p:sp>
      <p:sp>
        <p:nvSpPr>
          <p:cNvPr id="3" name="Content Placeholder 2"/>
          <p:cNvSpPr>
            <a:spLocks noGrp="1"/>
          </p:cNvSpPr>
          <p:nvPr>
            <p:ph idx="1"/>
          </p:nvPr>
        </p:nvSpPr>
        <p:spPr>
          <a:xfrm>
            <a:off x="395536" y="1412776"/>
            <a:ext cx="7834064" cy="4896585"/>
          </a:xfrm>
        </p:spPr>
        <p:txBody>
          <a:bodyPr>
            <a:normAutofit lnSpcReduction="10000"/>
          </a:bodyPr>
          <a:lstStyle/>
          <a:p>
            <a:pPr marL="0" indent="0">
              <a:buNone/>
            </a:pPr>
            <a:r>
              <a:rPr lang="en-GB" dirty="0">
                <a:solidFill>
                  <a:schemeClr val="accent6">
                    <a:lumMod val="50000"/>
                  </a:schemeClr>
                </a:solidFill>
                <a:latin typeface="Candara" panose="020E0502030303020204" pitchFamily="34" charset="0"/>
              </a:rPr>
              <a:t>In my opinion, the most important reason why </a:t>
            </a:r>
            <a:r>
              <a:rPr lang="en-GB" dirty="0" smtClean="0">
                <a:solidFill>
                  <a:schemeClr val="accent6">
                    <a:lumMod val="50000"/>
                  </a:schemeClr>
                </a:solidFill>
                <a:latin typeface="Candara" panose="020E0502030303020204" pitchFamily="34" charset="0"/>
              </a:rPr>
              <a:t>women won the vote was…</a:t>
            </a:r>
            <a:endParaRPr lang="en-GB" dirty="0">
              <a:solidFill>
                <a:schemeClr val="accent6">
                  <a:lumMod val="50000"/>
                </a:schemeClr>
              </a:solidFill>
              <a:latin typeface="Candara" panose="020E0502030303020204" pitchFamily="34" charset="0"/>
            </a:endParaRPr>
          </a:p>
          <a:p>
            <a:pPr marL="0" indent="0">
              <a:buNone/>
            </a:pPr>
            <a:r>
              <a:rPr lang="en-GB" dirty="0">
                <a:solidFill>
                  <a:schemeClr val="accent6">
                    <a:lumMod val="50000"/>
                  </a:schemeClr>
                </a:solidFill>
                <a:latin typeface="Candara" panose="020E0502030303020204" pitchFamily="34" charset="0"/>
              </a:rPr>
              <a:t>This was a very important reason </a:t>
            </a:r>
            <a:r>
              <a:rPr lang="en-GB" dirty="0" smtClean="0">
                <a:solidFill>
                  <a:schemeClr val="accent6">
                    <a:lumMod val="50000"/>
                  </a:schemeClr>
                </a:solidFill>
                <a:latin typeface="Candara" panose="020E0502030303020204" pitchFamily="34" charset="0"/>
              </a:rPr>
              <a:t>because …</a:t>
            </a:r>
            <a:endParaRPr lang="en-GB" dirty="0">
              <a:solidFill>
                <a:schemeClr val="accent6">
                  <a:lumMod val="50000"/>
                </a:schemeClr>
              </a:solidFill>
              <a:latin typeface="Candara" panose="020E0502030303020204" pitchFamily="34" charset="0"/>
            </a:endParaRPr>
          </a:p>
          <a:p>
            <a:pPr marL="0" indent="0">
              <a:buNone/>
            </a:pPr>
            <a:r>
              <a:rPr lang="en-GB" dirty="0">
                <a:solidFill>
                  <a:schemeClr val="accent6">
                    <a:lumMod val="50000"/>
                  </a:schemeClr>
                </a:solidFill>
                <a:latin typeface="Candara" panose="020E0502030303020204" pitchFamily="34" charset="0"/>
              </a:rPr>
              <a:t>  </a:t>
            </a:r>
          </a:p>
          <a:p>
            <a:pPr marL="0" indent="0">
              <a:buNone/>
            </a:pPr>
            <a:r>
              <a:rPr lang="en-GB" dirty="0">
                <a:solidFill>
                  <a:schemeClr val="accent6">
                    <a:lumMod val="50000"/>
                  </a:schemeClr>
                </a:solidFill>
                <a:latin typeface="Candara" panose="020E0502030303020204" pitchFamily="34" charset="0"/>
              </a:rPr>
              <a:t>Another reason why the </a:t>
            </a:r>
            <a:r>
              <a:rPr lang="en-GB" dirty="0" smtClean="0">
                <a:solidFill>
                  <a:schemeClr val="accent6">
                    <a:lumMod val="50000"/>
                  </a:schemeClr>
                </a:solidFill>
                <a:latin typeface="Candara" panose="020E0502030303020204" pitchFamily="34" charset="0"/>
              </a:rPr>
              <a:t>was …</a:t>
            </a:r>
            <a:endParaRPr lang="en-GB" dirty="0">
              <a:solidFill>
                <a:schemeClr val="accent6">
                  <a:lumMod val="50000"/>
                </a:schemeClr>
              </a:solidFill>
              <a:latin typeface="Candara" panose="020E0502030303020204" pitchFamily="34" charset="0"/>
            </a:endParaRPr>
          </a:p>
          <a:p>
            <a:pPr marL="0" indent="0">
              <a:buNone/>
            </a:pPr>
            <a:r>
              <a:rPr lang="en-GB" dirty="0">
                <a:solidFill>
                  <a:schemeClr val="accent6">
                    <a:lumMod val="50000"/>
                  </a:schemeClr>
                </a:solidFill>
                <a:latin typeface="Candara" panose="020E0502030303020204" pitchFamily="34" charset="0"/>
              </a:rPr>
              <a:t>This was also very important </a:t>
            </a:r>
            <a:r>
              <a:rPr lang="en-GB" dirty="0" smtClean="0">
                <a:solidFill>
                  <a:schemeClr val="accent6">
                    <a:lumMod val="50000"/>
                  </a:schemeClr>
                </a:solidFill>
                <a:latin typeface="Candara" panose="020E0502030303020204" pitchFamily="34" charset="0"/>
              </a:rPr>
              <a:t>because …</a:t>
            </a:r>
            <a:endParaRPr lang="en-GB" dirty="0">
              <a:solidFill>
                <a:schemeClr val="accent6">
                  <a:lumMod val="50000"/>
                </a:schemeClr>
              </a:solidFill>
              <a:latin typeface="Candara" panose="020E0502030303020204" pitchFamily="34" charset="0"/>
            </a:endParaRPr>
          </a:p>
          <a:p>
            <a:pPr marL="0" indent="0">
              <a:buNone/>
            </a:pPr>
            <a:r>
              <a:rPr lang="en-GB" dirty="0">
                <a:solidFill>
                  <a:schemeClr val="accent6">
                    <a:lumMod val="50000"/>
                  </a:schemeClr>
                </a:solidFill>
                <a:latin typeface="Candara" panose="020E0502030303020204" pitchFamily="34" charset="0"/>
              </a:rPr>
              <a:t>  </a:t>
            </a:r>
          </a:p>
          <a:p>
            <a:pPr marL="0" indent="0">
              <a:buNone/>
            </a:pPr>
            <a:r>
              <a:rPr lang="en-GB" dirty="0">
                <a:solidFill>
                  <a:schemeClr val="accent6">
                    <a:lumMod val="50000"/>
                  </a:schemeClr>
                </a:solidFill>
                <a:latin typeface="Candara" panose="020E0502030303020204" pitchFamily="34" charset="0"/>
              </a:rPr>
              <a:t>There were several other reasons why the </a:t>
            </a:r>
            <a:r>
              <a:rPr lang="en-GB" dirty="0" smtClean="0">
                <a:solidFill>
                  <a:schemeClr val="accent6">
                    <a:lumMod val="50000"/>
                  </a:schemeClr>
                </a:solidFill>
                <a:latin typeface="Candara" panose="020E0502030303020204" pitchFamily="34" charset="0"/>
              </a:rPr>
              <a:t>Women won the vote including;</a:t>
            </a:r>
          </a:p>
          <a:p>
            <a:pPr marL="0" indent="0">
              <a:buNone/>
            </a:pPr>
            <a:endParaRPr lang="en-GB" dirty="0">
              <a:solidFill>
                <a:schemeClr val="accent6">
                  <a:lumMod val="50000"/>
                </a:schemeClr>
              </a:solidFill>
              <a:latin typeface="Candara" panose="020E0502030303020204" pitchFamily="34" charset="0"/>
            </a:endParaRPr>
          </a:p>
          <a:p>
            <a:pPr marL="0" indent="0">
              <a:buNone/>
            </a:pPr>
            <a:r>
              <a:rPr lang="en-GB" dirty="0">
                <a:solidFill>
                  <a:schemeClr val="accent6">
                    <a:lumMod val="50000"/>
                  </a:schemeClr>
                </a:solidFill>
                <a:latin typeface="Candara" panose="020E0502030303020204" pitchFamily="34" charset="0"/>
              </a:rPr>
              <a:t>Probably the least important reason why </a:t>
            </a:r>
            <a:r>
              <a:rPr lang="en-GB" dirty="0" smtClean="0">
                <a:solidFill>
                  <a:schemeClr val="accent6">
                    <a:lumMod val="50000"/>
                  </a:schemeClr>
                </a:solidFill>
                <a:latin typeface="Candara" panose="020E0502030303020204" pitchFamily="34" charset="0"/>
              </a:rPr>
              <a:t>was</a:t>
            </a:r>
            <a:r>
              <a:rPr lang="en-GB" dirty="0">
                <a:solidFill>
                  <a:schemeClr val="accent6">
                    <a:lumMod val="50000"/>
                  </a:schemeClr>
                </a:solidFill>
                <a:latin typeface="Candara" panose="020E0502030303020204" pitchFamily="34" charset="0"/>
              </a:rPr>
              <a:t>  </a:t>
            </a:r>
          </a:p>
          <a:p>
            <a:pPr marL="0" indent="0">
              <a:buNone/>
            </a:pPr>
            <a:r>
              <a:rPr lang="en-GB" dirty="0">
                <a:solidFill>
                  <a:schemeClr val="accent6">
                    <a:lumMod val="50000"/>
                  </a:schemeClr>
                </a:solidFill>
                <a:latin typeface="Candara" panose="020E0502030303020204" pitchFamily="34" charset="0"/>
              </a:rPr>
              <a:t>This is less important because</a:t>
            </a:r>
          </a:p>
          <a:p>
            <a:pPr marL="0" indent="0">
              <a:buNone/>
            </a:pPr>
            <a:r>
              <a:rPr lang="en-GB" dirty="0">
                <a:solidFill>
                  <a:schemeClr val="accent6">
                    <a:lumMod val="50000"/>
                  </a:schemeClr>
                </a:solidFill>
                <a:latin typeface="Candara" panose="020E0502030303020204" pitchFamily="34" charset="0"/>
              </a:rPr>
              <a:t> </a:t>
            </a:r>
          </a:p>
          <a:p>
            <a:pPr marL="0" indent="0">
              <a:buNone/>
            </a:pPr>
            <a:r>
              <a:rPr lang="en-GB" dirty="0">
                <a:solidFill>
                  <a:schemeClr val="accent6">
                    <a:lumMod val="50000"/>
                  </a:schemeClr>
                </a:solidFill>
                <a:latin typeface="Candara" panose="020E0502030303020204" pitchFamily="34" charset="0"/>
              </a:rPr>
              <a:t>In conclusion the </a:t>
            </a:r>
            <a:r>
              <a:rPr lang="en-GB" dirty="0" smtClean="0">
                <a:solidFill>
                  <a:schemeClr val="accent6">
                    <a:lumMod val="50000"/>
                  </a:schemeClr>
                </a:solidFill>
                <a:latin typeface="Candara" panose="020E0502030303020204" pitchFamily="34" charset="0"/>
              </a:rPr>
              <a:t>women won the vote because … I believe this because…</a:t>
            </a:r>
            <a:endParaRPr lang="en-GB" dirty="0">
              <a:solidFill>
                <a:schemeClr val="accent6">
                  <a:lumMod val="50000"/>
                </a:schemeClr>
              </a:solidFill>
              <a:latin typeface="Candara" panose="020E0502030303020204" pitchFamily="34" charset="0"/>
            </a:endParaRPr>
          </a:p>
          <a:p>
            <a:endParaRPr lang="en-GB" dirty="0">
              <a:solidFill>
                <a:schemeClr val="accent6">
                  <a:lumMod val="50000"/>
                </a:schemeClr>
              </a:solidFill>
            </a:endParaRPr>
          </a:p>
        </p:txBody>
      </p:sp>
    </p:spTree>
    <p:extLst>
      <p:ext uri="{BB962C8B-B14F-4D97-AF65-F5344CB8AC3E}">
        <p14:creationId xmlns:p14="http://schemas.microsoft.com/office/powerpoint/2010/main" val="418333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1" y="1268760"/>
            <a:ext cx="748919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96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3" y="1052735"/>
            <a:ext cx="7143501" cy="528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54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1160"/>
            <a:ext cx="7704856" cy="43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91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196752"/>
            <a:ext cx="74295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50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04875"/>
            <a:ext cx="76200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87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rgbClr val="FFFFFF"/>
      </a:dk1>
      <a:lt1>
        <a:sysClr val="window" lastClr="FFFFFF"/>
      </a:lt1>
      <a:dk2>
        <a:srgbClr val="FFFFFF"/>
      </a:dk2>
      <a:lt2>
        <a:srgbClr val="7030A0"/>
      </a:lt2>
      <a:accent1>
        <a:srgbClr val="FFFFFF"/>
      </a:accent1>
      <a:accent2>
        <a:srgbClr val="7030A0"/>
      </a:accent2>
      <a:accent3>
        <a:srgbClr val="FFFFFF"/>
      </a:accent3>
      <a:accent4>
        <a:srgbClr val="94147C"/>
      </a:accent4>
      <a:accent5>
        <a:srgbClr val="5D5AD2"/>
      </a:accent5>
      <a:accent6>
        <a:srgbClr val="6F6C7D"/>
      </a:accent6>
      <a:hlink>
        <a:srgbClr val="6187E3"/>
      </a:hlink>
      <a:folHlink>
        <a:srgbClr val="7B8EB8"/>
      </a:folHlink>
    </a:clrScheme>
    <a:fontScheme name="Custom 1">
      <a:majorFont>
        <a:latin typeface="Impact"/>
        <a:ea typeface=""/>
        <a:cs typeface=""/>
      </a:majorFont>
      <a:minorFont>
        <a:latin typeface="Candara"/>
        <a:ea typeface=""/>
        <a:cs typeface=""/>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TotalTime>
  <Words>419</Words>
  <Application>Microsoft Office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Theme1</vt:lpstr>
      <vt:lpstr>WALT: What best explains why women won the vote?</vt:lpstr>
      <vt:lpstr>WALT: What best explains why women won the vote?</vt:lpstr>
      <vt:lpstr>Causes</vt:lpstr>
      <vt:lpstr>Writing 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CJW</dc:creator>
  <cp:lastModifiedBy>CJW</cp:lastModifiedBy>
  <cp:revision>8</cp:revision>
  <dcterms:created xsi:type="dcterms:W3CDTF">2014-03-18T22:56:20Z</dcterms:created>
  <dcterms:modified xsi:type="dcterms:W3CDTF">2014-03-18T23:18:21Z</dcterms:modified>
</cp:coreProperties>
</file>