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6" r:id="rId3"/>
    <p:sldId id="273" r:id="rId4"/>
    <p:sldId id="258" r:id="rId5"/>
    <p:sldId id="278" r:id="rId6"/>
    <p:sldId id="279" r:id="rId7"/>
    <p:sldId id="280" r:id="rId8"/>
    <p:sldId id="282" r:id="rId9"/>
    <p:sldId id="281" r:id="rId10"/>
    <p:sldId id="274" r:id="rId11"/>
    <p:sldId id="275" r:id="rId12"/>
    <p:sldId id="276" r:id="rId13"/>
    <p:sldId id="277"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3D538CC-B9BD-4FEF-90A4-02E798F73AAA}" type="datetimeFigureOut">
              <a:rPr lang="en-GB" smtClean="0"/>
              <a:t>04/03/2014</a:t>
            </a:fld>
            <a:endParaRPr lang="en-GB"/>
          </a:p>
        </p:txBody>
      </p:sp>
      <p:sp>
        <p:nvSpPr>
          <p:cNvPr id="8" name="Slide Number Placeholder 7"/>
          <p:cNvSpPr>
            <a:spLocks noGrp="1"/>
          </p:cNvSpPr>
          <p:nvPr>
            <p:ph type="sldNum" sz="quarter" idx="11"/>
          </p:nvPr>
        </p:nvSpPr>
        <p:spPr/>
        <p:txBody>
          <a:bodyPr/>
          <a:lstStyle/>
          <a:p>
            <a:fld id="{B73FEEB4-6823-46D2-9EE2-538383DBAE5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538CC-B9BD-4FEF-90A4-02E798F73AAA}" type="datetimeFigureOut">
              <a:rPr lang="en-GB" smtClean="0"/>
              <a:t>04/03/2014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538CC-B9BD-4FEF-90A4-02E798F73AAA}" type="datetimeFigureOut">
              <a:rPr lang="en-GB" smtClean="0"/>
              <a:t>04/03/2014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538CC-B9BD-4FEF-90A4-02E798F73AAA}" type="datetimeFigureOut">
              <a:rPr lang="en-GB" smtClean="0"/>
              <a:t>04/03/2014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538CC-B9BD-4FEF-90A4-02E798F73AAA}" type="datetimeFigureOut">
              <a:rPr lang="en-GB" smtClean="0"/>
              <a:t>04/03/2014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D538CC-B9BD-4FEF-90A4-02E798F73AAA}" type="datetimeFigureOut">
              <a:rPr lang="en-GB" smtClean="0"/>
              <a:t>04/03/2014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D538CC-B9BD-4FEF-90A4-02E798F73AAA}" type="datetimeFigureOut">
              <a:rPr lang="en-GB" smtClean="0"/>
              <a:t>04/03/2014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3FEEB4-6823-46D2-9EE2-538383DBAE5D}" type="slidenum">
              <a:rPr lang="en-GB" smtClean="0"/>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538CC-B9BD-4FEF-90A4-02E798F73AAA}" type="datetimeFigureOut">
              <a:rPr lang="en-GB" smtClean="0"/>
              <a:t>04/03/2014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538CC-B9BD-4FEF-90A4-02E798F73AAA}" type="datetimeFigureOut">
              <a:rPr lang="en-GB" smtClean="0"/>
              <a:t>04/03/2014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538CC-B9BD-4FEF-90A4-02E798F73AAA}" type="datetimeFigureOut">
              <a:rPr lang="en-GB" smtClean="0"/>
              <a:t>04/03/2014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538CC-B9BD-4FEF-90A4-02E798F73AAA}" type="datetimeFigureOut">
              <a:rPr lang="en-GB" smtClean="0"/>
              <a:t>04/03/2014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FEEB4-6823-46D2-9EE2-538383DBAE5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3D538CC-B9BD-4FEF-90A4-02E798F73AAA}" type="datetimeFigureOut">
              <a:rPr lang="en-GB" smtClean="0"/>
              <a:t>04/03/2014</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73FEEB4-6823-46D2-9EE2-538383DBAE5D}" type="slidenum">
              <a:rPr lang="en-GB" smtClean="0"/>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JW\Desktop\2665618_a_355506b.jpg"/>
          <p:cNvPicPr>
            <a:picLocks noChangeAspect="1" noChangeArrowheads="1"/>
          </p:cNvPicPr>
          <p:nvPr/>
        </p:nvPicPr>
        <p:blipFill rotWithShape="1">
          <a:blip r:embed="rId2">
            <a:extLst>
              <a:ext uri="{28A0092B-C50C-407E-A947-70E740481C1C}">
                <a14:useLocalDpi xmlns:a14="http://schemas.microsoft.com/office/drawing/2010/main" val="0"/>
              </a:ext>
            </a:extLst>
          </a:blip>
          <a:srcRect l="23333" r="31250"/>
          <a:stretch/>
        </p:blipFill>
        <p:spPr bwMode="auto">
          <a:xfrm>
            <a:off x="237704" y="309413"/>
            <a:ext cx="4248472" cy="62362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164" y="2564904"/>
            <a:ext cx="5332464" cy="399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4486176" y="1700808"/>
            <a:ext cx="4614452" cy="1119676"/>
          </a:xfrm>
        </p:spPr>
        <p:txBody>
          <a:bodyPr>
            <a:normAutofit/>
          </a:bodyPr>
          <a:lstStyle/>
          <a:p>
            <a:r>
              <a:rPr lang="en-GB" sz="2400" dirty="0" smtClean="0"/>
              <a:t>What’s different / what is the same with these tactics. </a:t>
            </a:r>
            <a:endParaRPr lang="en-GB" sz="2400" dirty="0"/>
          </a:p>
        </p:txBody>
      </p:sp>
      <p:sp>
        <p:nvSpPr>
          <p:cNvPr id="5" name="Rectangle 4"/>
          <p:cNvSpPr/>
          <p:nvPr/>
        </p:nvSpPr>
        <p:spPr>
          <a:xfrm>
            <a:off x="4579251" y="297093"/>
            <a:ext cx="3807048" cy="1384995"/>
          </a:xfrm>
          <a:prstGeom prst="rect">
            <a:avLst/>
          </a:prstGeom>
        </p:spPr>
        <p:txBody>
          <a:bodyPr wrap="square">
            <a:spAutoFit/>
          </a:bodyPr>
          <a:lstStyle/>
          <a:p>
            <a:r>
              <a:rPr lang="en-GB" sz="2800" b="1" dirty="0">
                <a:solidFill>
                  <a:schemeClr val="tx2"/>
                </a:solidFill>
              </a:rPr>
              <a:t>WALT: Decide why the campaign became more violent after 1910?</a:t>
            </a:r>
          </a:p>
        </p:txBody>
      </p:sp>
    </p:spTree>
    <p:extLst>
      <p:ext uri="{BB962C8B-B14F-4D97-AF65-F5344CB8AC3E}">
        <p14:creationId xmlns:p14="http://schemas.microsoft.com/office/powerpoint/2010/main" val="167132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7"/>
            <a:ext cx="4089648" cy="2438165"/>
          </a:xfrm>
        </p:spPr>
        <p:txBody>
          <a:bodyPr/>
          <a:lstStyle/>
          <a:p>
            <a:r>
              <a:rPr lang="en-GB" dirty="0" smtClean="0"/>
              <a:t>Source A – Window Smashing</a:t>
            </a:r>
            <a:endParaRPr lang="en-GB" dirty="0"/>
          </a:p>
        </p:txBody>
      </p:sp>
      <p:sp>
        <p:nvSpPr>
          <p:cNvPr id="3" name="Content Placeholder 2"/>
          <p:cNvSpPr>
            <a:spLocks noGrp="1"/>
          </p:cNvSpPr>
          <p:nvPr>
            <p:ph idx="1"/>
          </p:nvPr>
        </p:nvSpPr>
        <p:spPr/>
        <p:txBody>
          <a:bodyPr/>
          <a:lstStyle/>
          <a:p>
            <a:r>
              <a:rPr lang="en-GB" dirty="0" smtClean="0"/>
              <a:t>“ From 1911 the suffragettes set out on massive window smashing raids. Many of the shops in the West end of London were attacked. On 1 March 1912 </a:t>
            </a:r>
            <a:r>
              <a:rPr lang="en-GB" dirty="0" err="1" smtClean="0"/>
              <a:t>Emmeline</a:t>
            </a:r>
            <a:r>
              <a:rPr lang="en-GB" dirty="0" smtClean="0"/>
              <a:t> Pankhurst and others smashed windows in 10 Downing street, the home of the Prime Minister, and on the same day 150 shops were attacked. One elderly woman gave this as her reasons fro becoming more violent: ‘I’ve read everything a great deal has been written, and a great deal has bee said and it’s no good. Something has to be done! I just want to go out into the street and smash, and smash, and smash everything.”</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60647"/>
            <a:ext cx="3210272" cy="240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63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1"/>
            <a:ext cx="4305672" cy="2567605"/>
          </a:xfrm>
        </p:spPr>
        <p:txBody>
          <a:bodyPr>
            <a:normAutofit/>
          </a:bodyPr>
          <a:lstStyle/>
          <a:p>
            <a:r>
              <a:rPr lang="en-GB" dirty="0" smtClean="0"/>
              <a:t>Source B – Picture Slashing</a:t>
            </a:r>
            <a:endParaRPr lang="en-GB" dirty="0"/>
          </a:p>
        </p:txBody>
      </p:sp>
      <p:sp>
        <p:nvSpPr>
          <p:cNvPr id="3" name="Content Placeholder 2"/>
          <p:cNvSpPr>
            <a:spLocks noGrp="1"/>
          </p:cNvSpPr>
          <p:nvPr>
            <p:ph idx="1"/>
          </p:nvPr>
        </p:nvSpPr>
        <p:spPr>
          <a:xfrm>
            <a:off x="971600" y="3140968"/>
            <a:ext cx="7315200" cy="3539527"/>
          </a:xfrm>
        </p:spPr>
        <p:txBody>
          <a:bodyPr/>
          <a:lstStyle/>
          <a:p>
            <a:r>
              <a:rPr lang="en-GB" dirty="0" smtClean="0"/>
              <a:t>Mary Richardson felt that men valued objects more than they valued giving women the vote. ‘A paining came to mind. Yes, yes, the Venus in the National Gallery. AS the day approached I grew nervous. The hours of hesitation were brought unexpectedly to an end by an announcement in the evening newspaper. “Mrs Pankhurst taken from a meeting in Glasgow.” I went out to spend my last shillings on an axe.’ Mary Richardson slashed the paining seven times.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053705" cy="256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2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3"/>
            <a:ext cx="2793504" cy="2147798"/>
          </a:xfrm>
        </p:spPr>
        <p:txBody>
          <a:bodyPr/>
          <a:lstStyle/>
          <a:p>
            <a:r>
              <a:rPr lang="en-GB" dirty="0" smtClean="0"/>
              <a:t>Source C - Arson</a:t>
            </a:r>
            <a:endParaRPr lang="en-GB" dirty="0"/>
          </a:p>
        </p:txBody>
      </p:sp>
      <p:sp>
        <p:nvSpPr>
          <p:cNvPr id="3" name="Content Placeholder 2"/>
          <p:cNvSpPr>
            <a:spLocks noGrp="1"/>
          </p:cNvSpPr>
          <p:nvPr>
            <p:ph idx="1"/>
          </p:nvPr>
        </p:nvSpPr>
        <p:spPr/>
        <p:txBody>
          <a:bodyPr/>
          <a:lstStyle/>
          <a:p>
            <a:r>
              <a:rPr lang="en-GB" dirty="0" smtClean="0"/>
              <a:t>“Several Racecourse stands were set on fire. The suffragettes made sure there were no people or animals in these properties. Police often found suffragette leaflets and posters at the scene but rarely managed to arrest a suffragette. Many acts of arson took place in 1913 in protest about </a:t>
            </a:r>
            <a:r>
              <a:rPr lang="en-GB" dirty="0" err="1" smtClean="0"/>
              <a:t>Emmeline</a:t>
            </a:r>
            <a:r>
              <a:rPr lang="en-GB" dirty="0" smtClean="0"/>
              <a:t> Pankhurst being arrested.”</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94" y="176199"/>
            <a:ext cx="442741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3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4705"/>
            <a:ext cx="3369568" cy="1934108"/>
          </a:xfrm>
        </p:spPr>
        <p:txBody>
          <a:bodyPr>
            <a:normAutofit/>
          </a:bodyPr>
          <a:lstStyle/>
          <a:p>
            <a:r>
              <a:rPr lang="en-GB" dirty="0" smtClean="0"/>
              <a:t>Source D – Hunger Strikes</a:t>
            </a:r>
            <a:endParaRPr lang="en-GB" dirty="0"/>
          </a:p>
        </p:txBody>
      </p:sp>
      <p:sp>
        <p:nvSpPr>
          <p:cNvPr id="3" name="Content Placeholder 2"/>
          <p:cNvSpPr>
            <a:spLocks noGrp="1"/>
          </p:cNvSpPr>
          <p:nvPr>
            <p:ph idx="1"/>
          </p:nvPr>
        </p:nvSpPr>
        <p:spPr>
          <a:xfrm>
            <a:off x="927720" y="3861048"/>
            <a:ext cx="7315200" cy="2171375"/>
          </a:xfrm>
        </p:spPr>
        <p:txBody>
          <a:bodyPr>
            <a:normAutofit lnSpcReduction="10000"/>
          </a:bodyPr>
          <a:lstStyle/>
          <a:p>
            <a:r>
              <a:rPr lang="en-GB" dirty="0" smtClean="0"/>
              <a:t>“Because of the increased violence there were many suffragettes in prison. To win sympathy, suffragette prisoners began a mass hunger strike in June 1912”</a:t>
            </a:r>
          </a:p>
          <a:p>
            <a:endParaRPr lang="en-GB" dirty="0"/>
          </a:p>
          <a:p>
            <a:r>
              <a:rPr lang="en-GB" dirty="0" smtClean="0"/>
              <a:t>A woman on a hunger strike would be forcibly fed. The woman would be held down and a tube pushed up her nose. This was extremely painful. </a:t>
            </a:r>
          </a:p>
          <a:p>
            <a:endParaRPr lang="en-GB" dirty="0"/>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8640"/>
            <a:ext cx="2374776" cy="345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70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315200" cy="1154097"/>
          </a:xfrm>
        </p:spPr>
        <p:txBody>
          <a:bodyPr/>
          <a:lstStyle/>
          <a:p>
            <a:r>
              <a:rPr lang="en-GB" dirty="0"/>
              <a:t>Homework</a:t>
            </a:r>
          </a:p>
        </p:txBody>
      </p:sp>
      <p:sp>
        <p:nvSpPr>
          <p:cNvPr id="3" name="Content Placeholder 2"/>
          <p:cNvSpPr>
            <a:spLocks noGrp="1"/>
          </p:cNvSpPr>
          <p:nvPr>
            <p:ph idx="1"/>
          </p:nvPr>
        </p:nvSpPr>
        <p:spPr>
          <a:xfrm>
            <a:off x="323528" y="1700809"/>
            <a:ext cx="7906072" cy="4608552"/>
          </a:xfrm>
        </p:spPr>
        <p:txBody>
          <a:bodyPr>
            <a:normAutofit/>
          </a:bodyPr>
          <a:lstStyle/>
          <a:p>
            <a:r>
              <a:rPr lang="en-GB" dirty="0"/>
              <a:t>This will all be on Core and </a:t>
            </a:r>
            <a:r>
              <a:rPr lang="en-GB" dirty="0" err="1"/>
              <a:t>WatHistory</a:t>
            </a:r>
            <a:r>
              <a:rPr lang="en-GB" dirty="0"/>
              <a:t>. </a:t>
            </a:r>
          </a:p>
          <a:p>
            <a:endParaRPr lang="en-GB" dirty="0"/>
          </a:p>
          <a:p>
            <a:r>
              <a:rPr lang="en-GB" dirty="0" smtClean="0"/>
              <a:t>Write </a:t>
            </a:r>
            <a:r>
              <a:rPr lang="en-GB" dirty="0"/>
              <a:t>an introduction for the essay…</a:t>
            </a:r>
          </a:p>
          <a:p>
            <a:r>
              <a:rPr lang="en-GB" dirty="0" smtClean="0"/>
              <a:t>Write a </a:t>
            </a:r>
            <a:r>
              <a:rPr lang="en-GB" dirty="0"/>
              <a:t>conclusion based on a comparison of the Suffragettes and Suffragists. </a:t>
            </a:r>
          </a:p>
          <a:p>
            <a:endParaRPr lang="en-GB" dirty="0"/>
          </a:p>
          <a:p>
            <a:r>
              <a:rPr lang="en-GB" dirty="0"/>
              <a:t>You can write a whole essay if you want to go above and beyond…</a:t>
            </a:r>
          </a:p>
          <a:p>
            <a:r>
              <a:rPr lang="en-GB" dirty="0"/>
              <a:t>There will be information and writing frames to accompany this homework. You will be writing part of an essay.</a:t>
            </a:r>
          </a:p>
          <a:p>
            <a:endParaRPr lang="en-GB" dirty="0"/>
          </a:p>
        </p:txBody>
      </p:sp>
    </p:spTree>
    <p:extLst>
      <p:ext uri="{BB962C8B-B14F-4D97-AF65-F5344CB8AC3E}">
        <p14:creationId xmlns:p14="http://schemas.microsoft.com/office/powerpoint/2010/main" val="352287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1920488"/>
          </a:xfrm>
        </p:spPr>
        <p:txBody>
          <a:bodyPr>
            <a:noAutofit/>
          </a:bodyPr>
          <a:lstStyle/>
          <a:p>
            <a:r>
              <a:rPr lang="en-GB" sz="6000" dirty="0" smtClean="0"/>
              <a:t>WALT: Decide why the campaign became more violent after 1910?</a:t>
            </a:r>
            <a:endParaRPr lang="en-GB" sz="6000" dirty="0"/>
          </a:p>
        </p:txBody>
      </p:sp>
      <p:sp>
        <p:nvSpPr>
          <p:cNvPr id="3" name="Subtitle 2"/>
          <p:cNvSpPr>
            <a:spLocks noGrp="1"/>
          </p:cNvSpPr>
          <p:nvPr>
            <p:ph type="subTitle" idx="1"/>
          </p:nvPr>
        </p:nvSpPr>
        <p:spPr/>
        <p:txBody>
          <a:bodyPr>
            <a:normAutofit fontScale="77500" lnSpcReduction="20000"/>
          </a:bodyPr>
          <a:lstStyle/>
          <a:p>
            <a:r>
              <a:rPr lang="en-GB" b="1" dirty="0" smtClean="0"/>
              <a:t>WILFS.</a:t>
            </a:r>
          </a:p>
          <a:p>
            <a:r>
              <a:rPr lang="en-GB" b="1" dirty="0" smtClean="0"/>
              <a:t>5 – Explain what the suffragettes did.</a:t>
            </a:r>
          </a:p>
          <a:p>
            <a:r>
              <a:rPr lang="en-GB" b="1" dirty="0" smtClean="0"/>
              <a:t>6 – Compare several sources as evidence of the changes.</a:t>
            </a:r>
          </a:p>
          <a:p>
            <a:r>
              <a:rPr lang="en-GB" b="1" dirty="0" smtClean="0"/>
              <a:t>7 – Evaluate the Governments Reaction to the tactics. </a:t>
            </a:r>
            <a:endParaRPr lang="en-GB" b="1" dirty="0"/>
          </a:p>
        </p:txBody>
      </p:sp>
    </p:spTree>
    <p:extLst>
      <p:ext uri="{BB962C8B-B14F-4D97-AF65-F5344CB8AC3E}">
        <p14:creationId xmlns:p14="http://schemas.microsoft.com/office/powerpoint/2010/main" val="236497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1544715"/>
            <a:ext cx="2505472" cy="1154097"/>
          </a:xfrm>
        </p:spPr>
        <p:txBody>
          <a:bodyPr>
            <a:normAutofit fontScale="90000"/>
          </a:bodyPr>
          <a:lstStyle/>
          <a:p>
            <a:r>
              <a:rPr lang="en-GB" dirty="0" smtClean="0"/>
              <a:t>Herbert Henry Asquith</a:t>
            </a:r>
            <a:endParaRPr lang="en-GB" dirty="0"/>
          </a:p>
        </p:txBody>
      </p:sp>
      <p:sp>
        <p:nvSpPr>
          <p:cNvPr id="3" name="Content Placeholder 2"/>
          <p:cNvSpPr>
            <a:spLocks noGrp="1"/>
          </p:cNvSpPr>
          <p:nvPr>
            <p:ph idx="1"/>
          </p:nvPr>
        </p:nvSpPr>
        <p:spPr>
          <a:xfrm>
            <a:off x="5868144" y="2769833"/>
            <a:ext cx="2361456" cy="3539527"/>
          </a:xfrm>
        </p:spPr>
        <p:txBody>
          <a:bodyPr/>
          <a:lstStyle/>
          <a:p>
            <a:endParaRPr lang="en-GB" dirty="0"/>
          </a:p>
          <a:p>
            <a:pPr marL="45720" indent="0">
              <a:buNone/>
            </a:pPr>
            <a:endParaRPr lang="en-GB"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5808"/>
          <a:stretch/>
        </p:blipFill>
        <p:spPr bwMode="auto">
          <a:xfrm>
            <a:off x="35496" y="44624"/>
            <a:ext cx="5652120" cy="779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70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315200" cy="1154097"/>
          </a:xfrm>
        </p:spPr>
        <p:txBody>
          <a:bodyPr>
            <a:normAutofit/>
          </a:bodyPr>
          <a:lstStyle/>
          <a:p>
            <a:r>
              <a:rPr lang="en-GB" sz="4800" dirty="0" smtClean="0"/>
              <a:t>1910</a:t>
            </a:r>
            <a:endParaRPr lang="en-GB" sz="4800" dirty="0"/>
          </a:p>
        </p:txBody>
      </p:sp>
      <p:sp>
        <p:nvSpPr>
          <p:cNvPr id="3" name="Content Placeholder 2"/>
          <p:cNvSpPr>
            <a:spLocks noGrp="1"/>
          </p:cNvSpPr>
          <p:nvPr>
            <p:ph idx="1"/>
          </p:nvPr>
        </p:nvSpPr>
        <p:spPr>
          <a:xfrm>
            <a:off x="781442" y="1916832"/>
            <a:ext cx="7750998" cy="3755551"/>
          </a:xfrm>
        </p:spPr>
        <p:txBody>
          <a:bodyPr>
            <a:normAutofit fontScale="92500" lnSpcReduction="10000"/>
          </a:bodyPr>
          <a:lstStyle/>
          <a:p>
            <a:r>
              <a:rPr lang="en-GB" dirty="0" smtClean="0"/>
              <a:t>November 1910 was a turning point in the campaign. The Prime Minister promised to change the law so that women had the right to vote. </a:t>
            </a:r>
            <a:endParaRPr lang="en-GB" dirty="0"/>
          </a:p>
          <a:p>
            <a:r>
              <a:rPr lang="en-GB" dirty="0" smtClean="0"/>
              <a:t>18 November 1910, 300 women went to Parliament to protest. They were beaten up by police who had been ordered by the government to frighten and humiliate the women. One woman died…</a:t>
            </a:r>
          </a:p>
          <a:p>
            <a:r>
              <a:rPr lang="en-GB" dirty="0" smtClean="0"/>
              <a:t>From 1910 the suffragette campaign became more MILITANT. Hundreds would risk a prison sentence. </a:t>
            </a:r>
          </a:p>
          <a:p>
            <a:endParaRPr lang="en-GB" dirty="0"/>
          </a:p>
          <a:p>
            <a:r>
              <a:rPr lang="en-GB" dirty="0" smtClean="0"/>
              <a:t>Street lamps were broken.</a:t>
            </a:r>
            <a:endParaRPr lang="en-GB" dirty="0"/>
          </a:p>
          <a:p>
            <a:r>
              <a:rPr lang="en-GB" dirty="0" smtClean="0"/>
              <a:t>Thirteen pictures were hacked in the Manchester Art Gallery.</a:t>
            </a:r>
          </a:p>
          <a:p>
            <a:r>
              <a:rPr lang="en-GB" dirty="0" smtClean="0"/>
              <a:t>Houses were set on fire.</a:t>
            </a:r>
          </a:p>
          <a:p>
            <a:r>
              <a:rPr lang="en-GB" dirty="0" smtClean="0"/>
              <a:t>Bombs were placed near the Bank of England. </a:t>
            </a:r>
          </a:p>
        </p:txBody>
      </p:sp>
      <p:sp>
        <p:nvSpPr>
          <p:cNvPr id="4" name="AutoShape 4"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data:image/jpeg;base64,/9j/4AAQSkZJRgABAQAAAQABAAD/2wCEAAkGBxQTEhUUExQUFRUXGBQWFxgWGB4ZGRwYFBUWFxUXGhsaHSggGBolHBQUITEhJSksLi4uFx8zODMsNygtLiwBCgoKBQUFDgUFDisZExkrKysrKysrKysrKysrKysrKysrKysrKysrKysrKysrKysrKysrKysrKysrKysrKysrK//AABEIAKMBNQMBIgACEQEDEQH/xAAcAAEAAgMBAQEAAAAAAAAAAAAABAUCAwYBBwj/xABMEAABAwICBQgECQsCBQUAAAABAAIDBBEFIQYSMUFxEyJRYYGRobEyUnLBFCMzQmKCkrLRBxUWJENTY4Oi0uHC8DSTo+LxJTVkc/L/xAAUAQEAAAAAAAAAAAAAAAAAAAAA/8QAFBEBAAAAAAAAAAAAAAAAAAAAAP/aAAwDAQACEQMRAD8A+4oiICIiAiIgIiqNIsX5BnNtyjvR6hvcUFuo1fXMhaXSOAG7pJ6AN5Xzo4xPckTSZ/SP+wok0znm73OcelxufFB9QocQjmF43h3T0jiNoUlfI4nua7WY4tcNhBse8Lo8M0yezmzt1x6zbB3dsPgg7lFDw7E4pxeN4d0jY4cQcwpiAiIgIiICIiAiIgIiICIiAiIgIiICIiAiIgIiICIiAiIgIiICIiAiIg1VM4jY57tjQSez3r5lidc6aRz3b9g6ANg/31rodMMY1jyLDkDzz0kfN7PPguVQeBZJZeEoMHOWNl6QiD1hLSHNJa4bCDYjgQukwvS+RlmzDlG+sMn/AIO8OK5xehB9Qw7E4pxeN4d0jY4cQcwpi+SsJaQ5pLXDYWmxHaF0OHaXSsylaJG+sMn/AIO8EHcoq/Dcahn9B41vVdk7uO3surBAREQEREBERAREQEREBERAREQEREBERAREQEREBERAREQFVaRYqIIsvTdcMHm7gPwU+rqWxsL3mzQLn8OK+b4ziLqiUvOQ2NHQBs7d6CE43zXoCALJB4VrKyKAIMbKPUV0bPTe1vEr2pkJOoz0jtPQFAk0bgd8o3XJ3uzQT6etjf6D2u4FbwVxGNaL/BwZqVzmFuZbfIgbcl12EzGSJjzkS0EoJTnW2rJpUR/ON/mjxK2xMN734BBI1QVcYfpFPFlflW+q/b2O2991TArY0oO7w7SeCXIu5J3qyZdzth8+pXQK+WFgO0KRRVUsPyUjmj1Tm37JyHYg+louTotMCMp4rfSjzHa05jvK6GhxOKYfFyNd1bHDi05hBLREQEREBERAREQEREBERAREQEREBERARahUM9ZveFlyg6R3oM1442zOxQarGYI/Skbfobzj3Bclj2kTphqRgtZvv6TuNtg6kGOlON8s7UZ8m07fWPTw6FSBqyZGtgagwstczwAs55Q0ZqtdLrONyR0WQT2ryQ9G3ctVLE4fOy6Ctc0DQ7XMtnccu5BQV+C1bJDNDMC47WOGXAdC8g0qfGdWrhdGfWAu3vCuJccjj9N7Xezt7lLppoqlvNs4dY/FBE+FsqG6sTg4O2kbgpPJWtGzYBY8AsqKhZC3UiaBckkjrUmOLcO0oNLIr5DYFKDFtbGGheF4tcZ8EEWrdqtuoVJNq3BNxtupLXOJJ29RXhoXHMC2ew9CDfBOHbFIBUdkGqS47TkAF44koJgWJgBN9h3EZFRtd2SlxuyQWNHjVTFseJG9EmZ+1t77q8o9K4nZStdEevnN7xn3hcs1wW219qDvqeqZILse14+iQfJbl85FML3GR6RkVYU2Jzs2SFw6H87xOfig7ZFzUOkzh6cQPW0+4/ip8OkUJ2lzPaafddBbIo8NbG/0XtPAi/cpCAiIgIiICIiAiIgIiIPmTMXJ2uDvbaHLMVLDtjiPC7fJVLcAiPoS24OPvJWRwKQejK49x9yCxe+P91J9RzT4HNaDNCN8zPbhdbvChfm+ob88Hi38HLJgqBtLD2uHuQWMYY70JYz1Xse4hYz0so9FutwIPkVFNVKNrWu+sD95eCvcP2B+qAfulBhJSSNzc0n2gR5rWxrHbLByktx3V2xzN+rJ/wCFhJpTAPSfb27f6moK6XBCXFzpHuB3a2qPBZDCoG5viJ6ydZS3aS05/aQEeyPNrwoh0hp2ei6nNznrPk8s/NBNpqOHa2NoHSQpkUJdkxth1DPwUGn0nYfQlpm8Ig497nXU789yu2VEpHRGw+4lBOiwSY5NjeB1i1+0rfHhTtcRF0TZCCQwyN1iBtIaCSbKiqHyPFjJVOvu+T8dZpUPB8DjhmE5pxE5pu2WaW8hOYJ2uJyPrEm+xB2Eui81/TjA6MyPJefos7byjQeoFR63Ew8DViqJiL+iOTbnbe8tNstxXJz4ljENQ6ePkeTDT+qmUF2qDckBoydnt88kHcw6K53dKCfZ/wAqUdHP4n9H+VupNIiGN5ZrWu1RrBrrgOtmL2F899gtL9MYQSLO45EINTtFRvmv9T/KybomzfI77IXrtMIBa7wL9JGXFYs0zhIuDfgQgyOjEQ2yP8PwXv6Ow+u/w/BQ8R0ovG5zGu1m5gatyeoAbSqah0qncf8Ah5zv+ReP9KDpBgsAGRkz6v8AChyYfqnZI4dQA96rG4xWvJtSzWvkDE4eJW79fI5sUlzuNgQe07EFtT0sZHOZI09ZHuKkjDIzmNZUToa/K9MT9dn9yGCvPoxsZxkHkAUF4KJlsw4HioVQ2Nu0OHcozqOuc0axiDxtIcezcoVVo/VvHOkhtxJ9yDe+qiHzCe0fivI8b1RzWvb0c+3kVSu0TmG2qib2fiVrkwJo9OtjFugD3lB1kWJ1Lm3YRbrff3KTRYvO13xmqW7xrZ8QbLiqKogpyf10EHcQFGrtJKUEk1bexB9UbpBDvJbxH4XU2nro35Me1x6Ac+7avh7tOqMC3Kk8AVDl0/g/ZiV56mlB+hEXzDQ3TCpkbrPheGZWDjckduYX0qmqGyNDmm4Ph1HoKDaiIgIiIPlOt0hp4297Qsm9Te7/ALXqrblvcP8AmN8ASFvbL9JvaQPvMCCd8M1cvjR2OI8WlbWVoPzvtBv4g+CgtnO4t7HN9zwtvKy7s+8/3IJ3K9be54/ELBz27xH9pvvAUAzy74weIPviHmvRW22tt2gf6ggnBoOxo7LHyd7lrlp77dcdrrfcKiOqGHaxp46v9zlgZI/3YHs3HlGg1VWj8Um2KJ/tRscf6nNKr2aI0ofeSGIdF2sb4CWx7irR00e/lh7L5h91oWt8rRmH1HDlJvOxQWdFhMMTfi2WHRHHl/Swea9qJC3ZTzO63PjY3/qSE+CrvhwAzbcfxJJXecaqazG9Q82KlYPW5aRh7W6rAe1yDoPhU4zbDSxD1nSlx7o2W8VNp3yHMyf8qIAfaOse8Bcph+PaxOq9jj/AjYe9zDMSeICuhFLKLkS/XJb7wO9iCc+XPNxv0SS+TWXB4Fqr8XrmxNvJUclfZbUjPZyrg0nLaGXWwYcLWLmgb2tLj3th1b9oK1U2GQROvHASTtc2GJneTqyeaDVo2KOra5zmmcMcWuPwqYi+64ayNhJyyAIVvUQ4XC25oaXI5a7A/b7QJWtzGuBL2yAWJDRNq526OSBz4rU/BYXsDhQVM0lr6vKztBPQC57GkdaCZHpTRx+hT07bHPViA8hkh/KGwei1o22sz/KoW4PVtIvg1MxmZc6SfW1RuGc5ueyymVFC9jNYwYNDfY6XUcATwa6/egmy/lJtvA4tAtbtWoflIu0fGAE7gATwyWEsdQxgea3Dog0azjFShwsBfLmjzUVldMAx5xmRzXk6oiowzdfPWd6ORzQbpfygVVzycczwBtbETc9GTStI02xF+TKWrJ/+l4FuJjWM2MnN5rcSfdmtqgRMG2wbaxOsdqr/AM5Qve4SzVxaPnPqWNbl1NZntPcgu48Yxd22mmAtvcxpv9ZwyVPXxY28l1mRg52fVMFh16riq6bFMMbJZ/KPaBcOfWSHPos21+JWvCsdoS5+rRCQXsNUzTOPQTYm3BBuFPiV7SV9FHuN6lziOxoW44dKGkOxWkLne27uzWuSm13NNNgg1c78pSuHCxksp8EGI3GphtNCAG5vEDMxtPpEjdu3IKGXRdjj8bjEQ6mREn7yiTaMUYJHwjEJ7WtyUDgDw5pXZ0VLiuuHOnpGAXyZeQ59TI/erZzKy15Kx9t/JU+oftSP9yD5/S6MU7yNSgxKXpEhMfRvdqjpVpU6ItjAMeFRMaN9TUA+RcurbRSWu6WoeP4tSyMf9IErA08GrrPfTD2g+c97yPJBzVAbAtDMNjPRGwykdwCnRxVEgy5QW2akDYx3yK5pMSgIc1skpDR+za2NvZYX8VSPxuJ4eORJIuQZHucTbqJQbaehqAc5Le1Lc/ZYLLocLlni2F7nGxuyMjsJdkRxXG4XiFcZGmKncI8r6seqLb83WXX081S++vzBuGtc9zboOqw/F33tMGtB33FwesDcrxfNpKRzec99hvJy8ytrdOY4vi2yl5bkGtbyp4c0XQfREVLguO8s0lzHNta1xa9+om42LxB8/M7x6UU4+rreSwdijB6WuPahKsg07i3vI/BbA5+6/Y4e9xQVTa6F2x0R4gj3LJpiO6J3A28yrMlx2tJ4tDvJq0vgiPpRx9sYHvCCOxrdzQODh/esuTP0uyRetw+nvcRRjhkfAlbPzfCdgcODnfhZBpa0n973uP8ApWZiv+8H1Gn7y9OEwnY5wPU5t/E3WJwNu6STtbrDwug1GjB2n7UcfuCybTN/hfY/BZjBjukIPBw9ywkoy306mMe1IW+8IMX4c1wyMP8Ayz77qvdo4QdtO7fzqcG3CxZ43VtHQA7JmO4Sk+9bBgzt0jftk+ZQQDSWHPq5Gj1WNawDhybNb+pSo6eJoHMfJ9J7gf6pX6w7lv8AzXNulv8AWWYwmXc8jg8jyKDxk1/2dwPVc5/3Y8u9JKsjdG0fTyI4co73LTJgkp2u1vbN/O5WDMAePRMbftHycEGx9S7aKqYDoiYx/wB2E+arpccmZlHDW1BBvrvDIxs2Z6pt2KZJhjm3LjA72nub4uc9IpIGghz4I77dWVrh925PVYbdqCixMYtVNLTQuEbrX15Rn0X1Lm3asWaI4nKxsbxRxMbbVa+7rWGWRtmuqoNIImyRwwskLQ25c2FzocrfFl2rqsyuQQbC2a6x+NNA2AIPnTPyfVr/AJSvaB0RQOdwzvZS2fkvv8pWVr+nVEcY/qzCu3aaRl+oJo3Otm1h1ndXNbcjNefnGaUcyGpdmc+SdH2XkAFkEBn5M6Iem2Z/XJVPHhGLLd+hOHM9GnpSd3KCSYnd8+Qb1Pho6gjnx8mMj8ZIwbvoFyiyOjbZr6qmY7PJrnSHMWyFgSgpWYvQQ5MiijIvfk6aFmY9oOKxqNPWNHN5U9A5QMHdGAvX6EU8rnvJrpHOc53xcPJNJdnkZgRbPpWtmgBF9TD3mxyNTWht+LaZp7kFZLp252yIH2y9/wB9xTD9OJTIwa0bATYhrWtyXRHCY4QNdmFQEbdZjp3fake03v1KFWaW0kPpYiW/Rpoo2Ds+LJ8UEfEq6rmkIibUyNOzUa/U3fOAt4qql0drnGRz2iIOAsZpmNF+AcT4KS/TumkJEEWI1jvbkIv1hpt2WVlS43iAbrRYVS0l8zJUObH2m5DvBAwnR2VsWq+TWN7/ABMUko79VrfFZVOjT9p5Vo/jGOFp++4dqxZiVfN6eJx5/MoKd054a4BA4kL2XQ504u5lVUOO+tquRaevk4QXW6iAgqYsQghJa6ppI3b2gvmJ6trQe5Wzcdfqjko539bYGwNPXeW2XWo82j0lMLtmoKMfO+DwGR4HtuIN+srz/wBKYwS1FRPUvz/4iTVYTv5jLAjbtBQSHY1UuGq1tOXnYOUkqJBxYwWB7VKioMQeC6ecwM6GNbFlw5zvJRINPhq8nh1I6W2VqaGzO1wFh2qZSUmIz86rkgpWuBswnlJO2xDQe0oMvzXTMGtNLyo/iEv7ecbeCpsV0zaJBDQRiQ7xFHrWPXqjJWElFhNMC+qmNU4XHxjrs27BGLM8CVo/TCrl5lBRCCLYJJGcm23SBa57kGcMeMSc5sbIhllI8Nd3C9l6vaWhqXXdPW6zjb5OzWjqF7kogsW0/S3+j8FlyQ/3rDzWgMPTIO38LKQx5/eOHH/LkBo6CPtD3hbAH7i7wPkV7zj88HsH9pXha7ojPZn94IMXlx258Wn/ACtRj6mj6tj4qQHP9QHg5zfLWXhqCNrHDg6/32BBhG8DaP6vcCFkLH/x+JK9+FN363aIz5G69EsZ3d8TwO8ZIBfbpHaB7gsG1L72Dr9h89YrNhi3OYPrlvgQt4pb778HA+ZQYiV++3f/ANi85V3q34Bh87LaaM7suwHyutD4Hj1j15geaD1o/hgfymn7qOfb5rT/AC7ebbLEFw391v7SfFbGyvH+f/0PJBVyP52cMXENhJ/qIWfwst+Z2BlP/eFNfVybmtdxc5vkx3mtb6y+Tmnscfe1qCvOOOBsIZeIjiA+1rkeKkwV9Sf2YA65s7cI4nAd62uqjbIS9j2DzkCjitI3Vn22u+7MSgsg6QixLx7LnkeMYWuKMBzQKSOa97mV3KHqPxpu0DfYFVcuIGT51SBssWxs8XvBK10kDGvLtedxdkQ6UPHY3lnBp6wLoO3p3zFuq18EH0Yoi+3adS32V5UUDLEzVs7gd2u2NvZqMDh3rnnzyNb8W833F+s8jsBu48XBVstBBM39ZnrHNBs8WFO0nbvBe7Pc1yC1rMTwaIHlCyW1yRKXz5/zXEKvp/ys0YcIqOlkf0iKOzQOmzASVFboxCGXw/B2yPde0lYSWA7nFs7tYjqa3Pq2qwbo/ipb+sV1PQxerSRDIdGs7VDT3oN36V4lK27KPkgfnz6sLRszIlcHdPzVAxCoqy39bxOkpbki0bjK43y1QOYA7Lrz6VErcGwyItNTLV17i5uUsriASRYhrNUWvuN9qsaPSahpXWp4KeHaCWtYwn6RIzPagoxoDSuDnthxLEHuOtzzyEbicydZ2oLfWVzh2h8sduSosMoxufJeplHZa39a9/T50+VO2WY61viWOeO0tFh2qVqYjMBeOOmZfN1RKNa3SGM1u4kIJUujTnD9YxKpePUg1KaPhZgL7fWVNNNhlIdcsiLx+1ncZpAfoulLiDt2KRLou11zU4hUynO7KZrYWcLnWdbrDlHlhwugIc2kiL9ofMTM/K2fPJsc9xQV2JacS1TQyhgqJiHAa0Mbi0W23dbVtt7+pYR4PjM1i+OClb0zygnjqsv3GyzqPypue7k6dkkh3Mib4WYDbvUWmhxudwL4mU7D86Y557TqtJcT1GyD3EdG6dn/ALjirnjI8nABGOFzckdyrotI8DpSPg9JyzwcnSXkdfdbW2divKb8ndBrOlr6qSol9J4LhGzouA3nADZtV9g8lFT5YdQmQ+vHHkf5z8j9pBy40nxmss2monQQ9LhqZcXAZcAVvOi9Q4F1fWthYfSbFkR1co/3BdhL+cZvSkhpGdDbySW481rT9pUk2jWHteX1LpKuTaXTO1hfqY2zB3IImCzYRSutSM+EzDe0OqH8L2JZc9GS6Kqqq2pbZsEdNGR6Ux1n8QxuXeQpmH8oWhtJSiNm5z2iNgHUALkcAVK/RN0udVUSvH7uM8mzgS3nniC1BwlZhNAx5+E1DpJDa51+TaLZc1rSB5ovq+HYXDA3VhiZGDmdVoFz0k7XHrOaIIMujEB2B7PZd/ddRZNFfVlP1m38iPJdIiDkZNGJemN3eD5e9RpcFmb8x31Xe4E+S7dEHz59M9vpNePab7yAVpe3oLh1tv5c4eC+jrVLSsd6TGu4gHzQfN2SnZymf0tvcbLM36WdoHuF13MmCQH5luBI8L2UObRaE7C4cbH3IOU1jbY3vIHiQFrAaf2bTwsfJpV7NoSNrXNv1gjxuVDm0TnbsOtwfcdzrIKxxYPmyD2Xe4Pb5LM17W/Pmb9R9u/VcFKdg1U0fJ36gP7HFaH0krfShc3rF/ez3oMWY1Hs+FRg9DyL9x1VvZO52bDBJ2AeI1lAlk3OD7fTAP3ifJRiynO1kWW90Rb/AFWAQX4c/wCdG36rn/2gLwuH7p46w9vvddVVPDGfk7fy5T5BbzC8bJJ29rXDxKCUWs3iXtBf90LB8UR2lwHQYgB26wuoz3SN/an68Ot90C3es4qmT1oXcQWHuuT4INoliGyRnc0fdN1pqXF4Ia89gn843DzW5tRIdrAR9F7veAAtTnNJzht1nUf70FRWR4g0fEPpndUsdQT9pz3eSh07cZJu6aijFt0TnH7nvXTfF+oR/Lt5Be6jDsc0cC8eT2oOfwCCup6l881W+o12kGJkbgLj0Cwusxnh132q4xSHFKturHHDA13zqmW7rdTIw4bCd6SwHc9991ppB35vtxIUaoqTC5rnSzysAN4mgylzjk0XjZew2kmw2IIFJ+TAE61XiUjz6tOzVHXZxv32CsKTAsJps2UzJX3HPnJmN+DrtB35W2KFUVeJ1AtTUohZs5Soe1g+yCSqp2hsmrrV2Ihjbi7KYWHAuIHeg6XENPmRNI12RADICzRwDRmqQaSVVU4/BKaomv8AP1eTZx135qPhs+D07rUtLLWzZ2OqZbniebu6V18FTjFQ20cEFDGRtlN3jLdGzZ2lBW0eieISc6oqYqUHaIxyslvadZo7itdbo/g9KQ6rlfNJ/wDIlLtY7fkxYEZ7AF0dNoK55D6usqJjtLGHkYr7+aznEcXK7o8Io6f5OCFjulrBrcS484ntQcPh2N1Ulm0OHcnDsa5zRAzLYecA4jg0q2nwKrqG/rdUImZEspxncbQZHjMcGBSsYx1xeI6cFzt7Y2mRwO7W1RzAelxAUSDRuunzlc2BuXyh5WTrHJxkMGW/XdwQaaegw6lPMjbI8bHPJldffYvJ1eyy9Gkck7iynY6Qg2tGNYDqcRzWfWIXQUOgtMz5XXqTn8sQWZ7uSaBGRxaT1rpIomtAa0BrRkABYAdAA2IOLpNGKqXOom5JvqMOu+3Rf0Wn7YXR4Xo/BBYsZd3rv5zr9Ivk36oCtEQEREBERAREQEREBERAREQEREBERB45oO0A8VEmwuF22Jn2QD3hTEQU0+i9M7bHbtv4G6hS6GRfMe9nAkfdIXTIg46XRCUehUO+tZ33mlRZsBrm7HxvH0mZ/wBLx17l3aIPm76WrYefTRu62kt+8w+a1z4g5m2nm/luBPdrBfTFg+Jp2gHiLoPln6UU4NniojP04Xkd+qR4qbT4lDJ6ErT3N8Miu9kwuE7Y29mXkoc2jkLvWHAj3goOWaxp3NPj5OSWkB9HUB6w4eSu59Dozsdq9eo0nvKhTaFP+bMe27fuWQUdBgUz7sbOImFxcXNJkcSbA86UutsAsLWVrSfk2pA7XmMtS8G4MzyQD1Ddw2KHi+i+IhlqeWLWzBe5pcRfY5pdJe469a/QujwikrOSa2Z7A8CznNFgbHJwbc2ytlfpQSWup6ZtmtjYPVY0C/dtUCXSEk6sbDfbaxc7PfqtBd4Kxh0diB1n3cTmfmi/ZmeBJCtIIGsFmNa0dDQAO4IKFkVXLtDYh0vNz1EMYcxxeCpMGjrNsr3ynoJ1WdY1G2Dh1O1lcog1wQNY0NY1rWjYGgADgAtiIgIiICIiAiIgIiICIiAiIgIiICIiAiIgIiICIiAiIgIiICIiAiIgIiICIiAiIgIiICIiAiIgIiICIiAiIg//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167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 Teach each other.</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You now have 3 minutes to become an expert in explaining how the campaign became more violent. </a:t>
            </a:r>
            <a:br>
              <a:rPr lang="en-GB" dirty="0" smtClean="0"/>
            </a:br>
            <a:endParaRPr lang="en-GB" dirty="0" smtClean="0"/>
          </a:p>
          <a:p>
            <a:r>
              <a:rPr lang="en-GB" dirty="0" smtClean="0"/>
              <a:t>You will need to summarise what your event was in order to teach the rest of your table. </a:t>
            </a:r>
          </a:p>
          <a:p>
            <a:endParaRPr lang="en-GB" dirty="0"/>
          </a:p>
          <a:p>
            <a:r>
              <a:rPr lang="en-GB" dirty="0" smtClean="0"/>
              <a:t>Each person will talk at a time and will have 2m to teach their table.</a:t>
            </a:r>
          </a:p>
          <a:p>
            <a:r>
              <a:rPr lang="en-GB" b="1" dirty="0" smtClean="0"/>
              <a:t>Must include information and evidence (A quote, a phrase).</a:t>
            </a:r>
          </a:p>
          <a:p>
            <a:endParaRPr lang="en-GB" dirty="0"/>
          </a:p>
          <a:p>
            <a:r>
              <a:rPr lang="en-GB" dirty="0" smtClean="0"/>
              <a:t>Q. Did the suffragettes act on impulse?</a:t>
            </a:r>
          </a:p>
          <a:p>
            <a:r>
              <a:rPr lang="en-GB" dirty="0" smtClean="0"/>
              <a:t>Q. Did the suffragettes think carefully about their actions before taking them?</a:t>
            </a:r>
          </a:p>
        </p:txBody>
      </p:sp>
    </p:spTree>
    <p:extLst>
      <p:ext uri="{BB962C8B-B14F-4D97-AF65-F5344CB8AC3E}">
        <p14:creationId xmlns:p14="http://schemas.microsoft.com/office/powerpoint/2010/main" val="4359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260649"/>
            <a:ext cx="4392488" cy="5266927"/>
          </a:xfrm>
        </p:spPr>
        <p:txBody>
          <a:bodyPr/>
          <a:lstStyle/>
          <a:p>
            <a:r>
              <a:rPr lang="en-GB" dirty="0" smtClean="0"/>
              <a:t>Come up with two captions for this photograph. </a:t>
            </a:r>
            <a:endParaRPr lang="en-GB" dirty="0"/>
          </a:p>
          <a:p>
            <a:endParaRPr lang="en-GB" dirty="0" smtClean="0"/>
          </a:p>
          <a:p>
            <a:r>
              <a:rPr lang="en-GB" dirty="0" smtClean="0"/>
              <a:t>One from a suffragette</a:t>
            </a:r>
          </a:p>
          <a:p>
            <a:r>
              <a:rPr lang="en-GB" dirty="0" smtClean="0"/>
              <a:t>One from a member of the government opposed to them.</a:t>
            </a:r>
          </a:p>
          <a:p>
            <a:endParaRPr lang="en-GB" dirty="0"/>
          </a:p>
          <a:p>
            <a:endParaRPr lang="en-GB" dirty="0" smtClean="0"/>
          </a:p>
          <a:p>
            <a:r>
              <a:rPr lang="en-GB" dirty="0" smtClean="0"/>
              <a:t>IE: This photo show’s an heroic sister protesting for vote. She is being violently force fed…</a:t>
            </a:r>
          </a:p>
          <a:p>
            <a:endParaRPr lang="en-GB" dirty="0"/>
          </a:p>
          <a:p>
            <a:r>
              <a:rPr lang="en-GB" dirty="0" smtClean="0"/>
              <a:t>IE: This photo show’s a women near death who has had her lived saved by the gallant medical staff.</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76" y="188640"/>
            <a:ext cx="3667148" cy="53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70276" y="5661248"/>
            <a:ext cx="2601524" cy="1085410"/>
          </a:xfrm>
        </p:spPr>
        <p:txBody>
          <a:bodyPr/>
          <a:lstStyle/>
          <a:p>
            <a:r>
              <a:rPr lang="en-GB" dirty="0" smtClean="0"/>
              <a:t>Publicity.</a:t>
            </a:r>
            <a:endParaRPr lang="en-GB" dirty="0"/>
          </a:p>
        </p:txBody>
      </p:sp>
      <p:sp>
        <p:nvSpPr>
          <p:cNvPr id="7" name="Content Placeholder 2"/>
          <p:cNvSpPr txBox="1">
            <a:spLocks/>
          </p:cNvSpPr>
          <p:nvPr/>
        </p:nvSpPr>
        <p:spPr>
          <a:xfrm>
            <a:off x="2555776" y="5778151"/>
            <a:ext cx="6408712" cy="931911"/>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None/>
            </a:pPr>
            <a:r>
              <a:rPr lang="en-GB" sz="1600" dirty="0" smtClean="0"/>
              <a:t>Forceful, Militant, Warriors, Brave, Sympathy, Righteous, Torture</a:t>
            </a:r>
          </a:p>
          <a:p>
            <a:pPr marL="45720" indent="0">
              <a:buNone/>
            </a:pPr>
            <a:endParaRPr lang="en-GB" sz="1800" dirty="0"/>
          </a:p>
          <a:p>
            <a:pPr marL="45720" indent="0">
              <a:buNone/>
            </a:pPr>
            <a:r>
              <a:rPr lang="en-GB" sz="1600" dirty="0" smtClean="0"/>
              <a:t>Peaceful, Necessary, Extreme, Life Saving, </a:t>
            </a:r>
          </a:p>
        </p:txBody>
      </p:sp>
    </p:spTree>
    <p:extLst>
      <p:ext uri="{BB962C8B-B14F-4D97-AF65-F5344CB8AC3E}">
        <p14:creationId xmlns:p14="http://schemas.microsoft.com/office/powerpoint/2010/main" val="352893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&amp; List </a:t>
            </a:r>
            <a:endParaRPr lang="en-GB" dirty="0"/>
          </a:p>
        </p:txBody>
      </p:sp>
      <p:sp>
        <p:nvSpPr>
          <p:cNvPr id="3" name="Content Placeholder 2"/>
          <p:cNvSpPr>
            <a:spLocks noGrp="1"/>
          </p:cNvSpPr>
          <p:nvPr>
            <p:ph idx="1"/>
          </p:nvPr>
        </p:nvSpPr>
        <p:spPr/>
        <p:txBody>
          <a:bodyPr>
            <a:normAutofit/>
          </a:bodyPr>
          <a:lstStyle/>
          <a:p>
            <a:r>
              <a:rPr lang="en-GB" dirty="0" smtClean="0"/>
              <a:t>How would the Government react to the suffragettes increased militancy? This led to more publicity. </a:t>
            </a:r>
          </a:p>
          <a:p>
            <a:endParaRPr lang="en-GB" dirty="0"/>
          </a:p>
          <a:p>
            <a:r>
              <a:rPr lang="en-GB" dirty="0" smtClean="0"/>
              <a:t>Sensible suggestions.</a:t>
            </a:r>
          </a:p>
          <a:p>
            <a:endParaRPr lang="en-GB" dirty="0" smtClean="0"/>
          </a:p>
          <a:p>
            <a:endParaRPr lang="en-GB" dirty="0" smtClean="0"/>
          </a:p>
          <a:p>
            <a:r>
              <a:rPr lang="en-GB" dirty="0" smtClean="0"/>
              <a:t>Extreme suggestions.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642" y="470716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1304"/>
            <a:ext cx="1742133" cy="91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226512"/>
            <a:ext cx="1424997" cy="142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61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a:bodyPr>
          <a:lstStyle/>
          <a:p>
            <a:r>
              <a:rPr lang="en-GB" dirty="0" smtClean="0"/>
              <a:t>Governments banned suffragettes meetings.</a:t>
            </a:r>
          </a:p>
          <a:p>
            <a:r>
              <a:rPr lang="en-GB" dirty="0" smtClean="0"/>
              <a:t>Women were not allowed to enter public galleries unless accompanied by a responsible man.</a:t>
            </a:r>
          </a:p>
          <a:p>
            <a:r>
              <a:rPr lang="en-GB" dirty="0" smtClean="0"/>
              <a:t>Longer prison sentences.</a:t>
            </a:r>
          </a:p>
          <a:p>
            <a:r>
              <a:rPr lang="en-GB" dirty="0" smtClean="0"/>
              <a:t>Forced the Newspapers to portray them negatively. </a:t>
            </a:r>
          </a:p>
          <a:p>
            <a:r>
              <a:rPr lang="en-GB" dirty="0" smtClean="0"/>
              <a:t>Force Fed and released those on Hunger Strikes. </a:t>
            </a:r>
            <a:endParaRPr lang="en-GB" dirty="0"/>
          </a:p>
          <a:p>
            <a:pPr marL="45720" indent="0">
              <a:buNone/>
            </a:pPr>
            <a:endParaRPr lang="en-GB" dirty="0"/>
          </a:p>
          <a:p>
            <a:r>
              <a:rPr lang="en-GB" dirty="0"/>
              <a:t>How effective </a:t>
            </a:r>
            <a:r>
              <a:rPr lang="en-GB" dirty="0" smtClean="0"/>
              <a:t>do you think the Government’s </a:t>
            </a:r>
            <a:r>
              <a:rPr lang="en-GB" dirty="0"/>
              <a:t>reactions to the Suffragettes’ campaign. Would it have led to more </a:t>
            </a:r>
            <a:r>
              <a:rPr lang="en-GB" dirty="0" smtClean="0"/>
              <a:t>militancy or less?</a:t>
            </a:r>
            <a:endParaRPr lang="en-GB" dirty="0"/>
          </a:p>
          <a:p>
            <a:endParaRPr lang="en-GB" dirty="0"/>
          </a:p>
        </p:txBody>
      </p:sp>
    </p:spTree>
    <p:extLst>
      <p:ext uri="{BB962C8B-B14F-4D97-AF65-F5344CB8AC3E}">
        <p14:creationId xmlns:p14="http://schemas.microsoft.com/office/powerpoint/2010/main" val="69926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Promenade </a:t>
            </a:r>
            <a:endParaRPr lang="en-GB" dirty="0"/>
          </a:p>
        </p:txBody>
      </p:sp>
      <p:sp>
        <p:nvSpPr>
          <p:cNvPr id="3" name="Content Placeholder 2"/>
          <p:cNvSpPr>
            <a:spLocks noGrp="1"/>
          </p:cNvSpPr>
          <p:nvPr>
            <p:ph idx="1"/>
          </p:nvPr>
        </p:nvSpPr>
        <p:spPr/>
        <p:txBody>
          <a:bodyPr/>
          <a:lstStyle/>
          <a:p>
            <a:r>
              <a:rPr lang="en-GB" dirty="0" smtClean="0"/>
              <a:t>How did the campaign become more violent after 1910?</a:t>
            </a:r>
          </a:p>
          <a:p>
            <a:r>
              <a:rPr lang="en-GB" dirty="0" smtClean="0"/>
              <a:t>What was the Government’s reaction to the increased militancy? </a:t>
            </a:r>
            <a:endParaRPr lang="en-GB" dirty="0"/>
          </a:p>
        </p:txBody>
      </p:sp>
    </p:spTree>
    <p:extLst>
      <p:ext uri="{BB962C8B-B14F-4D97-AF65-F5344CB8AC3E}">
        <p14:creationId xmlns:p14="http://schemas.microsoft.com/office/powerpoint/2010/main" val="2504323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12">
      <a:dk1>
        <a:srgbClr val="94147C"/>
      </a:dk1>
      <a:lt1>
        <a:srgbClr val="94147C"/>
      </a:lt1>
      <a:dk2>
        <a:srgbClr val="FFFFFF"/>
      </a:dk2>
      <a:lt2>
        <a:srgbClr val="00B050"/>
      </a:lt2>
      <a:accent1>
        <a:srgbClr val="00B050"/>
      </a:accent1>
      <a:accent2>
        <a:srgbClr val="7030A0"/>
      </a:accent2>
      <a:accent3>
        <a:srgbClr val="00B050"/>
      </a:accent3>
      <a:accent4>
        <a:srgbClr val="94147C"/>
      </a:accent4>
      <a:accent5>
        <a:srgbClr val="5D5AD2"/>
      </a:accent5>
      <a:accent6>
        <a:srgbClr val="6F6C7D"/>
      </a:accent6>
      <a:hlink>
        <a:srgbClr val="6187E3"/>
      </a:hlink>
      <a:folHlink>
        <a:srgbClr val="7B8EB8"/>
      </a:folHlink>
    </a:clrScheme>
    <a:fontScheme name="Custom 1">
      <a:majorFont>
        <a:latin typeface="Impact"/>
        <a:ea typeface=""/>
        <a:cs typeface=""/>
      </a:majorFont>
      <a:minorFont>
        <a:latin typeface="Candara"/>
        <a:ea typeface=""/>
        <a:cs typeface=""/>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245</TotalTime>
  <Words>814</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PowerPoint Presentation</vt:lpstr>
      <vt:lpstr>WALT: Decide why the campaign became more violent after 1910?</vt:lpstr>
      <vt:lpstr>Herbert Henry Asquith</vt:lpstr>
      <vt:lpstr>1910</vt:lpstr>
      <vt:lpstr>Task – Teach each other.</vt:lpstr>
      <vt:lpstr>Publicity.</vt:lpstr>
      <vt:lpstr>Discuss &amp; List </vt:lpstr>
      <vt:lpstr>Question.</vt:lpstr>
      <vt:lpstr>Promenade </vt:lpstr>
      <vt:lpstr>Source A – Window Smashing</vt:lpstr>
      <vt:lpstr>Source B – Picture Slashing</vt:lpstr>
      <vt:lpstr>Source C - Arson</vt:lpstr>
      <vt:lpstr>Source D – Hunger Strikes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CJW</dc:creator>
  <cp:lastModifiedBy>Christopher Watkins</cp:lastModifiedBy>
  <cp:revision>24</cp:revision>
  <dcterms:created xsi:type="dcterms:W3CDTF">2014-02-24T21:16:10Z</dcterms:created>
  <dcterms:modified xsi:type="dcterms:W3CDTF">2014-03-04T14:24:29Z</dcterms:modified>
</cp:coreProperties>
</file>