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7" r:id="rId4"/>
    <p:sldId id="270" r:id="rId5"/>
    <p:sldId id="262" r:id="rId6"/>
    <p:sldId id="264" r:id="rId7"/>
    <p:sldId id="265" r:id="rId8"/>
    <p:sldId id="263" r:id="rId9"/>
    <p:sldId id="266" r:id="rId10"/>
    <p:sldId id="259" r:id="rId11"/>
    <p:sldId id="267" r:id="rId12"/>
    <p:sldId id="260" r:id="rId13"/>
    <p:sldId id="261"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93544" autoAdjust="0"/>
  </p:normalViewPr>
  <p:slideViewPr>
    <p:cSldViewPr>
      <p:cViewPr>
        <p:scale>
          <a:sx n="75" d="100"/>
          <a:sy n="75" d="100"/>
        </p:scale>
        <p:origin x="-2664" y="-834"/>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0F2B71B-EA17-4E43-AEFF-303CEA84D880}" type="datetimeFigureOut">
              <a:rPr lang="en-GB" smtClean="0"/>
              <a:t>09/01/2014</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F8EC1EC-81D7-4063-8C80-69E42D136C7C}"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2B71B-EA17-4E43-AEFF-303CEA84D880}" type="datetimeFigureOut">
              <a:rPr lang="en-GB" smtClean="0"/>
              <a:t>09/01/2014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8EC1EC-81D7-4063-8C80-69E42D136C7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F2B71B-EA17-4E43-AEFF-303CEA84D880}" type="datetimeFigureOut">
              <a:rPr lang="en-GB" smtClean="0"/>
              <a:t>09/01/2014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F8EC1EC-81D7-4063-8C80-69E42D136C7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F2B71B-EA17-4E43-AEFF-303CEA84D880}" type="datetimeFigureOut">
              <a:rPr lang="en-GB" smtClean="0"/>
              <a:t>09/01/2014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8EC1EC-81D7-4063-8C80-69E42D136C7C}"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0F2B71B-EA17-4E43-AEFF-303CEA84D880}" type="datetimeFigureOut">
              <a:rPr lang="en-GB" smtClean="0"/>
              <a:t>09/01/2014</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F8EC1EC-81D7-4063-8C80-69E42D136C7C}"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F2B71B-EA17-4E43-AEFF-303CEA84D880}" type="datetimeFigureOut">
              <a:rPr lang="en-GB" smtClean="0"/>
              <a:t>09/01/2014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8EC1EC-81D7-4063-8C80-69E42D136C7C}"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F2B71B-EA17-4E43-AEFF-303CEA84D880}" type="datetimeFigureOut">
              <a:rPr lang="en-GB" smtClean="0"/>
              <a:t>09/01/2014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8EC1EC-81D7-4063-8C80-69E42D136C7C}"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F2B71B-EA17-4E43-AEFF-303CEA84D880}" type="datetimeFigureOut">
              <a:rPr lang="en-GB" smtClean="0"/>
              <a:t>09/01/2014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8EC1EC-81D7-4063-8C80-69E42D136C7C}"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0F2B71B-EA17-4E43-AEFF-303CEA84D880}" type="datetimeFigureOut">
              <a:rPr lang="en-GB" smtClean="0"/>
              <a:t>09/01/2014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8EC1EC-81D7-4063-8C80-69E42D136C7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2B71B-EA17-4E43-AEFF-303CEA84D880}" type="datetimeFigureOut">
              <a:rPr lang="en-GB" smtClean="0"/>
              <a:t>09/01/2014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F8EC1EC-81D7-4063-8C80-69E42D136C7C}"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2B71B-EA17-4E43-AEFF-303CEA84D880}" type="datetimeFigureOut">
              <a:rPr lang="en-GB" smtClean="0"/>
              <a:t>09/01/2014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8EC1EC-81D7-4063-8C80-69E42D136C7C}"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0F2B71B-EA17-4E43-AEFF-303CEA84D880}" type="datetimeFigureOut">
              <a:rPr lang="en-GB" smtClean="0"/>
              <a:t>09/01/2014</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F8EC1EC-81D7-4063-8C80-69E42D136C7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WALT: </a:t>
            </a:r>
            <a:r>
              <a:rPr lang="en-GB" dirty="0" smtClean="0"/>
              <a:t>How was the vote won?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616430"/>
            <a:ext cx="28575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1916832"/>
            <a:ext cx="7128792" cy="2862322"/>
          </a:xfrm>
          <a:prstGeom prst="rect">
            <a:avLst/>
          </a:prstGeom>
          <a:noFill/>
        </p:spPr>
        <p:txBody>
          <a:bodyPr wrap="square" rtlCol="0">
            <a:spAutoFit/>
          </a:bodyPr>
          <a:lstStyle/>
          <a:p>
            <a:r>
              <a:rPr lang="en-GB" dirty="0" smtClean="0"/>
              <a:t>RALLY TABLE WHAT YOU ALREADY KNOW ABOUT THE VOTE ?</a:t>
            </a:r>
          </a:p>
          <a:p>
            <a:endParaRPr lang="en-GB" dirty="0"/>
          </a:p>
          <a:p>
            <a:r>
              <a:rPr lang="en-GB" dirty="0" smtClean="0"/>
              <a:t>Elections? </a:t>
            </a:r>
          </a:p>
          <a:p>
            <a:r>
              <a:rPr lang="en-GB" dirty="0" smtClean="0"/>
              <a:t>How often?</a:t>
            </a:r>
          </a:p>
          <a:p>
            <a:r>
              <a:rPr lang="en-GB" dirty="0" smtClean="0"/>
              <a:t>Who can vote?</a:t>
            </a:r>
          </a:p>
          <a:p>
            <a:r>
              <a:rPr lang="en-GB" dirty="0" smtClean="0"/>
              <a:t>Age?</a:t>
            </a:r>
          </a:p>
          <a:p>
            <a:r>
              <a:rPr lang="en-GB" dirty="0" smtClean="0"/>
              <a:t>Gender?</a:t>
            </a:r>
          </a:p>
          <a:p>
            <a:r>
              <a:rPr lang="en-GB" dirty="0" smtClean="0"/>
              <a:t>Who do you vote for?</a:t>
            </a:r>
          </a:p>
          <a:p>
            <a:r>
              <a:rPr lang="en-GB" dirty="0" smtClean="0"/>
              <a:t>Why do you vote?</a:t>
            </a:r>
          </a:p>
          <a:p>
            <a:r>
              <a:rPr lang="en-GB" dirty="0" smtClean="0"/>
              <a:t>How do you vote?</a:t>
            </a:r>
          </a:p>
        </p:txBody>
      </p:sp>
      <p:sp>
        <p:nvSpPr>
          <p:cNvPr id="5" name="Rectangle 4"/>
          <p:cNvSpPr/>
          <p:nvPr/>
        </p:nvSpPr>
        <p:spPr>
          <a:xfrm>
            <a:off x="755576" y="5000576"/>
            <a:ext cx="4680520" cy="1200329"/>
          </a:xfrm>
          <a:prstGeom prst="rect">
            <a:avLst/>
          </a:prstGeom>
        </p:spPr>
        <p:txBody>
          <a:bodyPr wrap="square">
            <a:spAutoFit/>
          </a:bodyPr>
          <a:lstStyle/>
          <a:p>
            <a:pPr algn="just"/>
            <a:r>
              <a:rPr lang="en-GB" sz="2400" dirty="0" smtClean="0">
                <a:solidFill>
                  <a:srgbClr val="FF0000"/>
                </a:solidFill>
              </a:rPr>
              <a:t>What did you come up with, one at time, hands up. Add to your table.</a:t>
            </a:r>
            <a:endParaRPr lang="en-GB" sz="2400" dirty="0">
              <a:solidFill>
                <a:srgbClr val="FF0000"/>
              </a:solidFill>
            </a:endParaRPr>
          </a:p>
        </p:txBody>
      </p:sp>
    </p:spTree>
    <p:extLst>
      <p:ext uri="{BB962C8B-B14F-4D97-AF65-F5344CB8AC3E}">
        <p14:creationId xmlns:p14="http://schemas.microsoft.com/office/powerpoint/2010/main" val="84724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1700808"/>
            <a:ext cx="4248472" cy="4407408"/>
          </a:xfrm>
        </p:spPr>
        <p:txBody>
          <a:bodyPr>
            <a:normAutofit lnSpcReduction="10000"/>
          </a:bodyPr>
          <a:lstStyle/>
          <a:p>
            <a:r>
              <a:rPr lang="en-GB" dirty="0" smtClean="0"/>
              <a:t>Elections are held every 5 years in the United Kingdom.</a:t>
            </a:r>
          </a:p>
          <a:p>
            <a:endParaRPr lang="en-GB" dirty="0"/>
          </a:p>
          <a:p>
            <a:r>
              <a:rPr lang="en-GB" dirty="0" smtClean="0"/>
              <a:t>What is an Election? – An ORGANISED CHOICE by VOTE for a political office</a:t>
            </a:r>
          </a:p>
          <a:p>
            <a:endParaRPr lang="en-GB" dirty="0"/>
          </a:p>
          <a:p>
            <a:r>
              <a:rPr lang="en-GB" dirty="0" smtClean="0"/>
              <a:t>Now cast your vote, in private. This is known as a BALLOT. Fold the paper in two and drop it into the Box.</a:t>
            </a:r>
          </a:p>
          <a:p>
            <a:endParaRPr lang="en-GB" dirty="0"/>
          </a:p>
          <a:p>
            <a:r>
              <a:rPr lang="en-GB" dirty="0" smtClean="0">
                <a:solidFill>
                  <a:srgbClr val="FF0000"/>
                </a:solidFill>
              </a:rPr>
              <a:t>Write up your own definition, while we count the votes.</a:t>
            </a:r>
            <a:endParaRPr lang="en-GB" dirty="0">
              <a:solidFill>
                <a:srgbClr val="FF0000"/>
              </a:solidFill>
            </a:endParaRPr>
          </a:p>
          <a:p>
            <a:pPr marL="45720" indent="0">
              <a:buNone/>
            </a:pPr>
            <a:endParaRPr lang="en-GB" dirty="0" smtClean="0"/>
          </a:p>
        </p:txBody>
      </p:sp>
      <p:sp>
        <p:nvSpPr>
          <p:cNvPr id="3" name="Title 2"/>
          <p:cNvSpPr>
            <a:spLocks noGrp="1"/>
          </p:cNvSpPr>
          <p:nvPr>
            <p:ph type="title"/>
          </p:nvPr>
        </p:nvSpPr>
        <p:spPr/>
        <p:txBody>
          <a:bodyPr/>
          <a:lstStyle/>
          <a:p>
            <a:r>
              <a:rPr lang="en-GB" dirty="0" smtClean="0"/>
              <a:t>An Election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80770236"/>
              </p:ext>
            </p:extLst>
          </p:nvPr>
        </p:nvGraphicFramePr>
        <p:xfrm>
          <a:off x="5292080" y="2492896"/>
          <a:ext cx="2808312" cy="2517450"/>
        </p:xfrm>
        <a:graphic>
          <a:graphicData uri="http://schemas.openxmlformats.org/drawingml/2006/table">
            <a:tbl>
              <a:tblPr firstRow="1" bandRow="1">
                <a:tableStyleId>{073A0DAA-6AF3-43AB-8588-CEC1D06C72B9}</a:tableStyleId>
              </a:tblPr>
              <a:tblGrid>
                <a:gridCol w="1728192"/>
                <a:gridCol w="1080120"/>
              </a:tblGrid>
              <a:tr h="864096">
                <a:tc>
                  <a:txBody>
                    <a:bodyPr/>
                    <a:lstStyle/>
                    <a:p>
                      <a:r>
                        <a:rPr lang="en-GB" dirty="0" smtClean="0"/>
                        <a:t>WHO WILL BE HEAD</a:t>
                      </a:r>
                      <a:r>
                        <a:rPr lang="en-GB" baseline="0" dirty="0" smtClean="0"/>
                        <a:t> TEACHER</a:t>
                      </a:r>
                      <a:endParaRPr lang="en-GB" dirty="0"/>
                    </a:p>
                  </a:txBody>
                  <a:tcPr/>
                </a:tc>
                <a:tc>
                  <a:txBody>
                    <a:bodyPr/>
                    <a:lstStyle/>
                    <a:p>
                      <a:pPr algn="ctr"/>
                      <a:r>
                        <a:rPr lang="en-GB" dirty="0" smtClean="0"/>
                        <a:t>MARK WITH</a:t>
                      </a:r>
                      <a:r>
                        <a:rPr lang="en-GB" baseline="0" dirty="0" smtClean="0"/>
                        <a:t> AN (X)</a:t>
                      </a:r>
                      <a:endParaRPr lang="en-GB" dirty="0"/>
                    </a:p>
                  </a:txBody>
                  <a:tcPr/>
                </a:tc>
              </a:tr>
              <a:tr h="534350">
                <a:tc>
                  <a:txBody>
                    <a:bodyPr/>
                    <a:lstStyle/>
                    <a:p>
                      <a:r>
                        <a:rPr lang="en-GB" dirty="0" smtClean="0"/>
                        <a:t>Mr Murphy</a:t>
                      </a:r>
                      <a:endParaRPr lang="en-GB" dirty="0"/>
                    </a:p>
                  </a:txBody>
                  <a:tcPr/>
                </a:tc>
                <a:tc>
                  <a:txBody>
                    <a:bodyPr/>
                    <a:lstStyle/>
                    <a:p>
                      <a:endParaRPr lang="en-GB" dirty="0"/>
                    </a:p>
                  </a:txBody>
                  <a:tcPr/>
                </a:tc>
              </a:tr>
              <a:tr h="534350">
                <a:tc>
                  <a:txBody>
                    <a:bodyPr/>
                    <a:lstStyle/>
                    <a:p>
                      <a:r>
                        <a:rPr lang="en-GB" dirty="0" smtClean="0"/>
                        <a:t>Mr Watkins</a:t>
                      </a:r>
                      <a:endParaRPr lang="en-GB" dirty="0"/>
                    </a:p>
                  </a:txBody>
                  <a:tcPr/>
                </a:tc>
                <a:tc>
                  <a:txBody>
                    <a:bodyPr/>
                    <a:lstStyle/>
                    <a:p>
                      <a:endParaRPr lang="en-GB" dirty="0"/>
                    </a:p>
                  </a:txBody>
                  <a:tcPr/>
                </a:tc>
              </a:tr>
              <a:tr h="534350">
                <a:tc>
                  <a:txBody>
                    <a:bodyPr/>
                    <a:lstStyle/>
                    <a:p>
                      <a:r>
                        <a:rPr lang="en-GB" dirty="0" smtClean="0"/>
                        <a:t>???</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793450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WHATS THIS ?</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9"/>
            <a:ext cx="3801987"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08" y="1700809"/>
            <a:ext cx="4200467"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365103"/>
            <a:ext cx="3446747" cy="229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2183" y="4349079"/>
            <a:ext cx="3450116" cy="229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2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Unfortunately none of us in the room would have been able to vote in 1800. </a:t>
            </a:r>
          </a:p>
          <a:p>
            <a:endParaRPr lang="en-GB" dirty="0"/>
          </a:p>
          <a:p>
            <a:endParaRPr lang="en-GB" dirty="0"/>
          </a:p>
        </p:txBody>
      </p:sp>
      <p:sp>
        <p:nvSpPr>
          <p:cNvPr id="3" name="Title 2"/>
          <p:cNvSpPr>
            <a:spLocks noGrp="1"/>
          </p:cNvSpPr>
          <p:nvPr>
            <p:ph type="title"/>
          </p:nvPr>
        </p:nvSpPr>
        <p:spPr/>
        <p:txBody>
          <a:bodyPr/>
          <a:lstStyle/>
          <a:p>
            <a:r>
              <a:rPr lang="en-GB" dirty="0" smtClean="0"/>
              <a:t>1800’s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89681284"/>
              </p:ext>
            </p:extLst>
          </p:nvPr>
        </p:nvGraphicFramePr>
        <p:xfrm>
          <a:off x="539552" y="2636912"/>
          <a:ext cx="8064896" cy="3419984"/>
        </p:xfrm>
        <a:graphic>
          <a:graphicData uri="http://schemas.openxmlformats.org/drawingml/2006/table">
            <a:tbl>
              <a:tblPr>
                <a:tableStyleId>{5C22544A-7EE6-4342-B048-85BDC9FD1C3A}</a:tableStyleId>
              </a:tblPr>
              <a:tblGrid>
                <a:gridCol w="2736304"/>
                <a:gridCol w="2880320"/>
                <a:gridCol w="2448272"/>
              </a:tblGrid>
              <a:tr h="288032">
                <a:tc>
                  <a:txBody>
                    <a:bodyPr/>
                    <a:lstStyle/>
                    <a:p>
                      <a:pPr>
                        <a:lnSpc>
                          <a:spcPct val="115000"/>
                        </a:lnSpc>
                        <a:spcBef>
                          <a:spcPts val="300"/>
                        </a:spcBef>
                        <a:spcAft>
                          <a:spcPts val="0"/>
                        </a:spcAft>
                      </a:pPr>
                      <a:r>
                        <a:rPr lang="en-GB" sz="1400" b="1" dirty="0" smtClean="0">
                          <a:effectLst/>
                          <a:latin typeface="+mn-lt"/>
                        </a:rPr>
                        <a:t>Politics </a:t>
                      </a:r>
                      <a:r>
                        <a:rPr lang="en-GB" sz="1400" b="1" dirty="0">
                          <a:effectLst/>
                          <a:latin typeface="+mn-lt"/>
                        </a:rPr>
                        <a:t>in 1800</a:t>
                      </a:r>
                      <a:endParaRPr lang="en-GB" sz="1400" b="1" dirty="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b="1" dirty="0">
                          <a:effectLst/>
                          <a:latin typeface="+mn-lt"/>
                        </a:rPr>
                        <a:t>Politics today</a:t>
                      </a:r>
                      <a:endParaRPr lang="en-GB" sz="1400" b="1" dirty="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b="1" dirty="0">
                          <a:effectLst/>
                          <a:latin typeface="+mn-lt"/>
                        </a:rPr>
                        <a:t>Changed or stayed the same?</a:t>
                      </a:r>
                    </a:p>
                  </a:txBody>
                  <a:tcPr marL="68580" marR="68580" marT="0" marB="0"/>
                </a:tc>
              </a:tr>
              <a:tr h="360040">
                <a:tc>
                  <a:txBody>
                    <a:bodyPr/>
                    <a:lstStyle/>
                    <a:p>
                      <a:pPr>
                        <a:lnSpc>
                          <a:spcPct val="115000"/>
                        </a:lnSpc>
                        <a:spcBef>
                          <a:spcPts val="300"/>
                        </a:spcBef>
                        <a:spcAft>
                          <a:spcPts val="0"/>
                        </a:spcAft>
                      </a:pPr>
                      <a:r>
                        <a:rPr lang="en-GB" sz="1400" dirty="0">
                          <a:effectLst/>
                          <a:latin typeface="+mn-lt"/>
                        </a:rPr>
                        <a:t>Nobody under 21 could vote</a:t>
                      </a:r>
                      <a:r>
                        <a:rPr lang="en-GB" sz="1400" dirty="0" smtClean="0">
                          <a:effectLst/>
                          <a:latin typeface="+mn-lt"/>
                        </a:rPr>
                        <a:t>.</a:t>
                      </a:r>
                      <a:endParaRPr lang="en-GB" sz="1400" dirty="0">
                        <a:effectLst/>
                        <a:latin typeface="+mn-lt"/>
                      </a:endParaRPr>
                    </a:p>
                  </a:txBody>
                  <a:tcPr marL="68580" marR="68580" marT="0" marB="0"/>
                </a:tc>
                <a:tc>
                  <a:txBody>
                    <a:bodyPr/>
                    <a:lstStyle/>
                    <a:p>
                      <a:pPr>
                        <a:lnSpc>
                          <a:spcPct val="115000"/>
                        </a:lnSpc>
                        <a:spcBef>
                          <a:spcPts val="300"/>
                        </a:spcBef>
                        <a:spcAft>
                          <a:spcPts val="0"/>
                        </a:spcAft>
                      </a:pPr>
                      <a:r>
                        <a:rPr lang="en-GB" sz="1400" dirty="0">
                          <a:effectLst/>
                          <a:latin typeface="+mn-lt"/>
                        </a:rPr>
                        <a:t>Everyone over 18 can vote.</a:t>
                      </a:r>
                      <a:endParaRPr lang="en-GB" sz="1400" dirty="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dirty="0">
                          <a:effectLst/>
                          <a:latin typeface="+mn-lt"/>
                        </a:rPr>
                        <a:t> </a:t>
                      </a:r>
                      <a:endParaRPr lang="en-GB" sz="1400" dirty="0">
                        <a:effectLst/>
                        <a:latin typeface="+mn-lt"/>
                        <a:ea typeface="Times New Roman"/>
                      </a:endParaRPr>
                    </a:p>
                  </a:txBody>
                  <a:tcPr marL="68580" marR="68580" marT="0" marB="0"/>
                </a:tc>
              </a:tr>
              <a:tr h="326702">
                <a:tc>
                  <a:txBody>
                    <a:bodyPr/>
                    <a:lstStyle/>
                    <a:p>
                      <a:pPr marL="0" marR="0" indent="0" algn="l" defTabSz="914400" rtl="0" eaLnBrk="1" fontAlgn="auto" latinLnBrk="0" hangingPunct="1">
                        <a:lnSpc>
                          <a:spcPct val="115000"/>
                        </a:lnSpc>
                        <a:spcBef>
                          <a:spcPts val="300"/>
                        </a:spcBef>
                        <a:spcAft>
                          <a:spcPts val="0"/>
                        </a:spcAft>
                        <a:buClrTx/>
                        <a:buSzTx/>
                        <a:buFontTx/>
                        <a:buNone/>
                        <a:tabLst/>
                        <a:defRPr/>
                      </a:pPr>
                      <a:r>
                        <a:rPr lang="en-GB" sz="1400" dirty="0" smtClean="0">
                          <a:effectLst/>
                          <a:latin typeface="+mn-lt"/>
                        </a:rPr>
                        <a:t>Women could not vote.</a:t>
                      </a:r>
                      <a:endParaRPr lang="en-GB" sz="1400" dirty="0" smtClean="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dirty="0" smtClean="0">
                          <a:effectLst/>
                          <a:latin typeface="+mn-lt"/>
                          <a:ea typeface="Times New Roman"/>
                        </a:rPr>
                        <a:t>Everyone</a:t>
                      </a:r>
                      <a:r>
                        <a:rPr lang="en-GB" sz="1400" baseline="0" dirty="0" smtClean="0">
                          <a:effectLst/>
                          <a:latin typeface="+mn-lt"/>
                          <a:ea typeface="Times New Roman"/>
                        </a:rPr>
                        <a:t> can vote.</a:t>
                      </a:r>
                      <a:endParaRPr lang="en-GB" sz="1400" dirty="0">
                        <a:effectLst/>
                        <a:latin typeface="+mn-lt"/>
                        <a:ea typeface="Times New Roman"/>
                      </a:endParaRPr>
                    </a:p>
                  </a:txBody>
                  <a:tcPr marL="68580" marR="68580" marT="0" marB="0"/>
                </a:tc>
                <a:tc>
                  <a:txBody>
                    <a:bodyPr/>
                    <a:lstStyle/>
                    <a:p>
                      <a:pPr>
                        <a:lnSpc>
                          <a:spcPct val="115000"/>
                        </a:lnSpc>
                        <a:spcBef>
                          <a:spcPts val="300"/>
                        </a:spcBef>
                        <a:spcAft>
                          <a:spcPts val="0"/>
                        </a:spcAft>
                      </a:pPr>
                      <a:endParaRPr lang="en-GB" sz="1400" dirty="0">
                        <a:effectLst/>
                        <a:latin typeface="+mn-lt"/>
                        <a:ea typeface="Times New Roman"/>
                      </a:endParaRPr>
                    </a:p>
                  </a:txBody>
                  <a:tcPr marL="68580" marR="68580" marT="0" marB="0"/>
                </a:tc>
              </a:tr>
              <a:tr h="295911">
                <a:tc>
                  <a:txBody>
                    <a:bodyPr/>
                    <a:lstStyle/>
                    <a:p>
                      <a:pPr>
                        <a:lnSpc>
                          <a:spcPct val="115000"/>
                        </a:lnSpc>
                        <a:spcBef>
                          <a:spcPts val="300"/>
                        </a:spcBef>
                        <a:spcAft>
                          <a:spcPts val="0"/>
                        </a:spcAft>
                      </a:pPr>
                      <a:r>
                        <a:rPr lang="en-GB" sz="1400">
                          <a:effectLst/>
                          <a:latin typeface="+mn-lt"/>
                        </a:rPr>
                        <a:t>Voting was not in secret.</a:t>
                      </a:r>
                      <a:endParaRPr lang="en-GB" sz="140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a:effectLst/>
                          <a:latin typeface="+mn-lt"/>
                        </a:rPr>
                        <a:t>Voting is done in secret.</a:t>
                      </a:r>
                      <a:endParaRPr lang="en-GB" sz="140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a:effectLst/>
                          <a:latin typeface="+mn-lt"/>
                        </a:rPr>
                        <a:t> </a:t>
                      </a:r>
                      <a:endParaRPr lang="en-GB" sz="1400">
                        <a:effectLst/>
                        <a:latin typeface="+mn-lt"/>
                        <a:ea typeface="Times New Roman"/>
                      </a:endParaRPr>
                    </a:p>
                  </a:txBody>
                  <a:tcPr marL="68580" marR="68580" marT="0" marB="0"/>
                </a:tc>
              </a:tr>
              <a:tr h="617796">
                <a:tc>
                  <a:txBody>
                    <a:bodyPr/>
                    <a:lstStyle/>
                    <a:p>
                      <a:pPr>
                        <a:lnSpc>
                          <a:spcPct val="115000"/>
                        </a:lnSpc>
                        <a:spcBef>
                          <a:spcPts val="300"/>
                        </a:spcBef>
                        <a:spcAft>
                          <a:spcPts val="0"/>
                        </a:spcAft>
                      </a:pPr>
                      <a:r>
                        <a:rPr lang="en-GB" sz="1400">
                          <a:effectLst/>
                          <a:latin typeface="+mn-lt"/>
                        </a:rPr>
                        <a:t>General elections were held at least every seven years.</a:t>
                      </a:r>
                      <a:endParaRPr lang="en-GB" sz="140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dirty="0">
                          <a:effectLst/>
                          <a:latin typeface="+mn-lt"/>
                        </a:rPr>
                        <a:t>General elections are held at least every five years.</a:t>
                      </a:r>
                      <a:endParaRPr lang="en-GB" sz="1400" dirty="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a:effectLst/>
                          <a:latin typeface="+mn-lt"/>
                        </a:rPr>
                        <a:t> </a:t>
                      </a:r>
                      <a:endParaRPr lang="en-GB" sz="1400">
                        <a:effectLst/>
                        <a:latin typeface="+mn-lt"/>
                        <a:ea typeface="Times New Roman"/>
                      </a:endParaRPr>
                    </a:p>
                  </a:txBody>
                  <a:tcPr marL="68580" marR="68580" marT="0" marB="0"/>
                </a:tc>
              </a:tr>
              <a:tr h="617796">
                <a:tc>
                  <a:txBody>
                    <a:bodyPr/>
                    <a:lstStyle/>
                    <a:p>
                      <a:pPr>
                        <a:lnSpc>
                          <a:spcPct val="115000"/>
                        </a:lnSpc>
                        <a:spcBef>
                          <a:spcPts val="300"/>
                        </a:spcBef>
                        <a:spcAft>
                          <a:spcPts val="0"/>
                        </a:spcAft>
                      </a:pPr>
                      <a:r>
                        <a:rPr lang="en-GB" sz="1400">
                          <a:effectLst/>
                          <a:latin typeface="+mn-lt"/>
                        </a:rPr>
                        <a:t>Constituencies were different sizes.</a:t>
                      </a:r>
                      <a:endParaRPr lang="en-GB" sz="140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a:effectLst/>
                          <a:latin typeface="+mn-lt"/>
                        </a:rPr>
                        <a:t>There are 651 constituencies of nearly equal size.</a:t>
                      </a:r>
                      <a:endParaRPr lang="en-GB" sz="140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a:effectLst/>
                          <a:latin typeface="+mn-lt"/>
                        </a:rPr>
                        <a:t> </a:t>
                      </a:r>
                      <a:endParaRPr lang="en-GB" sz="1400">
                        <a:effectLst/>
                        <a:latin typeface="+mn-lt"/>
                        <a:ea typeface="Times New Roman"/>
                      </a:endParaRPr>
                    </a:p>
                  </a:txBody>
                  <a:tcPr marL="68580" marR="68580" marT="0" marB="0"/>
                </a:tc>
              </a:tr>
              <a:tr h="617796">
                <a:tc>
                  <a:txBody>
                    <a:bodyPr/>
                    <a:lstStyle/>
                    <a:p>
                      <a:pPr>
                        <a:lnSpc>
                          <a:spcPct val="115000"/>
                        </a:lnSpc>
                        <a:spcBef>
                          <a:spcPts val="300"/>
                        </a:spcBef>
                        <a:spcAft>
                          <a:spcPts val="0"/>
                        </a:spcAft>
                      </a:pPr>
                      <a:r>
                        <a:rPr lang="en-GB" sz="1400">
                          <a:effectLst/>
                          <a:latin typeface="+mn-lt"/>
                        </a:rPr>
                        <a:t>Some constituencies sent 2 MPs to Parliament.</a:t>
                      </a:r>
                      <a:endParaRPr lang="en-GB" sz="140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dirty="0">
                          <a:effectLst/>
                          <a:latin typeface="+mn-lt"/>
                        </a:rPr>
                        <a:t>Each constituency sends one MP to Parliament.</a:t>
                      </a:r>
                      <a:endParaRPr lang="en-GB" sz="1400" dirty="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a:effectLst/>
                          <a:latin typeface="+mn-lt"/>
                        </a:rPr>
                        <a:t> </a:t>
                      </a:r>
                      <a:endParaRPr lang="en-GB" sz="1400">
                        <a:effectLst/>
                        <a:latin typeface="+mn-lt"/>
                        <a:ea typeface="Times New Roman"/>
                      </a:endParaRPr>
                    </a:p>
                  </a:txBody>
                  <a:tcPr marL="68580" marR="68580" marT="0" marB="0"/>
                </a:tc>
              </a:tr>
              <a:tr h="295911">
                <a:tc>
                  <a:txBody>
                    <a:bodyPr/>
                    <a:lstStyle/>
                    <a:p>
                      <a:pPr>
                        <a:lnSpc>
                          <a:spcPct val="115000"/>
                        </a:lnSpc>
                        <a:spcBef>
                          <a:spcPts val="300"/>
                        </a:spcBef>
                        <a:spcAft>
                          <a:spcPts val="0"/>
                        </a:spcAft>
                      </a:pPr>
                      <a:r>
                        <a:rPr lang="en-GB" sz="1400" dirty="0">
                          <a:effectLst/>
                          <a:latin typeface="+mn-lt"/>
                        </a:rPr>
                        <a:t>MPs were not paid a salary.</a:t>
                      </a:r>
                      <a:endParaRPr lang="en-GB" sz="1400" dirty="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a:effectLst/>
                          <a:latin typeface="+mn-lt"/>
                        </a:rPr>
                        <a:t>MPs are paid a salary.</a:t>
                      </a:r>
                      <a:endParaRPr lang="en-GB" sz="1400">
                        <a:effectLst/>
                        <a:latin typeface="+mn-lt"/>
                        <a:ea typeface="Times New Roman"/>
                      </a:endParaRPr>
                    </a:p>
                  </a:txBody>
                  <a:tcPr marL="68580" marR="68580" marT="0" marB="0"/>
                </a:tc>
                <a:tc>
                  <a:txBody>
                    <a:bodyPr/>
                    <a:lstStyle/>
                    <a:p>
                      <a:pPr>
                        <a:lnSpc>
                          <a:spcPct val="115000"/>
                        </a:lnSpc>
                        <a:spcBef>
                          <a:spcPts val="300"/>
                        </a:spcBef>
                        <a:spcAft>
                          <a:spcPts val="0"/>
                        </a:spcAft>
                      </a:pPr>
                      <a:r>
                        <a:rPr lang="en-GB" sz="1400" dirty="0">
                          <a:effectLst/>
                          <a:latin typeface="+mn-lt"/>
                        </a:rPr>
                        <a:t> </a:t>
                      </a:r>
                      <a:endParaRPr lang="en-GB" sz="1400" dirty="0">
                        <a:effectLst/>
                        <a:latin typeface="+mn-lt"/>
                        <a:ea typeface="Times New Roman"/>
                      </a:endParaRPr>
                    </a:p>
                  </a:txBody>
                  <a:tcPr marL="68580" marR="68580" marT="0" marB="0"/>
                </a:tc>
              </a:tr>
            </a:tbl>
          </a:graphicData>
        </a:graphic>
      </p:graphicFrame>
    </p:spTree>
    <p:extLst>
      <p:ext uri="{BB962C8B-B14F-4D97-AF65-F5344CB8AC3E}">
        <p14:creationId xmlns:p14="http://schemas.microsoft.com/office/powerpoint/2010/main" val="1702440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GB" dirty="0"/>
              <a:t>In 1800, nobody under 21 could vote. Fewer than 5% of the population had this political right.</a:t>
            </a:r>
          </a:p>
          <a:p>
            <a:pPr lvl="0"/>
            <a:r>
              <a:rPr lang="en-GB" dirty="0"/>
              <a:t>Most of the new cities and towns had no MP to represent them.</a:t>
            </a:r>
          </a:p>
          <a:p>
            <a:pPr lvl="0"/>
            <a:r>
              <a:rPr lang="en-GB" dirty="0"/>
              <a:t>Voting was open. There was no secret ballot, so it was possible to pay a voter to vote. Sometimes voters were frightened into voting for a particular candidate.</a:t>
            </a:r>
          </a:p>
          <a:p>
            <a:pPr lvl="0"/>
            <a:r>
              <a:rPr lang="en-GB" dirty="0"/>
              <a:t>The country was divided into constituencies made up of counties and boroughs. The seats were unevenly distributed. There were some boroughs where nobody lived or where there were only a few voters. These were called rotten boroughs.</a:t>
            </a:r>
          </a:p>
          <a:p>
            <a:pPr lvl="0"/>
            <a:r>
              <a:rPr lang="en-GB" dirty="0"/>
              <a:t>In many constituencies, there was only one candidate for voters to choose from.</a:t>
            </a:r>
          </a:p>
          <a:p>
            <a:pPr lvl="0"/>
            <a:r>
              <a:rPr lang="en-GB" dirty="0"/>
              <a:t>MPs in Parliament were not paid a salary, so they had to have enough money to support themselves.</a:t>
            </a:r>
          </a:p>
          <a:p>
            <a:pPr lvl="0"/>
            <a:r>
              <a:rPr lang="en-GB" dirty="0"/>
              <a:t>Parliament was made up of the House of Commons and the House of Lords. The king chose the Prime Minister, but increasingly the Prime Minister and his Cabinet made the decisions of government.</a:t>
            </a:r>
          </a:p>
          <a:p>
            <a:pPr lvl="0"/>
            <a:r>
              <a:rPr lang="en-GB" dirty="0"/>
              <a:t>Elections were held at least once every seven years.</a:t>
            </a:r>
          </a:p>
          <a:p>
            <a:pPr lvl="0"/>
            <a:r>
              <a:rPr lang="en-GB" dirty="0"/>
              <a:t>No women were allowed to vote.</a:t>
            </a:r>
          </a:p>
          <a:p>
            <a:endParaRPr lang="en-GB" dirty="0"/>
          </a:p>
        </p:txBody>
      </p:sp>
      <p:sp>
        <p:nvSpPr>
          <p:cNvPr id="3" name="Title 2"/>
          <p:cNvSpPr>
            <a:spLocks noGrp="1"/>
          </p:cNvSpPr>
          <p:nvPr>
            <p:ph type="title"/>
          </p:nvPr>
        </p:nvSpPr>
        <p:spPr/>
        <p:txBody>
          <a:bodyPr/>
          <a:lstStyle/>
          <a:p>
            <a:r>
              <a:rPr lang="en-GB" dirty="0" smtClean="0"/>
              <a:t>1800 Vote</a:t>
            </a:r>
            <a:endParaRPr lang="en-GB" dirty="0"/>
          </a:p>
        </p:txBody>
      </p:sp>
    </p:spTree>
    <p:extLst>
      <p:ext uri="{BB962C8B-B14F-4D97-AF65-F5344CB8AC3E}">
        <p14:creationId xmlns:p14="http://schemas.microsoft.com/office/powerpoint/2010/main" val="4157078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00808"/>
            <a:ext cx="8407893" cy="3600400"/>
          </a:xfrm>
        </p:spPr>
        <p:txBody>
          <a:bodyPr>
            <a:normAutofit lnSpcReduction="10000"/>
          </a:bodyPr>
          <a:lstStyle/>
          <a:p>
            <a:r>
              <a:rPr lang="en-GB" dirty="0" smtClean="0"/>
              <a:t>Write down 5 changes to elections and the vote that have occurred between 1800 and today ?</a:t>
            </a:r>
          </a:p>
          <a:p>
            <a:endParaRPr lang="en-GB" dirty="0"/>
          </a:p>
          <a:p>
            <a:pPr marL="45720" indent="0">
              <a:buNone/>
            </a:pPr>
            <a:r>
              <a:rPr lang="en-GB" dirty="0" smtClean="0"/>
              <a:t>OR </a:t>
            </a:r>
            <a:r>
              <a:rPr lang="en-GB" dirty="0" smtClean="0">
                <a:solidFill>
                  <a:srgbClr val="FF0000"/>
                </a:solidFill>
              </a:rPr>
              <a:t>Answer the following in detail.</a:t>
            </a:r>
          </a:p>
          <a:p>
            <a:pPr marL="45720" indent="0">
              <a:buNone/>
            </a:pPr>
            <a:endParaRPr lang="en-GB" dirty="0"/>
          </a:p>
          <a:p>
            <a:pPr marL="45720" indent="0">
              <a:buNone/>
            </a:pPr>
            <a:r>
              <a:rPr lang="en-GB" dirty="0" smtClean="0"/>
              <a:t>“How have elections changed between 1800 and modern day?”</a:t>
            </a:r>
          </a:p>
          <a:p>
            <a:pPr marL="45720" indent="0">
              <a:buNone/>
            </a:pPr>
            <a:endParaRPr lang="en-GB" dirty="0"/>
          </a:p>
          <a:p>
            <a:r>
              <a:rPr lang="en-GB" dirty="0"/>
              <a:t>L4 – Describe the voting process…</a:t>
            </a:r>
          </a:p>
          <a:p>
            <a:r>
              <a:rPr lang="en-GB" dirty="0"/>
              <a:t>L5 – Compare 1800 to modern day ?</a:t>
            </a:r>
          </a:p>
          <a:p>
            <a:r>
              <a:rPr lang="en-GB" dirty="0"/>
              <a:t>L6 – Explain what was wrong with the vote in 1800?</a:t>
            </a:r>
          </a:p>
          <a:p>
            <a:endParaRPr lang="en-GB" b="1" dirty="0"/>
          </a:p>
        </p:txBody>
      </p:sp>
      <p:sp>
        <p:nvSpPr>
          <p:cNvPr id="3" name="Title 2"/>
          <p:cNvSpPr>
            <a:spLocks noGrp="1"/>
          </p:cNvSpPr>
          <p:nvPr>
            <p:ph type="title"/>
          </p:nvPr>
        </p:nvSpPr>
        <p:spPr/>
        <p:txBody>
          <a:bodyPr/>
          <a:lstStyle/>
          <a:p>
            <a:r>
              <a:rPr lang="en-GB" dirty="0" smtClean="0"/>
              <a:t>TASK</a:t>
            </a:r>
            <a:endParaRPr lang="en-GB" dirty="0"/>
          </a:p>
        </p:txBody>
      </p:sp>
      <p:sp>
        <p:nvSpPr>
          <p:cNvPr id="4" name="Content Placeholder 1"/>
          <p:cNvSpPr txBox="1">
            <a:spLocks/>
          </p:cNvSpPr>
          <p:nvPr/>
        </p:nvSpPr>
        <p:spPr>
          <a:xfrm>
            <a:off x="445468" y="5373216"/>
            <a:ext cx="8407893" cy="1008112"/>
          </a:xfrm>
          <a:prstGeom prst="rect">
            <a:avLst/>
          </a:prstGeom>
          <a:solidFill>
            <a:schemeClr val="accent2"/>
          </a:solidFill>
          <a:ln>
            <a:solidFill>
              <a:schemeClr val="accent1"/>
            </a:solidFill>
          </a:ln>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endParaRPr lang="en-GB" b="1" dirty="0" smtClean="0"/>
          </a:p>
          <a:p>
            <a:r>
              <a:rPr lang="en-GB" b="1" dirty="0" smtClean="0"/>
              <a:t>EXTENSION QUESTION: Why are elections important?</a:t>
            </a:r>
            <a:endParaRPr lang="en-GB" b="1" dirty="0"/>
          </a:p>
        </p:txBody>
      </p:sp>
    </p:spTree>
    <p:extLst>
      <p:ext uri="{BB962C8B-B14F-4D97-AF65-F5344CB8AC3E}">
        <p14:creationId xmlns:p14="http://schemas.microsoft.com/office/powerpoint/2010/main" val="1192466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00808"/>
            <a:ext cx="8407893" cy="4407408"/>
          </a:xfrm>
        </p:spPr>
        <p:txBody>
          <a:bodyPr/>
          <a:lstStyle/>
          <a:p>
            <a:r>
              <a:rPr lang="en-US" dirty="0" smtClean="0"/>
              <a:t>Discuss for 30 seconds with your shoulder partner the definitions for the following – Write them down.</a:t>
            </a:r>
          </a:p>
          <a:p>
            <a:endParaRPr lang="en-US" dirty="0"/>
          </a:p>
          <a:p>
            <a:r>
              <a:rPr lang="en-GB" b="1" dirty="0"/>
              <a:t>Elections - </a:t>
            </a:r>
          </a:p>
          <a:p>
            <a:r>
              <a:rPr lang="en-GB" b="1" dirty="0"/>
              <a:t>Votes - </a:t>
            </a:r>
          </a:p>
          <a:p>
            <a:r>
              <a:rPr lang="en-GB" b="1" dirty="0"/>
              <a:t>Democracy - </a:t>
            </a:r>
          </a:p>
          <a:p>
            <a:endParaRPr lang="en-US" dirty="0"/>
          </a:p>
        </p:txBody>
      </p:sp>
      <p:sp>
        <p:nvSpPr>
          <p:cNvPr id="3" name="Title 2"/>
          <p:cNvSpPr>
            <a:spLocks noGrp="1"/>
          </p:cNvSpPr>
          <p:nvPr>
            <p:ph type="title"/>
          </p:nvPr>
        </p:nvSpPr>
        <p:spPr/>
        <p:txBody>
          <a:bodyPr/>
          <a:lstStyle/>
          <a:p>
            <a:r>
              <a:rPr lang="en-US" dirty="0" smtClean="0"/>
              <a:t>Task</a:t>
            </a:r>
            <a:endParaRPr lang="en-US" dirty="0"/>
          </a:p>
        </p:txBody>
      </p:sp>
    </p:spTree>
    <p:extLst>
      <p:ext uri="{BB962C8B-B14F-4D97-AF65-F5344CB8AC3E}">
        <p14:creationId xmlns:p14="http://schemas.microsoft.com/office/powerpoint/2010/main" val="206442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4504" y="3933056"/>
            <a:ext cx="6768752" cy="1828800"/>
          </a:xfrm>
        </p:spPr>
        <p:txBody>
          <a:bodyPr/>
          <a:lstStyle/>
          <a:p>
            <a:r>
              <a:rPr lang="en-GB" dirty="0" smtClean="0"/>
              <a:t>L4 </a:t>
            </a:r>
            <a:r>
              <a:rPr lang="en-GB" dirty="0" smtClean="0"/>
              <a:t>– Describe </a:t>
            </a:r>
            <a:r>
              <a:rPr lang="en-GB" dirty="0" smtClean="0"/>
              <a:t>the voting process…</a:t>
            </a:r>
          </a:p>
          <a:p>
            <a:r>
              <a:rPr lang="en-GB" dirty="0" smtClean="0"/>
              <a:t>L5 </a:t>
            </a:r>
            <a:r>
              <a:rPr lang="en-GB" dirty="0" smtClean="0"/>
              <a:t>– Compare 1800 to modern day ?</a:t>
            </a:r>
          </a:p>
          <a:p>
            <a:r>
              <a:rPr lang="en-GB" dirty="0" smtClean="0"/>
              <a:t>L6 – </a:t>
            </a:r>
            <a:r>
              <a:rPr lang="en-GB" dirty="0" smtClean="0"/>
              <a:t>Explain </a:t>
            </a:r>
            <a:r>
              <a:rPr lang="en-GB" dirty="0"/>
              <a:t>what </a:t>
            </a:r>
            <a:r>
              <a:rPr lang="en-GB" dirty="0" smtClean="0"/>
              <a:t>was wrong with the vote in 1800?</a:t>
            </a:r>
            <a:endParaRPr lang="en-GB" dirty="0"/>
          </a:p>
          <a:p>
            <a:endParaRPr lang="en-GB" dirty="0"/>
          </a:p>
        </p:txBody>
      </p:sp>
      <p:sp>
        <p:nvSpPr>
          <p:cNvPr id="2" name="Title 1"/>
          <p:cNvSpPr>
            <a:spLocks noGrp="1"/>
          </p:cNvSpPr>
          <p:nvPr>
            <p:ph type="title"/>
          </p:nvPr>
        </p:nvSpPr>
        <p:spPr/>
        <p:txBody>
          <a:bodyPr/>
          <a:lstStyle/>
          <a:p>
            <a:r>
              <a:rPr lang="en-GB" dirty="0" smtClean="0"/>
              <a:t>WALT: </a:t>
            </a:r>
            <a:r>
              <a:rPr lang="en-GB" dirty="0" smtClean="0"/>
              <a:t>How was the vote won?</a:t>
            </a:r>
            <a:endParaRPr lang="en-GB" dirty="0"/>
          </a:p>
        </p:txBody>
      </p:sp>
    </p:spTree>
    <p:extLst>
      <p:ext uri="{BB962C8B-B14F-4D97-AF65-F5344CB8AC3E}">
        <p14:creationId xmlns:p14="http://schemas.microsoft.com/office/powerpoint/2010/main" val="242409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This term will be covering how the vote for all Men &amp; Women came about. This is known as Universal Suffrage, it took until 1929 for MEN &amp; WOMEN (over 21) to get the vote. How did this come about? </a:t>
            </a:r>
          </a:p>
          <a:p>
            <a:pPr marL="45720" indent="0">
              <a:buNone/>
            </a:pPr>
            <a:endParaRPr lang="en-GB" dirty="0" smtClean="0"/>
          </a:p>
          <a:p>
            <a:r>
              <a:rPr lang="en-GB" dirty="0" smtClean="0"/>
              <a:t>TODAYS KEY WORDS – Write these down, come up with your own definitions at the </a:t>
            </a:r>
            <a:r>
              <a:rPr lang="en-GB" b="1" dirty="0" smtClean="0"/>
              <a:t>end of the lesson</a:t>
            </a:r>
            <a:r>
              <a:rPr lang="en-GB" dirty="0" smtClean="0"/>
              <a:t>.</a:t>
            </a:r>
          </a:p>
          <a:p>
            <a:endParaRPr lang="en-GB" dirty="0"/>
          </a:p>
          <a:p>
            <a:r>
              <a:rPr lang="en-GB" dirty="0" smtClean="0"/>
              <a:t>Elections - </a:t>
            </a:r>
            <a:endParaRPr lang="en-GB" dirty="0" smtClean="0"/>
          </a:p>
          <a:p>
            <a:r>
              <a:rPr lang="en-GB" dirty="0" smtClean="0"/>
              <a:t>Votes - </a:t>
            </a:r>
            <a:endParaRPr lang="en-GB" dirty="0" smtClean="0"/>
          </a:p>
          <a:p>
            <a:r>
              <a:rPr lang="en-GB" dirty="0" smtClean="0"/>
              <a:t>Democracy - </a:t>
            </a:r>
            <a:endParaRPr lang="en-GB" dirty="0" smtClean="0"/>
          </a:p>
        </p:txBody>
      </p:sp>
      <p:sp>
        <p:nvSpPr>
          <p:cNvPr id="3" name="Title 2"/>
          <p:cNvSpPr>
            <a:spLocks noGrp="1"/>
          </p:cNvSpPr>
          <p:nvPr>
            <p:ph type="title"/>
          </p:nvPr>
        </p:nvSpPr>
        <p:spPr/>
        <p:txBody>
          <a:bodyPr/>
          <a:lstStyle/>
          <a:p>
            <a:r>
              <a:rPr lang="en-GB" dirty="0" smtClean="0"/>
              <a:t>Key words</a:t>
            </a:r>
            <a:endParaRPr lang="en-GB" dirty="0"/>
          </a:p>
        </p:txBody>
      </p:sp>
    </p:spTree>
    <p:extLst>
      <p:ext uri="{BB962C8B-B14F-4D97-AF65-F5344CB8AC3E}">
        <p14:creationId xmlns:p14="http://schemas.microsoft.com/office/powerpoint/2010/main" val="1922316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was the vote won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54597"/>
            <a:ext cx="8524328" cy="463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42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POLLING STATION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81855"/>
            <a:ext cx="7920881" cy="475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44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CAST YOUR VOTE</a:t>
            </a:r>
            <a:endParaRPr lang="en-GB" dirty="0"/>
          </a:p>
        </p:txBody>
      </p:sp>
      <p:pic>
        <p:nvPicPr>
          <p:cNvPr id="5122" name="Picture 2" descr="http://upload.wikimedia.org/wikipedia/commons/1/17/Voting_in_Hack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772815"/>
            <a:ext cx="6336704" cy="47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51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VOTE</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54200"/>
            <a:ext cx="7488832" cy="468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098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BALLOT BOX</a:t>
            </a:r>
            <a:endParaRPr lang="en-GB" dirty="0"/>
          </a:p>
        </p:txBody>
      </p:sp>
      <p:pic>
        <p:nvPicPr>
          <p:cNvPr id="4098" name="Picture 2" descr="https://encrypted-tbn2.gstatic.com/images?q=tbn:ANd9GcQS7zfW-K3EGMvOvb_TllPnG0GU_cq3Obb7qGMNekxpbWnyt7A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6264696" cy="461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12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COUNT</a:t>
            </a:r>
            <a:endParaRPr lang="en-GB" dirty="0"/>
          </a:p>
        </p:txBody>
      </p:sp>
      <p:pic>
        <p:nvPicPr>
          <p:cNvPr id="7170" name="Picture 2" descr="http://static.guim.co.uk/sys-images/Guardian/Pix/pictures/2010/2/1/1265055015568/vote-countin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8990"/>
            <a:ext cx="7992888" cy="479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255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220</TotalTime>
  <Words>695</Words>
  <Application>Microsoft Office PowerPoint</Application>
  <PresentationFormat>On-screen Show (4:3)</PresentationFormat>
  <Paragraphs>97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Grid</vt:lpstr>
      <vt:lpstr>WALT: How was the vote won? </vt:lpstr>
      <vt:lpstr>WALT: How was the vote won?</vt:lpstr>
      <vt:lpstr>Key words</vt:lpstr>
      <vt:lpstr>How was the vote won ?</vt:lpstr>
      <vt:lpstr>POLLING STATION</vt:lpstr>
      <vt:lpstr>CAST YOUR VOTE</vt:lpstr>
      <vt:lpstr>VOTE</vt:lpstr>
      <vt:lpstr>BALLOT BOX</vt:lpstr>
      <vt:lpstr>COUNT</vt:lpstr>
      <vt:lpstr>An Election</vt:lpstr>
      <vt:lpstr>WHATS THIS ?</vt:lpstr>
      <vt:lpstr>1800’s</vt:lpstr>
      <vt:lpstr>1800 Vote</vt:lpstr>
      <vt:lpstr>TASK</vt:lpstr>
      <vt:lpstr>Task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VOTE ?</dc:title>
  <dc:creator>CJW</dc:creator>
  <cp:lastModifiedBy>CJW</cp:lastModifiedBy>
  <cp:revision>13</cp:revision>
  <dcterms:created xsi:type="dcterms:W3CDTF">2014-01-06T22:20:54Z</dcterms:created>
  <dcterms:modified xsi:type="dcterms:W3CDTF">2014-01-09T21:39:51Z</dcterms:modified>
</cp:coreProperties>
</file>