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63" r:id="rId4"/>
    <p:sldId id="259" r:id="rId5"/>
    <p:sldId id="260" r:id="rId6"/>
    <p:sldId id="261" r:id="rId7"/>
    <p:sldId id="262" r:id="rId8"/>
    <p:sldId id="265" r:id="rId9"/>
    <p:sldId id="267"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860"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CA6E74-DBA2-441F-9C03-9B47C91D54ED}" type="doc">
      <dgm:prSet loTypeId="urn:microsoft.com/office/officeart/2005/8/layout/chevron1" loCatId="process" qsTypeId="urn:microsoft.com/office/officeart/2005/8/quickstyle/simple1" qsCatId="simple" csTypeId="urn:microsoft.com/office/officeart/2005/8/colors/accent1_2" csCatId="accent1" phldr="1"/>
      <dgm:spPr/>
    </dgm:pt>
    <dgm:pt modelId="{3BAC7526-8D0A-418A-8260-1B109FAF8235}">
      <dgm:prSet phldrT="[Text]"/>
      <dgm:spPr/>
      <dgm:t>
        <a:bodyPr/>
        <a:lstStyle/>
        <a:p>
          <a:r>
            <a:rPr lang="en-GB" dirty="0" smtClean="0"/>
            <a:t>1868 </a:t>
          </a:r>
          <a:endParaRPr lang="en-GB" dirty="0"/>
        </a:p>
      </dgm:t>
    </dgm:pt>
    <dgm:pt modelId="{E1C86B99-CE46-4E6B-A1E8-A955C8C59ABF}" type="parTrans" cxnId="{3E736BBA-0870-405A-BC57-B19DD86B0664}">
      <dgm:prSet/>
      <dgm:spPr/>
      <dgm:t>
        <a:bodyPr/>
        <a:lstStyle/>
        <a:p>
          <a:endParaRPr lang="en-GB"/>
        </a:p>
      </dgm:t>
    </dgm:pt>
    <dgm:pt modelId="{A0DF0A2B-B8DA-4A0D-9B53-14D9FBBED56E}" type="sibTrans" cxnId="{3E736BBA-0870-405A-BC57-B19DD86B0664}">
      <dgm:prSet/>
      <dgm:spPr/>
      <dgm:t>
        <a:bodyPr/>
        <a:lstStyle/>
        <a:p>
          <a:endParaRPr lang="en-GB"/>
        </a:p>
      </dgm:t>
    </dgm:pt>
    <dgm:pt modelId="{7AF224D3-3CE8-4ABD-ABE3-4A06E165FB14}">
      <dgm:prSet phldrT="[Text]"/>
      <dgm:spPr/>
      <dgm:t>
        <a:bodyPr/>
        <a:lstStyle/>
        <a:p>
          <a:r>
            <a:rPr lang="en-GB" dirty="0" smtClean="0"/>
            <a:t>NUWSS</a:t>
          </a:r>
          <a:endParaRPr lang="en-GB" dirty="0"/>
        </a:p>
      </dgm:t>
    </dgm:pt>
    <dgm:pt modelId="{DB8D91B4-81AD-4CC5-9797-996CAACDE2EA}" type="parTrans" cxnId="{DC467E06-0C75-476C-B965-E739CEACF9FE}">
      <dgm:prSet/>
      <dgm:spPr/>
      <dgm:t>
        <a:bodyPr/>
        <a:lstStyle/>
        <a:p>
          <a:endParaRPr lang="en-GB"/>
        </a:p>
      </dgm:t>
    </dgm:pt>
    <dgm:pt modelId="{7EA5DA9B-5C2F-4632-A233-0DE0DA6C336A}" type="sibTrans" cxnId="{DC467E06-0C75-476C-B965-E739CEACF9FE}">
      <dgm:prSet/>
      <dgm:spPr/>
      <dgm:t>
        <a:bodyPr/>
        <a:lstStyle/>
        <a:p>
          <a:endParaRPr lang="en-GB"/>
        </a:p>
      </dgm:t>
    </dgm:pt>
    <dgm:pt modelId="{B768C411-4318-4E73-B5F4-F7388480A049}">
      <dgm:prSet phldrT="[Text]"/>
      <dgm:spPr/>
      <dgm:t>
        <a:bodyPr/>
        <a:lstStyle/>
        <a:p>
          <a:r>
            <a:rPr lang="en-GB" dirty="0" smtClean="0"/>
            <a:t>WSPU</a:t>
          </a:r>
          <a:endParaRPr lang="en-GB" dirty="0"/>
        </a:p>
      </dgm:t>
    </dgm:pt>
    <dgm:pt modelId="{860AAFD8-5F1A-422F-96B2-F468A3B49D33}" type="parTrans" cxnId="{098C4E45-901F-4371-A190-FF27B9D82D1E}">
      <dgm:prSet/>
      <dgm:spPr/>
      <dgm:t>
        <a:bodyPr/>
        <a:lstStyle/>
        <a:p>
          <a:endParaRPr lang="en-GB"/>
        </a:p>
      </dgm:t>
    </dgm:pt>
    <dgm:pt modelId="{29CD020F-DD97-4708-A81F-D038C1C38DC6}" type="sibTrans" cxnId="{098C4E45-901F-4371-A190-FF27B9D82D1E}">
      <dgm:prSet/>
      <dgm:spPr/>
      <dgm:t>
        <a:bodyPr/>
        <a:lstStyle/>
        <a:p>
          <a:endParaRPr lang="en-GB"/>
        </a:p>
      </dgm:t>
    </dgm:pt>
    <dgm:pt modelId="{50B6067C-3E54-43CF-A81E-FB14873336B0}">
      <dgm:prSet/>
      <dgm:spPr/>
      <dgm:t>
        <a:bodyPr/>
        <a:lstStyle/>
        <a:p>
          <a:r>
            <a:rPr lang="en-GB" dirty="0" smtClean="0"/>
            <a:t>Cat &amp; Mouse Act</a:t>
          </a:r>
          <a:endParaRPr lang="en-GB" dirty="0"/>
        </a:p>
      </dgm:t>
    </dgm:pt>
    <dgm:pt modelId="{3233BE41-DC12-457C-9A33-2B779CF708A9}" type="parTrans" cxnId="{DB20B1A4-93D7-4FAE-8043-5935607AA98A}">
      <dgm:prSet/>
      <dgm:spPr/>
      <dgm:t>
        <a:bodyPr/>
        <a:lstStyle/>
        <a:p>
          <a:endParaRPr lang="en-GB"/>
        </a:p>
      </dgm:t>
    </dgm:pt>
    <dgm:pt modelId="{B50F9243-73EF-4BAC-B2F4-109A1F70F836}" type="sibTrans" cxnId="{DB20B1A4-93D7-4FAE-8043-5935607AA98A}">
      <dgm:prSet/>
      <dgm:spPr/>
      <dgm:t>
        <a:bodyPr/>
        <a:lstStyle/>
        <a:p>
          <a:endParaRPr lang="en-GB"/>
        </a:p>
      </dgm:t>
    </dgm:pt>
    <dgm:pt modelId="{D09DD1E1-79CC-4987-B119-07AF20AC3DFB}">
      <dgm:prSet/>
      <dgm:spPr/>
      <dgm:t>
        <a:bodyPr/>
        <a:lstStyle/>
        <a:p>
          <a:r>
            <a:rPr lang="en-GB" dirty="0" smtClean="0"/>
            <a:t>Asquith…</a:t>
          </a:r>
          <a:endParaRPr lang="en-GB" dirty="0"/>
        </a:p>
      </dgm:t>
    </dgm:pt>
    <dgm:pt modelId="{74431B0D-D296-4F33-871D-5153FE860AD2}" type="parTrans" cxnId="{83A5ABDB-B099-499E-A4D5-25876E09F796}">
      <dgm:prSet/>
      <dgm:spPr/>
      <dgm:t>
        <a:bodyPr/>
        <a:lstStyle/>
        <a:p>
          <a:endParaRPr lang="en-GB"/>
        </a:p>
      </dgm:t>
    </dgm:pt>
    <dgm:pt modelId="{06EA616E-C991-43D3-8E43-2E9C7914DDE9}" type="sibTrans" cxnId="{83A5ABDB-B099-499E-A4D5-25876E09F796}">
      <dgm:prSet/>
      <dgm:spPr/>
      <dgm:t>
        <a:bodyPr/>
        <a:lstStyle/>
        <a:p>
          <a:endParaRPr lang="en-GB"/>
        </a:p>
      </dgm:t>
    </dgm:pt>
    <dgm:pt modelId="{AA27BFF7-6580-417F-ABF4-BC973C47D939}" type="pres">
      <dgm:prSet presAssocID="{48CA6E74-DBA2-441F-9C03-9B47C91D54ED}" presName="Name0" presStyleCnt="0">
        <dgm:presLayoutVars>
          <dgm:dir/>
          <dgm:animLvl val="lvl"/>
          <dgm:resizeHandles val="exact"/>
        </dgm:presLayoutVars>
      </dgm:prSet>
      <dgm:spPr/>
    </dgm:pt>
    <dgm:pt modelId="{5E400BC0-6DFE-41D6-8CDE-39569F72F2D3}" type="pres">
      <dgm:prSet presAssocID="{3BAC7526-8D0A-418A-8260-1B109FAF8235}" presName="parTxOnly" presStyleLbl="node1" presStyleIdx="0" presStyleCnt="5">
        <dgm:presLayoutVars>
          <dgm:chMax val="0"/>
          <dgm:chPref val="0"/>
          <dgm:bulletEnabled val="1"/>
        </dgm:presLayoutVars>
      </dgm:prSet>
      <dgm:spPr/>
      <dgm:t>
        <a:bodyPr/>
        <a:lstStyle/>
        <a:p>
          <a:endParaRPr lang="en-GB"/>
        </a:p>
      </dgm:t>
    </dgm:pt>
    <dgm:pt modelId="{44A42F06-C387-4BEF-997D-163466F278C2}" type="pres">
      <dgm:prSet presAssocID="{A0DF0A2B-B8DA-4A0D-9B53-14D9FBBED56E}" presName="parTxOnlySpace" presStyleCnt="0"/>
      <dgm:spPr/>
    </dgm:pt>
    <dgm:pt modelId="{65A7A55C-7888-4824-8C69-88BCD8B3F400}" type="pres">
      <dgm:prSet presAssocID="{7AF224D3-3CE8-4ABD-ABE3-4A06E165FB14}" presName="parTxOnly" presStyleLbl="node1" presStyleIdx="1" presStyleCnt="5">
        <dgm:presLayoutVars>
          <dgm:chMax val="0"/>
          <dgm:chPref val="0"/>
          <dgm:bulletEnabled val="1"/>
        </dgm:presLayoutVars>
      </dgm:prSet>
      <dgm:spPr/>
      <dgm:t>
        <a:bodyPr/>
        <a:lstStyle/>
        <a:p>
          <a:endParaRPr lang="en-US"/>
        </a:p>
      </dgm:t>
    </dgm:pt>
    <dgm:pt modelId="{7C508C26-2AD5-4CDD-ADBB-F2B584F43526}" type="pres">
      <dgm:prSet presAssocID="{7EA5DA9B-5C2F-4632-A233-0DE0DA6C336A}" presName="parTxOnlySpace" presStyleCnt="0"/>
      <dgm:spPr/>
    </dgm:pt>
    <dgm:pt modelId="{AB621889-E522-4916-A346-EAB94FA62E14}" type="pres">
      <dgm:prSet presAssocID="{B768C411-4318-4E73-B5F4-F7388480A049}" presName="parTxOnly" presStyleLbl="node1" presStyleIdx="2" presStyleCnt="5">
        <dgm:presLayoutVars>
          <dgm:chMax val="0"/>
          <dgm:chPref val="0"/>
          <dgm:bulletEnabled val="1"/>
        </dgm:presLayoutVars>
      </dgm:prSet>
      <dgm:spPr/>
      <dgm:t>
        <a:bodyPr/>
        <a:lstStyle/>
        <a:p>
          <a:endParaRPr lang="en-US"/>
        </a:p>
      </dgm:t>
    </dgm:pt>
    <dgm:pt modelId="{6340724A-30C5-4C89-9A68-DEE24A5C5F6F}" type="pres">
      <dgm:prSet presAssocID="{29CD020F-DD97-4708-A81F-D038C1C38DC6}" presName="parTxOnlySpace" presStyleCnt="0"/>
      <dgm:spPr/>
    </dgm:pt>
    <dgm:pt modelId="{76E6ECD0-67C3-4DCF-98DE-3FF81C4031F4}" type="pres">
      <dgm:prSet presAssocID="{50B6067C-3E54-43CF-A81E-FB14873336B0}" presName="parTxOnly" presStyleLbl="node1" presStyleIdx="3" presStyleCnt="5">
        <dgm:presLayoutVars>
          <dgm:chMax val="0"/>
          <dgm:chPref val="0"/>
          <dgm:bulletEnabled val="1"/>
        </dgm:presLayoutVars>
      </dgm:prSet>
      <dgm:spPr/>
      <dgm:t>
        <a:bodyPr/>
        <a:lstStyle/>
        <a:p>
          <a:endParaRPr lang="en-US"/>
        </a:p>
      </dgm:t>
    </dgm:pt>
    <dgm:pt modelId="{B335C1C3-B3C3-4E22-9DC4-46C16B28C449}" type="pres">
      <dgm:prSet presAssocID="{B50F9243-73EF-4BAC-B2F4-109A1F70F836}" presName="parTxOnlySpace" presStyleCnt="0"/>
      <dgm:spPr/>
    </dgm:pt>
    <dgm:pt modelId="{389184F8-E875-4BFC-8D72-159DB917D1CD}" type="pres">
      <dgm:prSet presAssocID="{D09DD1E1-79CC-4987-B119-07AF20AC3DFB}" presName="parTxOnly" presStyleLbl="node1" presStyleIdx="4" presStyleCnt="5">
        <dgm:presLayoutVars>
          <dgm:chMax val="0"/>
          <dgm:chPref val="0"/>
          <dgm:bulletEnabled val="1"/>
        </dgm:presLayoutVars>
      </dgm:prSet>
      <dgm:spPr/>
      <dgm:t>
        <a:bodyPr/>
        <a:lstStyle/>
        <a:p>
          <a:endParaRPr lang="en-US"/>
        </a:p>
      </dgm:t>
    </dgm:pt>
  </dgm:ptLst>
  <dgm:cxnLst>
    <dgm:cxn modelId="{1E87F9CA-12E9-45A7-A84E-C8E742707E68}" type="presOf" srcId="{7AF224D3-3CE8-4ABD-ABE3-4A06E165FB14}" destId="{65A7A55C-7888-4824-8C69-88BCD8B3F400}" srcOrd="0" destOrd="0" presId="urn:microsoft.com/office/officeart/2005/8/layout/chevron1"/>
    <dgm:cxn modelId="{DC467E06-0C75-476C-B965-E739CEACF9FE}" srcId="{48CA6E74-DBA2-441F-9C03-9B47C91D54ED}" destId="{7AF224D3-3CE8-4ABD-ABE3-4A06E165FB14}" srcOrd="1" destOrd="0" parTransId="{DB8D91B4-81AD-4CC5-9797-996CAACDE2EA}" sibTransId="{7EA5DA9B-5C2F-4632-A233-0DE0DA6C336A}"/>
    <dgm:cxn modelId="{80C60445-ED31-4D93-81A5-226E7B5D9E22}" type="presOf" srcId="{50B6067C-3E54-43CF-A81E-FB14873336B0}" destId="{76E6ECD0-67C3-4DCF-98DE-3FF81C4031F4}" srcOrd="0" destOrd="0" presId="urn:microsoft.com/office/officeart/2005/8/layout/chevron1"/>
    <dgm:cxn modelId="{83A5ABDB-B099-499E-A4D5-25876E09F796}" srcId="{48CA6E74-DBA2-441F-9C03-9B47C91D54ED}" destId="{D09DD1E1-79CC-4987-B119-07AF20AC3DFB}" srcOrd="4" destOrd="0" parTransId="{74431B0D-D296-4F33-871D-5153FE860AD2}" sibTransId="{06EA616E-C991-43D3-8E43-2E9C7914DDE9}"/>
    <dgm:cxn modelId="{DB20B1A4-93D7-4FAE-8043-5935607AA98A}" srcId="{48CA6E74-DBA2-441F-9C03-9B47C91D54ED}" destId="{50B6067C-3E54-43CF-A81E-FB14873336B0}" srcOrd="3" destOrd="0" parTransId="{3233BE41-DC12-457C-9A33-2B779CF708A9}" sibTransId="{B50F9243-73EF-4BAC-B2F4-109A1F70F836}"/>
    <dgm:cxn modelId="{D561FB83-E1A8-4617-B9D7-E5049424828C}" type="presOf" srcId="{B768C411-4318-4E73-B5F4-F7388480A049}" destId="{AB621889-E522-4916-A346-EAB94FA62E14}" srcOrd="0" destOrd="0" presId="urn:microsoft.com/office/officeart/2005/8/layout/chevron1"/>
    <dgm:cxn modelId="{BB176977-BA87-4A02-AC34-C89237E0BC2C}" type="presOf" srcId="{3BAC7526-8D0A-418A-8260-1B109FAF8235}" destId="{5E400BC0-6DFE-41D6-8CDE-39569F72F2D3}" srcOrd="0" destOrd="0" presId="urn:microsoft.com/office/officeart/2005/8/layout/chevron1"/>
    <dgm:cxn modelId="{098C4E45-901F-4371-A190-FF27B9D82D1E}" srcId="{48CA6E74-DBA2-441F-9C03-9B47C91D54ED}" destId="{B768C411-4318-4E73-B5F4-F7388480A049}" srcOrd="2" destOrd="0" parTransId="{860AAFD8-5F1A-422F-96B2-F468A3B49D33}" sibTransId="{29CD020F-DD97-4708-A81F-D038C1C38DC6}"/>
    <dgm:cxn modelId="{2F178ECD-EF37-4B0B-8BE6-060BDD97750A}" type="presOf" srcId="{D09DD1E1-79CC-4987-B119-07AF20AC3DFB}" destId="{389184F8-E875-4BFC-8D72-159DB917D1CD}" srcOrd="0" destOrd="0" presId="urn:microsoft.com/office/officeart/2005/8/layout/chevron1"/>
    <dgm:cxn modelId="{3E736BBA-0870-405A-BC57-B19DD86B0664}" srcId="{48CA6E74-DBA2-441F-9C03-9B47C91D54ED}" destId="{3BAC7526-8D0A-418A-8260-1B109FAF8235}" srcOrd="0" destOrd="0" parTransId="{E1C86B99-CE46-4E6B-A1E8-A955C8C59ABF}" sibTransId="{A0DF0A2B-B8DA-4A0D-9B53-14D9FBBED56E}"/>
    <dgm:cxn modelId="{55C5B793-D0E1-4CD6-80A5-6EEE886FF7A5}" type="presOf" srcId="{48CA6E74-DBA2-441F-9C03-9B47C91D54ED}" destId="{AA27BFF7-6580-417F-ABF4-BC973C47D939}" srcOrd="0" destOrd="0" presId="urn:microsoft.com/office/officeart/2005/8/layout/chevron1"/>
    <dgm:cxn modelId="{1A3C28BA-54AE-4B23-BAEE-D0DFA63DDE86}" type="presParOf" srcId="{AA27BFF7-6580-417F-ABF4-BC973C47D939}" destId="{5E400BC0-6DFE-41D6-8CDE-39569F72F2D3}" srcOrd="0" destOrd="0" presId="urn:microsoft.com/office/officeart/2005/8/layout/chevron1"/>
    <dgm:cxn modelId="{3D92CFA4-DCFB-436D-A6A2-87837B6BEB50}" type="presParOf" srcId="{AA27BFF7-6580-417F-ABF4-BC973C47D939}" destId="{44A42F06-C387-4BEF-997D-163466F278C2}" srcOrd="1" destOrd="0" presId="urn:microsoft.com/office/officeart/2005/8/layout/chevron1"/>
    <dgm:cxn modelId="{AF021FDB-3B0D-4E20-93FD-3B451073C5F0}" type="presParOf" srcId="{AA27BFF7-6580-417F-ABF4-BC973C47D939}" destId="{65A7A55C-7888-4824-8C69-88BCD8B3F400}" srcOrd="2" destOrd="0" presId="urn:microsoft.com/office/officeart/2005/8/layout/chevron1"/>
    <dgm:cxn modelId="{302928F0-60DE-4D33-AA16-EB7723EE9C3E}" type="presParOf" srcId="{AA27BFF7-6580-417F-ABF4-BC973C47D939}" destId="{7C508C26-2AD5-4CDD-ADBB-F2B584F43526}" srcOrd="3" destOrd="0" presId="urn:microsoft.com/office/officeart/2005/8/layout/chevron1"/>
    <dgm:cxn modelId="{1C4B8B89-63B9-4D4B-9F27-D189EFA68E51}" type="presParOf" srcId="{AA27BFF7-6580-417F-ABF4-BC973C47D939}" destId="{AB621889-E522-4916-A346-EAB94FA62E14}" srcOrd="4" destOrd="0" presId="urn:microsoft.com/office/officeart/2005/8/layout/chevron1"/>
    <dgm:cxn modelId="{C98F10C2-32A1-4401-B01F-B0A394B4582A}" type="presParOf" srcId="{AA27BFF7-6580-417F-ABF4-BC973C47D939}" destId="{6340724A-30C5-4C89-9A68-DEE24A5C5F6F}" srcOrd="5" destOrd="0" presId="urn:microsoft.com/office/officeart/2005/8/layout/chevron1"/>
    <dgm:cxn modelId="{2E1FD279-152E-49E2-B24C-946A21F7D7B2}" type="presParOf" srcId="{AA27BFF7-6580-417F-ABF4-BC973C47D939}" destId="{76E6ECD0-67C3-4DCF-98DE-3FF81C4031F4}" srcOrd="6" destOrd="0" presId="urn:microsoft.com/office/officeart/2005/8/layout/chevron1"/>
    <dgm:cxn modelId="{452D2C03-B2D8-492B-BEC7-7C2301E12000}" type="presParOf" srcId="{AA27BFF7-6580-417F-ABF4-BC973C47D939}" destId="{B335C1C3-B3C3-4E22-9DC4-46C16B28C449}" srcOrd="7" destOrd="0" presId="urn:microsoft.com/office/officeart/2005/8/layout/chevron1"/>
    <dgm:cxn modelId="{3541EBF2-3934-4D68-BB29-8CD205D00355}" type="presParOf" srcId="{AA27BFF7-6580-417F-ABF4-BC973C47D939}" destId="{389184F8-E875-4BFC-8D72-159DB917D1CD}"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400BC0-6DFE-41D6-8CDE-39569F72F2D3}">
      <dsp:nvSpPr>
        <dsp:cNvPr id="0" name=""/>
        <dsp:cNvSpPr/>
      </dsp:nvSpPr>
      <dsp:spPr>
        <a:xfrm>
          <a:off x="1634" y="1193031"/>
          <a:ext cx="1455103" cy="58204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t>1868 </a:t>
          </a:r>
          <a:endParaRPr lang="en-GB" sz="1300" kern="1200" dirty="0"/>
        </a:p>
      </dsp:txBody>
      <dsp:txXfrm>
        <a:off x="292655" y="1193031"/>
        <a:ext cx="873062" cy="582041"/>
      </dsp:txXfrm>
    </dsp:sp>
    <dsp:sp modelId="{65A7A55C-7888-4824-8C69-88BCD8B3F400}">
      <dsp:nvSpPr>
        <dsp:cNvPr id="0" name=""/>
        <dsp:cNvSpPr/>
      </dsp:nvSpPr>
      <dsp:spPr>
        <a:xfrm>
          <a:off x="1311227" y="1193031"/>
          <a:ext cx="1455103" cy="58204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t>NUWSS</a:t>
          </a:r>
          <a:endParaRPr lang="en-GB" sz="1300" kern="1200" dirty="0"/>
        </a:p>
      </dsp:txBody>
      <dsp:txXfrm>
        <a:off x="1602248" y="1193031"/>
        <a:ext cx="873062" cy="582041"/>
      </dsp:txXfrm>
    </dsp:sp>
    <dsp:sp modelId="{AB621889-E522-4916-A346-EAB94FA62E14}">
      <dsp:nvSpPr>
        <dsp:cNvPr id="0" name=""/>
        <dsp:cNvSpPr/>
      </dsp:nvSpPr>
      <dsp:spPr>
        <a:xfrm>
          <a:off x="2620820" y="1193031"/>
          <a:ext cx="1455103" cy="58204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t>WSPU</a:t>
          </a:r>
          <a:endParaRPr lang="en-GB" sz="1300" kern="1200" dirty="0"/>
        </a:p>
      </dsp:txBody>
      <dsp:txXfrm>
        <a:off x="2911841" y="1193031"/>
        <a:ext cx="873062" cy="582041"/>
      </dsp:txXfrm>
    </dsp:sp>
    <dsp:sp modelId="{76E6ECD0-67C3-4DCF-98DE-3FF81C4031F4}">
      <dsp:nvSpPr>
        <dsp:cNvPr id="0" name=""/>
        <dsp:cNvSpPr/>
      </dsp:nvSpPr>
      <dsp:spPr>
        <a:xfrm>
          <a:off x="3930413" y="1193031"/>
          <a:ext cx="1455103" cy="58204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t>Cat &amp; Mouse Act</a:t>
          </a:r>
          <a:endParaRPr lang="en-GB" sz="1300" kern="1200" dirty="0"/>
        </a:p>
      </dsp:txBody>
      <dsp:txXfrm>
        <a:off x="4221434" y="1193031"/>
        <a:ext cx="873062" cy="582041"/>
      </dsp:txXfrm>
    </dsp:sp>
    <dsp:sp modelId="{389184F8-E875-4BFC-8D72-159DB917D1CD}">
      <dsp:nvSpPr>
        <dsp:cNvPr id="0" name=""/>
        <dsp:cNvSpPr/>
      </dsp:nvSpPr>
      <dsp:spPr>
        <a:xfrm>
          <a:off x="5240005" y="1193031"/>
          <a:ext cx="1455103" cy="58204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t>Asquith…</a:t>
          </a:r>
          <a:endParaRPr lang="en-GB" sz="1300" kern="1200" dirty="0"/>
        </a:p>
      </dsp:txBody>
      <dsp:txXfrm>
        <a:off x="5531026" y="1193031"/>
        <a:ext cx="873062" cy="58204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20D36-79B4-4ECD-83E0-AA57FE80A700}" type="datetimeFigureOut">
              <a:rPr lang="en-GB" smtClean="0"/>
              <a:t>12/06/2014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95DC39-2505-4903-A8C1-3261982E99A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20D36-79B4-4ECD-83E0-AA57FE80A700}" type="datetimeFigureOut">
              <a:rPr lang="en-GB" smtClean="0"/>
              <a:t>12/06/2014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95DC39-2505-4903-A8C1-3261982E99A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20D36-79B4-4ECD-83E0-AA57FE80A700}" type="datetimeFigureOut">
              <a:rPr lang="en-GB" smtClean="0"/>
              <a:t>12/06/2014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95DC39-2505-4903-A8C1-3261982E99A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20D36-79B4-4ECD-83E0-AA57FE80A700}" type="datetimeFigureOut">
              <a:rPr lang="en-GB" smtClean="0"/>
              <a:t>12/06/2014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95DC39-2505-4903-A8C1-3261982E99A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120D36-79B4-4ECD-83E0-AA57FE80A700}" type="datetimeFigureOut">
              <a:rPr lang="en-GB" smtClean="0"/>
              <a:t>12/06/2014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95DC39-2505-4903-A8C1-3261982E99AE}"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120D36-79B4-4ECD-83E0-AA57FE80A700}" type="datetimeFigureOut">
              <a:rPr lang="en-GB" smtClean="0"/>
              <a:t>12/06/2014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95DC39-2505-4903-A8C1-3261982E99A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120D36-79B4-4ECD-83E0-AA57FE80A700}" type="datetimeFigureOut">
              <a:rPr lang="en-GB" smtClean="0"/>
              <a:t>12/06/2014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95DC39-2505-4903-A8C1-3261982E99A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120D36-79B4-4ECD-83E0-AA57FE80A700}" type="datetimeFigureOut">
              <a:rPr lang="en-GB" smtClean="0"/>
              <a:t>12/06/2014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95DC39-2505-4903-A8C1-3261982E99A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20D36-79B4-4ECD-83E0-AA57FE80A700}" type="datetimeFigureOut">
              <a:rPr lang="en-GB" smtClean="0"/>
              <a:t>12/06/2014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95DC39-2505-4903-A8C1-3261982E99A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120D36-79B4-4ECD-83E0-AA57FE80A700}" type="datetimeFigureOut">
              <a:rPr lang="en-GB" smtClean="0"/>
              <a:t>12/06/2014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95DC39-2505-4903-A8C1-3261982E99AE}"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5120D36-79B4-4ECD-83E0-AA57FE80A700}" type="datetimeFigureOut">
              <a:rPr lang="en-GB" smtClean="0"/>
              <a:t>12/06/2014</a:t>
            </a:fld>
            <a:endParaRPr lang="en-GB"/>
          </a:p>
        </p:txBody>
      </p:sp>
      <p:sp>
        <p:nvSpPr>
          <p:cNvPr id="9" name="Slide Number Placeholder 8"/>
          <p:cNvSpPr>
            <a:spLocks noGrp="1"/>
          </p:cNvSpPr>
          <p:nvPr>
            <p:ph type="sldNum" sz="quarter" idx="11"/>
          </p:nvPr>
        </p:nvSpPr>
        <p:spPr/>
        <p:txBody>
          <a:bodyPr/>
          <a:lstStyle/>
          <a:p>
            <a:fld id="{0C95DC39-2505-4903-A8C1-3261982E99AE}"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C95DC39-2505-4903-A8C1-3261982E99AE}"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5120D36-79B4-4ECD-83E0-AA57FE80A700}" type="datetimeFigureOut">
              <a:rPr lang="en-GB" smtClean="0"/>
              <a:t>12/06/2014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a:t>
            </a:r>
            <a:endParaRPr lang="en-GB" dirty="0"/>
          </a:p>
        </p:txBody>
      </p:sp>
      <p:sp>
        <p:nvSpPr>
          <p:cNvPr id="4" name="Rectangle 3"/>
          <p:cNvSpPr/>
          <p:nvPr/>
        </p:nvSpPr>
        <p:spPr>
          <a:xfrm>
            <a:off x="539552" y="1916832"/>
            <a:ext cx="2592288" cy="2592288"/>
          </a:xfrm>
          <a:prstGeom prst="rect">
            <a:avLst/>
          </a:prstGeom>
          <a:solidFill>
            <a:srgbClr val="7030A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2123728" y="2924944"/>
            <a:ext cx="2592288" cy="259228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923928" y="4077072"/>
            <a:ext cx="2592288" cy="2592288"/>
          </a:xfrm>
          <a:prstGeom prst="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1"/>
          <p:cNvSpPr txBox="1">
            <a:spLocks/>
          </p:cNvSpPr>
          <p:nvPr/>
        </p:nvSpPr>
        <p:spPr>
          <a:xfrm>
            <a:off x="3419872" y="419070"/>
            <a:ext cx="4824536" cy="228188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sz="2400" b="1" dirty="0" smtClean="0">
                <a:latin typeface="+mn-lt"/>
              </a:rPr>
              <a:t>Q. </a:t>
            </a:r>
            <a:r>
              <a:rPr lang="en-GB" sz="2400" dirty="0" smtClean="0">
                <a:latin typeface="+mn-lt"/>
              </a:rPr>
              <a:t>What topic are we revising today?</a:t>
            </a:r>
          </a:p>
          <a:p>
            <a:endParaRPr lang="en-GB" sz="2400" b="1" dirty="0">
              <a:latin typeface="+mn-lt"/>
            </a:endParaRPr>
          </a:p>
          <a:p>
            <a:r>
              <a:rPr lang="en-GB" sz="2400" b="1" dirty="0" smtClean="0">
                <a:latin typeface="+mn-lt"/>
              </a:rPr>
              <a:t>How many keywords can you remember about the topic.</a:t>
            </a:r>
          </a:p>
          <a:p>
            <a:endParaRPr lang="en-GB" sz="2400" b="1" dirty="0">
              <a:latin typeface="+mn-lt"/>
            </a:endParaRPr>
          </a:p>
          <a:p>
            <a:pPr algn="ctr"/>
            <a:r>
              <a:rPr lang="en-GB" sz="3600" b="1" dirty="0" smtClean="0">
                <a:solidFill>
                  <a:srgbClr val="FF0000"/>
                </a:solidFill>
                <a:latin typeface="+mn-lt"/>
              </a:rPr>
              <a:t>LIST THEM.</a:t>
            </a:r>
            <a:endParaRPr lang="en-GB" sz="3600" b="1" dirty="0">
              <a:solidFill>
                <a:srgbClr val="FF0000"/>
              </a:solidFill>
              <a:latin typeface="+mn-lt"/>
            </a:endParaRPr>
          </a:p>
        </p:txBody>
      </p:sp>
    </p:spTree>
    <p:extLst>
      <p:ext uri="{BB962C8B-B14F-4D97-AF65-F5344CB8AC3E}">
        <p14:creationId xmlns:p14="http://schemas.microsoft.com/office/powerpoint/2010/main" val="1007904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99516903"/>
              </p:ext>
            </p:extLst>
          </p:nvPr>
        </p:nvGraphicFramePr>
        <p:xfrm>
          <a:off x="1476375" y="549275"/>
          <a:ext cx="6096000" cy="5852048"/>
        </p:xfrm>
        <a:graphic>
          <a:graphicData uri="http://schemas.openxmlformats.org/drawingml/2006/table">
            <a:tbl>
              <a:tblPr firstRow="1" bandRow="1">
                <a:tableStyleId>{5940675A-B579-460E-94D1-54222C63F5DA}</a:tableStyleId>
              </a:tblPr>
              <a:tblGrid>
                <a:gridCol w="1524000"/>
                <a:gridCol w="1524000"/>
                <a:gridCol w="1524000"/>
                <a:gridCol w="1524000"/>
              </a:tblGrid>
              <a:tr h="1462881">
                <a:tc>
                  <a:txBody>
                    <a:bodyPr/>
                    <a:lstStyle/>
                    <a:p>
                      <a:pPr algn="l"/>
                      <a:endParaRPr lang="en-GB" sz="1800" dirty="0" smtClean="0"/>
                    </a:p>
                    <a:p>
                      <a:pPr algn="l"/>
                      <a:endParaRPr lang="en-GB" sz="1800" dirty="0" smtClean="0"/>
                    </a:p>
                    <a:p>
                      <a:pPr algn="l"/>
                      <a:endParaRPr lang="en-GB" sz="1800" dirty="0" smtClean="0"/>
                    </a:p>
                    <a:p>
                      <a:pPr algn="l"/>
                      <a:endParaRPr lang="en-GB" sz="1800" dirty="0" smtClean="0"/>
                    </a:p>
                    <a:p>
                      <a:pPr algn="l"/>
                      <a:endParaRPr lang="en-GB" sz="1800" dirty="0"/>
                    </a:p>
                  </a:txBody>
                  <a:tcPr marT="45706" marB="45706">
                    <a:solidFill>
                      <a:srgbClr val="FFFF00"/>
                    </a:solidFill>
                  </a:tcPr>
                </a:tc>
                <a:tc>
                  <a:txBody>
                    <a:bodyPr/>
                    <a:lstStyle/>
                    <a:p>
                      <a:pPr algn="l"/>
                      <a:endParaRPr lang="en-GB" sz="1800" dirty="0"/>
                    </a:p>
                  </a:txBody>
                  <a:tcPr marT="45706" marB="45706"/>
                </a:tc>
                <a:tc>
                  <a:txBody>
                    <a:bodyPr/>
                    <a:lstStyle/>
                    <a:p>
                      <a:pPr algn="l"/>
                      <a:endParaRPr lang="en-GB" sz="1800" dirty="0"/>
                    </a:p>
                  </a:txBody>
                  <a:tcPr marT="45706" marB="45706"/>
                </a:tc>
                <a:tc>
                  <a:txBody>
                    <a:bodyPr/>
                    <a:lstStyle/>
                    <a:p>
                      <a:pPr algn="l"/>
                      <a:endParaRPr lang="en-GB" sz="1800" dirty="0"/>
                    </a:p>
                  </a:txBody>
                  <a:tcPr marT="45706" marB="45706">
                    <a:solidFill>
                      <a:srgbClr val="00B0F0"/>
                    </a:solidFill>
                  </a:tcPr>
                </a:tc>
              </a:tr>
              <a:tr h="1462881">
                <a:tc>
                  <a:txBody>
                    <a:bodyPr/>
                    <a:lstStyle/>
                    <a:p>
                      <a:pPr algn="l"/>
                      <a:endParaRPr lang="en-GB" sz="1800" dirty="0" smtClean="0"/>
                    </a:p>
                    <a:p>
                      <a:pPr algn="l"/>
                      <a:endParaRPr lang="en-GB" sz="1800" dirty="0" smtClean="0"/>
                    </a:p>
                    <a:p>
                      <a:pPr algn="l"/>
                      <a:endParaRPr lang="en-GB" sz="1800" dirty="0" smtClean="0"/>
                    </a:p>
                    <a:p>
                      <a:pPr algn="l"/>
                      <a:endParaRPr lang="en-GB" sz="1800" dirty="0" smtClean="0"/>
                    </a:p>
                    <a:p>
                      <a:pPr algn="l"/>
                      <a:endParaRPr lang="en-GB" sz="1800" dirty="0"/>
                    </a:p>
                  </a:txBody>
                  <a:tcPr marT="45706" marB="45706"/>
                </a:tc>
                <a:tc>
                  <a:txBody>
                    <a:bodyPr/>
                    <a:lstStyle/>
                    <a:p>
                      <a:pPr algn="l"/>
                      <a:endParaRPr lang="en-GB" sz="1800" dirty="0"/>
                    </a:p>
                  </a:txBody>
                  <a:tcPr marT="45706" marB="45706"/>
                </a:tc>
                <a:tc>
                  <a:txBody>
                    <a:bodyPr/>
                    <a:lstStyle/>
                    <a:p>
                      <a:pPr algn="l"/>
                      <a:endParaRPr lang="en-GB" sz="1800" dirty="0"/>
                    </a:p>
                  </a:txBody>
                  <a:tcPr marT="45706" marB="45706"/>
                </a:tc>
                <a:tc>
                  <a:txBody>
                    <a:bodyPr/>
                    <a:lstStyle/>
                    <a:p>
                      <a:pPr algn="l"/>
                      <a:endParaRPr lang="en-GB" sz="1800"/>
                    </a:p>
                  </a:txBody>
                  <a:tcPr marT="45706" marB="45706"/>
                </a:tc>
              </a:tr>
              <a:tr h="1462881">
                <a:tc>
                  <a:txBody>
                    <a:bodyPr/>
                    <a:lstStyle/>
                    <a:p>
                      <a:pPr algn="l"/>
                      <a:endParaRPr lang="en-GB" sz="1800" dirty="0" smtClean="0"/>
                    </a:p>
                    <a:p>
                      <a:pPr algn="l"/>
                      <a:endParaRPr lang="en-GB" sz="1800" dirty="0" smtClean="0"/>
                    </a:p>
                    <a:p>
                      <a:pPr algn="l"/>
                      <a:endParaRPr lang="en-GB" sz="1800" dirty="0" smtClean="0"/>
                    </a:p>
                    <a:p>
                      <a:pPr algn="l"/>
                      <a:endParaRPr lang="en-GB" sz="1800" dirty="0" smtClean="0"/>
                    </a:p>
                    <a:p>
                      <a:pPr algn="l"/>
                      <a:endParaRPr lang="en-GB" sz="1800" dirty="0"/>
                    </a:p>
                  </a:txBody>
                  <a:tcPr marT="45706" marB="45706"/>
                </a:tc>
                <a:tc>
                  <a:txBody>
                    <a:bodyPr/>
                    <a:lstStyle/>
                    <a:p>
                      <a:pPr algn="l"/>
                      <a:endParaRPr lang="en-GB" sz="1800" dirty="0"/>
                    </a:p>
                  </a:txBody>
                  <a:tcPr marT="45706" marB="45706"/>
                </a:tc>
                <a:tc>
                  <a:txBody>
                    <a:bodyPr/>
                    <a:lstStyle/>
                    <a:p>
                      <a:pPr algn="l"/>
                      <a:endParaRPr lang="en-GB" sz="1800" dirty="0"/>
                    </a:p>
                  </a:txBody>
                  <a:tcPr marT="45706" marB="45706"/>
                </a:tc>
                <a:tc>
                  <a:txBody>
                    <a:bodyPr/>
                    <a:lstStyle/>
                    <a:p>
                      <a:pPr algn="l"/>
                      <a:endParaRPr lang="en-GB" sz="1800" dirty="0"/>
                    </a:p>
                  </a:txBody>
                  <a:tcPr marT="45706" marB="45706"/>
                </a:tc>
              </a:tr>
              <a:tr h="1462881">
                <a:tc>
                  <a:txBody>
                    <a:bodyPr/>
                    <a:lstStyle/>
                    <a:p>
                      <a:pPr algn="l"/>
                      <a:endParaRPr lang="en-GB" sz="1800" dirty="0" smtClean="0"/>
                    </a:p>
                    <a:p>
                      <a:pPr algn="l"/>
                      <a:endParaRPr lang="en-GB" sz="1800" dirty="0" smtClean="0"/>
                    </a:p>
                    <a:p>
                      <a:pPr algn="l"/>
                      <a:endParaRPr lang="en-GB" sz="1800" dirty="0" smtClean="0"/>
                    </a:p>
                    <a:p>
                      <a:pPr algn="l"/>
                      <a:endParaRPr lang="en-GB" sz="1800" dirty="0" smtClean="0"/>
                    </a:p>
                    <a:p>
                      <a:pPr algn="l"/>
                      <a:endParaRPr lang="en-GB" sz="1800" dirty="0"/>
                    </a:p>
                  </a:txBody>
                  <a:tcPr marT="45706" marB="45706">
                    <a:solidFill>
                      <a:srgbClr val="00B050"/>
                    </a:solidFill>
                  </a:tcPr>
                </a:tc>
                <a:tc>
                  <a:txBody>
                    <a:bodyPr/>
                    <a:lstStyle/>
                    <a:p>
                      <a:pPr algn="l"/>
                      <a:endParaRPr lang="en-GB" sz="1800"/>
                    </a:p>
                  </a:txBody>
                  <a:tcPr marT="45706" marB="45706"/>
                </a:tc>
                <a:tc>
                  <a:txBody>
                    <a:bodyPr/>
                    <a:lstStyle/>
                    <a:p>
                      <a:pPr algn="l"/>
                      <a:endParaRPr lang="en-GB" sz="1800"/>
                    </a:p>
                  </a:txBody>
                  <a:tcPr marT="45706" marB="45706"/>
                </a:tc>
                <a:tc>
                  <a:txBody>
                    <a:bodyPr/>
                    <a:lstStyle/>
                    <a:p>
                      <a:pPr algn="l"/>
                      <a:endParaRPr lang="en-GB" sz="1800" dirty="0"/>
                    </a:p>
                  </a:txBody>
                  <a:tcPr marT="45706" marB="45706">
                    <a:solidFill>
                      <a:srgbClr val="FF0000"/>
                    </a:solidFill>
                  </a:tcPr>
                </a:tc>
              </a:tr>
            </a:tbl>
          </a:graphicData>
        </a:graphic>
      </p:graphicFrame>
      <p:cxnSp>
        <p:nvCxnSpPr>
          <p:cNvPr id="5" name="Straight Connector 4"/>
          <p:cNvCxnSpPr/>
          <p:nvPr/>
        </p:nvCxnSpPr>
        <p:spPr>
          <a:xfrm>
            <a:off x="2987675" y="1989138"/>
            <a:ext cx="3097213" cy="2952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987675" y="1989138"/>
            <a:ext cx="3097213" cy="2952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4" idx="1"/>
          </p:cNvCxnSpPr>
          <p:nvPr/>
        </p:nvCxnSpPr>
        <p:spPr>
          <a:xfrm flipH="1" flipV="1">
            <a:off x="1476375" y="3475299"/>
            <a:ext cx="1511300" cy="14665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476375" y="1989138"/>
            <a:ext cx="1511300" cy="14763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endCxn id="4" idx="3"/>
          </p:cNvCxnSpPr>
          <p:nvPr/>
        </p:nvCxnSpPr>
        <p:spPr>
          <a:xfrm>
            <a:off x="6011863" y="1989138"/>
            <a:ext cx="1560512" cy="14861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6084888" y="3475038"/>
            <a:ext cx="1487487" cy="14668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1774825" y="836613"/>
            <a:ext cx="914400" cy="9144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GB" sz="3600" dirty="0">
                <a:latin typeface="Eras Bold ITC" pitchFamily="34" charset="0"/>
              </a:rPr>
              <a:t>Y</a:t>
            </a:r>
          </a:p>
        </p:txBody>
      </p:sp>
      <p:sp>
        <p:nvSpPr>
          <p:cNvPr id="12" name="Oval 11"/>
          <p:cNvSpPr/>
          <p:nvPr/>
        </p:nvSpPr>
        <p:spPr>
          <a:xfrm>
            <a:off x="6370638" y="836613"/>
            <a:ext cx="914400" cy="9144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GB" sz="3600" dirty="0">
                <a:latin typeface="Eras Bold ITC" pitchFamily="34" charset="0"/>
              </a:rPr>
              <a:t>B</a:t>
            </a:r>
          </a:p>
        </p:txBody>
      </p:sp>
      <p:sp>
        <p:nvSpPr>
          <p:cNvPr id="13" name="Oval 12"/>
          <p:cNvSpPr/>
          <p:nvPr/>
        </p:nvSpPr>
        <p:spPr>
          <a:xfrm>
            <a:off x="6334125" y="5229225"/>
            <a:ext cx="914400" cy="9144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GB" sz="3600" dirty="0">
                <a:latin typeface="Eras Bold ITC" pitchFamily="34" charset="0"/>
              </a:rPr>
              <a:t>R</a:t>
            </a:r>
          </a:p>
        </p:txBody>
      </p:sp>
      <p:sp>
        <p:nvSpPr>
          <p:cNvPr id="14" name="Oval 13"/>
          <p:cNvSpPr/>
          <p:nvPr/>
        </p:nvSpPr>
        <p:spPr>
          <a:xfrm>
            <a:off x="1774825" y="5229225"/>
            <a:ext cx="914400" cy="9144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GB" sz="3600" dirty="0">
                <a:latin typeface="Eras Bold ITC" pitchFamily="34" charset="0"/>
              </a:rPr>
              <a:t>G</a:t>
            </a:r>
          </a:p>
        </p:txBody>
      </p:sp>
      <p:sp>
        <p:nvSpPr>
          <p:cNvPr id="15" name="TextBox 26"/>
          <p:cNvSpPr txBox="1">
            <a:spLocks noChangeArrowheads="1"/>
          </p:cNvSpPr>
          <p:nvPr/>
        </p:nvSpPr>
        <p:spPr bwMode="auto">
          <a:xfrm rot="16200000">
            <a:off x="3197423" y="5693896"/>
            <a:ext cx="4187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2800">
                <a:latin typeface="Eras Bold ITC" pitchFamily="34" charset="0"/>
              </a:rPr>
              <a:t>6</a:t>
            </a:r>
          </a:p>
        </p:txBody>
      </p:sp>
      <p:cxnSp>
        <p:nvCxnSpPr>
          <p:cNvPr id="16" name="Straight Connector 15"/>
          <p:cNvCxnSpPr>
            <a:endCxn id="4" idx="0"/>
          </p:cNvCxnSpPr>
          <p:nvPr/>
        </p:nvCxnSpPr>
        <p:spPr>
          <a:xfrm flipV="1">
            <a:off x="2987675" y="549275"/>
            <a:ext cx="1536700" cy="1439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24375" y="549275"/>
            <a:ext cx="1487488" cy="1439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4" idx="2"/>
          </p:cNvCxnSpPr>
          <p:nvPr/>
        </p:nvCxnSpPr>
        <p:spPr>
          <a:xfrm flipH="1">
            <a:off x="4524375" y="4941888"/>
            <a:ext cx="1560514" cy="14594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2987675" y="4941888"/>
            <a:ext cx="1536700" cy="14589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35"/>
          <p:cNvSpPr txBox="1">
            <a:spLocks noChangeArrowheads="1"/>
          </p:cNvSpPr>
          <p:nvPr/>
        </p:nvSpPr>
        <p:spPr bwMode="auto">
          <a:xfrm rot="5400000">
            <a:off x="5411985" y="5766127"/>
            <a:ext cx="4187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2800">
                <a:latin typeface="Eras Bold ITC" pitchFamily="34" charset="0"/>
              </a:rPr>
              <a:t>5</a:t>
            </a:r>
          </a:p>
        </p:txBody>
      </p:sp>
      <p:sp>
        <p:nvSpPr>
          <p:cNvPr id="21" name="TextBox 36"/>
          <p:cNvSpPr txBox="1">
            <a:spLocks noChangeArrowheads="1"/>
          </p:cNvSpPr>
          <p:nvPr/>
        </p:nvSpPr>
        <p:spPr bwMode="auto">
          <a:xfrm rot="10800000">
            <a:off x="6936779" y="4169102"/>
            <a:ext cx="4187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2800">
                <a:latin typeface="Eras Bold ITC" pitchFamily="34" charset="0"/>
              </a:rPr>
              <a:t>4</a:t>
            </a:r>
          </a:p>
        </p:txBody>
      </p:sp>
      <p:sp>
        <p:nvSpPr>
          <p:cNvPr id="22" name="TextBox 37"/>
          <p:cNvSpPr txBox="1">
            <a:spLocks noChangeArrowheads="1"/>
          </p:cNvSpPr>
          <p:nvPr/>
        </p:nvSpPr>
        <p:spPr bwMode="auto">
          <a:xfrm>
            <a:off x="6935788" y="2024063"/>
            <a:ext cx="4187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2800">
                <a:latin typeface="Eras Bold ITC" pitchFamily="34" charset="0"/>
              </a:rPr>
              <a:t>3</a:t>
            </a:r>
          </a:p>
        </p:txBody>
      </p:sp>
      <p:sp>
        <p:nvSpPr>
          <p:cNvPr id="23" name="TextBox 38"/>
          <p:cNvSpPr txBox="1">
            <a:spLocks noChangeArrowheads="1"/>
          </p:cNvSpPr>
          <p:nvPr/>
        </p:nvSpPr>
        <p:spPr bwMode="auto">
          <a:xfrm rot="10800000">
            <a:off x="1632148" y="4242127"/>
            <a:ext cx="4187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2800">
                <a:latin typeface="Eras Bold ITC" pitchFamily="34" charset="0"/>
              </a:rPr>
              <a:t>7</a:t>
            </a:r>
          </a:p>
        </p:txBody>
      </p:sp>
      <p:sp>
        <p:nvSpPr>
          <p:cNvPr id="24" name="TextBox 39"/>
          <p:cNvSpPr txBox="1">
            <a:spLocks noChangeArrowheads="1"/>
          </p:cNvSpPr>
          <p:nvPr/>
        </p:nvSpPr>
        <p:spPr bwMode="auto">
          <a:xfrm>
            <a:off x="1619250" y="2024063"/>
            <a:ext cx="4187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2800" dirty="0">
                <a:latin typeface="Eras Bold ITC" pitchFamily="34" charset="0"/>
              </a:rPr>
              <a:t>8</a:t>
            </a:r>
          </a:p>
        </p:txBody>
      </p:sp>
      <p:sp>
        <p:nvSpPr>
          <p:cNvPr id="25" name="TextBox 40"/>
          <p:cNvSpPr txBox="1">
            <a:spLocks noChangeArrowheads="1"/>
          </p:cNvSpPr>
          <p:nvPr/>
        </p:nvSpPr>
        <p:spPr bwMode="auto">
          <a:xfrm rot="16200000">
            <a:off x="3179960" y="642471"/>
            <a:ext cx="4187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2800">
                <a:latin typeface="Eras Bold ITC" pitchFamily="34" charset="0"/>
              </a:rPr>
              <a:t>1</a:t>
            </a:r>
          </a:p>
        </p:txBody>
      </p:sp>
      <p:sp>
        <p:nvSpPr>
          <p:cNvPr id="26" name="TextBox 41"/>
          <p:cNvSpPr txBox="1">
            <a:spLocks noChangeArrowheads="1"/>
          </p:cNvSpPr>
          <p:nvPr/>
        </p:nvSpPr>
        <p:spPr bwMode="auto">
          <a:xfrm rot="5400000">
            <a:off x="5364360" y="652790"/>
            <a:ext cx="4187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2800">
                <a:latin typeface="Eras Bold ITC" pitchFamily="34" charset="0"/>
              </a:rPr>
              <a:t>2</a:t>
            </a:r>
          </a:p>
        </p:txBody>
      </p:sp>
      <p:sp>
        <p:nvSpPr>
          <p:cNvPr id="27" name="TextBox 42"/>
          <p:cNvSpPr txBox="1">
            <a:spLocks noChangeArrowheads="1"/>
          </p:cNvSpPr>
          <p:nvPr/>
        </p:nvSpPr>
        <p:spPr bwMode="auto">
          <a:xfrm rot="18942586">
            <a:off x="3440208" y="1286150"/>
            <a:ext cx="11509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GB" altLang="en-US" sz="900" dirty="0" smtClean="0">
                <a:latin typeface="Eras Light ITC" pitchFamily="34" charset="0"/>
              </a:rPr>
              <a:t>Who was </a:t>
            </a:r>
            <a:r>
              <a:rPr lang="en-GB" altLang="en-US" sz="900" dirty="0" err="1" smtClean="0">
                <a:latin typeface="Eras Light ITC" pitchFamily="34" charset="0"/>
              </a:rPr>
              <a:t>Emmeline</a:t>
            </a:r>
            <a:r>
              <a:rPr lang="en-GB" altLang="en-US" sz="900" dirty="0" smtClean="0">
                <a:latin typeface="Eras Light ITC" pitchFamily="34" charset="0"/>
              </a:rPr>
              <a:t> Pankhurst?.</a:t>
            </a:r>
            <a:endParaRPr lang="en-GB" altLang="en-US" sz="900" dirty="0">
              <a:latin typeface="Eras Light ITC" pitchFamily="34" charset="0"/>
            </a:endParaRPr>
          </a:p>
        </p:txBody>
      </p:sp>
      <p:sp>
        <p:nvSpPr>
          <p:cNvPr id="28" name="TextBox 43"/>
          <p:cNvSpPr txBox="1">
            <a:spLocks noChangeArrowheads="1"/>
          </p:cNvSpPr>
          <p:nvPr/>
        </p:nvSpPr>
        <p:spPr bwMode="auto">
          <a:xfrm rot="2604945">
            <a:off x="3583082" y="2308355"/>
            <a:ext cx="8651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GB" altLang="en-US" sz="1000" dirty="0" smtClean="0">
                <a:latin typeface="Eras Light ITC" pitchFamily="34" charset="0"/>
              </a:rPr>
              <a:t>Leader of the WSPU</a:t>
            </a:r>
            <a:endParaRPr lang="en-GB" altLang="en-US" sz="1000" dirty="0">
              <a:latin typeface="Eras Light ITC" pitchFamily="34" charset="0"/>
            </a:endParaRPr>
          </a:p>
        </p:txBody>
      </p:sp>
      <p:sp>
        <p:nvSpPr>
          <p:cNvPr id="29" name="TextBox 44"/>
          <p:cNvSpPr txBox="1">
            <a:spLocks noChangeArrowheads="1"/>
          </p:cNvSpPr>
          <p:nvPr/>
        </p:nvSpPr>
        <p:spPr bwMode="auto">
          <a:xfrm rot="2588736">
            <a:off x="4366576" y="1221349"/>
            <a:ext cx="161925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700" dirty="0" smtClean="0">
                <a:latin typeface="Eras Light ITC" pitchFamily="34" charset="0"/>
              </a:rPr>
              <a:t>Q2.</a:t>
            </a:r>
            <a:endParaRPr lang="en-GB" altLang="en-US" sz="700" dirty="0">
              <a:latin typeface="Eras Light ITC" pitchFamily="34" charset="0"/>
            </a:endParaRPr>
          </a:p>
        </p:txBody>
      </p:sp>
      <p:sp>
        <p:nvSpPr>
          <p:cNvPr id="30" name="TextBox 45"/>
          <p:cNvSpPr txBox="1">
            <a:spLocks noChangeArrowheads="1"/>
          </p:cNvSpPr>
          <p:nvPr/>
        </p:nvSpPr>
        <p:spPr bwMode="auto">
          <a:xfrm rot="18944612">
            <a:off x="4491535" y="2748163"/>
            <a:ext cx="8636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1000" dirty="0" smtClean="0">
                <a:latin typeface="Eras Light ITC" pitchFamily="34" charset="0"/>
              </a:rPr>
              <a:t>A2.</a:t>
            </a:r>
            <a:endParaRPr lang="en-GB" altLang="en-US" sz="1000" dirty="0">
              <a:latin typeface="Eras Light ITC" pitchFamily="34" charset="0"/>
            </a:endParaRPr>
          </a:p>
        </p:txBody>
      </p:sp>
      <p:sp>
        <p:nvSpPr>
          <p:cNvPr id="31" name="TextBox 46"/>
          <p:cNvSpPr txBox="1">
            <a:spLocks noChangeArrowheads="1"/>
          </p:cNvSpPr>
          <p:nvPr/>
        </p:nvSpPr>
        <p:spPr bwMode="auto">
          <a:xfrm rot="2590262">
            <a:off x="5936829" y="2605260"/>
            <a:ext cx="1296987"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1000" dirty="0" smtClean="0">
                <a:latin typeface="Eras Light ITC" pitchFamily="34" charset="0"/>
              </a:rPr>
              <a:t>Q3</a:t>
            </a:r>
            <a:endParaRPr lang="en-GB" altLang="en-US" sz="1000" dirty="0">
              <a:latin typeface="Eras Light ITC" pitchFamily="34" charset="0"/>
            </a:endParaRPr>
          </a:p>
        </p:txBody>
      </p:sp>
      <p:sp>
        <p:nvSpPr>
          <p:cNvPr id="32" name="TextBox 47"/>
          <p:cNvSpPr txBox="1">
            <a:spLocks noChangeArrowheads="1"/>
          </p:cNvSpPr>
          <p:nvPr/>
        </p:nvSpPr>
        <p:spPr bwMode="auto">
          <a:xfrm rot="8036000">
            <a:off x="5233172" y="2485139"/>
            <a:ext cx="865187"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1000" dirty="0" smtClean="0">
                <a:latin typeface="Eras Light ITC" pitchFamily="34" charset="0"/>
              </a:rPr>
              <a:t>A3</a:t>
            </a:r>
            <a:endParaRPr lang="en-GB" altLang="en-US" sz="1200" dirty="0"/>
          </a:p>
        </p:txBody>
      </p:sp>
      <p:sp>
        <p:nvSpPr>
          <p:cNvPr id="33" name="TextBox 48"/>
          <p:cNvSpPr txBox="1">
            <a:spLocks noChangeArrowheads="1"/>
          </p:cNvSpPr>
          <p:nvPr/>
        </p:nvSpPr>
        <p:spPr bwMode="auto">
          <a:xfrm rot="8230829">
            <a:off x="6006521" y="3947791"/>
            <a:ext cx="146843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900" dirty="0" smtClean="0">
                <a:latin typeface="Eras Light ITC" pitchFamily="34" charset="0"/>
              </a:rPr>
              <a:t>Q4</a:t>
            </a:r>
            <a:endParaRPr lang="en-GB" altLang="en-US" sz="900" dirty="0">
              <a:latin typeface="Eras Light ITC" pitchFamily="34" charset="0"/>
            </a:endParaRPr>
          </a:p>
        </p:txBody>
      </p:sp>
      <p:sp>
        <p:nvSpPr>
          <p:cNvPr id="34" name="TextBox 49"/>
          <p:cNvSpPr txBox="1">
            <a:spLocks noChangeArrowheads="1"/>
          </p:cNvSpPr>
          <p:nvPr/>
        </p:nvSpPr>
        <p:spPr bwMode="auto">
          <a:xfrm rot="2537111">
            <a:off x="4735664" y="3719937"/>
            <a:ext cx="865187"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1000" dirty="0" smtClean="0">
                <a:latin typeface="Eras Light ITC" pitchFamily="34" charset="0"/>
              </a:rPr>
              <a:t>A4</a:t>
            </a:r>
            <a:endParaRPr lang="en-GB" altLang="en-US" sz="1000" dirty="0">
              <a:latin typeface="Eras Light ITC" pitchFamily="34" charset="0"/>
            </a:endParaRPr>
          </a:p>
        </p:txBody>
      </p:sp>
      <p:sp>
        <p:nvSpPr>
          <p:cNvPr id="35" name="TextBox 50"/>
          <p:cNvSpPr txBox="1">
            <a:spLocks noChangeArrowheads="1"/>
          </p:cNvSpPr>
          <p:nvPr/>
        </p:nvSpPr>
        <p:spPr bwMode="auto">
          <a:xfrm rot="8174353">
            <a:off x="4656932" y="5353884"/>
            <a:ext cx="12954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1000" dirty="0" smtClean="0">
                <a:latin typeface="Eras Light ITC" pitchFamily="34" charset="0"/>
              </a:rPr>
              <a:t>Q5</a:t>
            </a:r>
            <a:endParaRPr lang="en-GB" altLang="en-US" sz="1000" dirty="0">
              <a:latin typeface="Eras Light ITC" pitchFamily="34" charset="0"/>
            </a:endParaRPr>
          </a:p>
        </p:txBody>
      </p:sp>
      <p:sp>
        <p:nvSpPr>
          <p:cNvPr id="36" name="TextBox 51"/>
          <p:cNvSpPr txBox="1">
            <a:spLocks noChangeArrowheads="1"/>
          </p:cNvSpPr>
          <p:nvPr/>
        </p:nvSpPr>
        <p:spPr bwMode="auto">
          <a:xfrm rot="13544947">
            <a:off x="4443092" y="4190683"/>
            <a:ext cx="159385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1000" dirty="0" smtClean="0">
                <a:latin typeface="Eras Light ITC" pitchFamily="34" charset="0"/>
              </a:rPr>
              <a:t>A5</a:t>
            </a:r>
            <a:endParaRPr lang="en-GB" altLang="en-US" sz="1000" dirty="0">
              <a:latin typeface="Eras Light ITC" pitchFamily="34" charset="0"/>
            </a:endParaRPr>
          </a:p>
        </p:txBody>
      </p:sp>
      <p:sp>
        <p:nvSpPr>
          <p:cNvPr id="37" name="TextBox 52"/>
          <p:cNvSpPr txBox="1">
            <a:spLocks noChangeArrowheads="1"/>
          </p:cNvSpPr>
          <p:nvPr/>
        </p:nvSpPr>
        <p:spPr bwMode="auto">
          <a:xfrm rot="13410493">
            <a:off x="3430087" y="5588531"/>
            <a:ext cx="10795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800" dirty="0" smtClean="0">
                <a:latin typeface="Eras Light ITC" pitchFamily="34" charset="0"/>
              </a:rPr>
              <a:t>Q6.</a:t>
            </a:r>
            <a:endParaRPr lang="en-GB" altLang="en-US" sz="800" dirty="0">
              <a:latin typeface="Eras Light ITC" pitchFamily="34" charset="0"/>
            </a:endParaRPr>
          </a:p>
        </p:txBody>
      </p:sp>
      <p:sp>
        <p:nvSpPr>
          <p:cNvPr id="38" name="TextBox 53"/>
          <p:cNvSpPr txBox="1">
            <a:spLocks noChangeArrowheads="1"/>
          </p:cNvSpPr>
          <p:nvPr/>
        </p:nvSpPr>
        <p:spPr bwMode="auto">
          <a:xfrm rot="7976479">
            <a:off x="3253582" y="4289466"/>
            <a:ext cx="12954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1000" dirty="0" smtClean="0">
                <a:latin typeface="Eras Light ITC" pitchFamily="34" charset="0"/>
              </a:rPr>
              <a:t>A6</a:t>
            </a:r>
            <a:endParaRPr lang="en-GB" altLang="en-US" sz="1000" dirty="0">
              <a:latin typeface="Eras Light ITC" pitchFamily="34" charset="0"/>
            </a:endParaRPr>
          </a:p>
        </p:txBody>
      </p:sp>
      <p:sp>
        <p:nvSpPr>
          <p:cNvPr id="39" name="TextBox 54"/>
          <p:cNvSpPr txBox="1">
            <a:spLocks noChangeArrowheads="1"/>
          </p:cNvSpPr>
          <p:nvPr/>
        </p:nvSpPr>
        <p:spPr bwMode="auto">
          <a:xfrm rot="13537691">
            <a:off x="1648380" y="4044088"/>
            <a:ext cx="1512887"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1000" dirty="0" smtClean="0">
                <a:latin typeface="Eras Light ITC" pitchFamily="34" charset="0"/>
              </a:rPr>
              <a:t>Q7.</a:t>
            </a:r>
            <a:endParaRPr lang="en-GB" altLang="en-US" sz="1000" dirty="0">
              <a:latin typeface="Eras Light ITC" pitchFamily="34" charset="0"/>
            </a:endParaRPr>
          </a:p>
        </p:txBody>
      </p:sp>
      <p:sp>
        <p:nvSpPr>
          <p:cNvPr id="40" name="TextBox 55"/>
          <p:cNvSpPr txBox="1">
            <a:spLocks noChangeArrowheads="1"/>
          </p:cNvSpPr>
          <p:nvPr/>
        </p:nvSpPr>
        <p:spPr bwMode="auto">
          <a:xfrm rot="18810119">
            <a:off x="3004607" y="4268425"/>
            <a:ext cx="719137"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1000" dirty="0" smtClean="0">
                <a:latin typeface="Eras Light ITC" pitchFamily="34" charset="0"/>
              </a:rPr>
              <a:t>A7.</a:t>
            </a:r>
            <a:endParaRPr lang="en-GB" altLang="en-US" sz="1000" dirty="0">
              <a:latin typeface="Eras Light ITC" pitchFamily="34" charset="0"/>
            </a:endParaRPr>
          </a:p>
        </p:txBody>
      </p:sp>
      <p:sp>
        <p:nvSpPr>
          <p:cNvPr id="41" name="TextBox 56"/>
          <p:cNvSpPr txBox="1">
            <a:spLocks noChangeArrowheads="1"/>
          </p:cNvSpPr>
          <p:nvPr/>
        </p:nvSpPr>
        <p:spPr bwMode="auto">
          <a:xfrm rot="18857747">
            <a:off x="1583531" y="2788169"/>
            <a:ext cx="1296988"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1000" dirty="0" smtClean="0">
                <a:latin typeface="Eras Light ITC" pitchFamily="34" charset="0"/>
              </a:rPr>
              <a:t>Q8.</a:t>
            </a:r>
            <a:endParaRPr lang="en-GB" altLang="en-US" sz="1000" dirty="0">
              <a:latin typeface="Eras Light ITC" pitchFamily="34" charset="0"/>
            </a:endParaRPr>
          </a:p>
        </p:txBody>
      </p:sp>
      <p:sp>
        <p:nvSpPr>
          <p:cNvPr id="42" name="TextBox 57"/>
          <p:cNvSpPr txBox="1">
            <a:spLocks noChangeArrowheads="1"/>
          </p:cNvSpPr>
          <p:nvPr/>
        </p:nvSpPr>
        <p:spPr bwMode="auto">
          <a:xfrm rot="13410389">
            <a:off x="3386435" y="2880463"/>
            <a:ext cx="97155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1000" dirty="0" smtClean="0">
                <a:latin typeface="Eras Light ITC" pitchFamily="34" charset="0"/>
              </a:rPr>
              <a:t>A8.</a:t>
            </a:r>
            <a:endParaRPr lang="en-GB" altLang="en-US" sz="1000" dirty="0">
              <a:latin typeface="Eras Light ITC" pitchFamily="34" charset="0"/>
            </a:endParaRPr>
          </a:p>
        </p:txBody>
      </p:sp>
    </p:spTree>
    <p:extLst>
      <p:ext uri="{BB962C8B-B14F-4D97-AF65-F5344CB8AC3E}">
        <p14:creationId xmlns:p14="http://schemas.microsoft.com/office/powerpoint/2010/main" val="2976337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1163960"/>
          </a:xfrm>
        </p:spPr>
        <p:txBody>
          <a:bodyPr/>
          <a:lstStyle/>
          <a:p>
            <a:r>
              <a:rPr lang="en-GB" sz="4400" dirty="0" smtClean="0"/>
              <a:t>WALT: </a:t>
            </a:r>
            <a:r>
              <a:rPr lang="en-GB" sz="4400" u="sng" dirty="0" smtClean="0"/>
              <a:t>How </a:t>
            </a:r>
            <a:r>
              <a:rPr lang="en-GB" sz="4400" u="sng" dirty="0"/>
              <a:t>the Vote for Women was </a:t>
            </a:r>
            <a:r>
              <a:rPr lang="en-GB" sz="4400" u="sng" dirty="0" smtClean="0"/>
              <a:t>won.</a:t>
            </a:r>
            <a:endParaRPr lang="en-GB" sz="3200" dirty="0"/>
          </a:p>
        </p:txBody>
      </p:sp>
      <p:sp>
        <p:nvSpPr>
          <p:cNvPr id="3" name="Subtitle 2"/>
          <p:cNvSpPr>
            <a:spLocks noGrp="1"/>
          </p:cNvSpPr>
          <p:nvPr>
            <p:ph type="subTitle" idx="1"/>
          </p:nvPr>
        </p:nvSpPr>
        <p:spPr>
          <a:xfrm>
            <a:off x="683568" y="3212976"/>
            <a:ext cx="6461760" cy="2857872"/>
          </a:xfrm>
        </p:spPr>
        <p:txBody>
          <a:bodyPr>
            <a:normAutofit/>
          </a:bodyPr>
          <a:lstStyle/>
          <a:p>
            <a:r>
              <a:rPr lang="en-GB" dirty="0"/>
              <a:t>WILFs: </a:t>
            </a:r>
            <a:br>
              <a:rPr lang="en-GB" dirty="0"/>
            </a:br>
            <a:r>
              <a:rPr lang="en-GB" dirty="0"/>
              <a:t>4 - Describe the work of the WSPU and NUWSS</a:t>
            </a:r>
            <a:br>
              <a:rPr lang="en-GB" dirty="0"/>
            </a:br>
            <a:r>
              <a:rPr lang="en-GB" dirty="0"/>
              <a:t>5 - Explain how the vote was won.</a:t>
            </a:r>
            <a:br>
              <a:rPr lang="en-GB" dirty="0"/>
            </a:br>
            <a:r>
              <a:rPr lang="en-GB" dirty="0"/>
              <a:t>6 - Compare the WSPU and NUWSS tactics. </a:t>
            </a:r>
            <a:br>
              <a:rPr lang="en-GB" dirty="0"/>
            </a:br>
            <a:r>
              <a:rPr lang="en-GB" dirty="0">
                <a:solidFill>
                  <a:srgbClr val="FF0000"/>
                </a:solidFill>
              </a:rPr>
              <a:t>7 - Evaluate the impact of WW1.</a:t>
            </a:r>
          </a:p>
        </p:txBody>
      </p:sp>
    </p:spTree>
    <p:extLst>
      <p:ext uri="{BB962C8B-B14F-4D97-AF65-F5344CB8AC3E}">
        <p14:creationId xmlns:p14="http://schemas.microsoft.com/office/powerpoint/2010/main" val="3712376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I need to know?</a:t>
            </a:r>
            <a:endParaRPr lang="en-GB" dirty="0"/>
          </a:p>
        </p:txBody>
      </p:sp>
      <p:pic>
        <p:nvPicPr>
          <p:cNvPr id="4" name="Picture 6" descr="250px-Cat_and_mous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9552" y="1484784"/>
            <a:ext cx="3049488" cy="47693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Box 4"/>
          <p:cNvSpPr txBox="1"/>
          <p:nvPr/>
        </p:nvSpPr>
        <p:spPr>
          <a:xfrm>
            <a:off x="3707904" y="1484784"/>
            <a:ext cx="4392488" cy="3139321"/>
          </a:xfrm>
          <a:prstGeom prst="rect">
            <a:avLst/>
          </a:prstGeom>
          <a:noFill/>
        </p:spPr>
        <p:txBody>
          <a:bodyPr wrap="square" rtlCol="0">
            <a:spAutoFit/>
          </a:bodyPr>
          <a:lstStyle/>
          <a:p>
            <a:pPr algn="ctr"/>
            <a:r>
              <a:rPr lang="en-GB" dirty="0" smtClean="0"/>
              <a:t>THINK – PAIR – SHARE</a:t>
            </a:r>
          </a:p>
          <a:p>
            <a:endParaRPr lang="en-GB" dirty="0" smtClean="0"/>
          </a:p>
          <a:p>
            <a:endParaRPr lang="en-GB" dirty="0"/>
          </a:p>
          <a:p>
            <a:r>
              <a:rPr lang="en-GB" dirty="0" smtClean="0"/>
              <a:t>Think what this image might be about? </a:t>
            </a:r>
          </a:p>
          <a:p>
            <a:endParaRPr lang="en-GB" dirty="0" smtClean="0"/>
          </a:p>
          <a:p>
            <a:endParaRPr lang="en-GB" dirty="0" smtClean="0"/>
          </a:p>
          <a:p>
            <a:r>
              <a:rPr lang="en-GB" dirty="0" smtClean="0"/>
              <a:t>Who wrote it? How do you know?</a:t>
            </a:r>
          </a:p>
          <a:p>
            <a:endParaRPr lang="en-GB" dirty="0" smtClean="0"/>
          </a:p>
          <a:p>
            <a:endParaRPr lang="en-GB" dirty="0" smtClean="0"/>
          </a:p>
          <a:p>
            <a:r>
              <a:rPr lang="en-GB" dirty="0" smtClean="0"/>
              <a:t>What’s the purpose of the poster?</a:t>
            </a:r>
          </a:p>
          <a:p>
            <a:endParaRPr lang="en-GB" dirty="0"/>
          </a:p>
        </p:txBody>
      </p:sp>
    </p:spTree>
    <p:extLst>
      <p:ext uri="{BB962C8B-B14F-4D97-AF65-F5344CB8AC3E}">
        <p14:creationId xmlns:p14="http://schemas.microsoft.com/office/powerpoint/2010/main" val="611954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Flash Cards</a:t>
            </a:r>
            <a:endParaRPr lang="en-GB" dirty="0"/>
          </a:p>
        </p:txBody>
      </p:sp>
      <p:sp>
        <p:nvSpPr>
          <p:cNvPr id="3" name="Content Placeholder 2"/>
          <p:cNvSpPr>
            <a:spLocks noGrp="1"/>
          </p:cNvSpPr>
          <p:nvPr>
            <p:ph idx="1"/>
          </p:nvPr>
        </p:nvSpPr>
        <p:spPr/>
        <p:txBody>
          <a:bodyPr/>
          <a:lstStyle/>
          <a:p>
            <a:r>
              <a:rPr lang="en-GB" dirty="0" smtClean="0"/>
              <a:t>Create your own flash cards for the topic of your choice – </a:t>
            </a:r>
            <a:r>
              <a:rPr lang="en-GB" i="1" dirty="0" smtClean="0"/>
              <a:t>Create a card with a single word on it, you will test each other verbally to see if you can </a:t>
            </a:r>
            <a:r>
              <a:rPr lang="en-GB" b="1" i="1" dirty="0" smtClean="0"/>
              <a:t>fully explain </a:t>
            </a:r>
            <a:r>
              <a:rPr lang="en-GB" i="1" dirty="0" smtClean="0"/>
              <a:t>the word. On the reverse you can write bullet points to help…</a:t>
            </a:r>
          </a:p>
          <a:p>
            <a:endParaRPr lang="en-GB" i="1" dirty="0"/>
          </a:p>
          <a:p>
            <a:endParaRPr lang="en-GB" i="1" dirty="0" smtClean="0"/>
          </a:p>
          <a:p>
            <a:endParaRPr lang="en-GB" i="1" dirty="0"/>
          </a:p>
          <a:p>
            <a:endParaRPr lang="en-GB" i="1" dirty="0" smtClean="0"/>
          </a:p>
          <a:p>
            <a:endParaRPr lang="en-GB" i="1" dirty="0"/>
          </a:p>
        </p:txBody>
      </p:sp>
      <p:sp>
        <p:nvSpPr>
          <p:cNvPr id="4" name="TextBox 3"/>
          <p:cNvSpPr txBox="1"/>
          <p:nvPr/>
        </p:nvSpPr>
        <p:spPr>
          <a:xfrm rot="21177712">
            <a:off x="843942" y="3425578"/>
            <a:ext cx="1664019"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t>1903</a:t>
            </a:r>
            <a:endParaRPr lang="en-GB" dirty="0"/>
          </a:p>
        </p:txBody>
      </p:sp>
      <p:sp>
        <p:nvSpPr>
          <p:cNvPr id="5" name="TextBox 4"/>
          <p:cNvSpPr txBox="1"/>
          <p:nvPr/>
        </p:nvSpPr>
        <p:spPr>
          <a:xfrm>
            <a:off x="2843808" y="4100892"/>
            <a:ext cx="1664019"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t>1914</a:t>
            </a:r>
            <a:endParaRPr lang="en-GB" dirty="0"/>
          </a:p>
        </p:txBody>
      </p:sp>
      <p:sp>
        <p:nvSpPr>
          <p:cNvPr id="6" name="TextBox 5"/>
          <p:cNvSpPr txBox="1"/>
          <p:nvPr/>
        </p:nvSpPr>
        <p:spPr>
          <a:xfrm rot="365801">
            <a:off x="4946948" y="3410062"/>
            <a:ext cx="1664019"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t>WSPU</a:t>
            </a:r>
            <a:endParaRPr lang="en-GB" dirty="0"/>
          </a:p>
        </p:txBody>
      </p:sp>
      <p:sp>
        <p:nvSpPr>
          <p:cNvPr id="7" name="TextBox 6"/>
          <p:cNvSpPr txBox="1"/>
          <p:nvPr/>
        </p:nvSpPr>
        <p:spPr>
          <a:xfrm rot="21373419">
            <a:off x="6094524" y="4152033"/>
            <a:ext cx="1664019"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t>NUWSS</a:t>
            </a:r>
            <a:endParaRPr lang="en-GB" dirty="0"/>
          </a:p>
        </p:txBody>
      </p:sp>
    </p:spTree>
    <p:extLst>
      <p:ext uri="{BB962C8B-B14F-4D97-AF65-F5344CB8AC3E}">
        <p14:creationId xmlns:p14="http://schemas.microsoft.com/office/powerpoint/2010/main" val="593868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Spider Diagram</a:t>
            </a:r>
            <a:endParaRPr lang="en-GB" dirty="0"/>
          </a:p>
        </p:txBody>
      </p:sp>
      <p:sp>
        <p:nvSpPr>
          <p:cNvPr id="3" name="Content Placeholder 2"/>
          <p:cNvSpPr>
            <a:spLocks noGrp="1"/>
          </p:cNvSpPr>
          <p:nvPr>
            <p:ph idx="1"/>
          </p:nvPr>
        </p:nvSpPr>
        <p:spPr/>
        <p:txBody>
          <a:bodyPr/>
          <a:lstStyle/>
          <a:p>
            <a:r>
              <a:rPr lang="en-GB" dirty="0" smtClean="0"/>
              <a:t>Create a Spider Diagram of a topic of your choice – </a:t>
            </a:r>
            <a:r>
              <a:rPr lang="en-GB" i="1" dirty="0" smtClean="0"/>
              <a:t>Put your topic in the centre and have information coming from each leg. Think about factors involved. </a:t>
            </a:r>
          </a:p>
          <a:p>
            <a:endParaRPr lang="en-GB" i="1" dirty="0"/>
          </a:p>
          <a:p>
            <a:endParaRPr lang="en-GB" dirty="0"/>
          </a:p>
          <a:p>
            <a:endParaRPr lang="en-GB" dirty="0" smtClean="0"/>
          </a:p>
          <a:p>
            <a:endParaRPr lang="en-GB" dirty="0"/>
          </a:p>
          <a:p>
            <a:endParaRPr lang="en-GB" dirty="0" smtClean="0"/>
          </a:p>
          <a:p>
            <a:endParaRPr lang="en-GB" dirty="0"/>
          </a:p>
          <a:p>
            <a:pPr marL="114300" indent="0">
              <a:buNone/>
            </a:pPr>
            <a:endParaRPr lang="en-GB" dirty="0"/>
          </a:p>
        </p:txBody>
      </p:sp>
      <p:sp>
        <p:nvSpPr>
          <p:cNvPr id="4" name="Oval 3"/>
          <p:cNvSpPr/>
          <p:nvPr/>
        </p:nvSpPr>
        <p:spPr>
          <a:xfrm>
            <a:off x="4499992" y="4077072"/>
            <a:ext cx="3024336" cy="18002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TextBox 4"/>
          <p:cNvSpPr txBox="1"/>
          <p:nvPr/>
        </p:nvSpPr>
        <p:spPr>
          <a:xfrm>
            <a:off x="4860033" y="4653136"/>
            <a:ext cx="2376264" cy="584775"/>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3200" dirty="0" smtClean="0"/>
              <a:t>Suffragists</a:t>
            </a:r>
            <a:endParaRPr lang="en-GB" sz="3200" dirty="0"/>
          </a:p>
        </p:txBody>
      </p:sp>
      <p:cxnSp>
        <p:nvCxnSpPr>
          <p:cNvPr id="7" name="Straight Connector 6"/>
          <p:cNvCxnSpPr>
            <a:stCxn id="4" idx="2"/>
          </p:cNvCxnSpPr>
          <p:nvPr/>
        </p:nvCxnSpPr>
        <p:spPr>
          <a:xfrm flipH="1">
            <a:off x="3707904" y="4977172"/>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4355976" y="3933056"/>
            <a:ext cx="720080" cy="3474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7236296" y="5522413"/>
            <a:ext cx="720080" cy="3474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6084168" y="3501008"/>
            <a:ext cx="0" cy="56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6205501" y="5869879"/>
            <a:ext cx="0" cy="56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7020272" y="3711851"/>
            <a:ext cx="648072" cy="5686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4355976" y="5660890"/>
            <a:ext cx="648072" cy="56867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2019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QQT / Find-the-Fiction.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a:t>Create a </a:t>
            </a:r>
            <a:r>
              <a:rPr lang="en-GB" dirty="0" smtClean="0"/>
              <a:t>Quiz </a:t>
            </a:r>
            <a:r>
              <a:rPr lang="en-GB" dirty="0" err="1" smtClean="0"/>
              <a:t>Quiz</a:t>
            </a:r>
            <a:r>
              <a:rPr lang="en-GB" dirty="0" smtClean="0"/>
              <a:t> Trade Cards of </a:t>
            </a:r>
            <a:r>
              <a:rPr lang="en-GB" dirty="0"/>
              <a:t>a topic of your choice – </a:t>
            </a:r>
            <a:r>
              <a:rPr lang="en-GB" i="1" dirty="0" smtClean="0"/>
              <a:t>This is a Quiz, write down a question on the front and an answer on the back. Ask your table your questions and Swap cards!</a:t>
            </a:r>
          </a:p>
          <a:p>
            <a:endParaRPr lang="en-GB" i="1" dirty="0"/>
          </a:p>
          <a:p>
            <a:r>
              <a:rPr lang="en-GB" i="1" dirty="0" smtClean="0"/>
              <a:t>Create a Find-the-Fiction card – Write down TWO false statements and ONE truthful statement about a topic. Ask your table your statement once you are done!</a:t>
            </a:r>
            <a:endParaRPr lang="en-GB" i="1" dirty="0"/>
          </a:p>
          <a:p>
            <a:endParaRPr lang="en-GB" dirty="0"/>
          </a:p>
          <a:p>
            <a:pPr marL="114300" indent="0">
              <a:buNone/>
            </a:pPr>
            <a:r>
              <a:rPr lang="en-GB" b="1" dirty="0" smtClean="0"/>
              <a:t>QQT - Q </a:t>
            </a:r>
            <a:r>
              <a:rPr lang="en-GB" dirty="0" smtClean="0"/>
              <a:t>Who was </a:t>
            </a:r>
            <a:r>
              <a:rPr lang="en-GB" dirty="0" err="1" smtClean="0"/>
              <a:t>Emmeline</a:t>
            </a:r>
            <a:r>
              <a:rPr lang="en-GB" dirty="0" smtClean="0"/>
              <a:t> Pankhurst? </a:t>
            </a:r>
            <a:r>
              <a:rPr lang="en-GB" i="1" dirty="0" smtClean="0"/>
              <a:t>A – She was the leader of the WSPU (Suffragettes).</a:t>
            </a:r>
            <a:endParaRPr lang="en-GB" dirty="0" smtClean="0"/>
          </a:p>
          <a:p>
            <a:pPr marL="114300" indent="0">
              <a:buNone/>
            </a:pPr>
            <a:endParaRPr lang="en-GB" dirty="0" smtClean="0"/>
          </a:p>
          <a:p>
            <a:pPr marL="114300" indent="0">
              <a:buNone/>
            </a:pPr>
            <a:r>
              <a:rPr lang="en-GB" b="1" dirty="0" smtClean="0"/>
              <a:t>F-T-F </a:t>
            </a:r>
          </a:p>
          <a:p>
            <a:pPr>
              <a:buFontTx/>
              <a:buChar char="-"/>
            </a:pPr>
            <a:r>
              <a:rPr lang="en-GB" dirty="0" err="1" smtClean="0"/>
              <a:t>Emmeline</a:t>
            </a:r>
            <a:r>
              <a:rPr lang="en-GB" dirty="0" smtClean="0"/>
              <a:t> Pankhurst was the leader of the WSPU</a:t>
            </a:r>
          </a:p>
          <a:p>
            <a:pPr>
              <a:buFontTx/>
              <a:buChar char="-"/>
            </a:pPr>
            <a:r>
              <a:rPr lang="en-GB" dirty="0" err="1" smtClean="0"/>
              <a:t>Emmeline</a:t>
            </a:r>
            <a:r>
              <a:rPr lang="en-GB" dirty="0" smtClean="0"/>
              <a:t> Pankhurst was the leader of the NUWSS</a:t>
            </a:r>
          </a:p>
          <a:p>
            <a:pPr>
              <a:buFontTx/>
              <a:buChar char="-"/>
            </a:pPr>
            <a:r>
              <a:rPr lang="en-GB" dirty="0" err="1" smtClean="0"/>
              <a:t>Emmeline</a:t>
            </a:r>
            <a:r>
              <a:rPr lang="en-GB" dirty="0" smtClean="0"/>
              <a:t> Pankhurst was Prime Minister in 1914</a:t>
            </a:r>
          </a:p>
        </p:txBody>
      </p:sp>
    </p:spTree>
    <p:extLst>
      <p:ext uri="{BB962C8B-B14F-4D97-AF65-F5344CB8AC3E}">
        <p14:creationId xmlns:p14="http://schemas.microsoft.com/office/powerpoint/2010/main" val="1894443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Flow Charts</a:t>
            </a:r>
            <a:endParaRPr lang="en-GB" dirty="0"/>
          </a:p>
        </p:txBody>
      </p:sp>
      <p:sp>
        <p:nvSpPr>
          <p:cNvPr id="3" name="Content Placeholder 2"/>
          <p:cNvSpPr>
            <a:spLocks noGrp="1"/>
          </p:cNvSpPr>
          <p:nvPr>
            <p:ph idx="1"/>
          </p:nvPr>
        </p:nvSpPr>
        <p:spPr/>
        <p:txBody>
          <a:bodyPr>
            <a:normAutofit/>
          </a:bodyPr>
          <a:lstStyle/>
          <a:p>
            <a:pPr marL="114300" indent="0">
              <a:buNone/>
            </a:pPr>
            <a:r>
              <a:rPr lang="en-GB" dirty="0" smtClean="0"/>
              <a:t>Create flow charts for the following.</a:t>
            </a:r>
          </a:p>
          <a:p>
            <a:pPr marL="114300" indent="0">
              <a:buNone/>
            </a:pPr>
            <a:endParaRPr lang="en-GB" i="1" dirty="0"/>
          </a:p>
          <a:p>
            <a:pPr marL="114300" indent="0">
              <a:buNone/>
            </a:pPr>
            <a:r>
              <a:rPr lang="en-GB" i="1" dirty="0" smtClean="0"/>
              <a:t>How the Vote was won for the women. Remember there isn’t only </a:t>
            </a:r>
            <a:r>
              <a:rPr lang="en-GB" b="1" i="1" dirty="0" smtClean="0"/>
              <a:t>ONE</a:t>
            </a:r>
            <a:r>
              <a:rPr lang="en-GB" i="1" dirty="0"/>
              <a:t> </a:t>
            </a:r>
            <a:r>
              <a:rPr lang="en-GB" i="1" dirty="0" smtClean="0"/>
              <a:t>cause. There is one that might be more important though.</a:t>
            </a:r>
          </a:p>
          <a:p>
            <a:pPr marL="114300" indent="0">
              <a:buNone/>
            </a:pPr>
            <a:endParaRPr lang="en-GB" i="1" dirty="0"/>
          </a:p>
          <a:p>
            <a:endParaRPr lang="en-GB" dirty="0"/>
          </a:p>
        </p:txBody>
      </p:sp>
      <p:graphicFrame>
        <p:nvGraphicFramePr>
          <p:cNvPr id="4" name="Diagram 3"/>
          <p:cNvGraphicFramePr/>
          <p:nvPr>
            <p:extLst>
              <p:ext uri="{D42A27DB-BD31-4B8C-83A1-F6EECF244321}">
                <p14:modId xmlns:p14="http://schemas.microsoft.com/office/powerpoint/2010/main" val="960927355"/>
              </p:ext>
            </p:extLst>
          </p:nvPr>
        </p:nvGraphicFramePr>
        <p:xfrm>
          <a:off x="899592" y="2780928"/>
          <a:ext cx="6696744" cy="2968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4270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98032057"/>
              </p:ext>
            </p:extLst>
          </p:nvPr>
        </p:nvGraphicFramePr>
        <p:xfrm>
          <a:off x="323528" y="1100342"/>
          <a:ext cx="3802445" cy="5064962"/>
        </p:xfrm>
        <a:graphic>
          <a:graphicData uri="http://schemas.openxmlformats.org/drawingml/2006/table">
            <a:tbl>
              <a:tblPr/>
              <a:tblGrid>
                <a:gridCol w="352288"/>
                <a:gridCol w="3450157"/>
              </a:tblGrid>
              <a:tr h="326544">
                <a:tc>
                  <a:txBody>
                    <a:bodyPr/>
                    <a:lstStyle/>
                    <a:p>
                      <a:pPr algn="l"/>
                      <a:r>
                        <a:rPr lang="en-GB" sz="1050" b="1" dirty="0">
                          <a:effectLst/>
                        </a:rPr>
                        <a:t>1868</a:t>
                      </a:r>
                    </a:p>
                  </a:txBody>
                  <a:tcPr marL="16937" marR="16937" marT="16937" marB="16937">
                    <a:lnL w="9525" cap="flat" cmpd="sng" algn="ctr">
                      <a:solidFill>
                        <a:srgbClr val="9966CC"/>
                      </a:solidFill>
                      <a:prstDash val="solid"/>
                      <a:round/>
                      <a:headEnd type="none" w="med" len="med"/>
                      <a:tailEnd type="none" w="med" len="med"/>
                    </a:lnL>
                    <a:lnR>
                      <a:noFill/>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6F4E4"/>
                    </a:solidFill>
                  </a:tcPr>
                </a:tc>
                <a:tc>
                  <a:txBody>
                    <a:bodyPr/>
                    <a:lstStyle/>
                    <a:p>
                      <a:pPr algn="l"/>
                      <a:r>
                        <a:rPr lang="en-GB" sz="1050" b="0" dirty="0">
                          <a:effectLst/>
                        </a:rPr>
                        <a:t>First ever public meeting on women's suffrage held in Manchester.</a:t>
                      </a:r>
                    </a:p>
                  </a:txBody>
                  <a:tcPr marL="16937" marR="16937" marT="16937" marB="16937">
                    <a:lnL>
                      <a:noFill/>
                    </a:lnL>
                    <a:lnR w="9525" cap="flat" cmpd="sng" algn="ctr">
                      <a:solidFill>
                        <a:srgbClr val="9966CC"/>
                      </a:solidFill>
                      <a:prstDash val="solid"/>
                      <a:round/>
                      <a:headEnd type="none" w="med" len="med"/>
                      <a:tailEnd type="none" w="med" len="med"/>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FFFFF"/>
                    </a:solidFill>
                  </a:tcPr>
                </a:tc>
              </a:tr>
              <a:tr h="228987">
                <a:tc>
                  <a:txBody>
                    <a:bodyPr/>
                    <a:lstStyle/>
                    <a:p>
                      <a:pPr algn="l"/>
                      <a:r>
                        <a:rPr lang="en-GB" sz="1050" b="1">
                          <a:effectLst/>
                        </a:rPr>
                        <a:t>1870</a:t>
                      </a:r>
                    </a:p>
                  </a:txBody>
                  <a:tcPr marL="16937" marR="16937" marT="16937" marB="16937">
                    <a:lnL w="9525" cap="flat" cmpd="sng" algn="ctr">
                      <a:solidFill>
                        <a:srgbClr val="9966CC"/>
                      </a:solidFill>
                      <a:prstDash val="solid"/>
                      <a:round/>
                      <a:headEnd type="none" w="med" len="med"/>
                      <a:tailEnd type="none" w="med" len="med"/>
                    </a:lnL>
                    <a:lnR>
                      <a:noFill/>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6F4E4"/>
                    </a:solidFill>
                  </a:tcPr>
                </a:tc>
                <a:tc>
                  <a:txBody>
                    <a:bodyPr/>
                    <a:lstStyle/>
                    <a:p>
                      <a:r>
                        <a:rPr lang="en-GB" sz="1050" b="0" dirty="0">
                          <a:effectLst/>
                        </a:rPr>
                        <a:t>First Women's Suffrage bill rejected by Parliament.</a:t>
                      </a:r>
                    </a:p>
                  </a:txBody>
                  <a:tcPr marL="16937" marR="16937" marT="16937" marB="16937">
                    <a:lnL>
                      <a:noFill/>
                    </a:lnL>
                    <a:lnR w="9525" cap="flat" cmpd="sng" algn="ctr">
                      <a:solidFill>
                        <a:srgbClr val="9966CC"/>
                      </a:solidFill>
                      <a:prstDash val="solid"/>
                      <a:round/>
                      <a:headEnd type="none" w="med" len="med"/>
                      <a:tailEnd type="none" w="med" len="med"/>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FFFFF"/>
                    </a:solidFill>
                  </a:tcPr>
                </a:tc>
              </a:tr>
              <a:tr h="131430">
                <a:tc>
                  <a:txBody>
                    <a:bodyPr/>
                    <a:lstStyle/>
                    <a:p>
                      <a:pPr algn="l"/>
                      <a:r>
                        <a:rPr lang="en-GB" sz="1050" b="1">
                          <a:effectLst/>
                        </a:rPr>
                        <a:t>1897</a:t>
                      </a:r>
                    </a:p>
                  </a:txBody>
                  <a:tcPr marL="16937" marR="16937" marT="16937" marB="16937">
                    <a:lnL w="9525" cap="flat" cmpd="sng" algn="ctr">
                      <a:solidFill>
                        <a:srgbClr val="9966CC"/>
                      </a:solidFill>
                      <a:prstDash val="solid"/>
                      <a:round/>
                      <a:headEnd type="none" w="med" len="med"/>
                      <a:tailEnd type="none" w="med" len="med"/>
                    </a:lnL>
                    <a:lnR>
                      <a:noFill/>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6F4E4"/>
                    </a:solidFill>
                  </a:tcPr>
                </a:tc>
                <a:tc>
                  <a:txBody>
                    <a:bodyPr/>
                    <a:lstStyle/>
                    <a:p>
                      <a:pPr algn="l"/>
                      <a:r>
                        <a:rPr lang="en-GB" sz="1050" b="0">
                          <a:effectLst/>
                        </a:rPr>
                        <a:t>NUWSS formed.</a:t>
                      </a:r>
                    </a:p>
                  </a:txBody>
                  <a:tcPr marL="16937" marR="16937" marT="16937" marB="16937">
                    <a:lnL>
                      <a:noFill/>
                    </a:lnL>
                    <a:lnR w="9525" cap="flat" cmpd="sng" algn="ctr">
                      <a:solidFill>
                        <a:srgbClr val="9966CC"/>
                      </a:solidFill>
                      <a:prstDash val="solid"/>
                      <a:round/>
                      <a:headEnd type="none" w="med" len="med"/>
                      <a:tailEnd type="none" w="med" len="med"/>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FFFFF"/>
                    </a:solidFill>
                  </a:tcPr>
                </a:tc>
              </a:tr>
              <a:tr h="131430">
                <a:tc>
                  <a:txBody>
                    <a:bodyPr/>
                    <a:lstStyle/>
                    <a:p>
                      <a:pPr algn="l"/>
                      <a:r>
                        <a:rPr lang="en-GB" sz="1050" b="1">
                          <a:effectLst/>
                        </a:rPr>
                        <a:t>1903</a:t>
                      </a:r>
                    </a:p>
                  </a:txBody>
                  <a:tcPr marL="16937" marR="16937" marT="16937" marB="16937">
                    <a:lnL w="9525" cap="flat" cmpd="sng" algn="ctr">
                      <a:solidFill>
                        <a:srgbClr val="9966CC"/>
                      </a:solidFill>
                      <a:prstDash val="solid"/>
                      <a:round/>
                      <a:headEnd type="none" w="med" len="med"/>
                      <a:tailEnd type="none" w="med" len="med"/>
                    </a:lnL>
                    <a:lnR>
                      <a:noFill/>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6F4E4"/>
                    </a:solidFill>
                  </a:tcPr>
                </a:tc>
                <a:tc>
                  <a:txBody>
                    <a:bodyPr/>
                    <a:lstStyle/>
                    <a:p>
                      <a:pPr algn="l"/>
                      <a:r>
                        <a:rPr lang="en-GB" sz="1050" b="0">
                          <a:effectLst/>
                        </a:rPr>
                        <a:t>WSPU formed.</a:t>
                      </a:r>
                    </a:p>
                  </a:txBody>
                  <a:tcPr marL="16937" marR="16937" marT="16937" marB="16937">
                    <a:lnL>
                      <a:noFill/>
                    </a:lnL>
                    <a:lnR w="9525" cap="flat" cmpd="sng" algn="ctr">
                      <a:solidFill>
                        <a:srgbClr val="9966CC"/>
                      </a:solidFill>
                      <a:prstDash val="solid"/>
                      <a:round/>
                      <a:headEnd type="none" w="med" len="med"/>
                      <a:tailEnd type="none" w="med" len="med"/>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FFFFF"/>
                    </a:solidFill>
                  </a:tcPr>
                </a:tc>
              </a:tr>
              <a:tr h="424100">
                <a:tc>
                  <a:txBody>
                    <a:bodyPr/>
                    <a:lstStyle/>
                    <a:p>
                      <a:pPr algn="l"/>
                      <a:r>
                        <a:rPr lang="en-GB" sz="1050" b="1">
                          <a:effectLst/>
                        </a:rPr>
                        <a:t>1905</a:t>
                      </a:r>
                    </a:p>
                  </a:txBody>
                  <a:tcPr marL="16937" marR="16937" marT="16937" marB="16937">
                    <a:lnL w="9525" cap="flat" cmpd="sng" algn="ctr">
                      <a:solidFill>
                        <a:srgbClr val="9966CC"/>
                      </a:solidFill>
                      <a:prstDash val="solid"/>
                      <a:round/>
                      <a:headEnd type="none" w="med" len="med"/>
                      <a:tailEnd type="none" w="med" len="med"/>
                    </a:lnL>
                    <a:lnR>
                      <a:noFill/>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6F4E4"/>
                    </a:solidFill>
                  </a:tcPr>
                </a:tc>
                <a:tc>
                  <a:txBody>
                    <a:bodyPr/>
                    <a:lstStyle/>
                    <a:p>
                      <a:pPr algn="l"/>
                      <a:r>
                        <a:rPr lang="en-GB" sz="1050" b="0" dirty="0" err="1">
                          <a:effectLst/>
                        </a:rPr>
                        <a:t>Christabel</a:t>
                      </a:r>
                      <a:r>
                        <a:rPr lang="en-GB" sz="1050" b="0" dirty="0">
                          <a:effectLst/>
                        </a:rPr>
                        <a:t> Pankhurst and Annie Kenney imprisoned for interrupting a meeting of the Liberal party.</a:t>
                      </a:r>
                    </a:p>
                  </a:txBody>
                  <a:tcPr marL="16937" marR="16937" marT="16937" marB="16937">
                    <a:lnL>
                      <a:noFill/>
                    </a:lnL>
                    <a:lnR w="9525" cap="flat" cmpd="sng" algn="ctr">
                      <a:solidFill>
                        <a:srgbClr val="9966CC"/>
                      </a:solidFill>
                      <a:prstDash val="solid"/>
                      <a:round/>
                      <a:headEnd type="none" w="med" len="med"/>
                      <a:tailEnd type="none" w="med" len="med"/>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FFFFF"/>
                    </a:solidFill>
                  </a:tcPr>
                </a:tc>
              </a:tr>
              <a:tr h="326544">
                <a:tc>
                  <a:txBody>
                    <a:bodyPr/>
                    <a:lstStyle/>
                    <a:p>
                      <a:pPr algn="l"/>
                      <a:r>
                        <a:rPr lang="en-GB" sz="1050" b="1">
                          <a:effectLst/>
                        </a:rPr>
                        <a:t>1906</a:t>
                      </a:r>
                    </a:p>
                  </a:txBody>
                  <a:tcPr marL="16937" marR="16937" marT="16937" marB="16937">
                    <a:lnL w="9525" cap="flat" cmpd="sng" algn="ctr">
                      <a:solidFill>
                        <a:srgbClr val="9966CC"/>
                      </a:solidFill>
                      <a:prstDash val="solid"/>
                      <a:round/>
                      <a:headEnd type="none" w="med" len="med"/>
                      <a:tailEnd type="none" w="med" len="med"/>
                    </a:lnL>
                    <a:lnR>
                      <a:noFill/>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6F4E4"/>
                    </a:solidFill>
                  </a:tcPr>
                </a:tc>
                <a:tc>
                  <a:txBody>
                    <a:bodyPr/>
                    <a:lstStyle/>
                    <a:p>
                      <a:pPr algn="l"/>
                      <a:r>
                        <a:rPr lang="en-GB" sz="1050" b="0">
                          <a:effectLst/>
                        </a:rPr>
                        <a:t>First women's march to lobby Parliament organised by the WSPU.</a:t>
                      </a:r>
                    </a:p>
                  </a:txBody>
                  <a:tcPr marL="16937" marR="16937" marT="16937" marB="16937">
                    <a:lnL>
                      <a:noFill/>
                    </a:lnL>
                    <a:lnR w="9525" cap="flat" cmpd="sng" algn="ctr">
                      <a:solidFill>
                        <a:srgbClr val="9966CC"/>
                      </a:solidFill>
                      <a:prstDash val="solid"/>
                      <a:round/>
                      <a:headEnd type="none" w="med" len="med"/>
                      <a:tailEnd type="none" w="med" len="med"/>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FFFFF"/>
                    </a:solidFill>
                  </a:tcPr>
                </a:tc>
              </a:tr>
              <a:tr h="326544">
                <a:tc>
                  <a:txBody>
                    <a:bodyPr/>
                    <a:lstStyle/>
                    <a:p>
                      <a:pPr algn="l"/>
                      <a:r>
                        <a:rPr lang="en-GB" sz="1050" b="1">
                          <a:effectLst/>
                        </a:rPr>
                        <a:t>1907</a:t>
                      </a:r>
                    </a:p>
                  </a:txBody>
                  <a:tcPr marL="16937" marR="16937" marT="16937" marB="16937">
                    <a:lnL w="9525" cap="flat" cmpd="sng" algn="ctr">
                      <a:solidFill>
                        <a:srgbClr val="9966CC"/>
                      </a:solidFill>
                      <a:prstDash val="solid"/>
                      <a:round/>
                      <a:headEnd type="none" w="med" len="med"/>
                      <a:tailEnd type="none" w="med" len="med"/>
                    </a:lnL>
                    <a:lnR>
                      <a:noFill/>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6F4E4"/>
                    </a:solidFill>
                  </a:tcPr>
                </a:tc>
                <a:tc>
                  <a:txBody>
                    <a:bodyPr/>
                    <a:lstStyle/>
                    <a:p>
                      <a:pPr algn="l"/>
                      <a:r>
                        <a:rPr lang="en-GB" sz="1050" b="0">
                          <a:effectLst/>
                        </a:rPr>
                        <a:t>WFL formed after a disagreement within the WSPU.</a:t>
                      </a:r>
                    </a:p>
                  </a:txBody>
                  <a:tcPr marL="16937" marR="16937" marT="16937" marB="16937">
                    <a:lnL>
                      <a:noFill/>
                    </a:lnL>
                    <a:lnR w="9525" cap="flat" cmpd="sng" algn="ctr">
                      <a:solidFill>
                        <a:srgbClr val="9966CC"/>
                      </a:solidFill>
                      <a:prstDash val="solid"/>
                      <a:round/>
                      <a:headEnd type="none" w="med" len="med"/>
                      <a:tailEnd type="none" w="med" len="med"/>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FFFFF"/>
                    </a:solidFill>
                  </a:tcPr>
                </a:tc>
              </a:tr>
              <a:tr h="228987">
                <a:tc>
                  <a:txBody>
                    <a:bodyPr/>
                    <a:lstStyle/>
                    <a:p>
                      <a:pPr algn="l"/>
                      <a:r>
                        <a:rPr lang="en-GB" sz="1050" b="1">
                          <a:effectLst/>
                        </a:rPr>
                        <a:t>1908</a:t>
                      </a:r>
                    </a:p>
                  </a:txBody>
                  <a:tcPr marL="16937" marR="16937" marT="16937" marB="16937">
                    <a:lnL w="9525" cap="flat" cmpd="sng" algn="ctr">
                      <a:solidFill>
                        <a:srgbClr val="9966CC"/>
                      </a:solidFill>
                      <a:prstDash val="solid"/>
                      <a:round/>
                      <a:headEnd type="none" w="med" len="med"/>
                      <a:tailEnd type="none" w="med" len="med"/>
                    </a:lnL>
                    <a:lnR>
                      <a:noFill/>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6F4E4"/>
                    </a:solidFill>
                  </a:tcPr>
                </a:tc>
                <a:tc>
                  <a:txBody>
                    <a:bodyPr/>
                    <a:lstStyle/>
                    <a:p>
                      <a:pPr algn="l"/>
                      <a:r>
                        <a:rPr lang="en-GB" sz="1050" b="0">
                          <a:effectLst/>
                        </a:rPr>
                        <a:t>Asquith becomes Prime Minister.</a:t>
                      </a:r>
                    </a:p>
                  </a:txBody>
                  <a:tcPr marL="16937" marR="16937" marT="16937" marB="16937">
                    <a:lnL>
                      <a:noFill/>
                    </a:lnL>
                    <a:lnR w="9525" cap="flat" cmpd="sng" algn="ctr">
                      <a:solidFill>
                        <a:srgbClr val="9966CC"/>
                      </a:solidFill>
                      <a:prstDash val="solid"/>
                      <a:round/>
                      <a:headEnd type="none" w="med" len="med"/>
                      <a:tailEnd type="none" w="med" len="med"/>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FFFFF"/>
                    </a:solidFill>
                  </a:tcPr>
                </a:tc>
              </a:tr>
              <a:tr h="619214">
                <a:tc>
                  <a:txBody>
                    <a:bodyPr/>
                    <a:lstStyle/>
                    <a:p>
                      <a:pPr algn="l"/>
                      <a:r>
                        <a:rPr lang="en-GB" sz="1050" b="1">
                          <a:effectLst/>
                        </a:rPr>
                        <a:t>1909</a:t>
                      </a:r>
                    </a:p>
                  </a:txBody>
                  <a:tcPr marL="16937" marR="16937" marT="16937" marB="16937">
                    <a:lnL w="9525" cap="flat" cmpd="sng" algn="ctr">
                      <a:solidFill>
                        <a:srgbClr val="9966CC"/>
                      </a:solidFill>
                      <a:prstDash val="solid"/>
                      <a:round/>
                      <a:headEnd type="none" w="med" len="med"/>
                      <a:tailEnd type="none" w="med" len="med"/>
                    </a:lnL>
                    <a:lnR>
                      <a:noFill/>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6F4E4"/>
                    </a:solidFill>
                  </a:tcPr>
                </a:tc>
                <a:tc>
                  <a:txBody>
                    <a:bodyPr/>
                    <a:lstStyle/>
                    <a:p>
                      <a:pPr algn="l"/>
                      <a:r>
                        <a:rPr lang="en-GB" sz="1050" b="0">
                          <a:effectLst/>
                        </a:rPr>
                        <a:t>Agitation increases including window breaking and the first hunger strike by Marion Dunlop. Forced feeding of other hunger strikers follows.</a:t>
                      </a:r>
                    </a:p>
                  </a:txBody>
                  <a:tcPr marL="16937" marR="16937" marT="16937" marB="16937">
                    <a:lnL>
                      <a:noFill/>
                    </a:lnL>
                    <a:lnR w="9525" cap="flat" cmpd="sng" algn="ctr">
                      <a:solidFill>
                        <a:srgbClr val="9966CC"/>
                      </a:solidFill>
                      <a:prstDash val="solid"/>
                      <a:round/>
                      <a:headEnd type="none" w="med" len="med"/>
                      <a:tailEnd type="none" w="med" len="med"/>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FFFFF"/>
                    </a:solidFill>
                  </a:tcPr>
                </a:tc>
              </a:tr>
              <a:tr h="228987">
                <a:tc>
                  <a:txBody>
                    <a:bodyPr/>
                    <a:lstStyle/>
                    <a:p>
                      <a:pPr algn="l"/>
                      <a:r>
                        <a:rPr lang="en-GB" sz="1050" b="1">
                          <a:effectLst/>
                        </a:rPr>
                        <a:t>1913</a:t>
                      </a:r>
                    </a:p>
                  </a:txBody>
                  <a:tcPr marL="16937" marR="16937" marT="16937" marB="16937">
                    <a:lnL w="9525" cap="flat" cmpd="sng" algn="ctr">
                      <a:solidFill>
                        <a:srgbClr val="9966CC"/>
                      </a:solidFill>
                      <a:prstDash val="solid"/>
                      <a:round/>
                      <a:headEnd type="none" w="med" len="med"/>
                      <a:tailEnd type="none" w="med" len="med"/>
                    </a:lnL>
                    <a:lnR>
                      <a:noFill/>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6F4E4"/>
                    </a:solidFill>
                  </a:tcPr>
                </a:tc>
                <a:tc>
                  <a:txBody>
                    <a:bodyPr/>
                    <a:lstStyle/>
                    <a:p>
                      <a:pPr algn="l"/>
                      <a:r>
                        <a:rPr lang="en-GB" sz="1050" b="0">
                          <a:effectLst/>
                        </a:rPr>
                        <a:t>Cat and Mouse Act introduced.</a:t>
                      </a:r>
                    </a:p>
                  </a:txBody>
                  <a:tcPr marL="16937" marR="16937" marT="16937" marB="16937">
                    <a:lnL>
                      <a:noFill/>
                    </a:lnL>
                    <a:lnR w="9525" cap="flat" cmpd="sng" algn="ctr">
                      <a:solidFill>
                        <a:srgbClr val="9966CC"/>
                      </a:solidFill>
                      <a:prstDash val="solid"/>
                      <a:round/>
                      <a:headEnd type="none" w="med" len="med"/>
                      <a:tailEnd type="none" w="med" len="med"/>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FFFFF"/>
                    </a:solidFill>
                  </a:tcPr>
                </a:tc>
              </a:tr>
              <a:tr h="228987">
                <a:tc>
                  <a:txBody>
                    <a:bodyPr/>
                    <a:lstStyle/>
                    <a:p>
                      <a:pPr algn="l"/>
                      <a:r>
                        <a:rPr lang="en-GB" sz="1050" b="1">
                          <a:effectLst/>
                        </a:rPr>
                        <a:t>1913</a:t>
                      </a:r>
                    </a:p>
                  </a:txBody>
                  <a:tcPr marL="16937" marR="16937" marT="16937" marB="16937">
                    <a:lnL w="9525" cap="flat" cmpd="sng" algn="ctr">
                      <a:solidFill>
                        <a:srgbClr val="9966CC"/>
                      </a:solidFill>
                      <a:prstDash val="solid"/>
                      <a:round/>
                      <a:headEnd type="none" w="med" len="med"/>
                      <a:tailEnd type="none" w="med" len="med"/>
                    </a:lnL>
                    <a:lnR>
                      <a:noFill/>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6F4E4"/>
                    </a:solidFill>
                  </a:tcPr>
                </a:tc>
                <a:tc>
                  <a:txBody>
                    <a:bodyPr/>
                    <a:lstStyle/>
                    <a:p>
                      <a:pPr algn="l"/>
                      <a:r>
                        <a:rPr lang="en-GB" sz="1050" b="0">
                          <a:effectLst/>
                        </a:rPr>
                        <a:t>Emily Davison killed at the Epsom Derby.</a:t>
                      </a:r>
                    </a:p>
                  </a:txBody>
                  <a:tcPr marL="16937" marR="16937" marT="16937" marB="16937">
                    <a:lnL>
                      <a:noFill/>
                    </a:lnL>
                    <a:lnR w="9525" cap="flat" cmpd="sng" algn="ctr">
                      <a:solidFill>
                        <a:srgbClr val="9966CC"/>
                      </a:solidFill>
                      <a:prstDash val="solid"/>
                      <a:round/>
                      <a:headEnd type="none" w="med" len="med"/>
                      <a:tailEnd type="none" w="med" len="med"/>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FFFFF"/>
                    </a:solidFill>
                  </a:tcPr>
                </a:tc>
              </a:tr>
              <a:tr h="228987">
                <a:tc>
                  <a:txBody>
                    <a:bodyPr/>
                    <a:lstStyle/>
                    <a:p>
                      <a:pPr algn="l"/>
                      <a:r>
                        <a:rPr lang="en-GB" sz="1050" b="1">
                          <a:effectLst/>
                        </a:rPr>
                        <a:t>1914</a:t>
                      </a:r>
                    </a:p>
                  </a:txBody>
                  <a:tcPr marL="16937" marR="16937" marT="16937" marB="16937">
                    <a:lnL w="9525" cap="flat" cmpd="sng" algn="ctr">
                      <a:solidFill>
                        <a:srgbClr val="9966CC"/>
                      </a:solidFill>
                      <a:prstDash val="solid"/>
                      <a:round/>
                      <a:headEnd type="none" w="med" len="med"/>
                      <a:tailEnd type="none" w="med" len="med"/>
                    </a:lnL>
                    <a:lnR>
                      <a:noFill/>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6F4E4"/>
                    </a:solidFill>
                  </a:tcPr>
                </a:tc>
                <a:tc>
                  <a:txBody>
                    <a:bodyPr/>
                    <a:lstStyle/>
                    <a:p>
                      <a:pPr algn="l"/>
                      <a:r>
                        <a:rPr lang="en-GB" sz="1050" b="0">
                          <a:effectLst/>
                        </a:rPr>
                        <a:t>Outbreak of WWI. Militant activities suspended.</a:t>
                      </a:r>
                    </a:p>
                  </a:txBody>
                  <a:tcPr marL="16937" marR="16937" marT="16937" marB="16937">
                    <a:lnL>
                      <a:noFill/>
                    </a:lnL>
                    <a:lnR w="9525" cap="flat" cmpd="sng" algn="ctr">
                      <a:solidFill>
                        <a:srgbClr val="9966CC"/>
                      </a:solidFill>
                      <a:prstDash val="solid"/>
                      <a:round/>
                      <a:headEnd type="none" w="med" len="med"/>
                      <a:tailEnd type="none" w="med" len="med"/>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FFFFF"/>
                    </a:solidFill>
                  </a:tcPr>
                </a:tc>
              </a:tr>
              <a:tr h="814327">
                <a:tc>
                  <a:txBody>
                    <a:bodyPr/>
                    <a:lstStyle/>
                    <a:p>
                      <a:pPr algn="l"/>
                      <a:r>
                        <a:rPr lang="en-GB" sz="1050" b="1">
                          <a:effectLst/>
                        </a:rPr>
                        <a:t>1918</a:t>
                      </a:r>
                    </a:p>
                  </a:txBody>
                  <a:tcPr marL="16937" marR="16937" marT="16937" marB="16937">
                    <a:lnL w="9525" cap="flat" cmpd="sng" algn="ctr">
                      <a:solidFill>
                        <a:srgbClr val="9966CC"/>
                      </a:solidFill>
                      <a:prstDash val="solid"/>
                      <a:round/>
                      <a:headEnd type="none" w="med" len="med"/>
                      <a:tailEnd type="none" w="med" len="med"/>
                    </a:lnL>
                    <a:lnR>
                      <a:noFill/>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6F4E4"/>
                    </a:solidFill>
                  </a:tcPr>
                </a:tc>
                <a:tc>
                  <a:txBody>
                    <a:bodyPr/>
                    <a:lstStyle/>
                    <a:p>
                      <a:pPr algn="l"/>
                      <a:r>
                        <a:rPr lang="en-GB" sz="1050" b="0">
                          <a:effectLst/>
                        </a:rPr>
                        <a:t>Representation of the People Act gives votes to women over the age of 30 who are also householders, the wives of householders, owners of property worth more than £5 or university graduates.</a:t>
                      </a:r>
                    </a:p>
                  </a:txBody>
                  <a:tcPr marL="16937" marR="16937" marT="16937" marB="16937">
                    <a:lnL>
                      <a:noFill/>
                    </a:lnL>
                    <a:lnR w="9525" cap="flat" cmpd="sng" algn="ctr">
                      <a:solidFill>
                        <a:srgbClr val="9966CC"/>
                      </a:solidFill>
                      <a:prstDash val="solid"/>
                      <a:round/>
                      <a:headEnd type="none" w="med" len="med"/>
                      <a:tailEnd type="none" w="med" len="med"/>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FFFFF"/>
                    </a:solidFill>
                  </a:tcPr>
                </a:tc>
              </a:tr>
              <a:tr h="228987">
                <a:tc>
                  <a:txBody>
                    <a:bodyPr/>
                    <a:lstStyle/>
                    <a:p>
                      <a:pPr algn="l"/>
                      <a:r>
                        <a:rPr lang="en-GB" sz="1050" b="1">
                          <a:effectLst/>
                        </a:rPr>
                        <a:t>1919</a:t>
                      </a:r>
                    </a:p>
                  </a:txBody>
                  <a:tcPr marL="16937" marR="16937" marT="16937" marB="16937">
                    <a:lnL w="9525" cap="flat" cmpd="sng" algn="ctr">
                      <a:solidFill>
                        <a:srgbClr val="9966CC"/>
                      </a:solidFill>
                      <a:prstDash val="solid"/>
                      <a:round/>
                      <a:headEnd type="none" w="med" len="med"/>
                      <a:tailEnd type="none" w="med" len="med"/>
                    </a:lnL>
                    <a:lnR>
                      <a:noFill/>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6F4E4"/>
                    </a:solidFill>
                  </a:tcPr>
                </a:tc>
                <a:tc>
                  <a:txBody>
                    <a:bodyPr/>
                    <a:lstStyle/>
                    <a:p>
                      <a:pPr algn="l"/>
                      <a:r>
                        <a:rPr lang="en-GB" sz="1050" b="0">
                          <a:effectLst/>
                        </a:rPr>
                        <a:t>Lady Astor becomes the first female MP.</a:t>
                      </a:r>
                    </a:p>
                  </a:txBody>
                  <a:tcPr marL="16937" marR="16937" marT="16937" marB="16937">
                    <a:lnL>
                      <a:noFill/>
                    </a:lnL>
                    <a:lnR w="9525" cap="flat" cmpd="sng" algn="ctr">
                      <a:solidFill>
                        <a:srgbClr val="9966CC"/>
                      </a:solidFill>
                      <a:prstDash val="solid"/>
                      <a:round/>
                      <a:headEnd type="none" w="med" len="med"/>
                      <a:tailEnd type="none" w="med" len="med"/>
                    </a:lnR>
                    <a:lnT w="9525" cap="flat" cmpd="sng" algn="ctr">
                      <a:solidFill>
                        <a:srgbClr val="9966CC"/>
                      </a:solidFill>
                      <a:prstDash val="solid"/>
                      <a:round/>
                      <a:headEnd type="none" w="med" len="med"/>
                      <a:tailEnd type="none" w="med" len="med"/>
                    </a:lnT>
                    <a:lnB w="9525" cap="flat" cmpd="sng" algn="ctr">
                      <a:solidFill>
                        <a:srgbClr val="9966CC"/>
                      </a:solidFill>
                      <a:prstDash val="solid"/>
                      <a:round/>
                      <a:headEnd type="none" w="med" len="med"/>
                      <a:tailEnd type="none" w="med" len="med"/>
                    </a:lnB>
                    <a:solidFill>
                      <a:srgbClr val="FFFFFF"/>
                    </a:solidFill>
                  </a:tcPr>
                </a:tc>
              </a:tr>
              <a:tr h="411239">
                <a:tc>
                  <a:txBody>
                    <a:bodyPr/>
                    <a:lstStyle/>
                    <a:p>
                      <a:pPr algn="l"/>
                      <a:r>
                        <a:rPr lang="en-GB" sz="1050" b="1">
                          <a:effectLst/>
                        </a:rPr>
                        <a:t>1928</a:t>
                      </a:r>
                    </a:p>
                  </a:txBody>
                  <a:tcPr marL="16937" marR="16937" marT="16937" marB="16937">
                    <a:lnL w="9525" cap="flat" cmpd="sng" algn="ctr">
                      <a:solidFill>
                        <a:srgbClr val="9966CC"/>
                      </a:solidFill>
                      <a:prstDash val="solid"/>
                      <a:round/>
                      <a:headEnd type="none" w="med" len="med"/>
                      <a:tailEnd type="none" w="med" len="med"/>
                    </a:lnL>
                    <a:lnR>
                      <a:noFill/>
                    </a:lnR>
                    <a:lnT w="9525" cap="flat" cmpd="sng" algn="ctr">
                      <a:solidFill>
                        <a:srgbClr val="9966CC"/>
                      </a:solidFill>
                      <a:prstDash val="solid"/>
                      <a:round/>
                      <a:headEnd type="none" w="med" len="med"/>
                      <a:tailEnd type="none" w="med" len="med"/>
                    </a:lnT>
                    <a:lnB>
                      <a:noFill/>
                    </a:lnB>
                    <a:solidFill>
                      <a:srgbClr val="F6F4E4"/>
                    </a:solidFill>
                  </a:tcPr>
                </a:tc>
                <a:tc>
                  <a:txBody>
                    <a:bodyPr/>
                    <a:lstStyle/>
                    <a:p>
                      <a:pPr algn="l"/>
                      <a:r>
                        <a:rPr lang="en-GB" sz="1050" b="0" dirty="0">
                          <a:effectLst/>
                        </a:rPr>
                        <a:t>The Equal Franchise Act grants the vote to all women over the age of 21.</a:t>
                      </a:r>
                    </a:p>
                  </a:txBody>
                  <a:tcPr marL="16937" marR="16937" marT="16937" marB="16937">
                    <a:lnL>
                      <a:noFill/>
                    </a:lnL>
                    <a:lnR w="9525" cap="flat" cmpd="sng" algn="ctr">
                      <a:solidFill>
                        <a:srgbClr val="9966CC"/>
                      </a:solidFill>
                      <a:prstDash val="solid"/>
                      <a:round/>
                      <a:headEnd type="none" w="med" len="med"/>
                      <a:tailEnd type="none" w="med" len="med"/>
                    </a:lnR>
                    <a:lnT w="9525" cap="flat" cmpd="sng" algn="ctr">
                      <a:solidFill>
                        <a:srgbClr val="9966CC"/>
                      </a:solidFill>
                      <a:prstDash val="solid"/>
                      <a:round/>
                      <a:headEnd type="none" w="med" len="med"/>
                      <a:tailEnd type="none" w="med" len="med"/>
                    </a:lnT>
                    <a:lnB>
                      <a:noFill/>
                    </a:lnB>
                    <a:solidFill>
                      <a:srgbClr val="FFFFFF"/>
                    </a:solidFill>
                  </a:tcPr>
                </a:tc>
              </a:tr>
            </a:tbl>
          </a:graphicData>
        </a:graphic>
      </p:graphicFrame>
      <p:sp>
        <p:nvSpPr>
          <p:cNvPr id="5" name="TextBox 4"/>
          <p:cNvSpPr txBox="1"/>
          <p:nvPr/>
        </p:nvSpPr>
        <p:spPr>
          <a:xfrm>
            <a:off x="4314031" y="404664"/>
            <a:ext cx="4680520" cy="6432530"/>
          </a:xfrm>
          <a:prstGeom prst="rect">
            <a:avLst/>
          </a:prstGeom>
          <a:noFill/>
        </p:spPr>
        <p:txBody>
          <a:bodyPr wrap="square" rtlCol="0">
            <a:spAutoFit/>
          </a:bodyPr>
          <a:lstStyle/>
          <a:p>
            <a:pPr algn="ctr"/>
            <a:r>
              <a:rPr lang="en-GB" sz="2000" b="1" dirty="0" smtClean="0"/>
              <a:t>1910</a:t>
            </a:r>
          </a:p>
          <a:p>
            <a:endParaRPr lang="en-GB" sz="1400" dirty="0"/>
          </a:p>
          <a:p>
            <a:r>
              <a:rPr lang="en-GB" sz="1400" dirty="0" smtClean="0"/>
              <a:t>November 1910 was a turning point in the campaign. The Prime Minister promised to change the law so that women had the right to vote. </a:t>
            </a:r>
            <a:endParaRPr lang="en-GB" sz="1400" dirty="0" smtClean="0"/>
          </a:p>
          <a:p>
            <a:endParaRPr lang="en-GB" sz="1400" dirty="0" smtClean="0"/>
          </a:p>
          <a:p>
            <a:r>
              <a:rPr lang="en-GB" sz="1400" dirty="0" smtClean="0"/>
              <a:t>18 November 1910, 300 women went to Parliament to protest. They were beaten up by police who had been ordered by the government to frighten and humiliate the women. One woman died</a:t>
            </a:r>
            <a:r>
              <a:rPr lang="en-GB" sz="1400" dirty="0" smtClean="0"/>
              <a:t>…</a:t>
            </a:r>
          </a:p>
          <a:p>
            <a:endParaRPr lang="en-GB" sz="1400" dirty="0" smtClean="0"/>
          </a:p>
          <a:p>
            <a:r>
              <a:rPr lang="en-GB" sz="1400" dirty="0" smtClean="0"/>
              <a:t>From 1910 the suffragette campaign became more MILITANT. Hundreds would risk a prison sentence. </a:t>
            </a:r>
          </a:p>
          <a:p>
            <a:endParaRPr lang="en-GB" sz="1400" dirty="0" smtClean="0"/>
          </a:p>
          <a:p>
            <a:r>
              <a:rPr lang="en-GB" sz="1400" dirty="0" smtClean="0"/>
              <a:t>Street lamps were broken.</a:t>
            </a:r>
          </a:p>
          <a:p>
            <a:r>
              <a:rPr lang="en-GB" sz="1400" dirty="0" smtClean="0"/>
              <a:t>Thirteen pictures were hacked in the Manchester Art Gallery.</a:t>
            </a:r>
          </a:p>
          <a:p>
            <a:r>
              <a:rPr lang="en-GB" sz="1400" dirty="0" smtClean="0"/>
              <a:t>Houses were set on fire.</a:t>
            </a:r>
          </a:p>
          <a:p>
            <a:r>
              <a:rPr lang="en-GB" sz="1400" dirty="0" smtClean="0"/>
              <a:t>Bombs were placed near the Bank of England. </a:t>
            </a:r>
          </a:p>
          <a:p>
            <a:endParaRPr lang="en-GB" sz="1400" dirty="0"/>
          </a:p>
          <a:p>
            <a:r>
              <a:rPr lang="en-GB" sz="1400" dirty="0"/>
              <a:t>As part of your revision, think </a:t>
            </a:r>
            <a:r>
              <a:rPr lang="en-GB" sz="1400" dirty="0" smtClean="0"/>
              <a:t>about the</a:t>
            </a:r>
            <a:r>
              <a:rPr lang="en-GB" sz="1400" dirty="0"/>
              <a:t> </a:t>
            </a:r>
            <a:r>
              <a:rPr lang="en-GB" sz="1400" b="1" dirty="0"/>
              <a:t>arguments</a:t>
            </a:r>
            <a:r>
              <a:rPr lang="en-GB" sz="1400" dirty="0"/>
              <a:t> and </a:t>
            </a:r>
            <a:r>
              <a:rPr lang="en-GB" sz="1400" b="1" dirty="0" smtClean="0"/>
              <a:t>facts </a:t>
            </a:r>
            <a:r>
              <a:rPr lang="en-GB" sz="1400" dirty="0" smtClean="0"/>
              <a:t>you </a:t>
            </a:r>
            <a:r>
              <a:rPr lang="en-GB" sz="1400" dirty="0"/>
              <a:t>would use to explain</a:t>
            </a:r>
            <a:r>
              <a:rPr lang="en-GB" sz="1400" dirty="0" smtClean="0"/>
              <a:t>:</a:t>
            </a:r>
          </a:p>
          <a:p>
            <a:endParaRPr lang="en-GB" sz="1400" dirty="0"/>
          </a:p>
          <a:p>
            <a:r>
              <a:rPr lang="en-GB" sz="1400" b="1" dirty="0"/>
              <a:t>What</a:t>
            </a:r>
            <a:r>
              <a:rPr lang="en-GB" sz="1400" dirty="0"/>
              <a:t> the arguments were for and against female suffrage.</a:t>
            </a:r>
          </a:p>
          <a:p>
            <a:r>
              <a:rPr lang="en-GB" sz="1400" b="1" dirty="0"/>
              <a:t>How effective</a:t>
            </a:r>
            <a:r>
              <a:rPr lang="en-GB" sz="1400" dirty="0"/>
              <a:t> the activities of the suffragists and the suffragettes were.</a:t>
            </a:r>
          </a:p>
          <a:p>
            <a:r>
              <a:rPr lang="en-GB" sz="1400" b="1" dirty="0"/>
              <a:t>Why</a:t>
            </a:r>
            <a:r>
              <a:rPr lang="en-GB" sz="1400" dirty="0"/>
              <a:t> some women were given the vote in 1918.</a:t>
            </a:r>
          </a:p>
          <a:p>
            <a:endParaRPr lang="en-GB" sz="1400" dirty="0" smtClean="0"/>
          </a:p>
          <a:p>
            <a:endParaRPr lang="en-GB" sz="1400" dirty="0"/>
          </a:p>
        </p:txBody>
      </p:sp>
    </p:spTree>
    <p:extLst>
      <p:ext uri="{BB962C8B-B14F-4D97-AF65-F5344CB8AC3E}">
        <p14:creationId xmlns:p14="http://schemas.microsoft.com/office/powerpoint/2010/main" val="3073731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4624"/>
            <a:ext cx="4104456" cy="2664295"/>
          </a:xfrm>
        </p:spPr>
        <p:style>
          <a:lnRef idx="2">
            <a:schemeClr val="accent2"/>
          </a:lnRef>
          <a:fillRef idx="1">
            <a:schemeClr val="lt1"/>
          </a:fillRef>
          <a:effectRef idx="0">
            <a:schemeClr val="accent2"/>
          </a:effectRef>
          <a:fontRef idx="minor">
            <a:schemeClr val="dk1"/>
          </a:fontRef>
        </p:style>
        <p:txBody>
          <a:bodyPr>
            <a:normAutofit/>
          </a:bodyPr>
          <a:lstStyle/>
          <a:p>
            <a:pPr marL="45720" indent="0">
              <a:buNone/>
            </a:pPr>
            <a:r>
              <a:rPr lang="en-GB" sz="1600" b="1" dirty="0" smtClean="0">
                <a:solidFill>
                  <a:schemeClr val="accent6">
                    <a:lumMod val="50000"/>
                  </a:schemeClr>
                </a:solidFill>
              </a:rPr>
              <a:t>Source A – Importance of Sylvia </a:t>
            </a:r>
            <a:r>
              <a:rPr lang="en-GB" sz="1600" b="1" dirty="0">
                <a:solidFill>
                  <a:schemeClr val="accent6">
                    <a:lumMod val="50000"/>
                  </a:schemeClr>
                </a:solidFill>
              </a:rPr>
              <a:t>Pankhurst</a:t>
            </a:r>
          </a:p>
          <a:p>
            <a:pPr marL="45720" indent="0">
              <a:buNone/>
            </a:pPr>
            <a:r>
              <a:rPr lang="en-GB" sz="1600" dirty="0">
                <a:solidFill>
                  <a:schemeClr val="accent6">
                    <a:lumMod val="50000"/>
                  </a:schemeClr>
                </a:solidFill>
              </a:rPr>
              <a:t>In June 1914, she famously took a delegation of working class women to lobby Prime Minister Asquith who did not think that working class women were intelligent enough to have the vote. This proved to Asquith that working class women were intelligent enough to vote.</a:t>
            </a:r>
          </a:p>
          <a:p>
            <a:pPr marL="45720" indent="0">
              <a:buNone/>
            </a:pPr>
            <a:endParaRPr lang="en-GB" sz="1600" dirty="0">
              <a:solidFill>
                <a:schemeClr val="accent6">
                  <a:lumMod val="50000"/>
                </a:schemeClr>
              </a:solidFill>
            </a:endParaRPr>
          </a:p>
        </p:txBody>
      </p:sp>
      <p:sp>
        <p:nvSpPr>
          <p:cNvPr id="4" name="Content Placeholder 2"/>
          <p:cNvSpPr txBox="1">
            <a:spLocks/>
          </p:cNvSpPr>
          <p:nvPr/>
        </p:nvSpPr>
        <p:spPr>
          <a:xfrm>
            <a:off x="4283968" y="44625"/>
            <a:ext cx="4824536" cy="396044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5720" indent="0">
              <a:buNone/>
            </a:pPr>
            <a:r>
              <a:rPr lang="en-GB" sz="1600" b="1" dirty="0" smtClean="0">
                <a:solidFill>
                  <a:schemeClr val="accent6">
                    <a:lumMod val="50000"/>
                  </a:schemeClr>
                </a:solidFill>
              </a:rPr>
              <a:t>Source B – Importance of the NUWSS </a:t>
            </a:r>
          </a:p>
          <a:p>
            <a:pPr marL="45720" indent="0">
              <a:buNone/>
            </a:pPr>
            <a:r>
              <a:rPr lang="en-GB" sz="1600" dirty="0" smtClean="0">
                <a:solidFill>
                  <a:schemeClr val="accent6">
                    <a:lumMod val="50000"/>
                  </a:schemeClr>
                </a:solidFill>
              </a:rPr>
              <a:t>The NUWSS was </a:t>
            </a:r>
            <a:r>
              <a:rPr lang="en-GB" sz="1600" dirty="0">
                <a:solidFill>
                  <a:schemeClr val="accent6">
                    <a:lumMod val="50000"/>
                  </a:schemeClr>
                </a:solidFill>
              </a:rPr>
              <a:t>established in 1897 by Millicent Fawcett and its members were known as </a:t>
            </a:r>
            <a:r>
              <a:rPr lang="en-GB" sz="1600" b="1" dirty="0">
                <a:solidFill>
                  <a:schemeClr val="accent6">
                    <a:lumMod val="50000"/>
                  </a:schemeClr>
                </a:solidFill>
              </a:rPr>
              <a:t>Suffragists</a:t>
            </a:r>
            <a:r>
              <a:rPr lang="en-GB" sz="1600" dirty="0">
                <a:solidFill>
                  <a:schemeClr val="accent6">
                    <a:lumMod val="50000"/>
                  </a:schemeClr>
                </a:solidFill>
              </a:rPr>
              <a:t>. The NUWSS hoped to persuade politicians to give them the right to vote and undertook a peaceful campaign. Some of their tactics included petitions, distributing leaflets and organised meetings. </a:t>
            </a:r>
            <a:endParaRPr lang="en-GB" sz="1600" dirty="0" smtClean="0">
              <a:solidFill>
                <a:schemeClr val="accent6">
                  <a:lumMod val="50000"/>
                </a:schemeClr>
              </a:solidFill>
            </a:endParaRPr>
          </a:p>
          <a:p>
            <a:pPr marL="45720" indent="0">
              <a:buNone/>
            </a:pPr>
            <a:endParaRPr lang="en-GB" sz="1600" dirty="0">
              <a:solidFill>
                <a:schemeClr val="accent6">
                  <a:lumMod val="50000"/>
                </a:schemeClr>
              </a:solidFill>
            </a:endParaRPr>
          </a:p>
          <a:p>
            <a:pPr marL="45720" indent="0">
              <a:buNone/>
            </a:pPr>
            <a:r>
              <a:rPr lang="en-GB" sz="1600" dirty="0" smtClean="0">
                <a:solidFill>
                  <a:schemeClr val="accent6">
                    <a:lumMod val="50000"/>
                  </a:schemeClr>
                </a:solidFill>
              </a:rPr>
              <a:t>They </a:t>
            </a:r>
            <a:r>
              <a:rPr lang="en-GB" sz="1600" dirty="0">
                <a:solidFill>
                  <a:schemeClr val="accent6">
                    <a:lumMod val="50000"/>
                  </a:schemeClr>
                </a:solidFill>
              </a:rPr>
              <a:t>were the first organised group of women to begin campaigning for female suffrage. They were responsible for persuading a number of MPs to back their cause. Fawcett believed that if the organisation was seen to be intelligent, polite and law-abiding then women would prove themselves responsible enough to participate fully in politics</a:t>
            </a:r>
            <a:r>
              <a:rPr lang="en-GB" sz="1600" dirty="0" smtClean="0">
                <a:solidFill>
                  <a:schemeClr val="accent6">
                    <a:lumMod val="50000"/>
                  </a:schemeClr>
                </a:solidFill>
              </a:rPr>
              <a:t>.</a:t>
            </a:r>
            <a:endParaRPr lang="en-GB" sz="1600" dirty="0">
              <a:solidFill>
                <a:schemeClr val="accent6">
                  <a:lumMod val="50000"/>
                </a:schemeClr>
              </a:solidFill>
            </a:endParaRPr>
          </a:p>
        </p:txBody>
      </p:sp>
      <p:sp>
        <p:nvSpPr>
          <p:cNvPr id="5" name="Content Placeholder 2"/>
          <p:cNvSpPr txBox="1">
            <a:spLocks/>
          </p:cNvSpPr>
          <p:nvPr/>
        </p:nvSpPr>
        <p:spPr>
          <a:xfrm>
            <a:off x="98106" y="2780929"/>
            <a:ext cx="4113854" cy="1879464"/>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5720" indent="0">
              <a:buFont typeface="Wingdings" charset="2"/>
              <a:buNone/>
            </a:pPr>
            <a:r>
              <a:rPr lang="en-GB" sz="1600" b="1" dirty="0" smtClean="0">
                <a:solidFill>
                  <a:schemeClr val="accent6">
                    <a:lumMod val="50000"/>
                  </a:schemeClr>
                </a:solidFill>
              </a:rPr>
              <a:t>Source C – Millicent Fawcett (NUWSS) talking about the importance of the WSPU.</a:t>
            </a:r>
          </a:p>
          <a:p>
            <a:pPr marL="45720" indent="0">
              <a:buFont typeface="Wingdings" charset="2"/>
              <a:buNone/>
            </a:pPr>
            <a:r>
              <a:rPr lang="en-GB" sz="1600" b="1" dirty="0" smtClean="0">
                <a:solidFill>
                  <a:schemeClr val="accent6">
                    <a:lumMod val="50000"/>
                  </a:schemeClr>
                </a:solidFill>
              </a:rPr>
              <a:t> </a:t>
            </a:r>
            <a:r>
              <a:rPr lang="en-GB" sz="1600" dirty="0" smtClean="0">
                <a:solidFill>
                  <a:schemeClr val="accent6">
                    <a:lumMod val="50000"/>
                  </a:schemeClr>
                </a:solidFill>
              </a:rPr>
              <a:t>“</a:t>
            </a:r>
            <a:r>
              <a:rPr lang="en-GB" sz="1600" dirty="0">
                <a:solidFill>
                  <a:schemeClr val="accent6">
                    <a:lumMod val="50000"/>
                  </a:schemeClr>
                </a:solidFill>
              </a:rPr>
              <a:t>In my opinion, far from having injured the movement, they have done more during the last 12 months to bring it within the region of practical politics than we have been able to accomplish”. </a:t>
            </a:r>
          </a:p>
        </p:txBody>
      </p:sp>
      <p:sp>
        <p:nvSpPr>
          <p:cNvPr id="6" name="Rectangle 5"/>
          <p:cNvSpPr/>
          <p:nvPr/>
        </p:nvSpPr>
        <p:spPr>
          <a:xfrm>
            <a:off x="98106" y="4797152"/>
            <a:ext cx="4113854"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GB" sz="1600" b="1" dirty="0" smtClean="0">
                <a:solidFill>
                  <a:schemeClr val="accent6">
                    <a:lumMod val="50000"/>
                  </a:schemeClr>
                </a:solidFill>
              </a:rPr>
              <a:t>Source D – Historian on the Suffragettes</a:t>
            </a:r>
          </a:p>
          <a:p>
            <a:r>
              <a:rPr lang="en-GB" sz="1600" dirty="0" smtClean="0">
                <a:solidFill>
                  <a:schemeClr val="accent6">
                    <a:lumMod val="50000"/>
                  </a:schemeClr>
                </a:solidFill>
              </a:rPr>
              <a:t>“After </a:t>
            </a:r>
            <a:r>
              <a:rPr lang="en-GB" sz="1600" dirty="0">
                <a:solidFill>
                  <a:schemeClr val="accent6">
                    <a:lumMod val="50000"/>
                  </a:schemeClr>
                </a:solidFill>
              </a:rPr>
              <a:t>November 1911 the position is much more doubtful.  Militancy was becoming more extreme and strong antagonism was being aroused.  The public could hardly be expected to approve of arson</a:t>
            </a:r>
            <a:r>
              <a:rPr lang="en-GB" sz="1600" dirty="0" smtClean="0">
                <a:solidFill>
                  <a:schemeClr val="accent6">
                    <a:lumMod val="50000"/>
                  </a:schemeClr>
                </a:solidFill>
              </a:rPr>
              <a:t>.” </a:t>
            </a:r>
            <a:endParaRPr lang="en-GB" sz="1600" dirty="0">
              <a:solidFill>
                <a:schemeClr val="accent6">
                  <a:lumMod val="50000"/>
                </a:scheme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9803" y="4113786"/>
            <a:ext cx="3744416" cy="25467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6933796" y="5823911"/>
            <a:ext cx="2069706"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GB" sz="1600" b="1" dirty="0" smtClean="0">
                <a:solidFill>
                  <a:schemeClr val="accent6">
                    <a:lumMod val="50000"/>
                  </a:schemeClr>
                </a:solidFill>
              </a:rPr>
              <a:t>Source E – Image of Suffragists campaigning in 1900.</a:t>
            </a:r>
          </a:p>
        </p:txBody>
      </p:sp>
    </p:spTree>
    <p:extLst>
      <p:ext uri="{BB962C8B-B14F-4D97-AF65-F5344CB8AC3E}">
        <p14:creationId xmlns:p14="http://schemas.microsoft.com/office/powerpoint/2010/main" val="52262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ustom 1">
      <a:majorFont>
        <a:latin typeface="Impact"/>
        <a:ea typeface=""/>
        <a:cs typeface=""/>
      </a:majorFont>
      <a:minorFont>
        <a:latin typeface="Candara"/>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75</TotalTime>
  <Words>833</Words>
  <Application>Microsoft Office PowerPoint</Application>
  <PresentationFormat>On-screen Show (4:3)</PresentationFormat>
  <Paragraphs>155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STARTER</vt:lpstr>
      <vt:lpstr>WALT: How the Vote for Women was won.</vt:lpstr>
      <vt:lpstr>What do I need to know?</vt:lpstr>
      <vt:lpstr>TASK: Flash Cards</vt:lpstr>
      <vt:lpstr>TASK: Spider Diagram</vt:lpstr>
      <vt:lpstr>TASK: QQT / Find-the-Fiction.</vt:lpstr>
      <vt:lpstr>TASK: Flow Charts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STARTER</dc:title>
  <dc:creator>CJW</dc:creator>
  <cp:lastModifiedBy>CJW</cp:lastModifiedBy>
  <cp:revision>7</cp:revision>
  <dcterms:created xsi:type="dcterms:W3CDTF">2014-06-12T17:58:38Z</dcterms:created>
  <dcterms:modified xsi:type="dcterms:W3CDTF">2014-06-12T19:16:39Z</dcterms:modified>
</cp:coreProperties>
</file>