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62" r:id="rId5"/>
    <p:sldId id="260" r:id="rId6"/>
    <p:sldId id="259" r:id="rId7"/>
    <p:sldId id="261"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AEF12B0-FF68-49E8-87F5-63E813BDF586}" type="datetimeFigureOut">
              <a:rPr lang="en-GB" smtClean="0"/>
              <a:t>05/01/2014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FBEDE7-9946-4C33-B471-84083AE02B75}" type="slidenum">
              <a:rPr lang="en-GB" smtClean="0"/>
              <a:t>‹#›</a:t>
            </a:fld>
            <a:endParaRPr lang="en-GB"/>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EF12B0-FF68-49E8-87F5-63E813BDF586}" type="datetimeFigureOut">
              <a:rPr lang="en-GB" smtClean="0"/>
              <a:t>05/01/2014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FBEDE7-9946-4C33-B471-84083AE02B7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EF12B0-FF68-49E8-87F5-63E813BDF586}" type="datetimeFigureOut">
              <a:rPr lang="en-GB" smtClean="0"/>
              <a:t>05/01/2014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FBEDE7-9946-4C33-B471-84083AE02B7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EF12B0-FF68-49E8-87F5-63E813BDF586}" type="datetimeFigureOut">
              <a:rPr lang="en-GB" smtClean="0"/>
              <a:t>05/01/2014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FBEDE7-9946-4C33-B471-84083AE02B75}"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EF12B0-FF68-49E8-87F5-63E813BDF586}" type="datetimeFigureOut">
              <a:rPr lang="en-GB" smtClean="0"/>
              <a:t>05/01/2014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FBEDE7-9946-4C33-B471-84083AE02B75}" type="slidenum">
              <a:rPr lang="en-GB" smtClean="0"/>
              <a:t>‹#›</a:t>
            </a:fld>
            <a:endParaRPr lang="en-GB"/>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EF12B0-FF68-49E8-87F5-63E813BDF586}" type="datetimeFigureOut">
              <a:rPr lang="en-GB" smtClean="0"/>
              <a:t>05/01/2014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FBEDE7-9946-4C33-B471-84083AE02B75}"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EF12B0-FF68-49E8-87F5-63E813BDF586}" type="datetimeFigureOut">
              <a:rPr lang="en-GB" smtClean="0"/>
              <a:t>05/01/2014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FBEDE7-9946-4C33-B471-84083AE02B75}" type="slidenum">
              <a:rPr lang="en-GB" smtClean="0"/>
              <a:t>‹#›</a:t>
            </a:fld>
            <a:endParaRPr lang="en-GB"/>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AEF12B0-FF68-49E8-87F5-63E813BDF586}" type="datetimeFigureOut">
              <a:rPr lang="en-GB" smtClean="0"/>
              <a:t>05/01/2014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FBEDE7-9946-4C33-B471-84083AE02B7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EF12B0-FF68-49E8-87F5-63E813BDF586}" type="datetimeFigureOut">
              <a:rPr lang="en-GB" smtClean="0"/>
              <a:t>05/01/2014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FBEDE7-9946-4C33-B471-84083AE02B7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EF12B0-FF68-49E8-87F5-63E813BDF586}" type="datetimeFigureOut">
              <a:rPr lang="en-GB" smtClean="0"/>
              <a:t>05/01/2014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FBEDE7-9946-4C33-B471-84083AE02B75}" type="slidenum">
              <a:rPr lang="en-GB" smtClean="0"/>
              <a:t>‹#›</a:t>
            </a:fld>
            <a:endParaRPr lang="en-GB"/>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EF12B0-FF68-49E8-87F5-63E813BDF586}" type="datetimeFigureOut">
              <a:rPr lang="en-GB" smtClean="0"/>
              <a:t>05/01/2014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FBEDE7-9946-4C33-B471-84083AE02B75}"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FAEF12B0-FF68-49E8-87F5-63E813BDF586}" type="datetimeFigureOut">
              <a:rPr lang="en-GB" smtClean="0"/>
              <a:t>05/01/2014</a:t>
            </a:fld>
            <a:endParaRPr lang="en-GB"/>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GB"/>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78FBEDE7-9946-4C33-B471-84083AE02B75}" type="slidenum">
              <a:rPr lang="en-GB" smtClean="0"/>
              <a:t>‹#›</a:t>
            </a:fld>
            <a:endParaRPr lang="en-GB"/>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athistory.weebly.com/07-nazi-opposition.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youtube.com/watch?v=2XH5uzYbOaU&amp;list=PLvsS9mRi0sXZUV5-cpbExkKJDMEEFUmyn&amp;index=29"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athistory.weebly.com/08-opposition--total-war.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400" dirty="0" smtClean="0"/>
              <a:t>Starter – What forms &amp; from who, did opposition arise? </a:t>
            </a:r>
            <a:endParaRPr lang="en-GB" sz="4400" dirty="0"/>
          </a:p>
        </p:txBody>
      </p:sp>
      <p:sp>
        <p:nvSpPr>
          <p:cNvPr id="3" name="Content Placeholder 2"/>
          <p:cNvSpPr>
            <a:spLocks noGrp="1"/>
          </p:cNvSpPr>
          <p:nvPr>
            <p:ph idx="1"/>
          </p:nvPr>
        </p:nvSpPr>
        <p:spPr/>
        <p:txBody>
          <a:bodyPr/>
          <a:lstStyle/>
          <a:p>
            <a:r>
              <a:rPr lang="en-GB" dirty="0">
                <a:latin typeface="Candara" panose="020E0502030303020204" pitchFamily="34" charset="0"/>
              </a:rPr>
              <a:t>First they came for the Communists,</a:t>
            </a:r>
            <a:br>
              <a:rPr lang="en-GB" dirty="0">
                <a:latin typeface="Candara" panose="020E0502030303020204" pitchFamily="34" charset="0"/>
              </a:rPr>
            </a:br>
            <a:r>
              <a:rPr lang="en-GB" dirty="0">
                <a:latin typeface="Candara" panose="020E0502030303020204" pitchFamily="34" charset="0"/>
              </a:rPr>
              <a:t>and I didn't speak out because I wasn't a Communist.</a:t>
            </a:r>
          </a:p>
          <a:p>
            <a:r>
              <a:rPr lang="en-GB" dirty="0">
                <a:latin typeface="Candara" panose="020E0502030303020204" pitchFamily="34" charset="0"/>
              </a:rPr>
              <a:t>Then they came for the Socialists,</a:t>
            </a:r>
            <a:br>
              <a:rPr lang="en-GB" dirty="0">
                <a:latin typeface="Candara" panose="020E0502030303020204" pitchFamily="34" charset="0"/>
              </a:rPr>
            </a:br>
            <a:r>
              <a:rPr lang="en-GB" dirty="0">
                <a:latin typeface="Candara" panose="020E0502030303020204" pitchFamily="34" charset="0"/>
              </a:rPr>
              <a:t>and I didn't speak out because I wasn't a Socialist.</a:t>
            </a:r>
          </a:p>
          <a:p>
            <a:r>
              <a:rPr lang="en-GB" dirty="0">
                <a:latin typeface="Candara" panose="020E0502030303020204" pitchFamily="34" charset="0"/>
              </a:rPr>
              <a:t>Then they came for the </a:t>
            </a:r>
            <a:r>
              <a:rPr lang="en-GB" dirty="0">
                <a:latin typeface="Candara" panose="020E0502030303020204" pitchFamily="34" charset="0"/>
              </a:rPr>
              <a:t>T</a:t>
            </a:r>
            <a:r>
              <a:rPr lang="en-GB" dirty="0" smtClean="0">
                <a:latin typeface="Candara" panose="020E0502030303020204" pitchFamily="34" charset="0"/>
              </a:rPr>
              <a:t>rade </a:t>
            </a:r>
            <a:r>
              <a:rPr lang="en-GB" dirty="0">
                <a:latin typeface="Candara" panose="020E0502030303020204" pitchFamily="34" charset="0"/>
              </a:rPr>
              <a:t>unionists,</a:t>
            </a:r>
            <a:br>
              <a:rPr lang="en-GB" dirty="0">
                <a:latin typeface="Candara" panose="020E0502030303020204" pitchFamily="34" charset="0"/>
              </a:rPr>
            </a:br>
            <a:r>
              <a:rPr lang="en-GB" dirty="0">
                <a:latin typeface="Candara" panose="020E0502030303020204" pitchFamily="34" charset="0"/>
              </a:rPr>
              <a:t>and I didn't speak out because I wasn't a trade unionist.</a:t>
            </a:r>
          </a:p>
          <a:p>
            <a:r>
              <a:rPr lang="en-GB" dirty="0">
                <a:latin typeface="Candara" panose="020E0502030303020204" pitchFamily="34" charset="0"/>
              </a:rPr>
              <a:t>Then they came for me,</a:t>
            </a:r>
            <a:br>
              <a:rPr lang="en-GB" dirty="0">
                <a:latin typeface="Candara" panose="020E0502030303020204" pitchFamily="34" charset="0"/>
              </a:rPr>
            </a:br>
            <a:r>
              <a:rPr lang="en-GB" dirty="0">
                <a:latin typeface="Candara" panose="020E0502030303020204" pitchFamily="34" charset="0"/>
              </a:rPr>
              <a:t>and there was no one left to speak for me.</a:t>
            </a:r>
          </a:p>
          <a:p>
            <a:endParaRPr lang="en-GB" dirty="0">
              <a:latin typeface="Candara" panose="020E0502030303020204" pitchFamily="34" charset="0"/>
            </a:endParaRPr>
          </a:p>
        </p:txBody>
      </p:sp>
    </p:spTree>
    <p:extLst>
      <p:ext uri="{BB962C8B-B14F-4D97-AF65-F5344CB8AC3E}">
        <p14:creationId xmlns:p14="http://schemas.microsoft.com/office/powerpoint/2010/main" val="1591609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3200400"/>
            <a:ext cx="7560840" cy="948680"/>
          </a:xfrm>
        </p:spPr>
        <p:txBody>
          <a:bodyPr/>
          <a:lstStyle/>
          <a:p>
            <a:pPr algn="just"/>
            <a:r>
              <a:rPr lang="en-GB" sz="5400" dirty="0" smtClean="0"/>
              <a:t>Opposition &amp; War</a:t>
            </a:r>
            <a:endParaRPr lang="en-GB" sz="5400" dirty="0"/>
          </a:p>
        </p:txBody>
      </p:sp>
      <p:sp>
        <p:nvSpPr>
          <p:cNvPr id="3" name="Subtitle 2"/>
          <p:cNvSpPr>
            <a:spLocks noGrp="1"/>
          </p:cNvSpPr>
          <p:nvPr>
            <p:ph type="subTitle" idx="1"/>
          </p:nvPr>
        </p:nvSpPr>
        <p:spPr>
          <a:xfrm>
            <a:off x="683568" y="4221088"/>
            <a:ext cx="7770440" cy="1872952"/>
          </a:xfrm>
        </p:spPr>
        <p:txBody>
          <a:bodyPr>
            <a:noAutofit/>
          </a:bodyPr>
          <a:lstStyle/>
          <a:p>
            <a:r>
              <a:rPr lang="en-GB" sz="1400" b="1" dirty="0">
                <a:latin typeface="Candara" panose="020E0502030303020204" pitchFamily="34" charset="0"/>
              </a:rPr>
              <a:t>Can describe and explain how war changed the lives of workers, peasants women, young people, levels of persecution, nature of propaganda, general morale and levels of opposition in Nazi Germany (D-C).... </a:t>
            </a:r>
            <a:endParaRPr lang="en-GB" sz="1400" b="1" dirty="0" smtClean="0">
              <a:latin typeface="Candara" panose="020E0502030303020204" pitchFamily="34" charset="0"/>
            </a:endParaRPr>
          </a:p>
          <a:p>
            <a:endParaRPr lang="en-GB" sz="1400" b="1" dirty="0">
              <a:latin typeface="Candara" panose="020E0502030303020204" pitchFamily="34" charset="0"/>
            </a:endParaRPr>
          </a:p>
          <a:p>
            <a:r>
              <a:rPr lang="en-GB" sz="1400" b="1" dirty="0" smtClean="0">
                <a:latin typeface="Candara" panose="020E0502030303020204" pitchFamily="34" charset="0"/>
              </a:rPr>
              <a:t>Can </a:t>
            </a:r>
            <a:r>
              <a:rPr lang="en-GB" sz="1400" b="1" dirty="0">
                <a:latin typeface="Candara" panose="020E0502030303020204" pitchFamily="34" charset="0"/>
              </a:rPr>
              <a:t>evaluate the significance and impact of the 'Total War' Speech on morale and life in Nazi Germany (B), </a:t>
            </a:r>
            <a:endParaRPr lang="en-GB" sz="1400" b="1" dirty="0" smtClean="0">
              <a:latin typeface="Candara" panose="020E0502030303020204" pitchFamily="34" charset="0"/>
            </a:endParaRPr>
          </a:p>
          <a:p>
            <a:endParaRPr lang="en-GB" sz="1400" b="1" dirty="0" smtClean="0">
              <a:latin typeface="Candara" panose="020E0502030303020204" pitchFamily="34" charset="0"/>
            </a:endParaRPr>
          </a:p>
          <a:p>
            <a:r>
              <a:rPr lang="en-GB" sz="1400" b="1" dirty="0" smtClean="0">
                <a:latin typeface="Candara" panose="020E0502030303020204" pitchFamily="34" charset="0"/>
              </a:rPr>
              <a:t>Can </a:t>
            </a:r>
            <a:r>
              <a:rPr lang="en-GB" sz="1400" b="1" dirty="0">
                <a:latin typeface="Candara" panose="020E0502030303020204" pitchFamily="34" charset="0"/>
              </a:rPr>
              <a:t>assess and evaluate levels of continued support for the Nazis in the latter stages of the War (A)</a:t>
            </a:r>
            <a:endParaRPr lang="en-GB" sz="1400" b="1" dirty="0">
              <a:latin typeface="Candara" panose="020E0502030303020204" pitchFamily="34" charset="0"/>
            </a:endParaRPr>
          </a:p>
        </p:txBody>
      </p:sp>
    </p:spTree>
    <p:extLst>
      <p:ext uri="{BB962C8B-B14F-4D97-AF65-F5344CB8AC3E}">
        <p14:creationId xmlns:p14="http://schemas.microsoft.com/office/powerpoint/2010/main" val="1962663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Opposition Recap</a:t>
            </a:r>
            <a:endParaRPr lang="en-GB" dirty="0"/>
          </a:p>
        </p:txBody>
      </p:sp>
      <p:sp>
        <p:nvSpPr>
          <p:cNvPr id="3" name="Content Placeholder 2"/>
          <p:cNvSpPr>
            <a:spLocks noGrp="1"/>
          </p:cNvSpPr>
          <p:nvPr>
            <p:ph idx="1"/>
          </p:nvPr>
        </p:nvSpPr>
        <p:spPr/>
        <p:txBody>
          <a:bodyPr/>
          <a:lstStyle/>
          <a:p>
            <a:r>
              <a:rPr lang="en-GB" dirty="0" smtClean="0">
                <a:latin typeface="Candara" panose="020E0502030303020204" pitchFamily="34" charset="0"/>
              </a:rPr>
              <a:t>Open up the table that you completed last lesson. With your SB. Use </a:t>
            </a:r>
            <a:r>
              <a:rPr lang="en-GB" dirty="0">
                <a:hlinkClick r:id="rId2"/>
              </a:rPr>
              <a:t>http://</a:t>
            </a:r>
            <a:r>
              <a:rPr lang="en-GB" dirty="0" smtClean="0">
                <a:hlinkClick r:id="rId2"/>
              </a:rPr>
              <a:t>wathistory.weebly.com/07-nazi-opposition.html</a:t>
            </a:r>
            <a:r>
              <a:rPr lang="en-GB" dirty="0" smtClean="0"/>
              <a:t> </a:t>
            </a:r>
            <a:r>
              <a:rPr lang="en-GB" dirty="0" smtClean="0">
                <a:latin typeface="Candara" panose="020E0502030303020204" pitchFamily="34" charset="0"/>
              </a:rPr>
              <a:t>PPTs if you want to be extra sneaky.</a:t>
            </a:r>
          </a:p>
          <a:p>
            <a:endParaRPr lang="en-GB" dirty="0">
              <a:latin typeface="Candara" panose="020E0502030303020204" pitchFamily="34" charset="0"/>
            </a:endParaRPr>
          </a:p>
          <a:p>
            <a:r>
              <a:rPr lang="en-GB" dirty="0" smtClean="0">
                <a:latin typeface="Candara" panose="020E0502030303020204" pitchFamily="34" charset="0"/>
              </a:rPr>
              <a:t>Create a ‘Find for the Fiction’ to be played with another group about the Opposition Groups</a:t>
            </a:r>
          </a:p>
          <a:p>
            <a:endParaRPr lang="en-GB" dirty="0">
              <a:latin typeface="Candara" panose="020E0502030303020204" pitchFamily="34" charset="0"/>
            </a:endParaRPr>
          </a:p>
          <a:p>
            <a:r>
              <a:rPr lang="en-GB" dirty="0" smtClean="0">
                <a:latin typeface="Candara" panose="020E0502030303020204" pitchFamily="34" charset="0"/>
              </a:rPr>
              <a:t>One incorrect answer and two correct. </a:t>
            </a:r>
          </a:p>
          <a:p>
            <a:endParaRPr lang="en-GB" dirty="0">
              <a:latin typeface="Candara" panose="020E0502030303020204" pitchFamily="34" charset="0"/>
            </a:endParaRPr>
          </a:p>
        </p:txBody>
      </p:sp>
    </p:spTree>
    <p:extLst>
      <p:ext uri="{BB962C8B-B14F-4D97-AF65-F5344CB8AC3E}">
        <p14:creationId xmlns:p14="http://schemas.microsoft.com/office/powerpoint/2010/main" val="2409108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 the Fiction</a:t>
            </a:r>
            <a:endParaRPr lang="en-GB" dirty="0"/>
          </a:p>
        </p:txBody>
      </p:sp>
      <p:sp>
        <p:nvSpPr>
          <p:cNvPr id="3" name="Content Placeholder 2"/>
          <p:cNvSpPr>
            <a:spLocks noGrp="1"/>
          </p:cNvSpPr>
          <p:nvPr>
            <p:ph idx="1"/>
          </p:nvPr>
        </p:nvSpPr>
        <p:spPr/>
        <p:txBody>
          <a:bodyPr/>
          <a:lstStyle/>
          <a:p>
            <a:r>
              <a:rPr lang="en-GB" dirty="0" smtClean="0">
                <a:latin typeface="Candara" panose="020E0502030303020204" pitchFamily="34" charset="0"/>
              </a:rPr>
              <a:t>Dietrich </a:t>
            </a:r>
            <a:r>
              <a:rPr lang="en-GB" dirty="0" err="1" smtClean="0">
                <a:latin typeface="Candara" panose="020E0502030303020204" pitchFamily="34" charset="0"/>
              </a:rPr>
              <a:t>Bonhoffer</a:t>
            </a:r>
            <a:endParaRPr lang="en-GB" dirty="0" smtClean="0">
              <a:latin typeface="Candara" panose="020E0502030303020204" pitchFamily="34" charset="0"/>
            </a:endParaRPr>
          </a:p>
          <a:p>
            <a:endParaRPr lang="en-GB" dirty="0">
              <a:latin typeface="Candara" panose="020E0502030303020204" pitchFamily="34" charset="0"/>
            </a:endParaRPr>
          </a:p>
          <a:p>
            <a:r>
              <a:rPr lang="en-GB" dirty="0" err="1" smtClean="0">
                <a:latin typeface="Candara" panose="020E0502030303020204" pitchFamily="34" charset="0"/>
              </a:rPr>
              <a:t>Bonhoffer</a:t>
            </a:r>
            <a:r>
              <a:rPr lang="en-GB" dirty="0" smtClean="0">
                <a:latin typeface="Candara" panose="020E0502030303020204" pitchFamily="34" charset="0"/>
              </a:rPr>
              <a:t> was against the Nazis from 1933 pointing out that they were anti-Christian.</a:t>
            </a:r>
            <a:r>
              <a:rPr lang="en-GB" dirty="0">
                <a:latin typeface="Candara" panose="020E0502030303020204" pitchFamily="34" charset="0"/>
              </a:rPr>
              <a:t> </a:t>
            </a:r>
            <a:endParaRPr lang="en-GB" dirty="0" smtClean="0">
              <a:latin typeface="Candara" panose="020E0502030303020204" pitchFamily="34" charset="0"/>
            </a:endParaRPr>
          </a:p>
          <a:p>
            <a:r>
              <a:rPr lang="en-GB" dirty="0" err="1" smtClean="0">
                <a:latin typeface="Candara" panose="020E0502030303020204" pitchFamily="34" charset="0"/>
              </a:rPr>
              <a:t>Bonhoffer</a:t>
            </a:r>
            <a:r>
              <a:rPr lang="en-GB" dirty="0" smtClean="0">
                <a:latin typeface="Candara" panose="020E0502030303020204" pitchFamily="34" charset="0"/>
              </a:rPr>
              <a:t> </a:t>
            </a:r>
            <a:r>
              <a:rPr lang="en-GB" dirty="0">
                <a:latin typeface="Candara" panose="020E0502030303020204" pitchFamily="34" charset="0"/>
              </a:rPr>
              <a:t>attempted a political coup in 1942 along with his brother Klaus</a:t>
            </a:r>
            <a:r>
              <a:rPr lang="en-GB" dirty="0" smtClean="0">
                <a:latin typeface="Candara" panose="020E0502030303020204" pitchFamily="34" charset="0"/>
              </a:rPr>
              <a:t>.</a:t>
            </a:r>
          </a:p>
          <a:p>
            <a:r>
              <a:rPr lang="en-GB" dirty="0" err="1" smtClean="0">
                <a:latin typeface="Candara" panose="020E0502030303020204" pitchFamily="34" charset="0"/>
              </a:rPr>
              <a:t>Bonhoffer’s</a:t>
            </a:r>
            <a:r>
              <a:rPr lang="en-GB" dirty="0" smtClean="0">
                <a:latin typeface="Candara" panose="020E0502030303020204" pitchFamily="34" charset="0"/>
              </a:rPr>
              <a:t> college was closed down in 1939 by the Gestapo and they banned him from breaching.</a:t>
            </a:r>
          </a:p>
        </p:txBody>
      </p:sp>
    </p:spTree>
    <p:extLst>
      <p:ext uri="{BB962C8B-B14F-4D97-AF65-F5344CB8AC3E}">
        <p14:creationId xmlns:p14="http://schemas.microsoft.com/office/powerpoint/2010/main" val="3086665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Opposition Recap</a:t>
            </a:r>
          </a:p>
        </p:txBody>
      </p:sp>
      <p:sp>
        <p:nvSpPr>
          <p:cNvPr id="3" name="Content Placeholder 2"/>
          <p:cNvSpPr>
            <a:spLocks noGrp="1"/>
          </p:cNvSpPr>
          <p:nvPr>
            <p:ph idx="1"/>
          </p:nvPr>
        </p:nvSpPr>
        <p:spPr/>
        <p:txBody>
          <a:bodyPr/>
          <a:lstStyle/>
          <a:p>
            <a:r>
              <a:rPr lang="en-GB" dirty="0">
                <a:latin typeface="Candara" panose="020E0502030303020204" pitchFamily="34" charset="0"/>
              </a:rPr>
              <a:t>Prepare to answer the following question. </a:t>
            </a:r>
          </a:p>
          <a:p>
            <a:endParaRPr lang="en-GB" dirty="0">
              <a:latin typeface="Candara" panose="020E0502030303020204" pitchFamily="34" charset="0"/>
            </a:endParaRPr>
          </a:p>
          <a:p>
            <a:r>
              <a:rPr lang="en-GB" dirty="0">
                <a:solidFill>
                  <a:srgbClr val="FF0000"/>
                </a:solidFill>
                <a:latin typeface="Candara" panose="020E0502030303020204" pitchFamily="34" charset="0"/>
              </a:rPr>
              <a:t>Why was there so little DIRECT opposition from the Germans?</a:t>
            </a:r>
          </a:p>
          <a:p>
            <a:endParaRPr lang="en-GB" dirty="0" smtClean="0">
              <a:latin typeface="Candara" panose="020E0502030303020204" pitchFamily="34" charset="0"/>
            </a:endParaRPr>
          </a:p>
          <a:p>
            <a:r>
              <a:rPr lang="en-GB" dirty="0" smtClean="0">
                <a:latin typeface="Candara" panose="020E0502030303020204" pitchFamily="34" charset="0"/>
              </a:rPr>
              <a:t>Stand and Share</a:t>
            </a:r>
            <a:endParaRPr lang="en-GB" dirty="0">
              <a:latin typeface="Candara" panose="020E0502030303020204" pitchFamily="34" charset="0"/>
            </a:endParaRPr>
          </a:p>
        </p:txBody>
      </p:sp>
    </p:spTree>
    <p:extLst>
      <p:ext uri="{BB962C8B-B14F-4D97-AF65-F5344CB8AC3E}">
        <p14:creationId xmlns:p14="http://schemas.microsoft.com/office/powerpoint/2010/main" val="2956528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Total War</a:t>
            </a:r>
            <a:endParaRPr lang="en-GB" dirty="0"/>
          </a:p>
        </p:txBody>
      </p:sp>
      <p:sp>
        <p:nvSpPr>
          <p:cNvPr id="3" name="Content Placeholder 2"/>
          <p:cNvSpPr>
            <a:spLocks noGrp="1"/>
          </p:cNvSpPr>
          <p:nvPr>
            <p:ph idx="1"/>
          </p:nvPr>
        </p:nvSpPr>
        <p:spPr/>
        <p:txBody>
          <a:bodyPr/>
          <a:lstStyle/>
          <a:p>
            <a:r>
              <a:rPr lang="en-GB" dirty="0">
                <a:hlinkClick r:id="rId2"/>
              </a:rPr>
              <a:t>http://www.youtube.com/watch?v=2XH5uzYbOaU&amp;list=PLvsS9mRi0sXZUV5-cpbExkKJDMEEFUmyn&amp;index=29</a:t>
            </a:r>
            <a:endParaRPr lang="en-GB" dirty="0"/>
          </a:p>
        </p:txBody>
      </p:sp>
    </p:spTree>
    <p:extLst>
      <p:ext uri="{BB962C8B-B14F-4D97-AF65-F5344CB8AC3E}">
        <p14:creationId xmlns:p14="http://schemas.microsoft.com/office/powerpoint/2010/main" val="2694188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Total War </a:t>
            </a:r>
            <a:endParaRPr lang="en-GB" dirty="0"/>
          </a:p>
        </p:txBody>
      </p:sp>
      <p:sp>
        <p:nvSpPr>
          <p:cNvPr id="3" name="Content Placeholder 2"/>
          <p:cNvSpPr>
            <a:spLocks noGrp="1"/>
          </p:cNvSpPr>
          <p:nvPr>
            <p:ph idx="1"/>
          </p:nvPr>
        </p:nvSpPr>
        <p:spPr/>
        <p:txBody>
          <a:bodyPr/>
          <a:lstStyle/>
          <a:p>
            <a:r>
              <a:rPr lang="en-GB" dirty="0" smtClean="0"/>
              <a:t>Use the PPT embedded </a:t>
            </a:r>
            <a:r>
              <a:rPr lang="en-GB" dirty="0" smtClean="0">
                <a:hlinkClick r:id="rId2"/>
              </a:rPr>
              <a:t>here </a:t>
            </a:r>
            <a:endParaRPr lang="en-GB" dirty="0" smtClean="0"/>
          </a:p>
          <a:p>
            <a:endParaRPr lang="en-GB" dirty="0" smtClean="0"/>
          </a:p>
          <a:p>
            <a:pPr marL="0" indent="0">
              <a:buNone/>
            </a:pPr>
            <a:r>
              <a:rPr lang="en-GB" b="1" i="1" dirty="0">
                <a:latin typeface="Candara" panose="020E0502030303020204" pitchFamily="34" charset="0"/>
              </a:rPr>
              <a:t>Key Question - how did war change life in Nazi </a:t>
            </a:r>
            <a:r>
              <a:rPr lang="en-GB" b="1" i="1" dirty="0" smtClean="0">
                <a:latin typeface="Candara" panose="020E0502030303020204" pitchFamily="34" charset="0"/>
              </a:rPr>
              <a:t>Germany? </a:t>
            </a:r>
          </a:p>
          <a:p>
            <a:pPr marL="0" indent="0">
              <a:buNone/>
            </a:pPr>
            <a:r>
              <a:rPr lang="en-GB" b="1" i="1" dirty="0" smtClean="0">
                <a:solidFill>
                  <a:srgbClr val="FF0000"/>
                </a:solidFill>
                <a:latin typeface="Candara" panose="020E0502030303020204" pitchFamily="34" charset="0"/>
              </a:rPr>
              <a:t>Then Stand and Share. </a:t>
            </a:r>
            <a:endParaRPr lang="en-GB" dirty="0">
              <a:solidFill>
                <a:srgbClr val="FF0000"/>
              </a:solidFill>
              <a:latin typeface="Candara" panose="020E0502030303020204" pitchFamily="34" charset="0"/>
            </a:endParaRPr>
          </a:p>
        </p:txBody>
      </p:sp>
    </p:spTree>
    <p:extLst>
      <p:ext uri="{BB962C8B-B14F-4D97-AF65-F5344CB8AC3E}">
        <p14:creationId xmlns:p14="http://schemas.microsoft.com/office/powerpoint/2010/main" val="497981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Total War</a:t>
            </a:r>
            <a:endParaRPr lang="en-GB" dirty="0"/>
          </a:p>
        </p:txBody>
      </p:sp>
      <p:sp>
        <p:nvSpPr>
          <p:cNvPr id="3" name="Content Placeholder 2"/>
          <p:cNvSpPr>
            <a:spLocks noGrp="1"/>
          </p:cNvSpPr>
          <p:nvPr>
            <p:ph idx="1"/>
          </p:nvPr>
        </p:nvSpPr>
        <p:spPr/>
        <p:txBody>
          <a:bodyPr/>
          <a:lstStyle/>
          <a:p>
            <a:r>
              <a:rPr lang="en-GB" dirty="0" smtClean="0">
                <a:latin typeface="Candara" panose="020E0502030303020204" pitchFamily="34" charset="0"/>
              </a:rPr>
              <a:t>Read </a:t>
            </a:r>
            <a:r>
              <a:rPr lang="en-GB" dirty="0">
                <a:latin typeface="Candara" panose="020E0502030303020204" pitchFamily="34" charset="0"/>
              </a:rPr>
              <a:t>pages 114-142 of AQA </a:t>
            </a:r>
            <a:r>
              <a:rPr lang="en-GB" dirty="0" smtClean="0">
                <a:latin typeface="Candara" panose="020E0502030303020204" pitchFamily="34" charset="0"/>
              </a:rPr>
              <a:t>book &amp; PPT </a:t>
            </a:r>
            <a:r>
              <a:rPr lang="en-GB" dirty="0">
                <a:latin typeface="Candara" panose="020E0502030303020204" pitchFamily="34" charset="0"/>
              </a:rPr>
              <a:t>and create </a:t>
            </a:r>
            <a:r>
              <a:rPr lang="en-GB" dirty="0" smtClean="0">
                <a:latin typeface="Candara" panose="020E0502030303020204" pitchFamily="34" charset="0"/>
              </a:rPr>
              <a:t>a </a:t>
            </a:r>
            <a:r>
              <a:rPr lang="en-GB" dirty="0" err="1" smtClean="0">
                <a:latin typeface="Candara" panose="020E0502030303020204" pitchFamily="34" charset="0"/>
              </a:rPr>
              <a:t>bubbl</a:t>
            </a:r>
            <a:r>
              <a:rPr lang="en-GB" dirty="0" smtClean="0">
                <a:latin typeface="Candara" panose="020E0502030303020204" pitchFamily="34" charset="0"/>
              </a:rPr>
              <a:t> mind map include </a:t>
            </a:r>
            <a:r>
              <a:rPr lang="en-GB" dirty="0">
                <a:latin typeface="Candara" panose="020E0502030303020204" pitchFamily="34" charset="0"/>
              </a:rPr>
              <a:t>the following as branches:</a:t>
            </a:r>
            <a:br>
              <a:rPr lang="en-GB" dirty="0">
                <a:latin typeface="Candara" panose="020E0502030303020204" pitchFamily="34" charset="0"/>
              </a:rPr>
            </a:br>
            <a:endParaRPr lang="en-GB" dirty="0">
              <a:latin typeface="Candara" panose="020E0502030303020204" pitchFamily="34" charset="0"/>
            </a:endParaRPr>
          </a:p>
          <a:p>
            <a:r>
              <a:rPr lang="en-GB" b="1" dirty="0">
                <a:latin typeface="Candara" panose="020E0502030303020204" pitchFamily="34" charset="0"/>
              </a:rPr>
              <a:t>Early War:1939-41</a:t>
            </a:r>
            <a:r>
              <a:rPr lang="en-GB" dirty="0">
                <a:latin typeface="Candara" panose="020E0502030303020204" pitchFamily="34" charset="0"/>
              </a:rPr>
              <a:t> - morale, rationing, Workers, Women, Youth</a:t>
            </a:r>
          </a:p>
          <a:p>
            <a:r>
              <a:rPr lang="en-GB" b="1" dirty="0">
                <a:latin typeface="Candara" panose="020E0502030303020204" pitchFamily="34" charset="0"/>
              </a:rPr>
              <a:t>Later War 1942-45</a:t>
            </a:r>
            <a:r>
              <a:rPr lang="en-GB" dirty="0">
                <a:latin typeface="Candara" panose="020E0502030303020204" pitchFamily="34" charset="0"/>
              </a:rPr>
              <a:t> Total War - events 41-42, Total War Speech, Workers, Women, Youth, mass bombing and </a:t>
            </a:r>
            <a:r>
              <a:rPr lang="en-GB" dirty="0" smtClean="0">
                <a:latin typeface="Candara" panose="020E0502030303020204" pitchFamily="34" charset="0"/>
              </a:rPr>
              <a:t>morale</a:t>
            </a:r>
            <a:r>
              <a:rPr lang="en-GB" dirty="0">
                <a:latin typeface="Candara" panose="020E0502030303020204" pitchFamily="34" charset="0"/>
              </a:rPr>
              <a:t>.</a:t>
            </a:r>
          </a:p>
        </p:txBody>
      </p:sp>
    </p:spTree>
    <p:extLst>
      <p:ext uri="{BB962C8B-B14F-4D97-AF65-F5344CB8AC3E}">
        <p14:creationId xmlns:p14="http://schemas.microsoft.com/office/powerpoint/2010/main" val="745263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Answers</a:t>
            </a:r>
            <a:endParaRPr lang="en-GB" dirty="0"/>
          </a:p>
        </p:txBody>
      </p:sp>
      <p:sp>
        <p:nvSpPr>
          <p:cNvPr id="3" name="Content Placeholder 2"/>
          <p:cNvSpPr>
            <a:spLocks noGrp="1"/>
          </p:cNvSpPr>
          <p:nvPr>
            <p:ph idx="1"/>
          </p:nvPr>
        </p:nvSpPr>
        <p:spPr/>
        <p:txBody>
          <a:bodyPr/>
          <a:lstStyle/>
          <a:p>
            <a:r>
              <a:rPr lang="en-GB" dirty="0">
                <a:solidFill>
                  <a:srgbClr val="FF0000"/>
                </a:solidFill>
                <a:latin typeface="Candara" panose="020E0502030303020204" pitchFamily="34" charset="0"/>
              </a:rPr>
              <a:t>Explain why the Nazi regime declared ‘Total War’ in early 1943</a:t>
            </a:r>
            <a:r>
              <a:rPr lang="en-GB" dirty="0" smtClean="0">
                <a:solidFill>
                  <a:srgbClr val="FF0000"/>
                </a:solidFill>
                <a:latin typeface="Candara" panose="020E0502030303020204" pitchFamily="34" charset="0"/>
              </a:rPr>
              <a:t>.</a:t>
            </a:r>
          </a:p>
          <a:p>
            <a:endParaRPr lang="en-GB" dirty="0">
              <a:latin typeface="Candara" panose="020E0502030303020204" pitchFamily="34" charset="0"/>
            </a:endParaRPr>
          </a:p>
          <a:p>
            <a:r>
              <a:rPr lang="en-GB" dirty="0" smtClean="0">
                <a:latin typeface="Candara" panose="020E0502030303020204" pitchFamily="34" charset="0"/>
              </a:rPr>
              <a:t>With your SB – use the MS and ER &amp; your knowledge to create the perfect answer to this question – Post answers in the year 12 blog. </a:t>
            </a:r>
            <a:endParaRPr lang="en-GB" dirty="0">
              <a:latin typeface="Candara" panose="020E0502030303020204" pitchFamily="34" charset="0"/>
            </a:endParaRPr>
          </a:p>
        </p:txBody>
      </p:sp>
    </p:spTree>
    <p:extLst>
      <p:ext uri="{BB962C8B-B14F-4D97-AF65-F5344CB8AC3E}">
        <p14:creationId xmlns:p14="http://schemas.microsoft.com/office/powerpoint/2010/main" val="29221877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144</TotalTime>
  <Words>244</Words>
  <Application>Microsoft Office PowerPoint</Application>
  <PresentationFormat>On-screen Show (4:3)</PresentationFormat>
  <Paragraphs>44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NewsPrint</vt:lpstr>
      <vt:lpstr>Starter – What forms &amp; from who, did opposition arise? </vt:lpstr>
      <vt:lpstr>Opposition &amp; War</vt:lpstr>
      <vt:lpstr>Opposition Recap</vt:lpstr>
      <vt:lpstr>Find the Fiction</vt:lpstr>
      <vt:lpstr>Opposition Recap</vt:lpstr>
      <vt:lpstr>Total War</vt:lpstr>
      <vt:lpstr>Total War </vt:lpstr>
      <vt:lpstr>Total War</vt:lpstr>
      <vt:lpstr>Answers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Opposition &amp; Outbreak of War</dc:title>
  <dc:creator>CJW</dc:creator>
  <cp:lastModifiedBy>CJW</cp:lastModifiedBy>
  <cp:revision>10</cp:revision>
  <dcterms:created xsi:type="dcterms:W3CDTF">2014-01-05T22:36:34Z</dcterms:created>
  <dcterms:modified xsi:type="dcterms:W3CDTF">2014-01-06T01:01:15Z</dcterms:modified>
</cp:coreProperties>
</file>