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56" r:id="rId5"/>
    <p:sldId id="261" r:id="rId6"/>
    <p:sldId id="262" r:id="rId7"/>
    <p:sldId id="264" r:id="rId8"/>
    <p:sldId id="263" r:id="rId9"/>
    <p:sldId id="271" r:id="rId10"/>
    <p:sldId id="260" r:id="rId11"/>
    <p:sldId id="265" r:id="rId12"/>
    <p:sldId id="268" r:id="rId13"/>
    <p:sldId id="266" r:id="rId14"/>
    <p:sldId id="269" r:id="rId15"/>
    <p:sldId id="267"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224"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9CF8C-9FB7-4FA3-82EE-0C84CEB0A8F3}" type="datetimeFigureOut">
              <a:rPr lang="en-GB" smtClean="0"/>
              <a:t>05/12/2013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D6A6E-A8C3-410E-8C15-7167277D8CD5}" type="slidenum">
              <a:rPr lang="en-GB" smtClean="0"/>
              <a:t>‹#›</a:t>
            </a:fld>
            <a:endParaRPr lang="en-GB"/>
          </a:p>
        </p:txBody>
      </p:sp>
    </p:spTree>
    <p:extLst>
      <p:ext uri="{BB962C8B-B14F-4D97-AF65-F5344CB8AC3E}">
        <p14:creationId xmlns:p14="http://schemas.microsoft.com/office/powerpoint/2010/main" val="420831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6D6A6E-A8C3-410E-8C15-7167277D8CD5}" type="slidenum">
              <a:rPr lang="en-GB" smtClean="0"/>
              <a:t>13</a:t>
            </a:fld>
            <a:endParaRPr lang="en-GB"/>
          </a:p>
        </p:txBody>
      </p:sp>
    </p:spTree>
    <p:extLst>
      <p:ext uri="{BB962C8B-B14F-4D97-AF65-F5344CB8AC3E}">
        <p14:creationId xmlns:p14="http://schemas.microsoft.com/office/powerpoint/2010/main" val="1535896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178EC80-E379-4C23-9B9B-D6E268C45E71}" type="datetimeFigureOut">
              <a:rPr lang="en-GB" smtClean="0"/>
              <a:t>05/12/2013</a:t>
            </a:fld>
            <a:endParaRPr lang="en-GB"/>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4A8A9A-926E-41A2-BC3C-E36460D73D42}" type="slidenum">
              <a:rPr lang="en-GB" smtClean="0"/>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8EC80-E379-4C23-9B9B-D6E268C45E71}" type="datetimeFigureOut">
              <a:rPr lang="en-GB" smtClean="0"/>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A8A9A-926E-41A2-BC3C-E36460D73D4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78EC80-E379-4C23-9B9B-D6E268C45E71}" type="datetimeFigureOut">
              <a:rPr lang="en-GB" smtClean="0"/>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4A8A9A-926E-41A2-BC3C-E36460D73D4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78EC80-E379-4C23-9B9B-D6E268C45E71}" type="datetimeFigureOut">
              <a:rPr lang="en-GB" smtClean="0"/>
              <a:t>05/12/2013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4A8A9A-926E-41A2-BC3C-E36460D73D4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178EC80-E379-4C23-9B9B-D6E268C45E71}" type="datetimeFigureOut">
              <a:rPr lang="en-GB" smtClean="0"/>
              <a:t>05/12/2013</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4A8A9A-926E-41A2-BC3C-E36460D73D42}" type="slidenum">
              <a:rPr lang="en-GB" smtClean="0"/>
              <a:t>‹#›</a:t>
            </a:fld>
            <a:endParaRPr lang="en-GB"/>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78EC80-E379-4C23-9B9B-D6E268C45E71}" type="datetimeFigureOut">
              <a:rPr lang="en-GB" smtClean="0"/>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4A8A9A-926E-41A2-BC3C-E36460D73D42}"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78EC80-E379-4C23-9B9B-D6E268C45E71}" type="datetimeFigureOut">
              <a:rPr lang="en-GB" smtClean="0"/>
              <a:t>05/12/2013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4A8A9A-926E-41A2-BC3C-E36460D73D42}"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78EC80-E379-4C23-9B9B-D6E268C45E71}" type="datetimeFigureOut">
              <a:rPr lang="en-GB" smtClean="0"/>
              <a:t>05/12/2013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4A8A9A-926E-41A2-BC3C-E36460D73D42}" type="slidenum">
              <a:rPr lang="en-GB" smtClean="0"/>
              <a:t>‹#›</a:t>
            </a:fld>
            <a:endParaRPr lang="en-GB"/>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178EC80-E379-4C23-9B9B-D6E268C45E71}" type="datetimeFigureOut">
              <a:rPr lang="en-GB" smtClean="0"/>
              <a:t>05/12/2013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4A8A9A-926E-41A2-BC3C-E36460D73D4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8EC80-E379-4C23-9B9B-D6E268C45E71}" type="datetimeFigureOut">
              <a:rPr lang="en-GB" smtClean="0"/>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4A8A9A-926E-41A2-BC3C-E36460D73D42}" type="slidenum">
              <a:rPr lang="en-GB" smtClean="0"/>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8EC80-E379-4C23-9B9B-D6E268C45E71}" type="datetimeFigureOut">
              <a:rPr lang="en-GB" smtClean="0"/>
              <a:t>05/12/2013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4A8A9A-926E-41A2-BC3C-E36460D73D42}"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178EC80-E379-4C23-9B9B-D6E268C45E71}" type="datetimeFigureOut">
              <a:rPr lang="en-GB" smtClean="0"/>
              <a:t>05/12/2013</a:t>
            </a:fld>
            <a:endParaRPr lang="en-GB"/>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4A8A9A-926E-41A2-BC3C-E36460D73D4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Promenade the following Question.</a:t>
            </a:r>
          </a:p>
          <a:p>
            <a:endParaRPr lang="en-GB" dirty="0" smtClean="0"/>
          </a:p>
          <a:p>
            <a:endParaRPr lang="en-GB" dirty="0"/>
          </a:p>
          <a:p>
            <a:pPr marL="45720" indent="0" algn="ctr">
              <a:buNone/>
            </a:pPr>
            <a:r>
              <a:rPr lang="en-GB" sz="3200" dirty="0" smtClean="0"/>
              <a:t>“How were the problems of pain and infection overcome in 19</a:t>
            </a:r>
            <a:r>
              <a:rPr lang="en-GB" sz="3200" baseline="30000" dirty="0" smtClean="0"/>
              <a:t>th</a:t>
            </a:r>
            <a:r>
              <a:rPr lang="en-GB" sz="3200" dirty="0" smtClean="0"/>
              <a:t> Century Surgery”</a:t>
            </a:r>
          </a:p>
          <a:p>
            <a:endParaRPr lang="en-GB" dirty="0" smtClean="0"/>
          </a:p>
          <a:p>
            <a:endParaRPr lang="en-GB" dirty="0"/>
          </a:p>
          <a:p>
            <a:r>
              <a:rPr lang="en-GB" dirty="0" smtClean="0"/>
              <a:t>As you pass Mr Watkins please pause, say something nice and collect your Post-It note! You will need this for the next task!</a:t>
            </a:r>
            <a:endParaRPr lang="en-GB" dirty="0"/>
          </a:p>
        </p:txBody>
      </p:sp>
      <p:sp>
        <p:nvSpPr>
          <p:cNvPr id="2" name="Title 1"/>
          <p:cNvSpPr>
            <a:spLocks noGrp="1"/>
          </p:cNvSpPr>
          <p:nvPr>
            <p:ph type="title"/>
          </p:nvPr>
        </p:nvSpPr>
        <p:spPr/>
        <p:txBody>
          <a:bodyPr/>
          <a:lstStyle/>
          <a:p>
            <a:r>
              <a:rPr lang="en-GB" dirty="0" smtClean="0"/>
              <a:t>Promenade.</a:t>
            </a:r>
            <a:endParaRPr lang="en-GB" dirty="0"/>
          </a:p>
        </p:txBody>
      </p:sp>
    </p:spTree>
    <p:extLst>
      <p:ext uri="{BB962C8B-B14F-4D97-AF65-F5344CB8AC3E}">
        <p14:creationId xmlns:p14="http://schemas.microsoft.com/office/powerpoint/2010/main" val="816325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r>
              <a:rPr lang="en-GB" dirty="0" smtClean="0"/>
              <a:t>Even </a:t>
            </a:r>
            <a:r>
              <a:rPr lang="en-GB" dirty="0"/>
              <a:t>if patients felt no pain and were protected from infection, their blood could not be replaced </a:t>
            </a:r>
            <a:r>
              <a:rPr lang="en-GB" dirty="0" smtClean="0"/>
              <a:t>Blood </a:t>
            </a:r>
            <a:r>
              <a:rPr lang="en-GB" dirty="0"/>
              <a:t>transfusions were tried in the 19</a:t>
            </a:r>
            <a:r>
              <a:rPr lang="en-GB" baseline="30000" dirty="0"/>
              <a:t>th</a:t>
            </a:r>
            <a:r>
              <a:rPr lang="en-GB" dirty="0"/>
              <a:t> century, but normally failed. </a:t>
            </a:r>
            <a:endParaRPr lang="en-GB" dirty="0" smtClean="0"/>
          </a:p>
          <a:p>
            <a:endParaRPr lang="en-GB" dirty="0" smtClean="0"/>
          </a:p>
          <a:p>
            <a:r>
              <a:rPr lang="en-GB" dirty="0" smtClean="0"/>
              <a:t>This </a:t>
            </a:r>
            <a:r>
              <a:rPr lang="en-GB" dirty="0"/>
              <a:t>was because surgeons and doctors did not know about blood groups. </a:t>
            </a:r>
            <a:r>
              <a:rPr lang="en-GB" dirty="0" smtClean="0"/>
              <a:t>Therefore </a:t>
            </a:r>
            <a:r>
              <a:rPr lang="en-GB" dirty="0"/>
              <a:t>patients rejected a donor's blood, and usually died from the reaction to it.  </a:t>
            </a:r>
            <a:endParaRPr lang="en-GB" dirty="0" smtClean="0"/>
          </a:p>
          <a:p>
            <a:pPr marL="45720" indent="0">
              <a:buNone/>
            </a:pPr>
            <a:r>
              <a:rPr lang="en-GB" dirty="0"/>
              <a:t/>
            </a:r>
            <a:br>
              <a:rPr lang="en-GB" dirty="0"/>
            </a:br>
            <a:endParaRPr lang="en-GB" dirty="0"/>
          </a:p>
        </p:txBody>
      </p:sp>
      <p:sp>
        <p:nvSpPr>
          <p:cNvPr id="3" name="Title 2"/>
          <p:cNvSpPr>
            <a:spLocks noGrp="1"/>
          </p:cNvSpPr>
          <p:nvPr>
            <p:ph type="title"/>
          </p:nvPr>
        </p:nvSpPr>
        <p:spPr/>
        <p:txBody>
          <a:bodyPr/>
          <a:lstStyle/>
          <a:p>
            <a:r>
              <a:rPr lang="en-GB" dirty="0" smtClean="0"/>
              <a:t>PROBLEMS OF BLOOD LOSS</a:t>
            </a:r>
            <a:endParaRPr lang="en-GB" dirty="0"/>
          </a:p>
        </p:txBody>
      </p:sp>
    </p:spTree>
    <p:extLst>
      <p:ext uri="{BB962C8B-B14F-4D97-AF65-F5344CB8AC3E}">
        <p14:creationId xmlns:p14="http://schemas.microsoft.com/office/powerpoint/2010/main" val="2600697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5720" indent="0">
              <a:buNone/>
            </a:pPr>
            <a:r>
              <a:rPr lang="en-GB" dirty="0"/>
              <a:t> </a:t>
            </a:r>
          </a:p>
          <a:p>
            <a:r>
              <a:rPr lang="en-GB" dirty="0"/>
              <a:t>The practice of blood transfusion – transferring blood from the circulation of one person to that of another – is relatively recent. </a:t>
            </a:r>
            <a:endParaRPr lang="en-GB" dirty="0" smtClean="0"/>
          </a:p>
          <a:p>
            <a:endParaRPr lang="en-GB" dirty="0" smtClean="0"/>
          </a:p>
          <a:p>
            <a:r>
              <a:rPr lang="en-GB" dirty="0" smtClean="0"/>
              <a:t>The </a:t>
            </a:r>
            <a:r>
              <a:rPr lang="en-GB" dirty="0"/>
              <a:t>first successful attempts came in the 1670s. In 1628 William Harvey had proved that blood circulates. This </a:t>
            </a:r>
            <a:r>
              <a:rPr lang="en-GB" dirty="0" smtClean="0"/>
              <a:t>encouraged </a:t>
            </a:r>
            <a:r>
              <a:rPr lang="en-GB" dirty="0"/>
              <a:t>scientists to experiment with the idea of blood transfusion. </a:t>
            </a:r>
            <a:endParaRPr lang="en-GB" dirty="0" smtClean="0"/>
          </a:p>
          <a:p>
            <a:endParaRPr lang="en-GB" dirty="0" smtClean="0"/>
          </a:p>
          <a:p>
            <a:r>
              <a:rPr lang="en-GB" dirty="0" smtClean="0"/>
              <a:t>Dr </a:t>
            </a:r>
            <a:r>
              <a:rPr lang="en-GB" dirty="0"/>
              <a:t>Richard Lower, a doctor in Oxford, performed one of the first transfusions from an animal to an animal. </a:t>
            </a:r>
            <a:endParaRPr lang="en-GB" dirty="0" smtClean="0"/>
          </a:p>
          <a:p>
            <a:endParaRPr lang="en-GB" dirty="0" smtClean="0"/>
          </a:p>
          <a:p>
            <a:r>
              <a:rPr lang="en-GB" dirty="0" smtClean="0"/>
              <a:t>Then </a:t>
            </a:r>
            <a:r>
              <a:rPr lang="en-GB" dirty="0"/>
              <a:t>the first transfusion from an animal to a man was carried out by Jean Denys, a French doctor, in 1667. Denys continued to perform animal-to-human blood </a:t>
            </a:r>
            <a:r>
              <a:rPr lang="en-GB" dirty="0" smtClean="0"/>
              <a:t>transfusions.</a:t>
            </a:r>
          </a:p>
          <a:p>
            <a:endParaRPr lang="en-GB" dirty="0" smtClean="0"/>
          </a:p>
          <a:p>
            <a:r>
              <a:rPr lang="en-GB" dirty="0" smtClean="0"/>
              <a:t>Doctors </a:t>
            </a:r>
            <a:r>
              <a:rPr lang="en-GB" dirty="0"/>
              <a:t>in the 17th century did not understand why some blood transfusions went well, while others did not. </a:t>
            </a:r>
            <a:endParaRPr lang="en-GB" dirty="0" smtClean="0"/>
          </a:p>
          <a:p>
            <a:endParaRPr lang="en-GB" dirty="0"/>
          </a:p>
        </p:txBody>
      </p:sp>
      <p:sp>
        <p:nvSpPr>
          <p:cNvPr id="3" name="Title 2"/>
          <p:cNvSpPr>
            <a:spLocks noGrp="1"/>
          </p:cNvSpPr>
          <p:nvPr>
            <p:ph type="title"/>
          </p:nvPr>
        </p:nvSpPr>
        <p:spPr/>
        <p:txBody>
          <a:bodyPr/>
          <a:lstStyle/>
          <a:p>
            <a:r>
              <a:rPr lang="en-GB" b="1" u="sng" dirty="0"/>
              <a:t>The first transfusions</a:t>
            </a:r>
            <a:r>
              <a:rPr lang="en-GB" dirty="0"/>
              <a:t/>
            </a:r>
            <a:br>
              <a:rPr lang="en-GB" dirty="0"/>
            </a:br>
            <a:endParaRPr lang="en-GB" dirty="0"/>
          </a:p>
        </p:txBody>
      </p:sp>
    </p:spTree>
    <p:extLst>
      <p:ext uri="{BB962C8B-B14F-4D97-AF65-F5344CB8AC3E}">
        <p14:creationId xmlns:p14="http://schemas.microsoft.com/office/powerpoint/2010/main" val="2035961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34265"/>
          </a:xfrm>
        </p:spPr>
        <p:txBody>
          <a:bodyPr>
            <a:normAutofit/>
          </a:bodyPr>
          <a:lstStyle/>
          <a:p>
            <a:r>
              <a:rPr lang="en-GB" dirty="0"/>
              <a:t>Despite Harvey’s discoveries, many doctors still believed Galen’s ideas about how blood was produced and they continued to practise bloodletting</a:t>
            </a:r>
            <a:r>
              <a:rPr lang="en-GB" dirty="0" smtClean="0"/>
              <a:t>.</a:t>
            </a:r>
          </a:p>
          <a:p>
            <a:endParaRPr lang="en-GB" dirty="0" smtClean="0"/>
          </a:p>
          <a:p>
            <a:r>
              <a:rPr lang="en-GB" dirty="0" smtClean="0"/>
              <a:t>The </a:t>
            </a:r>
            <a:r>
              <a:rPr lang="en-GB" dirty="0"/>
              <a:t>most popular reason for carrying out a transfusion was to try to alter the mental state of the patient</a:t>
            </a:r>
            <a:r>
              <a:rPr lang="en-GB" dirty="0" smtClean="0"/>
              <a:t>.</a:t>
            </a:r>
          </a:p>
          <a:p>
            <a:endParaRPr lang="en-GB" dirty="0" smtClean="0"/>
          </a:p>
          <a:p>
            <a:r>
              <a:rPr lang="en-GB" dirty="0" smtClean="0"/>
              <a:t>Many </a:t>
            </a:r>
            <a:r>
              <a:rPr lang="en-GB" dirty="0"/>
              <a:t>believed that it could restore youth to the aged, and it was even suggested that marital discord might be settled by transfusing the blood of husband and wife! </a:t>
            </a:r>
            <a:endParaRPr lang="en-GB" dirty="0" smtClean="0"/>
          </a:p>
          <a:p>
            <a:endParaRPr lang="en-GB" dirty="0" smtClean="0"/>
          </a:p>
          <a:p>
            <a:r>
              <a:rPr lang="en-GB" dirty="0" smtClean="0"/>
              <a:t>In </a:t>
            </a:r>
            <a:r>
              <a:rPr lang="en-GB" dirty="0"/>
              <a:t>1679, the Pope issued a ban on blood transfusions, and interest in this area of research declined.</a:t>
            </a:r>
          </a:p>
          <a:p>
            <a:endParaRPr lang="en-GB" dirty="0"/>
          </a:p>
        </p:txBody>
      </p:sp>
      <p:sp>
        <p:nvSpPr>
          <p:cNvPr id="3" name="Title 2"/>
          <p:cNvSpPr>
            <a:spLocks noGrp="1"/>
          </p:cNvSpPr>
          <p:nvPr>
            <p:ph type="title"/>
          </p:nvPr>
        </p:nvSpPr>
        <p:spPr/>
        <p:txBody>
          <a:bodyPr/>
          <a:lstStyle/>
          <a:p>
            <a:r>
              <a:rPr lang="en-GB" dirty="0" smtClean="0"/>
              <a:t>Transfusions Problems</a:t>
            </a:r>
            <a:endParaRPr lang="en-GB" dirty="0"/>
          </a:p>
        </p:txBody>
      </p:sp>
    </p:spTree>
    <p:extLst>
      <p:ext uri="{BB962C8B-B14F-4D97-AF65-F5344CB8AC3E}">
        <p14:creationId xmlns:p14="http://schemas.microsoft.com/office/powerpoint/2010/main" val="103473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James </a:t>
            </a:r>
            <a:r>
              <a:rPr lang="en-GB" dirty="0"/>
              <a:t>Blundell (1790–1877) was a noted doctor and obstetrician. He was the first to transfuse human blood and has been described as ‘the father of modern blood transfusion’. </a:t>
            </a:r>
            <a:endParaRPr lang="en-GB" dirty="0" smtClean="0"/>
          </a:p>
          <a:p>
            <a:endParaRPr lang="en-GB" dirty="0"/>
          </a:p>
          <a:p>
            <a:r>
              <a:rPr lang="en-GB" dirty="0" smtClean="0"/>
              <a:t>The </a:t>
            </a:r>
            <a:r>
              <a:rPr lang="en-GB" dirty="0"/>
              <a:t>first documented transfusion of human blood took place on 22 December 1818. The patient was a 35-year-old man who was near to death. Blundell gave him approximately 14 ounces of blood from several donors. The blood was administered by syringe, in small amounts, at intervals of 5–6 minutes. Although his condition improved at first, the patient died 56 hours later. His disease was incurable and nothing could really have been expected from the transfusion. Between 1818 and 1829, Blundell established many techniques in blood transfusion which would continue to be used.</a:t>
            </a:r>
          </a:p>
          <a:p>
            <a:endParaRPr lang="en-GB" dirty="0"/>
          </a:p>
        </p:txBody>
      </p:sp>
      <p:sp>
        <p:nvSpPr>
          <p:cNvPr id="3" name="Title 2"/>
          <p:cNvSpPr>
            <a:spLocks noGrp="1"/>
          </p:cNvSpPr>
          <p:nvPr>
            <p:ph type="title"/>
          </p:nvPr>
        </p:nvSpPr>
        <p:spPr/>
        <p:txBody>
          <a:bodyPr/>
          <a:lstStyle/>
          <a:p>
            <a:r>
              <a:rPr lang="en-GB" dirty="0"/>
              <a:t> </a:t>
            </a:r>
            <a:br>
              <a:rPr lang="en-GB" dirty="0"/>
            </a:br>
            <a:r>
              <a:rPr lang="en-GB" b="1" u="sng" dirty="0"/>
              <a:t>The work of James Blundell</a:t>
            </a:r>
            <a:r>
              <a:rPr lang="en-GB" dirty="0"/>
              <a:t/>
            </a:r>
            <a:br>
              <a:rPr lang="en-GB" dirty="0"/>
            </a:br>
            <a:endParaRPr lang="en-GB" dirty="0"/>
          </a:p>
        </p:txBody>
      </p:sp>
    </p:spTree>
    <p:extLst>
      <p:ext uri="{BB962C8B-B14F-4D97-AF65-F5344CB8AC3E}">
        <p14:creationId xmlns:p14="http://schemas.microsoft.com/office/powerpoint/2010/main" val="368838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Despite Blundell’s work, the success of blood transfusions still seemed a matter of chance. One difficulty was that blood coagulates, or clots, making it impossible to transfuse. </a:t>
            </a:r>
            <a:endParaRPr lang="en-GB" dirty="0" smtClean="0"/>
          </a:p>
          <a:p>
            <a:endParaRPr lang="en-GB" dirty="0" smtClean="0"/>
          </a:p>
          <a:p>
            <a:r>
              <a:rPr lang="en-GB" dirty="0" smtClean="0"/>
              <a:t>In </a:t>
            </a:r>
            <a:r>
              <a:rPr lang="en-GB" dirty="0"/>
              <a:t>1860, J. </a:t>
            </a:r>
            <a:r>
              <a:rPr lang="en-GB" dirty="0" err="1"/>
              <a:t>Neudorfer</a:t>
            </a:r>
            <a:r>
              <a:rPr lang="en-GB" dirty="0"/>
              <a:t> recommended adding sodium bicarbonate to the blood to stop it clotting. </a:t>
            </a:r>
            <a:endParaRPr lang="en-GB" dirty="0" smtClean="0"/>
          </a:p>
          <a:p>
            <a:endParaRPr lang="en-GB" dirty="0"/>
          </a:p>
          <a:p>
            <a:r>
              <a:rPr lang="en-GB" dirty="0" smtClean="0"/>
              <a:t>Another </a:t>
            </a:r>
            <a:r>
              <a:rPr lang="en-GB" dirty="0"/>
              <a:t>problem was the danger of infection from unsafe transfusion methods, but this began to be resolved when Louis </a:t>
            </a:r>
            <a:r>
              <a:rPr lang="en-GB" dirty="0" smtClean="0"/>
              <a:t>Pasteur </a:t>
            </a:r>
            <a:r>
              <a:rPr lang="en-GB" dirty="0"/>
              <a:t>proved that germs cause disease and Joseph Lister pioneered antiseptics. As a result, doctors began to sterilise instruments and use antiseptic methods.</a:t>
            </a:r>
          </a:p>
          <a:p>
            <a:endParaRPr lang="en-GB" dirty="0"/>
          </a:p>
        </p:txBody>
      </p:sp>
      <p:sp>
        <p:nvSpPr>
          <p:cNvPr id="3" name="Title 2"/>
          <p:cNvSpPr>
            <a:spLocks noGrp="1"/>
          </p:cNvSpPr>
          <p:nvPr>
            <p:ph type="title"/>
          </p:nvPr>
        </p:nvSpPr>
        <p:spPr/>
        <p:txBody>
          <a:bodyPr/>
          <a:lstStyle/>
          <a:p>
            <a:r>
              <a:rPr lang="en-GB" dirty="0" smtClean="0"/>
              <a:t>Problems</a:t>
            </a:r>
            <a:endParaRPr lang="en-GB" dirty="0"/>
          </a:p>
        </p:txBody>
      </p:sp>
    </p:spTree>
    <p:extLst>
      <p:ext uri="{BB962C8B-B14F-4D97-AF65-F5344CB8AC3E}">
        <p14:creationId xmlns:p14="http://schemas.microsoft.com/office/powerpoint/2010/main" val="2010391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06273"/>
          </a:xfrm>
        </p:spPr>
        <p:txBody>
          <a:bodyPr>
            <a:normAutofit/>
          </a:bodyPr>
          <a:lstStyle/>
          <a:p>
            <a:r>
              <a:rPr lang="en-GB" dirty="0">
                <a:latin typeface="Calibri"/>
                <a:ea typeface="Calibri"/>
                <a:cs typeface="Times New Roman"/>
              </a:rPr>
              <a:t>In 1900 Dr Karl Landsteiner </a:t>
            </a:r>
            <a:r>
              <a:rPr lang="en-GB" dirty="0" smtClean="0">
                <a:latin typeface="Calibri"/>
                <a:ea typeface="Calibri"/>
                <a:cs typeface="Times New Roman"/>
              </a:rPr>
              <a:t>(</a:t>
            </a:r>
            <a:r>
              <a:rPr lang="en-GB" dirty="0">
                <a:latin typeface="Calibri"/>
                <a:ea typeface="Calibri"/>
                <a:cs typeface="Times New Roman"/>
              </a:rPr>
              <a:t>1868–1943) discovered different blood groups</a:t>
            </a:r>
            <a:r>
              <a:rPr lang="en-GB" dirty="0" smtClean="0">
                <a:latin typeface="Calibri"/>
                <a:ea typeface="Calibri"/>
                <a:cs typeface="Times New Roman"/>
              </a:rPr>
              <a:t>.</a:t>
            </a:r>
          </a:p>
          <a:p>
            <a:pPr marL="45720" indent="0">
              <a:buNone/>
            </a:pPr>
            <a:endParaRPr lang="en-GB" dirty="0" smtClean="0">
              <a:latin typeface="Calibri"/>
              <a:ea typeface="Calibri"/>
              <a:cs typeface="Times New Roman"/>
            </a:endParaRPr>
          </a:p>
          <a:p>
            <a:r>
              <a:rPr lang="en-GB" dirty="0" smtClean="0">
                <a:latin typeface="Calibri"/>
                <a:ea typeface="Calibri"/>
                <a:cs typeface="Times New Roman"/>
              </a:rPr>
              <a:t>It </a:t>
            </a:r>
            <a:r>
              <a:rPr lang="en-GB" dirty="0">
                <a:latin typeface="Calibri"/>
                <a:ea typeface="Calibri"/>
                <a:cs typeface="Times New Roman"/>
              </a:rPr>
              <a:t>was then recognised that only compatible blood types could be successfully transfused. </a:t>
            </a:r>
            <a:endParaRPr lang="en-GB" dirty="0" smtClean="0">
              <a:latin typeface="Calibri"/>
              <a:ea typeface="Calibri"/>
              <a:cs typeface="Times New Roman"/>
            </a:endParaRPr>
          </a:p>
          <a:p>
            <a:endParaRPr lang="en-GB" dirty="0">
              <a:latin typeface="Calibri"/>
              <a:ea typeface="Calibri"/>
              <a:cs typeface="Times New Roman"/>
            </a:endParaRPr>
          </a:p>
          <a:p>
            <a:r>
              <a:rPr lang="en-GB" dirty="0" smtClean="0">
                <a:latin typeface="Calibri"/>
                <a:ea typeface="Calibri"/>
                <a:cs typeface="Times New Roman"/>
              </a:rPr>
              <a:t>Scientific </a:t>
            </a:r>
            <a:r>
              <a:rPr lang="en-GB" dirty="0">
                <a:latin typeface="Calibri"/>
                <a:ea typeface="Calibri"/>
                <a:cs typeface="Times New Roman"/>
              </a:rPr>
              <a:t>and technological advances became more and more involved in the development of transfusion during the 20th century. </a:t>
            </a:r>
            <a:endParaRPr lang="en-GB" dirty="0" smtClean="0">
              <a:latin typeface="Calibri"/>
              <a:ea typeface="Calibri"/>
              <a:cs typeface="Times New Roman"/>
            </a:endParaRPr>
          </a:p>
          <a:p>
            <a:endParaRPr lang="en-GB" dirty="0">
              <a:latin typeface="Calibri"/>
              <a:ea typeface="Calibri"/>
              <a:cs typeface="Times New Roman"/>
            </a:endParaRPr>
          </a:p>
          <a:p>
            <a:r>
              <a:rPr lang="en-GB" dirty="0" smtClean="0">
                <a:latin typeface="Calibri"/>
                <a:ea typeface="Calibri"/>
                <a:cs typeface="Times New Roman"/>
              </a:rPr>
              <a:t>The </a:t>
            </a:r>
            <a:r>
              <a:rPr lang="en-GB" dirty="0">
                <a:latin typeface="Calibri"/>
                <a:ea typeface="Calibri"/>
                <a:cs typeface="Times New Roman"/>
              </a:rPr>
              <a:t>voluntary blood donor scheme was pioneered in London, after the Red Cross, which had set up a blood transfusion service in 1926, had requested two blood donors at short notice</a:t>
            </a:r>
            <a:r>
              <a:rPr lang="en-GB" dirty="0" smtClean="0">
                <a:latin typeface="Calibri"/>
                <a:ea typeface="Calibri"/>
                <a:cs typeface="Times New Roman"/>
              </a:rPr>
              <a:t>.</a:t>
            </a:r>
          </a:p>
          <a:p>
            <a:endParaRPr lang="en-GB" dirty="0">
              <a:latin typeface="Calibri"/>
              <a:ea typeface="Calibri"/>
              <a:cs typeface="Times New Roman"/>
            </a:endParaRPr>
          </a:p>
          <a:p>
            <a:pPr marL="45720" indent="0">
              <a:buNone/>
            </a:pPr>
            <a:endParaRPr lang="en-GB" dirty="0"/>
          </a:p>
        </p:txBody>
      </p:sp>
      <p:sp>
        <p:nvSpPr>
          <p:cNvPr id="3" name="Title 2"/>
          <p:cNvSpPr>
            <a:spLocks noGrp="1"/>
          </p:cNvSpPr>
          <p:nvPr>
            <p:ph type="title"/>
          </p:nvPr>
        </p:nvSpPr>
        <p:spPr/>
        <p:txBody>
          <a:bodyPr/>
          <a:lstStyle/>
          <a:p>
            <a:r>
              <a:rPr lang="en-GB" dirty="0">
                <a:latin typeface="Calibri"/>
                <a:ea typeface="Calibri"/>
                <a:cs typeface="Times New Roman"/>
              </a:rPr>
              <a:t>Dr Karl </a:t>
            </a:r>
            <a:r>
              <a:rPr lang="en-GB" dirty="0" smtClean="0">
                <a:latin typeface="Calibri"/>
                <a:ea typeface="Calibri"/>
                <a:cs typeface="Times New Roman"/>
              </a:rPr>
              <a:t>Landsteiner – Blood groups </a:t>
            </a:r>
            <a:endParaRPr lang="en-GB" dirty="0"/>
          </a:p>
        </p:txBody>
      </p:sp>
    </p:spTree>
    <p:extLst>
      <p:ext uri="{BB962C8B-B14F-4D97-AF65-F5344CB8AC3E}">
        <p14:creationId xmlns:p14="http://schemas.microsoft.com/office/powerpoint/2010/main" val="4115552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latin typeface="Calibri"/>
                <a:ea typeface="Calibri"/>
                <a:cs typeface="Times New Roman"/>
              </a:rPr>
              <a:t> Shortly after the introduction of electrical refrigeration, the first ‘blood bank’ was set up in Barcelona in 1936. Many other major developments in transfusion medicine during the 20th century were given impetus by wars and major conflicts</a:t>
            </a:r>
          </a:p>
          <a:p>
            <a:endParaRPr lang="en-GB" dirty="0">
              <a:latin typeface="Calibri"/>
              <a:ea typeface="Calibri"/>
              <a:cs typeface="Times New Roman"/>
            </a:endParaRPr>
          </a:p>
          <a:p>
            <a:r>
              <a:rPr lang="en-GB" dirty="0">
                <a:latin typeface="Calibri"/>
                <a:ea typeface="Calibri"/>
                <a:cs typeface="Times New Roman"/>
              </a:rPr>
              <a:t> Freeze-dried plasma was developed in 1940. ACD (acid citrate dextrose) anticoagulant solution for the storage of blood was developed in 1943, and the development of a method of freezing blood followed in 1944.</a:t>
            </a:r>
            <a:endParaRPr lang="en-GB" dirty="0">
              <a:latin typeface="Calibri"/>
              <a:ea typeface="Calibri"/>
              <a:cs typeface="Times New Roman"/>
            </a:endParaRPr>
          </a:p>
        </p:txBody>
      </p:sp>
      <p:sp>
        <p:nvSpPr>
          <p:cNvPr id="3" name="Title 2"/>
          <p:cNvSpPr>
            <a:spLocks noGrp="1"/>
          </p:cNvSpPr>
          <p:nvPr>
            <p:ph type="title"/>
          </p:nvPr>
        </p:nvSpPr>
        <p:spPr/>
        <p:txBody>
          <a:bodyPr/>
          <a:lstStyle/>
          <a:p>
            <a:r>
              <a:rPr lang="en-GB" dirty="0" smtClean="0"/>
              <a:t>War &amp; 20</a:t>
            </a:r>
            <a:r>
              <a:rPr lang="en-GB" baseline="30000" dirty="0" smtClean="0"/>
              <a:t>th</a:t>
            </a:r>
            <a:r>
              <a:rPr lang="en-GB" dirty="0" smtClean="0"/>
              <a:t> Century…</a:t>
            </a:r>
            <a:endParaRPr lang="en-GB" dirty="0"/>
          </a:p>
        </p:txBody>
      </p:sp>
    </p:spTree>
    <p:extLst>
      <p:ext uri="{BB962C8B-B14F-4D97-AF65-F5344CB8AC3E}">
        <p14:creationId xmlns:p14="http://schemas.microsoft.com/office/powerpoint/2010/main" val="2299913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407893" cy="3294105"/>
          </a:xfrm>
        </p:spPr>
        <p:txBody>
          <a:bodyPr>
            <a:normAutofit lnSpcReduction="10000"/>
          </a:bodyPr>
          <a:lstStyle/>
          <a:p>
            <a:r>
              <a:rPr lang="en-GB" dirty="0" smtClean="0"/>
              <a:t>On ONE Post-It note. </a:t>
            </a:r>
            <a:endParaRPr lang="en-GB" dirty="0"/>
          </a:p>
          <a:p>
            <a:r>
              <a:rPr lang="en-GB" dirty="0" smtClean="0"/>
              <a:t>Write down THREE facts for the following Question.</a:t>
            </a:r>
          </a:p>
          <a:p>
            <a:endParaRPr lang="en-GB" dirty="0"/>
          </a:p>
          <a:p>
            <a:pPr marL="45720" indent="0" algn="ctr">
              <a:buNone/>
            </a:pPr>
            <a:r>
              <a:rPr lang="en-GB" sz="3200" dirty="0" smtClean="0"/>
              <a:t>HOW WAS THE PROBLEM OF </a:t>
            </a:r>
            <a:r>
              <a:rPr lang="en-GB" sz="3200" dirty="0" smtClean="0">
                <a:solidFill>
                  <a:srgbClr val="FF0000"/>
                </a:solidFill>
              </a:rPr>
              <a:t>PAIN </a:t>
            </a:r>
            <a:r>
              <a:rPr lang="en-GB" sz="3200" dirty="0" smtClean="0"/>
              <a:t>OVERCOME DURING THE 19</a:t>
            </a:r>
            <a:r>
              <a:rPr lang="en-GB" sz="3200" baseline="30000" dirty="0" smtClean="0"/>
              <a:t>TH</a:t>
            </a:r>
            <a:r>
              <a:rPr lang="en-GB" sz="3200" dirty="0" smtClean="0"/>
              <a:t> CENTURY?</a:t>
            </a:r>
          </a:p>
          <a:p>
            <a:pPr marL="45720" indent="0" algn="ctr">
              <a:buNone/>
            </a:pPr>
            <a:endParaRPr lang="en-GB" sz="3200" dirty="0"/>
          </a:p>
          <a:p>
            <a:pPr marL="45720" indent="0" algn="ctr">
              <a:buNone/>
            </a:pPr>
            <a:r>
              <a:rPr lang="en-GB" dirty="0" smtClean="0"/>
              <a:t>The aim is to be the last people standing. Come up with the least obvious facts you can.</a:t>
            </a:r>
          </a:p>
        </p:txBody>
      </p:sp>
      <p:sp>
        <p:nvSpPr>
          <p:cNvPr id="2" name="Title 1"/>
          <p:cNvSpPr>
            <a:spLocks noGrp="1"/>
          </p:cNvSpPr>
          <p:nvPr>
            <p:ph type="title"/>
          </p:nvPr>
        </p:nvSpPr>
        <p:spPr/>
        <p:txBody>
          <a:bodyPr/>
          <a:lstStyle/>
          <a:p>
            <a:r>
              <a:rPr lang="en-GB" dirty="0" smtClean="0"/>
              <a:t>MATCH THE FACT - PAIN</a:t>
            </a:r>
            <a:endParaRPr lang="en-GB" dirty="0"/>
          </a:p>
        </p:txBody>
      </p:sp>
      <p:sp>
        <p:nvSpPr>
          <p:cNvPr id="4" name="Content Placeholder 2"/>
          <p:cNvSpPr txBox="1">
            <a:spLocks/>
          </p:cNvSpPr>
          <p:nvPr/>
        </p:nvSpPr>
        <p:spPr>
          <a:xfrm>
            <a:off x="399030" y="5229200"/>
            <a:ext cx="8407893" cy="977671"/>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Font typeface="Wingdings 2" pitchFamily="18" charset="2"/>
              <a:buNone/>
            </a:pPr>
            <a:endParaRPr lang="en-GB" dirty="0" smtClean="0"/>
          </a:p>
          <a:p>
            <a:pPr marL="45720" indent="0" algn="ctr">
              <a:buFont typeface="Wingdings 2" pitchFamily="18" charset="2"/>
              <a:buNone/>
            </a:pPr>
            <a:r>
              <a:rPr lang="en-GB" dirty="0" smtClean="0"/>
              <a:t>STAND UP. READ YOUR FACT ONE AT TIME.</a:t>
            </a:r>
          </a:p>
          <a:p>
            <a:pPr marL="45720" indent="0" algn="ctr">
              <a:buFont typeface="Wingdings 2" pitchFamily="18" charset="2"/>
              <a:buNone/>
            </a:pPr>
            <a:endParaRPr lang="en-GB" dirty="0"/>
          </a:p>
          <a:p>
            <a:pPr marL="45720" indent="0" algn="ctr">
              <a:buFont typeface="Wingdings 2" pitchFamily="18" charset="2"/>
              <a:buNone/>
            </a:pPr>
            <a:r>
              <a:rPr lang="en-GB" dirty="0" smtClean="0"/>
              <a:t>SIT DOWN IF YOU HAVE THE FACT AS WELL.</a:t>
            </a:r>
            <a:endParaRPr lang="en-GB" dirty="0"/>
          </a:p>
        </p:txBody>
      </p:sp>
    </p:spTree>
    <p:extLst>
      <p:ext uri="{BB962C8B-B14F-4D97-AF65-F5344CB8AC3E}">
        <p14:creationId xmlns:p14="http://schemas.microsoft.com/office/powerpoint/2010/main" val="3469988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MATCH THE FACT - GERMS</a:t>
            </a:r>
            <a:endParaRPr lang="en-GB" dirty="0"/>
          </a:p>
        </p:txBody>
      </p:sp>
      <p:sp>
        <p:nvSpPr>
          <p:cNvPr id="6" name="Content Placeholder 2"/>
          <p:cNvSpPr>
            <a:spLocks noGrp="1"/>
          </p:cNvSpPr>
          <p:nvPr>
            <p:ph idx="1"/>
          </p:nvPr>
        </p:nvSpPr>
        <p:spPr>
          <a:xfrm>
            <a:off x="380999" y="1719071"/>
            <a:ext cx="8407893" cy="3294105"/>
          </a:xfrm>
        </p:spPr>
        <p:txBody>
          <a:bodyPr>
            <a:normAutofit lnSpcReduction="10000"/>
          </a:bodyPr>
          <a:lstStyle/>
          <a:p>
            <a:r>
              <a:rPr lang="en-GB" dirty="0" smtClean="0"/>
              <a:t>On the OTHER Post-It notes. </a:t>
            </a:r>
            <a:endParaRPr lang="en-GB" dirty="0"/>
          </a:p>
          <a:p>
            <a:r>
              <a:rPr lang="en-GB" dirty="0" smtClean="0"/>
              <a:t>Write down THREE facts for the following Question.</a:t>
            </a:r>
          </a:p>
          <a:p>
            <a:endParaRPr lang="en-GB" dirty="0"/>
          </a:p>
          <a:p>
            <a:pPr marL="45720" indent="0" algn="ctr">
              <a:buNone/>
            </a:pPr>
            <a:r>
              <a:rPr lang="en-GB" sz="3200" dirty="0" smtClean="0"/>
              <a:t>HOW WAS THE PROBLEM OF </a:t>
            </a:r>
            <a:r>
              <a:rPr lang="en-GB" sz="3200" dirty="0" smtClean="0">
                <a:solidFill>
                  <a:srgbClr val="FF0000"/>
                </a:solidFill>
              </a:rPr>
              <a:t>INFECTION </a:t>
            </a:r>
            <a:r>
              <a:rPr lang="en-GB" sz="3200" dirty="0" smtClean="0"/>
              <a:t>OVERCOME DURING THE 19</a:t>
            </a:r>
            <a:r>
              <a:rPr lang="en-GB" sz="3200" baseline="30000" dirty="0" smtClean="0"/>
              <a:t>TH</a:t>
            </a:r>
            <a:r>
              <a:rPr lang="en-GB" sz="3200" dirty="0" smtClean="0"/>
              <a:t> CENTURY?</a:t>
            </a:r>
          </a:p>
          <a:p>
            <a:pPr marL="45720" indent="0" algn="ctr">
              <a:buNone/>
            </a:pPr>
            <a:endParaRPr lang="en-GB" sz="3200" dirty="0"/>
          </a:p>
          <a:p>
            <a:pPr marL="45720" indent="0" algn="ctr">
              <a:buNone/>
            </a:pPr>
            <a:r>
              <a:rPr lang="en-GB" dirty="0" smtClean="0"/>
              <a:t>The aim is to be the last people standing. Come up with the least obvious facts you can.</a:t>
            </a:r>
          </a:p>
        </p:txBody>
      </p:sp>
      <p:sp>
        <p:nvSpPr>
          <p:cNvPr id="7" name="Content Placeholder 2"/>
          <p:cNvSpPr txBox="1">
            <a:spLocks/>
          </p:cNvSpPr>
          <p:nvPr/>
        </p:nvSpPr>
        <p:spPr>
          <a:xfrm>
            <a:off x="399030" y="5229200"/>
            <a:ext cx="8407893" cy="977671"/>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Font typeface="Wingdings 2" pitchFamily="18" charset="2"/>
              <a:buNone/>
            </a:pPr>
            <a:endParaRPr lang="en-GB" dirty="0" smtClean="0"/>
          </a:p>
          <a:p>
            <a:pPr marL="45720" indent="0" algn="ctr">
              <a:buFont typeface="Wingdings 2" pitchFamily="18" charset="2"/>
              <a:buNone/>
            </a:pPr>
            <a:r>
              <a:rPr lang="en-GB" dirty="0" smtClean="0"/>
              <a:t>STAND UP. READ YOUR FACT ONE AT TIME.</a:t>
            </a:r>
          </a:p>
          <a:p>
            <a:pPr marL="45720" indent="0" algn="ctr">
              <a:buFont typeface="Wingdings 2" pitchFamily="18" charset="2"/>
              <a:buNone/>
            </a:pPr>
            <a:endParaRPr lang="en-GB" dirty="0"/>
          </a:p>
          <a:p>
            <a:pPr marL="45720" indent="0" algn="ctr">
              <a:buFont typeface="Wingdings 2" pitchFamily="18" charset="2"/>
              <a:buNone/>
            </a:pPr>
            <a:r>
              <a:rPr lang="en-GB" dirty="0" smtClean="0"/>
              <a:t>SIT DOWN IF YOU HAVE THE FACT AS WELL.</a:t>
            </a:r>
            <a:endParaRPr lang="en-GB" dirty="0"/>
          </a:p>
        </p:txBody>
      </p:sp>
    </p:spTree>
    <p:extLst>
      <p:ext uri="{BB962C8B-B14F-4D97-AF65-F5344CB8AC3E}">
        <p14:creationId xmlns:p14="http://schemas.microsoft.com/office/powerpoint/2010/main" val="73932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077072"/>
            <a:ext cx="6264696" cy="1828800"/>
          </a:xfrm>
        </p:spPr>
        <p:txBody>
          <a:bodyPr>
            <a:normAutofit/>
          </a:bodyPr>
          <a:lstStyle/>
          <a:p>
            <a:pPr marL="342900" indent="-342900">
              <a:buFontTx/>
              <a:buChar char="-"/>
            </a:pPr>
            <a:r>
              <a:rPr lang="en-GB" b="1" dirty="0" smtClean="0"/>
              <a:t>Can </a:t>
            </a:r>
            <a:r>
              <a:rPr lang="en-GB" b="1" dirty="0"/>
              <a:t>describe and </a:t>
            </a:r>
            <a:r>
              <a:rPr lang="en-GB" b="1" dirty="0" smtClean="0"/>
              <a:t>explain the problems of Blood Loss were overcome. </a:t>
            </a:r>
            <a:r>
              <a:rPr lang="en-GB" b="1" dirty="0"/>
              <a:t>(C</a:t>
            </a:r>
            <a:r>
              <a:rPr lang="en-GB" b="1" dirty="0" smtClean="0"/>
              <a:t>)</a:t>
            </a:r>
          </a:p>
          <a:p>
            <a:pPr marL="342900" indent="-342900">
              <a:buFontTx/>
              <a:buChar char="-"/>
            </a:pPr>
            <a:r>
              <a:rPr lang="en-GB" b="1" dirty="0" smtClean="0"/>
              <a:t>Can </a:t>
            </a:r>
            <a:r>
              <a:rPr lang="en-GB" b="1" dirty="0"/>
              <a:t>explain which factors were most important </a:t>
            </a:r>
            <a:r>
              <a:rPr lang="en-GB" b="1" dirty="0" smtClean="0"/>
              <a:t>(</a:t>
            </a:r>
            <a:r>
              <a:rPr lang="en-GB" b="1" dirty="0"/>
              <a:t>A)</a:t>
            </a:r>
            <a:endParaRPr lang="en-GB" dirty="0"/>
          </a:p>
        </p:txBody>
      </p:sp>
      <p:sp>
        <p:nvSpPr>
          <p:cNvPr id="2" name="Title 1"/>
          <p:cNvSpPr>
            <a:spLocks noGrp="1"/>
          </p:cNvSpPr>
          <p:nvPr>
            <p:ph type="title"/>
          </p:nvPr>
        </p:nvSpPr>
        <p:spPr/>
        <p:txBody>
          <a:bodyPr/>
          <a:lstStyle/>
          <a:p>
            <a:r>
              <a:rPr lang="en-GB" dirty="0"/>
              <a:t>What were the problems of blood </a:t>
            </a:r>
            <a:r>
              <a:rPr lang="en-GB" dirty="0" smtClean="0"/>
              <a:t>loss?</a:t>
            </a:r>
            <a:endParaRPr lang="en-GB" dirty="0"/>
          </a:p>
        </p:txBody>
      </p:sp>
    </p:spTree>
    <p:extLst>
      <p:ext uri="{BB962C8B-B14F-4D97-AF65-F5344CB8AC3E}">
        <p14:creationId xmlns:p14="http://schemas.microsoft.com/office/powerpoint/2010/main" val="394460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With your study buddy, I want one of you to use the PowerPoint on WatHistory.weebly.com</a:t>
            </a:r>
          </a:p>
          <a:p>
            <a:endParaRPr lang="en-GB" dirty="0"/>
          </a:p>
          <a:p>
            <a:r>
              <a:rPr lang="en-GB" dirty="0" smtClean="0"/>
              <a:t>The other person will click the link for </a:t>
            </a:r>
            <a:r>
              <a:rPr lang="en-GB" dirty="0" err="1" smtClean="0"/>
              <a:t>Bubbl</a:t>
            </a:r>
            <a:r>
              <a:rPr lang="en-GB" dirty="0" smtClean="0"/>
              <a:t>.</a:t>
            </a:r>
          </a:p>
          <a:p>
            <a:endParaRPr lang="en-GB" dirty="0"/>
          </a:p>
          <a:p>
            <a:r>
              <a:rPr lang="en-GB" dirty="0" smtClean="0"/>
              <a:t>You will create a Mind Map of notes about the following Questions.</a:t>
            </a:r>
          </a:p>
          <a:p>
            <a:endParaRPr lang="en-GB" dirty="0"/>
          </a:p>
          <a:p>
            <a:r>
              <a:rPr lang="en-GB" dirty="0" smtClean="0"/>
              <a:t>What was the Problem of Blood Loss?</a:t>
            </a:r>
          </a:p>
          <a:p>
            <a:r>
              <a:rPr lang="en-GB" dirty="0" smtClean="0"/>
              <a:t>How was the Problem of Blood Loss overcome?</a:t>
            </a:r>
          </a:p>
          <a:p>
            <a:endParaRPr lang="en-GB" dirty="0"/>
          </a:p>
          <a:p>
            <a:r>
              <a:rPr lang="en-GB" dirty="0" smtClean="0"/>
              <a:t>When I call time, I would like you to save a copy of the </a:t>
            </a:r>
            <a:r>
              <a:rPr lang="en-GB" dirty="0" err="1" smtClean="0"/>
              <a:t>Bubbl</a:t>
            </a:r>
            <a:r>
              <a:rPr lang="en-GB" dirty="0" smtClean="0"/>
              <a:t> for revision.</a:t>
            </a:r>
            <a:endParaRPr lang="en-GB" dirty="0"/>
          </a:p>
        </p:txBody>
      </p:sp>
      <p:sp>
        <p:nvSpPr>
          <p:cNvPr id="3" name="Title 2"/>
          <p:cNvSpPr>
            <a:spLocks noGrp="1"/>
          </p:cNvSpPr>
          <p:nvPr>
            <p:ph type="title"/>
          </p:nvPr>
        </p:nvSpPr>
        <p:spPr/>
        <p:txBody>
          <a:bodyPr/>
          <a:lstStyle/>
          <a:p>
            <a:r>
              <a:rPr lang="en-GB" dirty="0" smtClean="0"/>
              <a:t>CREATE YOUR OWN BUBBL</a:t>
            </a:r>
            <a:endParaRPr lang="en-GB" dirty="0"/>
          </a:p>
        </p:txBody>
      </p:sp>
    </p:spTree>
    <p:extLst>
      <p:ext uri="{BB962C8B-B14F-4D97-AF65-F5344CB8AC3E}">
        <p14:creationId xmlns:p14="http://schemas.microsoft.com/office/powerpoint/2010/main" val="3521944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Your </a:t>
            </a:r>
            <a:r>
              <a:rPr lang="en-GB" dirty="0" err="1" smtClean="0"/>
              <a:t>Bubbl</a:t>
            </a:r>
            <a:r>
              <a:rPr lang="en-GB" dirty="0" smtClean="0"/>
              <a:t> should like this…</a:t>
            </a:r>
          </a:p>
          <a:p>
            <a:endParaRPr lang="en-GB" dirty="0"/>
          </a:p>
          <a:p>
            <a:endParaRPr lang="en-GB" dirty="0"/>
          </a:p>
        </p:txBody>
      </p:sp>
      <p:sp>
        <p:nvSpPr>
          <p:cNvPr id="3" name="Title 2"/>
          <p:cNvSpPr>
            <a:spLocks noGrp="1"/>
          </p:cNvSpPr>
          <p:nvPr>
            <p:ph type="title"/>
          </p:nvPr>
        </p:nvSpPr>
        <p:spPr/>
        <p:txBody>
          <a:bodyPr/>
          <a:lstStyle/>
          <a:p>
            <a:r>
              <a:rPr lang="en-GB" dirty="0" smtClean="0"/>
              <a:t>BUBBL</a:t>
            </a:r>
            <a:endParaRPr lang="en-GB" dirty="0"/>
          </a:p>
        </p:txBody>
      </p:sp>
      <p:pic>
        <p:nvPicPr>
          <p:cNvPr id="1026" name="Picture 2" descr="C:\Users\CJW\Downloads\New-Mind-Map_2vgjg9n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276872"/>
            <a:ext cx="8172400"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94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Click EXPORT</a:t>
            </a:r>
          </a:p>
          <a:p>
            <a:endParaRPr lang="en-GB" dirty="0"/>
          </a:p>
          <a:p>
            <a:r>
              <a:rPr lang="en-GB" dirty="0" smtClean="0"/>
              <a:t>EXPORT AS JPG or PRINT.</a:t>
            </a:r>
          </a:p>
          <a:p>
            <a:endParaRPr lang="en-GB" dirty="0"/>
          </a:p>
          <a:p>
            <a:pPr marL="45720" indent="0">
              <a:buNone/>
            </a:pPr>
            <a:endParaRPr lang="en-GB" dirty="0"/>
          </a:p>
        </p:txBody>
      </p:sp>
      <p:sp>
        <p:nvSpPr>
          <p:cNvPr id="3" name="Title 2"/>
          <p:cNvSpPr>
            <a:spLocks noGrp="1"/>
          </p:cNvSpPr>
          <p:nvPr>
            <p:ph type="title"/>
          </p:nvPr>
        </p:nvSpPr>
        <p:spPr/>
        <p:txBody>
          <a:bodyPr/>
          <a:lstStyle/>
          <a:p>
            <a:r>
              <a:rPr lang="en-GB" dirty="0" smtClean="0"/>
              <a:t>EXPORT</a:t>
            </a:r>
            <a:endParaRPr lang="en-GB" dirty="0"/>
          </a:p>
        </p:txBody>
      </p:sp>
    </p:spTree>
    <p:extLst>
      <p:ext uri="{BB962C8B-B14F-4D97-AF65-F5344CB8AC3E}">
        <p14:creationId xmlns:p14="http://schemas.microsoft.com/office/powerpoint/2010/main" val="3333280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endParaRPr lang="en-GB" dirty="0"/>
          </a:p>
          <a:p>
            <a:r>
              <a:rPr lang="en-GB" dirty="0">
                <a:latin typeface="Candara" panose="020E0502030303020204" pitchFamily="34" charset="0"/>
              </a:rPr>
              <a:t>Find someone who can answer the Questions. </a:t>
            </a:r>
          </a:p>
          <a:p>
            <a:endParaRPr lang="en-GB" dirty="0">
              <a:latin typeface="Candara" panose="020E0502030303020204" pitchFamily="34" charset="0"/>
            </a:endParaRPr>
          </a:p>
          <a:p>
            <a:r>
              <a:rPr lang="en-GB" dirty="0">
                <a:latin typeface="Candara" panose="020E0502030303020204" pitchFamily="34" charset="0"/>
              </a:rPr>
              <a:t>You can not get an answer from the same person more than once.</a:t>
            </a:r>
          </a:p>
          <a:p>
            <a:endParaRPr lang="en-GB" dirty="0">
              <a:latin typeface="Candara" panose="020E0502030303020204" pitchFamily="34" charset="0"/>
            </a:endParaRPr>
          </a:p>
          <a:p>
            <a:r>
              <a:rPr lang="en-GB" dirty="0">
                <a:latin typeface="Candara" panose="020E0502030303020204" pitchFamily="34" charset="0"/>
              </a:rPr>
              <a:t>You must get them to write your answer and their name next to the Question.</a:t>
            </a:r>
          </a:p>
          <a:p>
            <a:endParaRPr lang="en-GB" dirty="0">
              <a:latin typeface="Candara" panose="020E0502030303020204" pitchFamily="34" charset="0"/>
            </a:endParaRPr>
          </a:p>
          <a:p>
            <a:r>
              <a:rPr lang="en-GB" dirty="0">
                <a:latin typeface="Candara" panose="020E0502030303020204" pitchFamily="34" charset="0"/>
              </a:rPr>
              <a:t>Contribute &amp; Share your answers.</a:t>
            </a:r>
          </a:p>
          <a:p>
            <a:endParaRPr lang="en-GB" sz="2800" dirty="0">
              <a:latin typeface="Candara" panose="020E0502030303020204" pitchFamily="34" charset="0"/>
            </a:endParaRPr>
          </a:p>
          <a:p>
            <a:r>
              <a:rPr lang="en-GB" sz="2800" dirty="0">
                <a:latin typeface="Candara" panose="020E0502030303020204" pitchFamily="34" charset="0"/>
              </a:rPr>
              <a:t>This will be your EXIT pass for the end of the lesson. I expect to see a COMPLETED sheet. Use this for extra revision.</a:t>
            </a:r>
            <a:endParaRPr lang="en-GB" sz="2800" dirty="0">
              <a:latin typeface="Candara" panose="020E0502030303020204" pitchFamily="34" charset="0"/>
            </a:endParaRPr>
          </a:p>
        </p:txBody>
      </p:sp>
      <p:sp>
        <p:nvSpPr>
          <p:cNvPr id="3" name="Title 2"/>
          <p:cNvSpPr>
            <a:spLocks noGrp="1"/>
          </p:cNvSpPr>
          <p:nvPr>
            <p:ph type="title"/>
          </p:nvPr>
        </p:nvSpPr>
        <p:spPr/>
        <p:txBody>
          <a:bodyPr/>
          <a:lstStyle/>
          <a:p>
            <a:r>
              <a:rPr lang="en-GB" dirty="0" smtClean="0"/>
              <a:t>FIND-SOMEONE-WHO</a:t>
            </a:r>
            <a:endParaRPr lang="en-GB" dirty="0"/>
          </a:p>
        </p:txBody>
      </p:sp>
    </p:spTree>
    <p:extLst>
      <p:ext uri="{BB962C8B-B14F-4D97-AF65-F5344CB8AC3E}">
        <p14:creationId xmlns:p14="http://schemas.microsoft.com/office/powerpoint/2010/main" val="344082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Answer the following Question on the Year 10 Blog Page on WatHistory.weebly.com</a:t>
            </a:r>
          </a:p>
          <a:p>
            <a:endParaRPr lang="en-GB" dirty="0" smtClean="0"/>
          </a:p>
          <a:p>
            <a:r>
              <a:rPr lang="en-GB" dirty="0" smtClean="0"/>
              <a:t>Use today’s lesson, which is also on the site to aid your answer.</a:t>
            </a:r>
          </a:p>
          <a:p>
            <a:endParaRPr lang="en-GB" dirty="0"/>
          </a:p>
          <a:p>
            <a:r>
              <a:rPr lang="en-GB" sz="2800" dirty="0" smtClean="0"/>
              <a:t>How was the problem of Blood Loss overcome by Surgeons?</a:t>
            </a:r>
            <a:endParaRPr lang="en-GB" sz="2800" dirty="0"/>
          </a:p>
        </p:txBody>
      </p:sp>
      <p:sp>
        <p:nvSpPr>
          <p:cNvPr id="3" name="Title 2"/>
          <p:cNvSpPr>
            <a:spLocks noGrp="1"/>
          </p:cNvSpPr>
          <p:nvPr>
            <p:ph type="title"/>
          </p:nvPr>
        </p:nvSpPr>
        <p:spPr/>
        <p:txBody>
          <a:bodyPr/>
          <a:lstStyle/>
          <a:p>
            <a:r>
              <a:rPr lang="en-GB" dirty="0" smtClean="0"/>
              <a:t>Homework</a:t>
            </a:r>
            <a:endParaRPr lang="en-GB" dirty="0"/>
          </a:p>
        </p:txBody>
      </p:sp>
    </p:spTree>
    <p:extLst>
      <p:ext uri="{BB962C8B-B14F-4D97-AF65-F5344CB8AC3E}">
        <p14:creationId xmlns:p14="http://schemas.microsoft.com/office/powerpoint/2010/main" val="3135167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164</TotalTime>
  <Words>959</Words>
  <Application>Microsoft Office PowerPoint</Application>
  <PresentationFormat>On-screen Show (4:3)</PresentationFormat>
  <Paragraphs>115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Grid</vt:lpstr>
      <vt:lpstr>Promenade.</vt:lpstr>
      <vt:lpstr>MATCH THE FACT - PAIN</vt:lpstr>
      <vt:lpstr>MATCH THE FACT - GERMS</vt:lpstr>
      <vt:lpstr>What were the problems of blood loss?</vt:lpstr>
      <vt:lpstr>CREATE YOUR OWN BUBBL</vt:lpstr>
      <vt:lpstr>BUBBL</vt:lpstr>
      <vt:lpstr>EXPORT</vt:lpstr>
      <vt:lpstr>FIND-SOMEONE-WHO</vt:lpstr>
      <vt:lpstr>Homework</vt:lpstr>
      <vt:lpstr>PROBLEMS OF BLOOD LOSS</vt:lpstr>
      <vt:lpstr>The first transfusions </vt:lpstr>
      <vt:lpstr>Transfusions Problems</vt:lpstr>
      <vt:lpstr>  The work of James Blundell </vt:lpstr>
      <vt:lpstr>Problems</vt:lpstr>
      <vt:lpstr>Dr Karl Landsteiner – Blood groups </vt:lpstr>
      <vt:lpstr>War &amp; 20th Century…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Promenade.</dc:title>
  <dc:creator>CJW</dc:creator>
  <cp:lastModifiedBy>CJW</cp:lastModifiedBy>
  <cp:revision>15</cp:revision>
  <dcterms:created xsi:type="dcterms:W3CDTF">2013-12-05T20:25:25Z</dcterms:created>
  <dcterms:modified xsi:type="dcterms:W3CDTF">2013-12-05T23:09:30Z</dcterms:modified>
</cp:coreProperties>
</file>