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62" r:id="rId3"/>
    <p:sldId id="257" r:id="rId4"/>
    <p:sldId id="258" r:id="rId5"/>
    <p:sldId id="260" r:id="rId6"/>
    <p:sldId id="259" r:id="rId7"/>
    <p:sldId id="273" r:id="rId8"/>
    <p:sldId id="268" r:id="rId9"/>
    <p:sldId id="269" r:id="rId10"/>
    <p:sldId id="270" r:id="rId11"/>
    <p:sldId id="274" r:id="rId12"/>
    <p:sldId id="272" r:id="rId13"/>
    <p:sldId id="261" r:id="rId14"/>
    <p:sldId id="263" r:id="rId15"/>
    <p:sldId id="265" r:id="rId16"/>
    <p:sldId id="271" r:id="rId17"/>
    <p:sldId id="264"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p:scale>
          <a:sx n="100" d="100"/>
          <a:sy n="100" d="100"/>
        </p:scale>
        <p:origin x="-212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7983D-C796-4910-BADE-C983C1316716}" type="datetimeFigureOut">
              <a:rPr lang="en-GB" smtClean="0"/>
              <a:t>17/11/2013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8C35A-C953-401A-B409-D375CABBBC16}" type="slidenum">
              <a:rPr lang="en-GB" smtClean="0"/>
              <a:t>‹#›</a:t>
            </a:fld>
            <a:endParaRPr lang="en-GB"/>
          </a:p>
        </p:txBody>
      </p:sp>
    </p:spTree>
    <p:extLst>
      <p:ext uri="{BB962C8B-B14F-4D97-AF65-F5344CB8AC3E}">
        <p14:creationId xmlns:p14="http://schemas.microsoft.com/office/powerpoint/2010/main" val="324223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8C35A-C953-401A-B409-D375CABBBC16}" type="slidenum">
              <a:rPr lang="en-GB" smtClean="0"/>
              <a:t>2</a:t>
            </a:fld>
            <a:endParaRPr lang="en-GB"/>
          </a:p>
        </p:txBody>
      </p:sp>
    </p:spTree>
    <p:extLst>
      <p:ext uri="{BB962C8B-B14F-4D97-AF65-F5344CB8AC3E}">
        <p14:creationId xmlns:p14="http://schemas.microsoft.com/office/powerpoint/2010/main" val="226630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90A293-9BB4-4F5B-881A-4CA7217722A5}"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5026091-E365-48FC-A60F-DD1BB43980C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A293-9BB4-4F5B-881A-4CA7217722A5}"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A293-9BB4-4F5B-881A-4CA7217722A5}"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0A293-9BB4-4F5B-881A-4CA7217722A5}" type="datetimeFigureOut">
              <a:rPr lang="en-GB" smtClean="0"/>
              <a:t>17/11/2013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590A293-9BB4-4F5B-881A-4CA7217722A5}" type="datetimeFigureOut">
              <a:rPr lang="en-GB" smtClean="0"/>
              <a:t>17/11/2013</a:t>
            </a:fld>
            <a:endParaRPr lang="en-GB"/>
          </a:p>
        </p:txBody>
      </p:sp>
      <p:sp>
        <p:nvSpPr>
          <p:cNvPr id="8" name="Slide Number Placeholder 7"/>
          <p:cNvSpPr>
            <a:spLocks noGrp="1"/>
          </p:cNvSpPr>
          <p:nvPr>
            <p:ph type="sldNum" sz="quarter" idx="11"/>
          </p:nvPr>
        </p:nvSpPr>
        <p:spPr/>
        <p:txBody>
          <a:bodyPr/>
          <a:lstStyle/>
          <a:p>
            <a:fld id="{15026091-E365-48FC-A60F-DD1BB43980C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0A293-9BB4-4F5B-881A-4CA7217722A5}"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90A293-9BB4-4F5B-881A-4CA7217722A5}" type="datetimeFigureOut">
              <a:rPr lang="en-GB" smtClean="0"/>
              <a:t>17/11/2013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0A293-9BB4-4F5B-881A-4CA7217722A5}" type="datetimeFigureOut">
              <a:rPr lang="en-GB" smtClean="0"/>
              <a:t>17/11/2013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0A293-9BB4-4F5B-881A-4CA7217722A5}" type="datetimeFigureOut">
              <a:rPr lang="en-GB" smtClean="0"/>
              <a:t>17/11/2013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026091-E365-48FC-A60F-DD1BB43980C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A293-9BB4-4F5B-881A-4CA7217722A5}"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026091-E365-48FC-A60F-DD1BB43980C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A293-9BB4-4F5B-881A-4CA7217722A5}" type="datetimeFigureOut">
              <a:rPr lang="en-GB" smtClean="0"/>
              <a:t>17/11/2013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5026091-E365-48FC-A60F-DD1BB43980CE}"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590A293-9BB4-4F5B-881A-4CA7217722A5}" type="datetimeFigureOut">
              <a:rPr lang="en-GB" smtClean="0"/>
              <a:t>17/11/2013</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5026091-E365-48FC-A60F-DD1BB43980CE}"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858" t="22878" r="30168" b="21194"/>
          <a:stretch/>
        </p:blipFill>
        <p:spPr bwMode="auto">
          <a:xfrm>
            <a:off x="7341866" y="5301208"/>
            <a:ext cx="1198605" cy="1173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GB" dirty="0" smtClean="0"/>
              <a:t>Nazism and the Churches</a:t>
            </a:r>
            <a:endParaRPr lang="en-GB" dirty="0"/>
          </a:p>
        </p:txBody>
      </p:sp>
      <p:sp>
        <p:nvSpPr>
          <p:cNvPr id="3" name="Subtitle 2"/>
          <p:cNvSpPr>
            <a:spLocks noGrp="1"/>
          </p:cNvSpPr>
          <p:nvPr>
            <p:ph type="subTitle" idx="1"/>
          </p:nvPr>
        </p:nvSpPr>
        <p:spPr/>
        <p:txBody>
          <a:bodyPr>
            <a:normAutofit lnSpcReduction="10000"/>
          </a:bodyPr>
          <a:lstStyle/>
          <a:p>
            <a:r>
              <a:rPr lang="en-GB" dirty="0" smtClean="0"/>
              <a:t>WALT: How successful were the </a:t>
            </a:r>
            <a:r>
              <a:rPr lang="en-GB" dirty="0" err="1" smtClean="0"/>
              <a:t>nazis</a:t>
            </a:r>
            <a:r>
              <a:rPr lang="en-GB" dirty="0" smtClean="0"/>
              <a:t> in their attempt to control the Christian church?</a:t>
            </a:r>
            <a:endParaRPr lang="en-GB" dirty="0"/>
          </a:p>
        </p:txBody>
      </p:sp>
    </p:spTree>
    <p:extLst>
      <p:ext uri="{BB962C8B-B14F-4D97-AF65-F5344CB8AC3E}">
        <p14:creationId xmlns:p14="http://schemas.microsoft.com/office/powerpoint/2010/main" val="799651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protestant churches</a:t>
            </a:r>
            <a:endParaRPr lang="en-GB" dirty="0"/>
          </a:p>
        </p:txBody>
      </p:sp>
      <p:sp>
        <p:nvSpPr>
          <p:cNvPr id="3" name="Content Placeholder 2"/>
          <p:cNvSpPr>
            <a:spLocks noGrp="1"/>
          </p:cNvSpPr>
          <p:nvPr>
            <p:ph idx="1"/>
          </p:nvPr>
        </p:nvSpPr>
        <p:spPr/>
        <p:txBody>
          <a:bodyPr>
            <a:normAutofit lnSpcReduction="10000"/>
          </a:bodyPr>
          <a:lstStyle/>
          <a:p>
            <a:r>
              <a:rPr lang="en-GB" dirty="0" smtClean="0"/>
              <a:t>The Protestant Churches were divided about support – Some supported and some opposed. </a:t>
            </a:r>
          </a:p>
          <a:p>
            <a:endParaRPr lang="en-GB" dirty="0"/>
          </a:p>
          <a:p>
            <a:r>
              <a:rPr lang="en-GB" dirty="0" smtClean="0"/>
              <a:t>Not as organised as the Catholic Church – More independent. No real Central organisation.</a:t>
            </a:r>
          </a:p>
          <a:p>
            <a:endParaRPr lang="en-GB" dirty="0"/>
          </a:p>
          <a:p>
            <a:r>
              <a:rPr lang="en-GB" dirty="0" smtClean="0"/>
              <a:t>Nazi’s got better election results in Protestant areas, worse in Catholic. </a:t>
            </a:r>
          </a:p>
          <a:p>
            <a:endParaRPr lang="en-GB" dirty="0" smtClean="0"/>
          </a:p>
          <a:p>
            <a:r>
              <a:rPr lang="en-GB" dirty="0" smtClean="0"/>
              <a:t>Bishop </a:t>
            </a:r>
            <a:r>
              <a:rPr lang="en-GB" dirty="0" err="1" smtClean="0"/>
              <a:t>Meiser</a:t>
            </a:r>
            <a:r>
              <a:rPr lang="en-GB" dirty="0" smtClean="0"/>
              <a:t> supported the Nazis and said “We thank you Lord, for every success which through Your Grace, you have granted to Hitler for the good of the people”. </a:t>
            </a:r>
            <a:endParaRPr lang="en-GB" dirty="0"/>
          </a:p>
        </p:txBody>
      </p:sp>
    </p:spTree>
    <p:extLst>
      <p:ext uri="{BB962C8B-B14F-4D97-AF65-F5344CB8AC3E}">
        <p14:creationId xmlns:p14="http://schemas.microsoft.com/office/powerpoint/2010/main" val="1378933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German evangelical church</a:t>
            </a:r>
            <a:endParaRPr lang="en-GB" dirty="0"/>
          </a:p>
        </p:txBody>
      </p:sp>
      <p:sp>
        <p:nvSpPr>
          <p:cNvPr id="3" name="Content Placeholder 2"/>
          <p:cNvSpPr>
            <a:spLocks noGrp="1"/>
          </p:cNvSpPr>
          <p:nvPr>
            <p:ph idx="1"/>
          </p:nvPr>
        </p:nvSpPr>
        <p:spPr/>
        <p:txBody>
          <a:bodyPr/>
          <a:lstStyle/>
          <a:p>
            <a:r>
              <a:rPr lang="en-GB" dirty="0" smtClean="0"/>
              <a:t>28 regional churches or </a:t>
            </a:r>
            <a:r>
              <a:rPr lang="en-GB" dirty="0" err="1" smtClean="0"/>
              <a:t>Landeskirchen</a:t>
            </a:r>
            <a:r>
              <a:rPr lang="en-GB" dirty="0" smtClean="0"/>
              <a:t> that included the three major theological traditions that had emerged from the Reformation. </a:t>
            </a:r>
          </a:p>
          <a:p>
            <a:r>
              <a:rPr lang="en-GB" dirty="0" smtClean="0"/>
              <a:t>Lutheran, Reformed and United.</a:t>
            </a:r>
          </a:p>
          <a:p>
            <a:r>
              <a:rPr lang="en-GB" dirty="0"/>
              <a:t>Historically the German Evangelical Church viewed itself as one of the pillars of German culture and society, with a theologically grounded tradition of loyalty to </a:t>
            </a:r>
            <a:r>
              <a:rPr lang="en-GB" dirty="0" smtClean="0"/>
              <a:t>the </a:t>
            </a:r>
            <a:r>
              <a:rPr lang="en-GB" dirty="0"/>
              <a:t>state</a:t>
            </a:r>
            <a:r>
              <a:rPr lang="en-GB" dirty="0" smtClean="0"/>
              <a:t>.</a:t>
            </a:r>
          </a:p>
          <a:p>
            <a:endParaRPr lang="en-GB" dirty="0"/>
          </a:p>
          <a:p>
            <a:r>
              <a:rPr lang="en-GB" dirty="0"/>
              <a:t>The </a:t>
            </a:r>
            <a:r>
              <a:rPr lang="en-GB" i="1" dirty="0" err="1"/>
              <a:t>Bekennende</a:t>
            </a:r>
            <a:r>
              <a:rPr lang="en-GB" i="1" dirty="0"/>
              <a:t> </a:t>
            </a:r>
            <a:r>
              <a:rPr lang="en-GB" i="1" dirty="0" err="1"/>
              <a:t>Kirche</a:t>
            </a:r>
            <a:r>
              <a:rPr lang="en-GB" dirty="0"/>
              <a:t>—the "Confessing Church"—emerged in opposition to the “German </a:t>
            </a:r>
            <a:r>
              <a:rPr lang="en-GB" dirty="0" smtClean="0"/>
              <a:t>Christians.</a:t>
            </a:r>
            <a:endParaRPr lang="en-GB" dirty="0"/>
          </a:p>
        </p:txBody>
      </p:sp>
    </p:spTree>
    <p:extLst>
      <p:ext uri="{BB962C8B-B14F-4D97-AF65-F5344CB8AC3E}">
        <p14:creationId xmlns:p14="http://schemas.microsoft.com/office/powerpoint/2010/main" val="166447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Cardinal </a:t>
            </a:r>
            <a:r>
              <a:rPr lang="en-GB" dirty="0" err="1" smtClean="0"/>
              <a:t>galen</a:t>
            </a:r>
            <a:endParaRPr lang="en-GB" dirty="0"/>
          </a:p>
        </p:txBody>
      </p:sp>
      <p:sp>
        <p:nvSpPr>
          <p:cNvPr id="3" name="Content Placeholder 2"/>
          <p:cNvSpPr>
            <a:spLocks noGrp="1"/>
          </p:cNvSpPr>
          <p:nvPr>
            <p:ph idx="1"/>
          </p:nvPr>
        </p:nvSpPr>
        <p:spPr>
          <a:xfrm>
            <a:off x="4572000" y="1772816"/>
            <a:ext cx="3721224" cy="4209331"/>
          </a:xfrm>
        </p:spPr>
        <p:txBody>
          <a:bodyPr/>
          <a:lstStyle/>
          <a:p>
            <a:r>
              <a:rPr lang="en-GB" dirty="0" smtClean="0"/>
              <a:t>In 1941 Catholic Cardinal Galen openly criticised the Nazis for killing mentally ill people. </a:t>
            </a:r>
          </a:p>
          <a:p>
            <a:endParaRPr lang="en-GB" dirty="0"/>
          </a:p>
          <a:p>
            <a:r>
              <a:rPr lang="en-GB" dirty="0" smtClean="0"/>
              <a:t>He ended the war in </a:t>
            </a:r>
            <a:r>
              <a:rPr lang="en-GB" dirty="0" err="1" smtClean="0"/>
              <a:t>Sachsenhausen</a:t>
            </a:r>
            <a:r>
              <a:rPr lang="en-GB" dirty="0" smtClean="0"/>
              <a:t> Concentration camp.</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844824"/>
            <a:ext cx="3576503" cy="246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390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352928" cy="3168352"/>
          </a:xfrm>
        </p:spPr>
        <p:txBody>
          <a:bodyPr>
            <a:normAutofit/>
          </a:bodyPr>
          <a:lstStyle/>
          <a:p>
            <a:r>
              <a:rPr lang="en-GB" dirty="0" smtClean="0"/>
              <a:t>Key church Organisations during the third </a:t>
            </a:r>
            <a:r>
              <a:rPr lang="en-GB" dirty="0" err="1" smtClean="0"/>
              <a:t>reich</a:t>
            </a:r>
            <a:endParaRPr lang="en-GB" dirty="0"/>
          </a:p>
        </p:txBody>
      </p:sp>
      <p:sp>
        <p:nvSpPr>
          <p:cNvPr id="4" name="Content Placeholder 2"/>
          <p:cNvSpPr>
            <a:spLocks noGrp="1"/>
          </p:cNvSpPr>
          <p:nvPr>
            <p:ph idx="1"/>
          </p:nvPr>
        </p:nvSpPr>
        <p:spPr>
          <a:xfrm>
            <a:off x="457200" y="1752600"/>
            <a:ext cx="7620000" cy="4373563"/>
          </a:xfrm>
        </p:spPr>
        <p:txBody>
          <a:bodyPr>
            <a:normAutofit/>
          </a:bodyPr>
          <a:lstStyle/>
          <a:p>
            <a:r>
              <a:rPr lang="en-GB" dirty="0" smtClean="0"/>
              <a:t>Could they gain control of Christianity ?</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Was it a success?</a:t>
            </a:r>
            <a:endParaRPr lang="en-GB" dirty="0"/>
          </a:p>
        </p:txBody>
      </p:sp>
    </p:spTree>
    <p:extLst>
      <p:ext uri="{BB962C8B-B14F-4D97-AF65-F5344CB8AC3E}">
        <p14:creationId xmlns:p14="http://schemas.microsoft.com/office/powerpoint/2010/main" val="2843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reich</a:t>
            </a:r>
            <a:r>
              <a:rPr lang="en-GB" dirty="0" smtClean="0"/>
              <a:t> church	</a:t>
            </a:r>
            <a:endParaRPr lang="en-GB" dirty="0"/>
          </a:p>
        </p:txBody>
      </p:sp>
      <p:sp>
        <p:nvSpPr>
          <p:cNvPr id="3" name="Content Placeholder 2"/>
          <p:cNvSpPr>
            <a:spLocks noGrp="1"/>
          </p:cNvSpPr>
          <p:nvPr>
            <p:ph idx="1"/>
          </p:nvPr>
        </p:nvSpPr>
        <p:spPr/>
        <p:txBody>
          <a:bodyPr/>
          <a:lstStyle/>
          <a:p>
            <a:r>
              <a:rPr lang="en-GB" dirty="0" smtClean="0"/>
              <a:t>The Reich Church was a new umbrella organisation of the Protestant Churches, set up as a means of co-ordination religion. </a:t>
            </a:r>
          </a:p>
          <a:p>
            <a:endParaRPr lang="en-GB" dirty="0"/>
          </a:p>
          <a:p>
            <a:r>
              <a:rPr lang="en-GB" dirty="0" smtClean="0"/>
              <a:t>Within it, the German Christians developed as a powerful movement. Hitler hoped they would dominate the Reich Church. However, the attempt to create a unified, state controlled Church caused a reaction and the Confessional Church broke away.</a:t>
            </a:r>
            <a:endParaRPr lang="en-GB" dirty="0"/>
          </a:p>
        </p:txBody>
      </p:sp>
    </p:spTree>
    <p:extLst>
      <p:ext uri="{BB962C8B-B14F-4D97-AF65-F5344CB8AC3E}">
        <p14:creationId xmlns:p14="http://schemas.microsoft.com/office/powerpoint/2010/main" val="3796158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Confessional church</a:t>
            </a:r>
            <a:endParaRPr lang="en-GB" dirty="0"/>
          </a:p>
        </p:txBody>
      </p:sp>
      <p:sp>
        <p:nvSpPr>
          <p:cNvPr id="3" name="Content Placeholder 2"/>
          <p:cNvSpPr>
            <a:spLocks noGrp="1"/>
          </p:cNvSpPr>
          <p:nvPr>
            <p:ph idx="1"/>
          </p:nvPr>
        </p:nvSpPr>
        <p:spPr/>
        <p:txBody>
          <a:bodyPr>
            <a:normAutofit fontScale="92500"/>
          </a:bodyPr>
          <a:lstStyle/>
          <a:p>
            <a:r>
              <a:rPr lang="en-GB" dirty="0" smtClean="0"/>
              <a:t>In 1934 the Confessional Church broke away from the Reich Church. It was not based on opposition to Nazism as such, but it was concerned to defend the Protestant Church against state interference and the false theology of the German Christians. </a:t>
            </a:r>
          </a:p>
          <a:p>
            <a:r>
              <a:rPr lang="en-GB" dirty="0" smtClean="0"/>
              <a:t>Opposed to Hitler</a:t>
            </a:r>
          </a:p>
          <a:p>
            <a:endParaRPr lang="en-GB" dirty="0" smtClean="0"/>
          </a:p>
          <a:p>
            <a:r>
              <a:rPr lang="en-GB" dirty="0" smtClean="0"/>
              <a:t>One of the leaders, Dietrich Bonhoeffer, tried to lead organised resistance against the Nazis – He was even in contact with the Allies – He was murdered by the Gestapo</a:t>
            </a:r>
            <a:endParaRPr lang="en-GB" dirty="0"/>
          </a:p>
          <a:p>
            <a:endParaRPr lang="en-GB" dirty="0" smtClean="0"/>
          </a:p>
          <a:p>
            <a:endParaRPr lang="en-GB" dirty="0" smtClean="0"/>
          </a:p>
          <a:p>
            <a:r>
              <a:rPr lang="en-GB" dirty="0" smtClean="0"/>
              <a:t>It had about 5,000 clergy.</a:t>
            </a:r>
            <a:endParaRPr lang="en-GB" dirty="0"/>
          </a:p>
        </p:txBody>
      </p:sp>
    </p:spTree>
    <p:extLst>
      <p:ext uri="{BB962C8B-B14F-4D97-AF65-F5344CB8AC3E}">
        <p14:creationId xmlns:p14="http://schemas.microsoft.com/office/powerpoint/2010/main" val="241962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Pastor </a:t>
            </a:r>
            <a:r>
              <a:rPr lang="en-GB" dirty="0" err="1" smtClean="0"/>
              <a:t>Niemoller</a:t>
            </a:r>
            <a:endParaRPr lang="en-GB" dirty="0"/>
          </a:p>
        </p:txBody>
      </p:sp>
      <p:sp>
        <p:nvSpPr>
          <p:cNvPr id="3" name="Content Placeholder 2"/>
          <p:cNvSpPr>
            <a:spLocks noGrp="1"/>
          </p:cNvSpPr>
          <p:nvPr>
            <p:ph idx="1"/>
          </p:nvPr>
        </p:nvSpPr>
        <p:spPr/>
        <p:txBody>
          <a:bodyPr/>
          <a:lstStyle/>
          <a:p>
            <a:r>
              <a:rPr lang="en-GB" b="0" dirty="0"/>
              <a:t>First they came for the communists,</a:t>
            </a:r>
            <a:br>
              <a:rPr lang="en-GB" b="0" dirty="0"/>
            </a:br>
            <a:r>
              <a:rPr lang="en-GB" b="0" dirty="0"/>
              <a:t>and I didn't speak out because I wasn't a communist.</a:t>
            </a:r>
          </a:p>
          <a:p>
            <a:r>
              <a:rPr lang="en-GB" b="0" dirty="0"/>
              <a:t>Then they came for the socialists,</a:t>
            </a:r>
            <a:br>
              <a:rPr lang="en-GB" b="0" dirty="0"/>
            </a:br>
            <a:r>
              <a:rPr lang="en-GB" b="0" dirty="0"/>
              <a:t>and I didn't speak out because I wasn't a socialist.</a:t>
            </a:r>
          </a:p>
          <a:p>
            <a:r>
              <a:rPr lang="en-GB" b="0" dirty="0"/>
              <a:t>Then they came for the trade unionists,</a:t>
            </a:r>
            <a:br>
              <a:rPr lang="en-GB" b="0" dirty="0"/>
            </a:br>
            <a:r>
              <a:rPr lang="en-GB" b="0" dirty="0"/>
              <a:t>and I didn't speak out because I wasn't a trade unionist</a:t>
            </a:r>
            <a:r>
              <a:rPr lang="en-GB" b="0" dirty="0" smtClean="0"/>
              <a:t>.</a:t>
            </a:r>
            <a:endParaRPr lang="en-GB" b="0" dirty="0"/>
          </a:p>
          <a:p>
            <a:r>
              <a:rPr lang="en-GB" b="0" dirty="0" smtClean="0"/>
              <a:t>Then they came for the Jews, </a:t>
            </a:r>
          </a:p>
          <a:p>
            <a:r>
              <a:rPr lang="en-GB" b="0" dirty="0" smtClean="0"/>
              <a:t>And I didn’t speak out because I wasn’t a Jew.</a:t>
            </a:r>
            <a:endParaRPr lang="en-GB" b="0" dirty="0"/>
          </a:p>
          <a:p>
            <a:r>
              <a:rPr lang="en-GB" dirty="0"/>
              <a:t>Then they came for me,</a:t>
            </a:r>
            <a:br>
              <a:rPr lang="en-GB" dirty="0"/>
            </a:br>
            <a:r>
              <a:rPr lang="en-GB" dirty="0"/>
              <a:t>and there was no one left to speak for me.</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88640"/>
            <a:ext cx="1673031" cy="222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4732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 Christians</a:t>
            </a:r>
            <a:endParaRPr lang="en-GB" dirty="0"/>
          </a:p>
        </p:txBody>
      </p:sp>
      <p:sp>
        <p:nvSpPr>
          <p:cNvPr id="3" name="Content Placeholder 2"/>
          <p:cNvSpPr>
            <a:spLocks noGrp="1"/>
          </p:cNvSpPr>
          <p:nvPr>
            <p:ph idx="1"/>
          </p:nvPr>
        </p:nvSpPr>
        <p:spPr/>
        <p:txBody>
          <a:bodyPr/>
          <a:lstStyle/>
          <a:p>
            <a:r>
              <a:rPr lang="en-GB" dirty="0" smtClean="0"/>
              <a:t>German Christians wanted to restructure the whole of Protestantism into a new, racially based brand of Christianity. They described themselves as the ‘SA of the Church’, of a new people’s Church.</a:t>
            </a:r>
          </a:p>
          <a:p>
            <a:endParaRPr lang="en-GB" dirty="0"/>
          </a:p>
          <a:p>
            <a:r>
              <a:rPr lang="en-GB" dirty="0" smtClean="0"/>
              <a:t>They adopted Nazi style uniforms and salutes; they had a slogan: ‘The swastika on our breasts and the cross in our hearts.’ In November 1933 they called for the cleansing of the gospels of un-German elements, especially ‘the scapegoat and inferiority theology of Rabbi Paul’.</a:t>
            </a:r>
            <a:endParaRPr lang="en-GB" dirty="0"/>
          </a:p>
        </p:txBody>
      </p:sp>
    </p:spTree>
    <p:extLst>
      <p:ext uri="{BB962C8B-B14F-4D97-AF65-F5344CB8AC3E}">
        <p14:creationId xmlns:p14="http://schemas.microsoft.com/office/powerpoint/2010/main" val="2417178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 Faith Movement</a:t>
            </a:r>
            <a:endParaRPr lang="en-GB" dirty="0"/>
          </a:p>
        </p:txBody>
      </p:sp>
      <p:sp>
        <p:nvSpPr>
          <p:cNvPr id="3" name="Content Placeholder 2"/>
          <p:cNvSpPr>
            <a:spLocks noGrp="1"/>
          </p:cNvSpPr>
          <p:nvPr>
            <p:ph idx="1"/>
          </p:nvPr>
        </p:nvSpPr>
        <p:spPr/>
        <p:txBody>
          <a:bodyPr/>
          <a:lstStyle/>
          <a:p>
            <a:r>
              <a:rPr lang="en-GB" dirty="0" smtClean="0"/>
              <a:t>Whereas the German Christians wanted to Nazify Christianity, the Faith Movement went further and wanted to replace Christianity and adopt pagan rituals: for example the SS held marriages in runic carved rooms. It remained a small sect, but illustrate what the </a:t>
            </a:r>
            <a:r>
              <a:rPr lang="en-GB" dirty="0"/>
              <a:t>N</a:t>
            </a:r>
            <a:r>
              <a:rPr lang="en-GB" dirty="0" smtClean="0"/>
              <a:t>azis might have done if they had won the Second World War.</a:t>
            </a:r>
          </a:p>
          <a:p>
            <a:r>
              <a:rPr lang="en-GB" dirty="0" smtClean="0"/>
              <a:t>“Jesus was a cowardly Jewish lout who had certain adventures during his years of indiscretion. He uprooted his disciples from blood and soil … At the very end he insulted the majesty of death in an obscene manner.” – </a:t>
            </a:r>
            <a:r>
              <a:rPr lang="en-GB" sz="1600" dirty="0" smtClean="0"/>
              <a:t>From the Journal of the Faith Movement, 1937.</a:t>
            </a:r>
            <a:endParaRPr lang="en-GB" dirty="0"/>
          </a:p>
        </p:txBody>
      </p:sp>
    </p:spTree>
    <p:extLst>
      <p:ext uri="{BB962C8B-B14F-4D97-AF65-F5344CB8AC3E}">
        <p14:creationId xmlns:p14="http://schemas.microsoft.com/office/powerpoint/2010/main" val="3758264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or Failure.</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4099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WILFS</a:t>
            </a:r>
            <a:endParaRPr lang="en-GB" dirty="0"/>
          </a:p>
        </p:txBody>
      </p:sp>
      <p:sp>
        <p:nvSpPr>
          <p:cNvPr id="3" name="Content Placeholder 2"/>
          <p:cNvSpPr>
            <a:spLocks noGrp="1"/>
          </p:cNvSpPr>
          <p:nvPr>
            <p:ph idx="1"/>
          </p:nvPr>
        </p:nvSpPr>
        <p:spPr/>
        <p:txBody>
          <a:bodyPr/>
          <a:lstStyle/>
          <a:p>
            <a:r>
              <a:rPr lang="en-GB" dirty="0"/>
              <a:t>E) = Describe the German Churches before 1933</a:t>
            </a:r>
            <a:r>
              <a:rPr lang="en-GB" dirty="0" smtClean="0"/>
              <a:t>.</a:t>
            </a:r>
          </a:p>
          <a:p>
            <a:endParaRPr lang="en-GB" dirty="0" smtClean="0"/>
          </a:p>
          <a:p>
            <a:r>
              <a:rPr lang="en-GB" dirty="0" smtClean="0"/>
              <a:t>D</a:t>
            </a:r>
            <a:r>
              <a:rPr lang="en-GB" dirty="0"/>
              <a:t>) = Describe &amp; Explain the ideological tensions between </a:t>
            </a:r>
            <a:r>
              <a:rPr lang="en-GB" dirty="0" smtClean="0"/>
              <a:t>Nazism </a:t>
            </a:r>
            <a:r>
              <a:rPr lang="en-GB" dirty="0"/>
              <a:t>and Christianity</a:t>
            </a:r>
            <a:r>
              <a:rPr lang="en-GB" dirty="0" smtClean="0"/>
              <a:t>.</a:t>
            </a:r>
          </a:p>
          <a:p>
            <a:endParaRPr lang="en-GB" dirty="0" smtClean="0"/>
          </a:p>
          <a:p>
            <a:r>
              <a:rPr lang="en-GB" dirty="0" smtClean="0"/>
              <a:t>C&amp;B) </a:t>
            </a:r>
            <a:r>
              <a:rPr lang="en-GB" dirty="0"/>
              <a:t>= Describe &amp; Explain the Nazis attempts to control both the RC Church and the Protestant Churches in Germany</a:t>
            </a:r>
            <a:r>
              <a:rPr lang="en-GB" dirty="0" smtClean="0"/>
              <a:t>. Why did they want control? (B)</a:t>
            </a:r>
          </a:p>
          <a:p>
            <a:endParaRPr lang="en-GB" dirty="0"/>
          </a:p>
          <a:p>
            <a:r>
              <a:rPr lang="en-GB" dirty="0" smtClean="0"/>
              <a:t>A) = Can evaluate the success/failure.</a:t>
            </a:r>
          </a:p>
          <a:p>
            <a:endParaRPr lang="en-GB" dirty="0"/>
          </a:p>
          <a:p>
            <a:endParaRPr lang="en-GB" dirty="0"/>
          </a:p>
        </p:txBody>
      </p:sp>
    </p:spTree>
    <p:extLst>
      <p:ext uri="{BB962C8B-B14F-4D97-AF65-F5344CB8AC3E}">
        <p14:creationId xmlns:p14="http://schemas.microsoft.com/office/powerpoint/2010/main" val="409443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43192" cy="1371600"/>
          </a:xfrm>
        </p:spPr>
        <p:txBody>
          <a:bodyPr/>
          <a:lstStyle/>
          <a:p>
            <a:r>
              <a:rPr lang="en-GB" dirty="0" smtClean="0"/>
              <a:t>Churches Before 1933</a:t>
            </a:r>
            <a:endParaRPr lang="en-GB" dirty="0"/>
          </a:p>
        </p:txBody>
      </p:sp>
      <p:sp>
        <p:nvSpPr>
          <p:cNvPr id="3" name="Content Placeholder 2"/>
          <p:cNvSpPr>
            <a:spLocks noGrp="1"/>
          </p:cNvSpPr>
          <p:nvPr>
            <p:ph idx="1"/>
          </p:nvPr>
        </p:nvSpPr>
        <p:spPr/>
        <p:txBody>
          <a:bodyPr>
            <a:normAutofit fontScale="92500"/>
          </a:bodyPr>
          <a:lstStyle/>
          <a:p>
            <a:r>
              <a:rPr lang="en-GB" dirty="0" smtClean="0"/>
              <a:t>Catholic </a:t>
            </a:r>
          </a:p>
          <a:p>
            <a:pPr marL="342900" indent="-342900">
              <a:buFontTx/>
              <a:buChar char="-"/>
            </a:pPr>
            <a:r>
              <a:rPr lang="en-GB" dirty="0" smtClean="0"/>
              <a:t>Members: 22m (32% of Pop); concentrated in west and south.</a:t>
            </a:r>
          </a:p>
          <a:p>
            <a:pPr marL="342900" indent="-342900">
              <a:buFontTx/>
              <a:buChar char="-"/>
            </a:pPr>
            <a:r>
              <a:rPr lang="en-GB" dirty="0" smtClean="0"/>
              <a:t>Powerful institution with range of bodies (</a:t>
            </a:r>
            <a:r>
              <a:rPr lang="en-GB" dirty="0" err="1" smtClean="0"/>
              <a:t>e.g</a:t>
            </a:r>
            <a:r>
              <a:rPr lang="en-GB" dirty="0" smtClean="0"/>
              <a:t> Youth organisations, Schools, Charities).</a:t>
            </a:r>
          </a:p>
          <a:p>
            <a:pPr marL="342900" indent="-342900">
              <a:buFontTx/>
              <a:buChar char="-"/>
            </a:pPr>
            <a:r>
              <a:rPr lang="en-GB" dirty="0" smtClean="0"/>
              <a:t>The Catholic Z and BVP parties together regularly received about one-fifth of the votes in the Weimar elections.</a:t>
            </a:r>
            <a:endParaRPr lang="en-GB" dirty="0"/>
          </a:p>
          <a:p>
            <a:r>
              <a:rPr lang="en-GB" dirty="0" smtClean="0"/>
              <a:t>Protestant</a:t>
            </a:r>
          </a:p>
          <a:p>
            <a:pPr marL="342900" indent="-342900">
              <a:buFontTx/>
              <a:buChar char="-"/>
            </a:pPr>
            <a:r>
              <a:rPr lang="en-GB" dirty="0" smtClean="0"/>
              <a:t>Members: over 40m (58% of Pop).</a:t>
            </a:r>
          </a:p>
          <a:p>
            <a:pPr marL="342900" indent="-342900">
              <a:buFontTx/>
              <a:buChar char="-"/>
            </a:pPr>
            <a:r>
              <a:rPr lang="en-GB" dirty="0" smtClean="0"/>
              <a:t>Mainly Lutheran (Evangelical) and Calvinist.</a:t>
            </a:r>
          </a:p>
          <a:p>
            <a:pPr marL="342900" indent="-342900">
              <a:buFontTx/>
              <a:buChar char="-"/>
            </a:pPr>
            <a:r>
              <a:rPr lang="en-GB" dirty="0" smtClean="0"/>
              <a:t>Organised separately in 28 state-based churches.</a:t>
            </a:r>
          </a:p>
          <a:p>
            <a:pPr marL="342900" indent="-342900">
              <a:buFontTx/>
              <a:buChar char="-"/>
            </a:pPr>
            <a:r>
              <a:rPr lang="en-GB" dirty="0" smtClean="0"/>
              <a:t>Youth Organisations had 0.7 million members. </a:t>
            </a:r>
            <a:endParaRPr lang="en-GB" dirty="0"/>
          </a:p>
        </p:txBody>
      </p:sp>
    </p:spTree>
    <p:extLst>
      <p:ext uri="{BB962C8B-B14F-4D97-AF65-F5344CB8AC3E}">
        <p14:creationId xmlns:p14="http://schemas.microsoft.com/office/powerpoint/2010/main" val="22941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Previous Exam Q’s</a:t>
            </a:r>
            <a:endParaRPr lang="en-GB" dirty="0"/>
          </a:p>
        </p:txBody>
      </p:sp>
      <p:sp>
        <p:nvSpPr>
          <p:cNvPr id="3" name="Content Placeholder 2"/>
          <p:cNvSpPr>
            <a:spLocks noGrp="1"/>
          </p:cNvSpPr>
          <p:nvPr>
            <p:ph idx="1"/>
          </p:nvPr>
        </p:nvSpPr>
        <p:spPr/>
        <p:txBody>
          <a:bodyPr/>
          <a:lstStyle/>
          <a:p>
            <a:r>
              <a:rPr lang="en-GB" dirty="0" smtClean="0">
                <a:solidFill>
                  <a:srgbClr val="0070C0"/>
                </a:solidFill>
              </a:rPr>
              <a:t>12 - Explain </a:t>
            </a:r>
            <a:r>
              <a:rPr lang="en-GB" dirty="0">
                <a:solidFill>
                  <a:srgbClr val="0070C0"/>
                </a:solidFill>
              </a:rPr>
              <a:t>why the Nazi government made a Concordat with the Catholic Church in July 1933. </a:t>
            </a:r>
          </a:p>
          <a:p>
            <a:r>
              <a:rPr lang="en-GB" dirty="0" smtClean="0">
                <a:solidFill>
                  <a:srgbClr val="0070C0"/>
                </a:solidFill>
              </a:rPr>
              <a:t>12 - Explain </a:t>
            </a:r>
            <a:r>
              <a:rPr lang="en-GB" dirty="0">
                <a:solidFill>
                  <a:srgbClr val="0070C0"/>
                </a:solidFill>
              </a:rPr>
              <a:t>why the Nazi rise to power in 1933 caused problems for the German Churches.</a:t>
            </a:r>
          </a:p>
          <a:p>
            <a:r>
              <a:rPr lang="en-GB" dirty="0" smtClean="0">
                <a:solidFill>
                  <a:srgbClr val="FF0000"/>
                </a:solidFill>
              </a:rPr>
              <a:t>24 - Explain </a:t>
            </a:r>
            <a:r>
              <a:rPr lang="en-GB" dirty="0">
                <a:solidFill>
                  <a:srgbClr val="FF0000"/>
                </a:solidFill>
              </a:rPr>
              <a:t>why the Nazi rise to power in 1933 caused problems for the German Churches.</a:t>
            </a:r>
          </a:p>
          <a:p>
            <a:r>
              <a:rPr lang="en-GB" dirty="0" smtClean="0">
                <a:solidFill>
                  <a:srgbClr val="FF0000"/>
                </a:solidFill>
              </a:rPr>
              <a:t>24 - ‘Nazi </a:t>
            </a:r>
            <a:r>
              <a:rPr lang="en-GB" dirty="0">
                <a:solidFill>
                  <a:srgbClr val="FF0000"/>
                </a:solidFill>
              </a:rPr>
              <a:t>attempts to control the German Churches had limited success in the years 1933 to 1945.’</a:t>
            </a:r>
          </a:p>
          <a:p>
            <a:r>
              <a:rPr lang="en-GB" dirty="0">
                <a:solidFill>
                  <a:srgbClr val="FF0000"/>
                </a:solidFill>
              </a:rPr>
              <a:t>Explain why you agree or disagree with this view. </a:t>
            </a:r>
          </a:p>
          <a:p>
            <a:endParaRPr lang="en-GB" dirty="0"/>
          </a:p>
        </p:txBody>
      </p:sp>
    </p:spTree>
    <p:extLst>
      <p:ext uri="{BB962C8B-B14F-4D97-AF65-F5344CB8AC3E}">
        <p14:creationId xmlns:p14="http://schemas.microsoft.com/office/powerpoint/2010/main" val="252954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did the Churches Support the Nazis</a:t>
            </a:r>
            <a:endParaRPr lang="en-GB" dirty="0"/>
          </a:p>
        </p:txBody>
      </p:sp>
      <p:sp>
        <p:nvSpPr>
          <p:cNvPr id="3" name="Content Placeholder 2"/>
          <p:cNvSpPr>
            <a:spLocks noGrp="1"/>
          </p:cNvSpPr>
          <p:nvPr>
            <p:ph idx="1"/>
          </p:nvPr>
        </p:nvSpPr>
        <p:spPr/>
        <p:txBody>
          <a:bodyPr/>
          <a:lstStyle/>
          <a:p>
            <a:r>
              <a:rPr lang="en-GB" dirty="0" smtClean="0"/>
              <a:t>To many Christians, Weimar Germany seemed to be very immoral – The Nazis appealed as they supported the family and old fashioned moral standards.</a:t>
            </a:r>
          </a:p>
          <a:p>
            <a:endParaRPr lang="en-GB" dirty="0"/>
          </a:p>
          <a:p>
            <a:r>
              <a:rPr lang="en-GB" dirty="0" smtClean="0"/>
              <a:t>Hitler tried to win over Christians by expressing his support for the Church in his speeches.</a:t>
            </a:r>
          </a:p>
          <a:p>
            <a:endParaRPr lang="en-GB" dirty="0"/>
          </a:p>
          <a:p>
            <a:r>
              <a:rPr lang="en-GB" dirty="0" smtClean="0"/>
              <a:t>Nazis were opposed to Communism and as Communists wanted to destroy Christianity the Churches saw Nazis as a good thing.</a:t>
            </a:r>
            <a:endParaRPr lang="en-GB" dirty="0"/>
          </a:p>
        </p:txBody>
      </p:sp>
    </p:spTree>
    <p:extLst>
      <p:ext uri="{BB962C8B-B14F-4D97-AF65-F5344CB8AC3E}">
        <p14:creationId xmlns:p14="http://schemas.microsoft.com/office/powerpoint/2010/main" val="329549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CATHOLIC CHURCH</a:t>
            </a:r>
            <a:endParaRPr lang="en-GB" dirty="0"/>
          </a:p>
        </p:txBody>
      </p:sp>
      <p:sp>
        <p:nvSpPr>
          <p:cNvPr id="3" name="Content Placeholder 2"/>
          <p:cNvSpPr>
            <a:spLocks noGrp="1"/>
          </p:cNvSpPr>
          <p:nvPr>
            <p:ph idx="1"/>
          </p:nvPr>
        </p:nvSpPr>
        <p:spPr/>
        <p:txBody>
          <a:bodyPr/>
          <a:lstStyle/>
          <a:p>
            <a:pPr marL="342900" indent="-342900">
              <a:buFontTx/>
              <a:buChar char="-"/>
            </a:pPr>
            <a:r>
              <a:rPr lang="en-GB" dirty="0" smtClean="0"/>
              <a:t>Strong in the South – Especially in the Nazi Home State of Bavaria – They supported the Nazis … at first.</a:t>
            </a:r>
          </a:p>
          <a:p>
            <a:pPr marL="342900" indent="-342900">
              <a:buFontTx/>
              <a:buChar char="-"/>
            </a:pPr>
            <a:r>
              <a:rPr lang="en-GB" dirty="0" smtClean="0"/>
              <a:t>Formidable opponent – International.</a:t>
            </a:r>
          </a:p>
          <a:p>
            <a:r>
              <a:rPr lang="en-GB" dirty="0" smtClean="0"/>
              <a:t>- In 1933 Hitler signed the Concordat with the Pope which said the Church would be left alone by the Nazis provided the Church stayed out of politics. </a:t>
            </a:r>
            <a:endParaRPr lang="en-GB" dirty="0"/>
          </a:p>
          <a:p>
            <a:r>
              <a:rPr lang="en-GB" dirty="0" smtClean="0"/>
              <a:t>- They soon realised the Nazis would not leave them alone. </a:t>
            </a:r>
          </a:p>
          <a:p>
            <a:r>
              <a:rPr lang="en-GB" dirty="0" smtClean="0"/>
              <a:t>- Catholics had a well organised Youth organisation. Many parents preferred to send their children to the Catholic Youth.</a:t>
            </a:r>
          </a:p>
          <a:p>
            <a:r>
              <a:rPr lang="en-GB" dirty="0" smtClean="0"/>
              <a:t>- In 1937 the Catholic Youth was made illegal. </a:t>
            </a:r>
            <a:endParaRPr lang="en-GB" dirty="0"/>
          </a:p>
        </p:txBody>
      </p:sp>
    </p:spTree>
    <p:extLst>
      <p:ext uri="{BB962C8B-B14F-4D97-AF65-F5344CB8AC3E}">
        <p14:creationId xmlns:p14="http://schemas.microsoft.com/office/powerpoint/2010/main" val="4029126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Catholic Church</a:t>
            </a:r>
            <a:endParaRPr lang="en-GB" dirty="0"/>
          </a:p>
        </p:txBody>
      </p:sp>
      <p:sp>
        <p:nvSpPr>
          <p:cNvPr id="3" name="Content Placeholder 2"/>
          <p:cNvSpPr>
            <a:spLocks noGrp="1"/>
          </p:cNvSpPr>
          <p:nvPr>
            <p:ph idx="1"/>
          </p:nvPr>
        </p:nvSpPr>
        <p:spPr/>
        <p:txBody>
          <a:bodyPr/>
          <a:lstStyle/>
          <a:p>
            <a:r>
              <a:rPr lang="en-GB" dirty="0" smtClean="0"/>
              <a:t>The Concordat – Got the Catholics to accept the destruction of their Political Parties in return for freedom of worship and independence of Catholic Institutions, Schools and Youth Clubs</a:t>
            </a:r>
          </a:p>
          <a:p>
            <a:endParaRPr lang="en-GB" dirty="0"/>
          </a:p>
          <a:p>
            <a:r>
              <a:rPr lang="en-GB" dirty="0" smtClean="0"/>
              <a:t>Convenient for both sides. The Catholic bishops were concerned to safeguard the position of the Church under the Nazis. For Hitler it gave him international recognition and the ‘the permanent exclusion of the clergy from Party Politics. </a:t>
            </a:r>
          </a:p>
          <a:p>
            <a:endParaRPr lang="en-GB" dirty="0"/>
          </a:p>
          <a:p>
            <a:r>
              <a:rPr lang="en-GB" dirty="0" smtClean="0"/>
              <a:t>Temporary Legitimacy and respectability. </a:t>
            </a:r>
            <a:endParaRPr lang="en-GB" dirty="0"/>
          </a:p>
        </p:txBody>
      </p:sp>
    </p:spTree>
    <p:extLst>
      <p:ext uri="{BB962C8B-B14F-4D97-AF65-F5344CB8AC3E}">
        <p14:creationId xmlns:p14="http://schemas.microsoft.com/office/powerpoint/2010/main" val="75737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Catholic schools</a:t>
            </a:r>
            <a:endParaRPr lang="en-GB" dirty="0"/>
          </a:p>
        </p:txBody>
      </p:sp>
      <p:sp>
        <p:nvSpPr>
          <p:cNvPr id="3" name="Content Placeholder 2"/>
          <p:cNvSpPr>
            <a:spLocks noGrp="1"/>
          </p:cNvSpPr>
          <p:nvPr>
            <p:ph idx="1"/>
          </p:nvPr>
        </p:nvSpPr>
        <p:spPr/>
        <p:txBody>
          <a:bodyPr/>
          <a:lstStyle/>
          <a:p>
            <a:r>
              <a:rPr lang="en-GB" dirty="0" smtClean="0"/>
              <a:t>Catholic schools were not subjected to the level of propaganda faced by children in state schools – Nazis thought this would lead people to oppose them.</a:t>
            </a:r>
          </a:p>
          <a:p>
            <a:endParaRPr lang="en-GB" dirty="0"/>
          </a:p>
          <a:p>
            <a:r>
              <a:rPr lang="en-GB" dirty="0" smtClean="0"/>
              <a:t>At first these schools were made to remove Christian symbols from Classrooms.</a:t>
            </a:r>
          </a:p>
          <a:p>
            <a:endParaRPr lang="en-GB" dirty="0"/>
          </a:p>
          <a:p>
            <a:r>
              <a:rPr lang="en-GB" dirty="0" smtClean="0"/>
              <a:t>Schools were taken out of Church Control – The Pope protested to Hitler. </a:t>
            </a:r>
            <a:endParaRPr lang="en-GB" dirty="0"/>
          </a:p>
        </p:txBody>
      </p:sp>
    </p:spTree>
    <p:extLst>
      <p:ext uri="{BB962C8B-B14F-4D97-AF65-F5344CB8AC3E}">
        <p14:creationId xmlns:p14="http://schemas.microsoft.com/office/powerpoint/2010/main" val="1545499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Catholic priests</a:t>
            </a:r>
            <a:endParaRPr lang="en-GB" dirty="0"/>
          </a:p>
        </p:txBody>
      </p:sp>
      <p:sp>
        <p:nvSpPr>
          <p:cNvPr id="3" name="Content Placeholder 2"/>
          <p:cNvSpPr>
            <a:spLocks noGrp="1"/>
          </p:cNvSpPr>
          <p:nvPr>
            <p:ph idx="1"/>
          </p:nvPr>
        </p:nvSpPr>
        <p:spPr/>
        <p:txBody>
          <a:bodyPr/>
          <a:lstStyle/>
          <a:p>
            <a:r>
              <a:rPr lang="en-GB" dirty="0" smtClean="0"/>
              <a:t>As many as 1/3 of all priests were punished by the Nazis</a:t>
            </a:r>
          </a:p>
          <a:p>
            <a:endParaRPr lang="en-GB" dirty="0" smtClean="0"/>
          </a:p>
          <a:p>
            <a:r>
              <a:rPr lang="en-GB" dirty="0" smtClean="0"/>
              <a:t>At least 400 were put in a special block at Dachau Concentration Camp.</a:t>
            </a:r>
          </a:p>
          <a:p>
            <a:endParaRPr lang="en-GB" dirty="0" smtClean="0"/>
          </a:p>
          <a:p>
            <a:r>
              <a:rPr lang="en-GB" dirty="0" smtClean="0"/>
              <a:t>Rarely did Catholic leaders protest publicly as they would be severely punished. </a:t>
            </a:r>
          </a:p>
          <a:p>
            <a:endParaRPr lang="en-GB" dirty="0" smtClean="0"/>
          </a:p>
          <a:p>
            <a:r>
              <a:rPr lang="en-GB" dirty="0" smtClean="0"/>
              <a:t>Nobody protested about the attacks on </a:t>
            </a:r>
            <a:r>
              <a:rPr lang="en-GB" dirty="0" err="1" smtClean="0"/>
              <a:t>Kristallnacht</a:t>
            </a:r>
            <a:r>
              <a:rPr lang="en-GB" dirty="0" smtClean="0"/>
              <a:t>…</a:t>
            </a:r>
            <a:endParaRPr lang="en-GB" dirty="0"/>
          </a:p>
        </p:txBody>
      </p:sp>
    </p:spTree>
    <p:extLst>
      <p:ext uri="{BB962C8B-B14F-4D97-AF65-F5344CB8AC3E}">
        <p14:creationId xmlns:p14="http://schemas.microsoft.com/office/powerpoint/2010/main" val="1696721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140</TotalTime>
  <Words>1164</Words>
  <Application>Microsoft Office PowerPoint</Application>
  <PresentationFormat>On-screen Show (4:3)</PresentationFormat>
  <Paragraphs>114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Essential</vt:lpstr>
      <vt:lpstr>Nazism and the Churches</vt:lpstr>
      <vt:lpstr>WILFS</vt:lpstr>
      <vt:lpstr>Churches Before 1933</vt:lpstr>
      <vt:lpstr>Previous Exam Q’s</vt:lpstr>
      <vt:lpstr>Why did the Churches Support the Nazis</vt:lpstr>
      <vt:lpstr>CATHOLIC CHURCH</vt:lpstr>
      <vt:lpstr>Catholic Church</vt:lpstr>
      <vt:lpstr>Catholic schools</vt:lpstr>
      <vt:lpstr>Catholic priests</vt:lpstr>
      <vt:lpstr>The protestant churches</vt:lpstr>
      <vt:lpstr>German evangelical church</vt:lpstr>
      <vt:lpstr>Cardinal galen</vt:lpstr>
      <vt:lpstr>Key church Organisations during the third reich</vt:lpstr>
      <vt:lpstr>The reich church </vt:lpstr>
      <vt:lpstr>Confessional church</vt:lpstr>
      <vt:lpstr>Pastor Niemoller</vt:lpstr>
      <vt:lpstr>German Christians</vt:lpstr>
      <vt:lpstr>German Faith Movement</vt:lpstr>
      <vt:lpstr>Success or Failure.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Nazism and the Churches</dc:title>
  <dc:creator>CJW</dc:creator>
  <cp:lastModifiedBy>CJW</cp:lastModifiedBy>
  <cp:revision>18</cp:revision>
  <dcterms:created xsi:type="dcterms:W3CDTF">2013-11-17T21:51:02Z</dcterms:created>
  <dcterms:modified xsi:type="dcterms:W3CDTF">2013-11-18T00:13:17Z</dcterms:modified>
</cp:coreProperties>
</file>