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70" r:id="rId4"/>
    <p:sldId id="258" r:id="rId5"/>
    <p:sldId id="257" r:id="rId6"/>
    <p:sldId id="268" r:id="rId7"/>
    <p:sldId id="267" r:id="rId8"/>
    <p:sldId id="266" r:id="rId9"/>
    <p:sldId id="263" r:id="rId10"/>
    <p:sldId id="262" r:id="rId11"/>
    <p:sldId id="260" r:id="rId12"/>
    <p:sldId id="264" r:id="rId13"/>
    <p:sldId id="271" r:id="rId14"/>
    <p:sldId id="26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2AA448-10AD-477C-9E09-48C904A906C4}" type="datetimeFigureOut">
              <a:rPr lang="en-GB" smtClean="0"/>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53BF0-FDE9-43D2-B0DE-B4BEFFAD678B}" type="slidenum">
              <a:rPr lang="en-GB" smtClean="0"/>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AA448-10AD-477C-9E09-48C904A906C4}" type="datetimeFigureOut">
              <a:rPr lang="en-GB" smtClean="0"/>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AA448-10AD-477C-9E09-48C904A906C4}" type="datetimeFigureOut">
              <a:rPr lang="en-GB" smtClean="0"/>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AA448-10AD-477C-9E09-48C904A906C4}" type="datetimeFigureOut">
              <a:rPr lang="en-GB" smtClean="0"/>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AA448-10AD-477C-9E09-48C904A906C4}" type="datetimeFigureOut">
              <a:rPr lang="en-GB" smtClean="0"/>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53BF0-FDE9-43D2-B0DE-B4BEFFAD678B}" type="slidenum">
              <a:rPr lang="en-GB" smtClean="0"/>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AA448-10AD-477C-9E09-48C904A906C4}" type="datetimeFigureOut">
              <a:rPr lang="en-GB" smtClean="0"/>
              <a:t>01/12/2013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AA448-10AD-477C-9E09-48C904A906C4}" type="datetimeFigureOut">
              <a:rPr lang="en-GB" smtClean="0"/>
              <a:t>01/12/2013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C53BF0-FDE9-43D2-B0DE-B4BEFFAD678B}" type="slidenum">
              <a:rPr lang="en-GB" smtClean="0"/>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2AA448-10AD-477C-9E09-48C904A906C4}" type="datetimeFigureOut">
              <a:rPr lang="en-GB" smtClean="0"/>
              <a:t>01/12/2013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AA448-10AD-477C-9E09-48C904A906C4}" type="datetimeFigureOut">
              <a:rPr lang="en-GB" smtClean="0"/>
              <a:t>01/12/2013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AA448-10AD-477C-9E09-48C904A906C4}" type="datetimeFigureOut">
              <a:rPr lang="en-GB" smtClean="0"/>
              <a:t>01/12/2013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53BF0-FDE9-43D2-B0DE-B4BEFFAD678B}"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AA448-10AD-477C-9E09-48C904A906C4}" type="datetimeFigureOut">
              <a:rPr lang="en-GB" smtClean="0"/>
              <a:t>01/12/2013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53BF0-FDE9-43D2-B0DE-B4BEFFAD678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F2AA448-10AD-477C-9E09-48C904A906C4}" type="datetimeFigureOut">
              <a:rPr lang="en-GB" smtClean="0"/>
              <a:t>01/12/2013</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8C53BF0-FDE9-43D2-B0DE-B4BEFFAD678B}" type="slidenum">
              <a:rPr lang="en-GB" smtClean="0"/>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Nazi Police State.</a:t>
            </a:r>
            <a:endParaRPr lang="en-GB" dirty="0"/>
          </a:p>
        </p:txBody>
      </p:sp>
      <p:sp>
        <p:nvSpPr>
          <p:cNvPr id="3" name="Subtitle 2"/>
          <p:cNvSpPr>
            <a:spLocks noGrp="1"/>
          </p:cNvSpPr>
          <p:nvPr>
            <p:ph type="subTitle" idx="1"/>
          </p:nvPr>
        </p:nvSpPr>
        <p:spPr>
          <a:xfrm>
            <a:off x="762000" y="4724400"/>
            <a:ext cx="7194376" cy="990600"/>
          </a:xfrm>
        </p:spPr>
        <p:txBody>
          <a:bodyPr/>
          <a:lstStyle/>
          <a:p>
            <a:endParaRPr lang="en-GB" dirty="0"/>
          </a:p>
        </p:txBody>
      </p:sp>
      <p:sp>
        <p:nvSpPr>
          <p:cNvPr id="4" name="TextBox 3"/>
          <p:cNvSpPr txBox="1"/>
          <p:nvPr/>
        </p:nvSpPr>
        <p:spPr>
          <a:xfrm>
            <a:off x="1115616" y="476672"/>
            <a:ext cx="6624736" cy="2215991"/>
          </a:xfrm>
          <a:prstGeom prst="rect">
            <a:avLst/>
          </a:prstGeom>
          <a:noFill/>
        </p:spPr>
        <p:txBody>
          <a:bodyPr wrap="square" rtlCol="0">
            <a:spAutoFit/>
          </a:bodyPr>
          <a:lstStyle/>
          <a:p>
            <a:pPr algn="ctr"/>
            <a:r>
              <a:rPr lang="en-GB" sz="13800" dirty="0" smtClean="0">
                <a:latin typeface="+mj-lt"/>
              </a:rPr>
              <a:t>TERROR</a:t>
            </a:r>
            <a:r>
              <a:rPr lang="en-GB" dirty="0" smtClean="0"/>
              <a:t> </a:t>
            </a:r>
            <a:endParaRPr lang="en-GB" dirty="0"/>
          </a:p>
        </p:txBody>
      </p:sp>
    </p:spTree>
    <p:extLst>
      <p:ext uri="{BB962C8B-B14F-4D97-AF65-F5344CB8AC3E}">
        <p14:creationId xmlns:p14="http://schemas.microsoft.com/office/powerpoint/2010/main" val="423997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Concentration Camps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476672"/>
            <a:ext cx="3243353" cy="225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466234"/>
            <a:ext cx="7776864" cy="5078313"/>
          </a:xfrm>
          <a:prstGeom prst="rect">
            <a:avLst/>
          </a:prstGeom>
        </p:spPr>
        <p:txBody>
          <a:bodyPr wrap="square">
            <a:spAutoFit/>
          </a:bodyPr>
          <a:lstStyle/>
          <a:p>
            <a:pPr>
              <a:buFont typeface="Wingdings" pitchFamily="2" charset="2"/>
              <a:buChar char="Ø"/>
            </a:pPr>
            <a:r>
              <a:rPr lang="en-GB" dirty="0">
                <a:solidFill>
                  <a:schemeClr val="tx2"/>
                </a:solidFill>
                <a:latin typeface="Candara" panose="020E0502030303020204" pitchFamily="34" charset="0"/>
              </a:rPr>
              <a:t>Concentration camps were set up in rural </a:t>
            </a:r>
            <a:endParaRPr lang="en-GB" dirty="0" smtClean="0">
              <a:solidFill>
                <a:schemeClr val="tx2"/>
              </a:solidFill>
              <a:latin typeface="Candara" panose="020E0502030303020204" pitchFamily="34" charset="0"/>
            </a:endParaRPr>
          </a:p>
          <a:p>
            <a:r>
              <a:rPr lang="en-GB" dirty="0" smtClean="0">
                <a:solidFill>
                  <a:schemeClr val="tx2"/>
                </a:solidFill>
                <a:latin typeface="Candara" panose="020E0502030303020204" pitchFamily="34" charset="0"/>
              </a:rPr>
              <a:t>areas </a:t>
            </a:r>
            <a:r>
              <a:rPr lang="en-GB" dirty="0">
                <a:solidFill>
                  <a:schemeClr val="tx2"/>
                </a:solidFill>
                <a:latin typeface="Candara" panose="020E0502030303020204" pitchFamily="34" charset="0"/>
              </a:rPr>
              <a:t>to imprison political opponents of the </a:t>
            </a:r>
            <a:endParaRPr lang="en-GB" dirty="0" smtClean="0">
              <a:solidFill>
                <a:schemeClr val="tx2"/>
              </a:solidFill>
              <a:latin typeface="Candara" panose="020E0502030303020204" pitchFamily="34" charset="0"/>
            </a:endParaRPr>
          </a:p>
          <a:p>
            <a:r>
              <a:rPr lang="en-GB" dirty="0" smtClean="0">
                <a:solidFill>
                  <a:schemeClr val="tx2"/>
                </a:solidFill>
                <a:latin typeface="Candara" panose="020E0502030303020204" pitchFamily="34" charset="0"/>
              </a:rPr>
              <a:t>Nazis.</a:t>
            </a:r>
          </a:p>
          <a:p>
            <a:endParaRPr lang="en-GB" dirty="0">
              <a:solidFill>
                <a:schemeClr val="tx2"/>
              </a:solidFill>
              <a:latin typeface="Candara" panose="020E0502030303020204" pitchFamily="34" charset="0"/>
            </a:endParaRPr>
          </a:p>
          <a:p>
            <a:pPr>
              <a:buFont typeface="Wingdings" pitchFamily="2" charset="2"/>
              <a:buChar char="Ø"/>
            </a:pPr>
            <a:r>
              <a:rPr lang="en-GB" dirty="0">
                <a:solidFill>
                  <a:schemeClr val="tx2"/>
                </a:solidFill>
                <a:latin typeface="Candara" panose="020E0502030303020204" pitchFamily="34" charset="0"/>
              </a:rPr>
              <a:t>Inmates were at first held for short </a:t>
            </a:r>
            <a:r>
              <a:rPr lang="en-GB" dirty="0" smtClean="0">
                <a:solidFill>
                  <a:schemeClr val="tx2"/>
                </a:solidFill>
                <a:latin typeface="Candara" panose="020E0502030303020204" pitchFamily="34" charset="0"/>
              </a:rPr>
              <a:t>periods</a:t>
            </a:r>
          </a:p>
          <a:p>
            <a:r>
              <a:rPr lang="en-GB" dirty="0" smtClean="0">
                <a:solidFill>
                  <a:schemeClr val="tx2"/>
                </a:solidFill>
                <a:latin typeface="Candara" panose="020E0502030303020204" pitchFamily="34" charset="0"/>
              </a:rPr>
              <a:t> </a:t>
            </a:r>
            <a:r>
              <a:rPr lang="en-GB" dirty="0">
                <a:solidFill>
                  <a:schemeClr val="tx2"/>
                </a:solidFill>
                <a:latin typeface="Candara" panose="020E0502030303020204" pitchFamily="34" charset="0"/>
              </a:rPr>
              <a:t>of questioning, torture and hard labour</a:t>
            </a:r>
            <a:r>
              <a:rPr lang="en-GB" dirty="0" smtClean="0">
                <a:solidFill>
                  <a:schemeClr val="tx2"/>
                </a:solidFill>
                <a:latin typeface="Candara" panose="020E0502030303020204" pitchFamily="34" charset="0"/>
              </a:rPr>
              <a:t>.</a:t>
            </a:r>
          </a:p>
          <a:p>
            <a:endParaRPr lang="en-GB" dirty="0">
              <a:solidFill>
                <a:schemeClr val="tx2"/>
              </a:solidFill>
              <a:latin typeface="Candara" panose="020E0502030303020204" pitchFamily="34" charset="0"/>
            </a:endParaRPr>
          </a:p>
          <a:p>
            <a:pPr>
              <a:buFont typeface="Wingdings" pitchFamily="2" charset="2"/>
              <a:buChar char="Ø"/>
            </a:pPr>
            <a:r>
              <a:rPr lang="en-GB" dirty="0">
                <a:solidFill>
                  <a:schemeClr val="tx2"/>
                </a:solidFill>
                <a:latin typeface="Candara" panose="020E0502030303020204" pitchFamily="34" charset="0"/>
              </a:rPr>
              <a:t>Late 1930s saw concentration camps being </a:t>
            </a:r>
            <a:endParaRPr lang="en-GB" dirty="0" smtClean="0">
              <a:solidFill>
                <a:schemeClr val="tx2"/>
              </a:solidFill>
              <a:latin typeface="Candara" panose="020E0502030303020204" pitchFamily="34" charset="0"/>
            </a:endParaRPr>
          </a:p>
          <a:p>
            <a:r>
              <a:rPr lang="en-GB" dirty="0" smtClean="0">
                <a:solidFill>
                  <a:schemeClr val="tx2"/>
                </a:solidFill>
                <a:latin typeface="Candara" panose="020E0502030303020204" pitchFamily="34" charset="0"/>
              </a:rPr>
              <a:t>run </a:t>
            </a:r>
            <a:r>
              <a:rPr lang="en-GB" dirty="0">
                <a:solidFill>
                  <a:schemeClr val="tx2"/>
                </a:solidFill>
                <a:latin typeface="Candara" panose="020E0502030303020204" pitchFamily="34" charset="0"/>
              </a:rPr>
              <a:t>by a section of SS called Death’s Head unit</a:t>
            </a:r>
            <a:r>
              <a:rPr lang="en-GB" dirty="0" smtClean="0">
                <a:solidFill>
                  <a:schemeClr val="tx2"/>
                </a:solidFill>
                <a:latin typeface="Candara" panose="020E0502030303020204" pitchFamily="34" charset="0"/>
              </a:rPr>
              <a:t>.</a:t>
            </a:r>
          </a:p>
          <a:p>
            <a:r>
              <a:rPr lang="en-GB" dirty="0" smtClean="0">
                <a:solidFill>
                  <a:schemeClr val="tx2"/>
                </a:solidFill>
                <a:latin typeface="Candara" panose="020E0502030303020204" pitchFamily="34" charset="0"/>
              </a:rPr>
              <a:t> </a:t>
            </a:r>
            <a:endParaRPr lang="en-GB" dirty="0">
              <a:solidFill>
                <a:schemeClr val="tx2"/>
              </a:solidFill>
              <a:latin typeface="Candara" panose="020E0502030303020204" pitchFamily="34" charset="0"/>
            </a:endParaRPr>
          </a:p>
          <a:p>
            <a:pPr>
              <a:buFont typeface="Wingdings" pitchFamily="2" charset="2"/>
              <a:buChar char="Ø"/>
            </a:pPr>
            <a:r>
              <a:rPr lang="en-GB" dirty="0">
                <a:solidFill>
                  <a:schemeClr val="tx2"/>
                </a:solidFill>
                <a:latin typeface="Candara" panose="020E0502030303020204" pitchFamily="34" charset="0"/>
              </a:rPr>
              <a:t>By 1944 there were 13 main concentration camps</a:t>
            </a:r>
            <a:r>
              <a:rPr lang="en-GB" dirty="0" smtClean="0">
                <a:solidFill>
                  <a:schemeClr val="tx2"/>
                </a:solidFill>
                <a:latin typeface="Candara" panose="020E0502030303020204" pitchFamily="34" charset="0"/>
              </a:rPr>
              <a:t>.</a:t>
            </a:r>
          </a:p>
          <a:p>
            <a:endParaRPr lang="en-GB" dirty="0">
              <a:solidFill>
                <a:schemeClr val="tx2"/>
              </a:solidFill>
              <a:latin typeface="Candara" panose="020E0502030303020204" pitchFamily="34" charset="0"/>
            </a:endParaRPr>
          </a:p>
          <a:p>
            <a:pPr>
              <a:buFont typeface="Wingdings" pitchFamily="2" charset="2"/>
              <a:buChar char="Ø"/>
            </a:pPr>
            <a:r>
              <a:rPr lang="en-GB" dirty="0">
                <a:solidFill>
                  <a:schemeClr val="tx2"/>
                </a:solidFill>
                <a:latin typeface="Candara" panose="020E0502030303020204" pitchFamily="34" charset="0"/>
              </a:rPr>
              <a:t>In an attempt to increase war-production, inmates were used as cheap-labour</a:t>
            </a:r>
            <a:r>
              <a:rPr lang="en-GB" dirty="0" smtClean="0">
                <a:solidFill>
                  <a:schemeClr val="tx2"/>
                </a:solidFill>
                <a:latin typeface="Candara" panose="020E0502030303020204" pitchFamily="34" charset="0"/>
              </a:rPr>
              <a:t>.</a:t>
            </a:r>
          </a:p>
          <a:p>
            <a:endParaRPr lang="en-GB" dirty="0">
              <a:solidFill>
                <a:schemeClr val="tx2"/>
              </a:solidFill>
              <a:latin typeface="Candara" panose="020E0502030303020204" pitchFamily="34" charset="0"/>
            </a:endParaRPr>
          </a:p>
          <a:p>
            <a:pPr>
              <a:buFont typeface="Wingdings" pitchFamily="2" charset="2"/>
              <a:buChar char="Ø"/>
            </a:pPr>
            <a:r>
              <a:rPr lang="en-GB" dirty="0">
                <a:solidFill>
                  <a:schemeClr val="tx2"/>
                </a:solidFill>
                <a:latin typeface="Candara" panose="020E0502030303020204" pitchFamily="34" charset="0"/>
              </a:rPr>
              <a:t>It has been estimated that between 1933 and 1945 a total of 1,600,000 were sent to concentration work camps. Of these, over a million died of a variety of different causes.</a:t>
            </a:r>
          </a:p>
        </p:txBody>
      </p:sp>
    </p:spTree>
    <p:extLst>
      <p:ext uri="{BB962C8B-B14F-4D97-AF65-F5344CB8AC3E}">
        <p14:creationId xmlns:p14="http://schemas.microsoft.com/office/powerpoint/2010/main" val="171287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54416" cy="1600200"/>
          </a:xfrm>
        </p:spPr>
        <p:txBody>
          <a:bodyPr>
            <a:normAutofit fontScale="90000"/>
          </a:bodyPr>
          <a:lstStyle/>
          <a:p>
            <a:r>
              <a:rPr lang="en-GB" dirty="0" smtClean="0"/>
              <a:t>Gestapo &amp; the SS – The Link</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latin typeface="Candara" panose="020E0502030303020204" pitchFamily="34" charset="0"/>
              </a:rPr>
              <a:t>Although distinct organisations they are linked.</a:t>
            </a:r>
          </a:p>
          <a:p>
            <a:endParaRPr lang="en-GB" dirty="0">
              <a:latin typeface="Candara" panose="020E0502030303020204" pitchFamily="34" charset="0"/>
            </a:endParaRPr>
          </a:p>
          <a:p>
            <a:r>
              <a:rPr lang="en-GB" dirty="0" smtClean="0">
                <a:latin typeface="Candara" panose="020E0502030303020204" pitchFamily="34" charset="0"/>
              </a:rPr>
              <a:t>Gestapo was a state body.</a:t>
            </a:r>
          </a:p>
          <a:p>
            <a:r>
              <a:rPr lang="en-GB" dirty="0" smtClean="0">
                <a:latin typeface="Candara" panose="020E0502030303020204" pitchFamily="34" charset="0"/>
              </a:rPr>
              <a:t>SS was a party body. </a:t>
            </a:r>
          </a:p>
          <a:p>
            <a:endParaRPr lang="en-GB" dirty="0">
              <a:latin typeface="Candara" panose="020E0502030303020204" pitchFamily="34" charset="0"/>
            </a:endParaRPr>
          </a:p>
          <a:p>
            <a:r>
              <a:rPr lang="en-GB" dirty="0" smtClean="0">
                <a:latin typeface="Candara" panose="020E0502030303020204" pitchFamily="34" charset="0"/>
              </a:rPr>
              <a:t>However both groups role was to root out enemies of the state and developing the Nazi racial community. </a:t>
            </a:r>
          </a:p>
          <a:p>
            <a:endParaRPr lang="en-GB" dirty="0">
              <a:latin typeface="Candara" panose="020E0502030303020204" pitchFamily="34" charset="0"/>
            </a:endParaRPr>
          </a:p>
          <a:p>
            <a:r>
              <a:rPr lang="en-GB" dirty="0" smtClean="0">
                <a:latin typeface="Candara" panose="020E0502030303020204" pitchFamily="34" charset="0"/>
              </a:rPr>
              <a:t>A historian Kershaw describes the SS as ‘the ideological power house of the Third Reich and executive organ of the ‘Fuhrer will’.</a:t>
            </a:r>
            <a:endParaRPr lang="en-GB" dirty="0">
              <a:latin typeface="Candara" panose="020E0502030303020204" pitchFamily="34" charset="0"/>
            </a:endParaRPr>
          </a:p>
        </p:txBody>
      </p:sp>
    </p:spTree>
    <p:extLst>
      <p:ext uri="{BB962C8B-B14F-4D97-AF65-F5344CB8AC3E}">
        <p14:creationId xmlns:p14="http://schemas.microsoft.com/office/powerpoint/2010/main" val="266917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Gestapo</a:t>
            </a:r>
            <a:endParaRPr lang="en-GB" dirty="0"/>
          </a:p>
        </p:txBody>
      </p:sp>
      <p:sp>
        <p:nvSpPr>
          <p:cNvPr id="3" name="Content Placeholder 2"/>
          <p:cNvSpPr>
            <a:spLocks noGrp="1"/>
          </p:cNvSpPr>
          <p:nvPr>
            <p:ph idx="1"/>
          </p:nvPr>
        </p:nvSpPr>
        <p:spPr/>
        <p:txBody>
          <a:bodyPr>
            <a:normAutofit lnSpcReduction="10000"/>
          </a:bodyPr>
          <a:lstStyle/>
          <a:p>
            <a:r>
              <a:rPr lang="en-GB" dirty="0">
                <a:latin typeface="Candara" panose="020E0502030303020204" pitchFamily="34" charset="0"/>
              </a:rPr>
              <a:t>The Gestapo was the state secret police</a:t>
            </a:r>
            <a:r>
              <a:rPr lang="en-GB" dirty="0" smtClean="0">
                <a:latin typeface="Candara" panose="020E0502030303020204" pitchFamily="34" charset="0"/>
              </a:rPr>
              <a:t>.</a:t>
            </a:r>
          </a:p>
          <a:p>
            <a:endParaRPr lang="en-GB" dirty="0">
              <a:latin typeface="Candara" panose="020E0502030303020204" pitchFamily="34" charset="0"/>
            </a:endParaRPr>
          </a:p>
          <a:p>
            <a:r>
              <a:rPr lang="en-GB" dirty="0">
                <a:latin typeface="Candara" panose="020E0502030303020204" pitchFamily="34" charset="0"/>
              </a:rPr>
              <a:t>Had a huge network of informers collecting vast amounts of information on people who were thought to be ‘anti – Nazi</a:t>
            </a:r>
            <a:r>
              <a:rPr lang="en-GB" dirty="0" smtClean="0">
                <a:latin typeface="Candara" panose="020E0502030303020204" pitchFamily="34" charset="0"/>
              </a:rPr>
              <a:t>’</a:t>
            </a:r>
          </a:p>
          <a:p>
            <a:endParaRPr lang="en-GB" dirty="0">
              <a:latin typeface="Candara" panose="020E0502030303020204" pitchFamily="34" charset="0"/>
            </a:endParaRPr>
          </a:p>
          <a:p>
            <a:r>
              <a:rPr lang="en-GB" dirty="0">
                <a:latin typeface="Candara" panose="020E0502030303020204" pitchFamily="34" charset="0"/>
              </a:rPr>
              <a:t>Telephones were tapped and  mail was opened</a:t>
            </a:r>
            <a:r>
              <a:rPr lang="en-GB" dirty="0" smtClean="0">
                <a:latin typeface="Candara" panose="020E0502030303020204" pitchFamily="34" charset="0"/>
              </a:rPr>
              <a:t>.</a:t>
            </a:r>
          </a:p>
          <a:p>
            <a:endParaRPr lang="en-GB" dirty="0">
              <a:latin typeface="Candara" panose="020E0502030303020204" pitchFamily="34" charset="0"/>
            </a:endParaRPr>
          </a:p>
          <a:p>
            <a:r>
              <a:rPr lang="en-GB" dirty="0">
                <a:latin typeface="Candara" panose="020E0502030303020204" pitchFamily="34" charset="0"/>
              </a:rPr>
              <a:t>The Gestapo would arrest people without trial, torture them and send them off to concentration camps.</a:t>
            </a:r>
          </a:p>
          <a:p>
            <a:endParaRPr lang="en-GB" dirty="0"/>
          </a:p>
        </p:txBody>
      </p:sp>
    </p:spTree>
    <p:extLst>
      <p:ext uri="{BB962C8B-B14F-4D97-AF65-F5344CB8AC3E}">
        <p14:creationId xmlns:p14="http://schemas.microsoft.com/office/powerpoint/2010/main" val="375723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Gestapo</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latin typeface="Candara" panose="020E0502030303020204" pitchFamily="34" charset="0"/>
              </a:rPr>
              <a:t>Murder.</a:t>
            </a:r>
          </a:p>
          <a:p>
            <a:r>
              <a:rPr lang="en-GB" dirty="0" smtClean="0">
                <a:latin typeface="Candara" panose="020E0502030303020204" pitchFamily="34" charset="0"/>
              </a:rPr>
              <a:t>Prison.</a:t>
            </a:r>
          </a:p>
          <a:p>
            <a:r>
              <a:rPr lang="en-GB" dirty="0" smtClean="0">
                <a:latin typeface="Candara" panose="020E0502030303020204" pitchFamily="34" charset="0"/>
              </a:rPr>
              <a:t>Beatings.</a:t>
            </a:r>
          </a:p>
          <a:p>
            <a:r>
              <a:rPr lang="en-GB" dirty="0" smtClean="0">
                <a:latin typeface="Candara" panose="020E0502030303020204" pitchFamily="34" charset="0"/>
              </a:rPr>
              <a:t>Execution.</a:t>
            </a:r>
          </a:p>
          <a:p>
            <a:r>
              <a:rPr lang="en-GB" dirty="0" smtClean="0">
                <a:latin typeface="Candara" panose="020E0502030303020204" pitchFamily="34" charset="0"/>
              </a:rPr>
              <a:t>Press Censorship.</a:t>
            </a:r>
          </a:p>
          <a:p>
            <a:r>
              <a:rPr lang="en-GB" dirty="0" smtClean="0">
                <a:latin typeface="Candara" panose="020E0502030303020204" pitchFamily="34" charset="0"/>
              </a:rPr>
              <a:t>Dismissed from job.</a:t>
            </a:r>
          </a:p>
          <a:p>
            <a:r>
              <a:rPr lang="en-GB" dirty="0" smtClean="0">
                <a:latin typeface="Candara" panose="020E0502030303020204" pitchFamily="34" charset="0"/>
              </a:rPr>
              <a:t>Administrative arrest.</a:t>
            </a:r>
          </a:p>
          <a:p>
            <a:r>
              <a:rPr lang="en-GB" dirty="0" smtClean="0">
                <a:latin typeface="Candara" panose="020E0502030303020204" pitchFamily="34" charset="0"/>
              </a:rPr>
              <a:t>Concentration camps.</a:t>
            </a:r>
          </a:p>
          <a:p>
            <a:r>
              <a:rPr lang="en-GB" dirty="0" smtClean="0">
                <a:latin typeface="Candara" panose="020E0502030303020204" pitchFamily="34" charset="0"/>
              </a:rPr>
              <a:t>Sterilisation.</a:t>
            </a:r>
          </a:p>
          <a:p>
            <a:r>
              <a:rPr lang="en-GB" dirty="0" smtClean="0">
                <a:latin typeface="Candara" panose="020E0502030303020204" pitchFamily="34" charset="0"/>
              </a:rPr>
              <a:t>Warnings.</a:t>
            </a:r>
          </a:p>
          <a:p>
            <a:r>
              <a:rPr lang="en-GB" dirty="0" smtClean="0">
                <a:latin typeface="Candara" panose="020E0502030303020204" pitchFamily="34" charset="0"/>
              </a:rPr>
              <a:t>Intimidation.</a:t>
            </a:r>
          </a:p>
          <a:p>
            <a:r>
              <a:rPr lang="en-GB" dirty="0" smtClean="0">
                <a:latin typeface="Candara" panose="020E0502030303020204" pitchFamily="34" charset="0"/>
              </a:rPr>
              <a:t>Prison.</a:t>
            </a:r>
            <a:endParaRPr lang="en-GB" dirty="0">
              <a:latin typeface="Candara" panose="020E0502030303020204" pitchFamily="34" charset="0"/>
            </a:endParaRPr>
          </a:p>
        </p:txBody>
      </p:sp>
      <p:sp>
        <p:nvSpPr>
          <p:cNvPr id="4" name="TextBox 3"/>
          <p:cNvSpPr txBox="1"/>
          <p:nvPr/>
        </p:nvSpPr>
        <p:spPr>
          <a:xfrm>
            <a:off x="4211959" y="692696"/>
            <a:ext cx="4130093" cy="4524315"/>
          </a:xfrm>
          <a:prstGeom prst="rect">
            <a:avLst/>
          </a:prstGeom>
          <a:noFill/>
        </p:spPr>
        <p:txBody>
          <a:bodyPr wrap="square" rtlCol="0">
            <a:spAutoFit/>
          </a:bodyPr>
          <a:lstStyle/>
          <a:p>
            <a:r>
              <a:rPr lang="en-GB" dirty="0" smtClean="0">
                <a:latin typeface="Candara" panose="020E0502030303020204" pitchFamily="34" charset="0"/>
              </a:rPr>
              <a:t>1942 – 30,000 Gestapo Officers</a:t>
            </a:r>
          </a:p>
          <a:p>
            <a:r>
              <a:rPr lang="en-GB" dirty="0" smtClean="0">
                <a:latin typeface="Candara" panose="020E0502030303020204" pitchFamily="34" charset="0"/>
              </a:rPr>
              <a:t>1939 – 50,000 SD officers</a:t>
            </a:r>
          </a:p>
          <a:p>
            <a:r>
              <a:rPr lang="en-GB" dirty="0" smtClean="0">
                <a:latin typeface="Candara" panose="020E0502030303020204" pitchFamily="34" charset="0"/>
              </a:rPr>
              <a:t>By July 1933 over 26,000 political prisoners.</a:t>
            </a:r>
          </a:p>
          <a:p>
            <a:r>
              <a:rPr lang="en-GB" dirty="0" smtClean="0">
                <a:latin typeface="Candara" panose="020E0502030303020204" pitchFamily="34" charset="0"/>
              </a:rPr>
              <a:t>1933-45 – 800,000 detained for resistance.</a:t>
            </a:r>
          </a:p>
          <a:p>
            <a:r>
              <a:rPr lang="en-GB" dirty="0" smtClean="0">
                <a:latin typeface="Candara" panose="020E0502030303020204" pitchFamily="34" charset="0"/>
              </a:rPr>
              <a:t>1933-9 Courts sentence 225,000 people to total of 600,000 years in prison for political offences.</a:t>
            </a:r>
          </a:p>
          <a:p>
            <a:r>
              <a:rPr lang="en-GB" dirty="0" smtClean="0">
                <a:latin typeface="Candara" panose="020E0502030303020204" pitchFamily="34" charset="0"/>
              </a:rPr>
              <a:t>April 1939 – Gestapo claimed that 162,734 people in ‘Protective Custody’…</a:t>
            </a:r>
          </a:p>
          <a:p>
            <a:r>
              <a:rPr lang="en-GB" dirty="0" smtClean="0">
                <a:latin typeface="Candara" panose="020E0502030303020204" pitchFamily="34" charset="0"/>
              </a:rPr>
              <a:t>1933-45 – 32,000 legally executed. </a:t>
            </a:r>
          </a:p>
          <a:p>
            <a:endParaRPr lang="en-GB" dirty="0">
              <a:latin typeface="Candara" panose="020E0502030303020204" pitchFamily="34" charset="0"/>
            </a:endParaRPr>
          </a:p>
          <a:p>
            <a:r>
              <a:rPr lang="en-GB" dirty="0" smtClean="0">
                <a:latin typeface="Candara" panose="020E0502030303020204" pitchFamily="34" charset="0"/>
              </a:rPr>
              <a:t>1933-&gt; Concentration Camps, Work Camps, Labour Camp…</a:t>
            </a:r>
          </a:p>
          <a:p>
            <a:endParaRPr lang="en-GB" dirty="0">
              <a:latin typeface="Candara" panose="020E0502030303020204" pitchFamily="34" charset="0"/>
            </a:endParaRPr>
          </a:p>
        </p:txBody>
      </p:sp>
    </p:spTree>
    <p:extLst>
      <p:ext uri="{BB962C8B-B14F-4D97-AF65-F5344CB8AC3E}">
        <p14:creationId xmlns:p14="http://schemas.microsoft.com/office/powerpoint/2010/main" val="27603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Gestapo</a:t>
            </a:r>
          </a:p>
        </p:txBody>
      </p:sp>
      <p:sp>
        <p:nvSpPr>
          <p:cNvPr id="3" name="Content Placeholder 2"/>
          <p:cNvSpPr>
            <a:spLocks noGrp="1"/>
          </p:cNvSpPr>
          <p:nvPr>
            <p:ph idx="1"/>
          </p:nvPr>
        </p:nvSpPr>
        <p:spPr/>
        <p:txBody>
          <a:bodyPr>
            <a:normAutofit fontScale="85000" lnSpcReduction="10000"/>
          </a:bodyPr>
          <a:lstStyle/>
          <a:p>
            <a:r>
              <a:rPr lang="en-GB" dirty="0" smtClean="0">
                <a:latin typeface="Candara" panose="020E0502030303020204" pitchFamily="34" charset="0"/>
              </a:rPr>
              <a:t>Never before in no other land and at no other time, had an organisation attained such a comprehensive penetration of society, possessed such power, and reached such a degree of ‘completeness’ in its ability to arouse terror and horror as well as in its actual effectiveness. – Jacques </a:t>
            </a:r>
            <a:r>
              <a:rPr lang="en-GB" dirty="0" err="1" smtClean="0">
                <a:latin typeface="Candara" panose="020E0502030303020204" pitchFamily="34" charset="0"/>
              </a:rPr>
              <a:t>Delarue</a:t>
            </a:r>
            <a:r>
              <a:rPr lang="en-GB" dirty="0" smtClean="0">
                <a:latin typeface="Candara" panose="020E0502030303020204" pitchFamily="34" charset="0"/>
              </a:rPr>
              <a:t> 1994.</a:t>
            </a:r>
          </a:p>
          <a:p>
            <a:endParaRPr lang="en-GB" dirty="0">
              <a:latin typeface="Candara" panose="020E0502030303020204" pitchFamily="34" charset="0"/>
            </a:endParaRPr>
          </a:p>
          <a:p>
            <a:r>
              <a:rPr lang="en-GB" dirty="0" smtClean="0">
                <a:latin typeface="Candara" panose="020E0502030303020204" pitchFamily="34" charset="0"/>
              </a:rPr>
              <a:t>They [the Gestapo] were everywhere. (An old man from Wurzburg commented). Records show that there were 28 Gestapo officials covering the million people living in Wurzburg…</a:t>
            </a:r>
          </a:p>
          <a:p>
            <a:endParaRPr lang="en-GB" dirty="0">
              <a:latin typeface="Candara" panose="020E0502030303020204" pitchFamily="34" charset="0"/>
            </a:endParaRPr>
          </a:p>
          <a:p>
            <a:r>
              <a:rPr lang="en-GB" dirty="0" smtClean="0">
                <a:latin typeface="Candara" panose="020E0502030303020204" pitchFamily="34" charset="0"/>
              </a:rPr>
              <a:t>DO THESE SOURCES AGREE ???</a:t>
            </a:r>
          </a:p>
          <a:p>
            <a:r>
              <a:rPr lang="en-GB" dirty="0" smtClean="0">
                <a:latin typeface="Candara" panose="020E0502030303020204" pitchFamily="34" charset="0"/>
              </a:rPr>
              <a:t>IN WHAT WAYS DID THE GESTAPO ACHIEVE TERROR.</a:t>
            </a:r>
            <a:endParaRPr lang="en-GB" dirty="0">
              <a:latin typeface="Candara" panose="020E0502030303020204" pitchFamily="34" charset="0"/>
            </a:endParaRPr>
          </a:p>
        </p:txBody>
      </p:sp>
      <p:sp>
        <p:nvSpPr>
          <p:cNvPr id="4" name="Rectangle 3"/>
          <p:cNvSpPr/>
          <p:nvPr/>
        </p:nvSpPr>
        <p:spPr>
          <a:xfrm>
            <a:off x="3892968" y="3244334"/>
            <a:ext cx="184731" cy="369332"/>
          </a:xfrm>
          <a:prstGeom prst="rect">
            <a:avLst/>
          </a:prstGeom>
        </p:spPr>
        <p:txBody>
          <a:bodyPr wrap="none">
            <a:spAutoFit/>
          </a:bodyPr>
          <a:lstStyle/>
          <a:p>
            <a:endParaRPr lang="en-GB" dirty="0"/>
          </a:p>
        </p:txBody>
      </p:sp>
    </p:spTree>
    <p:extLst>
      <p:ext uri="{BB962C8B-B14F-4D97-AF65-F5344CB8AC3E}">
        <p14:creationId xmlns:p14="http://schemas.microsoft.com/office/powerpoint/2010/main" val="76862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Police &amp; Local Wardens</a:t>
            </a:r>
            <a:endParaRPr lang="en-GB" dirty="0"/>
          </a:p>
        </p:txBody>
      </p:sp>
      <p:sp>
        <p:nvSpPr>
          <p:cNvPr id="3" name="Content Placeholder 2"/>
          <p:cNvSpPr>
            <a:spLocks noGrp="1"/>
          </p:cNvSpPr>
          <p:nvPr>
            <p:ph idx="1"/>
          </p:nvPr>
        </p:nvSpPr>
        <p:spPr>
          <a:xfrm>
            <a:off x="539552" y="692696"/>
            <a:ext cx="3665984" cy="4471392"/>
          </a:xfrm>
        </p:spPr>
        <p:txBody>
          <a:bodyPr/>
          <a:lstStyle/>
          <a:p>
            <a:r>
              <a:rPr lang="en-GB" dirty="0" smtClean="0">
                <a:latin typeface="Candara" panose="020E0502030303020204" pitchFamily="34" charset="0"/>
              </a:rPr>
              <a:t>Police were part of the network of informers as their bosses were all Nazis.</a:t>
            </a:r>
          </a:p>
          <a:p>
            <a:r>
              <a:rPr lang="en-GB" dirty="0" smtClean="0">
                <a:latin typeface="Candara" panose="020E0502030303020204" pitchFamily="34" charset="0"/>
              </a:rPr>
              <a:t>They had to take an oath of loyalty towards the Nazi Party.</a:t>
            </a:r>
          </a:p>
          <a:p>
            <a:r>
              <a:rPr lang="en-GB" dirty="0" smtClean="0">
                <a:latin typeface="Candara" panose="020E0502030303020204" pitchFamily="34" charset="0"/>
              </a:rPr>
              <a:t>Police ignored crimes committed by Nazis.</a:t>
            </a:r>
          </a:p>
          <a:p>
            <a:endParaRPr lang="en-GB" dirty="0"/>
          </a:p>
        </p:txBody>
      </p:sp>
      <p:sp>
        <p:nvSpPr>
          <p:cNvPr id="4" name="Content Placeholder 2"/>
          <p:cNvSpPr txBox="1">
            <a:spLocks/>
          </p:cNvSpPr>
          <p:nvPr/>
        </p:nvSpPr>
        <p:spPr>
          <a:xfrm>
            <a:off x="4499992" y="835613"/>
            <a:ext cx="3665984" cy="4471392"/>
          </a:xfrm>
          <a:prstGeom prst="rect">
            <a:avLst/>
          </a:prstGeom>
        </p:spPr>
        <p:txBody>
          <a:bodyPr vert="horz" lIns="91440" tIns="45720" rIns="91440" bIns="45720" rtlCol="0" anchor="ctr" anchorCtr="0">
            <a:normAutofit fontScale="85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GB" dirty="0">
                <a:latin typeface="Candara" panose="020E0502030303020204" pitchFamily="34" charset="0"/>
              </a:rPr>
              <a:t>Each town was split up into small units, each unit was assigned their own warden.</a:t>
            </a:r>
          </a:p>
          <a:p>
            <a:r>
              <a:rPr lang="en-GB" dirty="0">
                <a:latin typeface="Candara" panose="020E0502030303020204" pitchFamily="34" charset="0"/>
              </a:rPr>
              <a:t>Every house was visited by the warden, collecting donations whilst checking up on everyone.</a:t>
            </a:r>
          </a:p>
          <a:p>
            <a:r>
              <a:rPr lang="en-GB" dirty="0">
                <a:latin typeface="Candara" panose="020E0502030303020204" pitchFamily="34" charset="0"/>
              </a:rPr>
              <a:t>The warden had to write a report on each person in their block.</a:t>
            </a:r>
          </a:p>
          <a:p>
            <a:r>
              <a:rPr lang="en-GB" dirty="0">
                <a:latin typeface="Candara" panose="020E0502030303020204" pitchFamily="34" charset="0"/>
              </a:rPr>
              <a:t>The report could of effected a persons employment.</a:t>
            </a:r>
          </a:p>
          <a:p>
            <a:r>
              <a:rPr lang="en-GB" dirty="0">
                <a:latin typeface="Candara" panose="020E0502030303020204" pitchFamily="34" charset="0"/>
              </a:rPr>
              <a:t>Independent thinking was reported, for example if the Nazi flag wasn't flying on celebration days.</a:t>
            </a:r>
          </a:p>
          <a:p>
            <a:endParaRPr lang="en-GB" dirty="0"/>
          </a:p>
        </p:txBody>
      </p:sp>
    </p:spTree>
    <p:extLst>
      <p:ext uri="{BB962C8B-B14F-4D97-AF65-F5344CB8AC3E}">
        <p14:creationId xmlns:p14="http://schemas.microsoft.com/office/powerpoint/2010/main" val="365740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6424" cy="1600200"/>
          </a:xfrm>
        </p:spPr>
        <p:txBody>
          <a:bodyPr>
            <a:normAutofit fontScale="90000"/>
          </a:bodyPr>
          <a:lstStyle/>
          <a:p>
            <a:r>
              <a:rPr lang="en-GB" dirty="0" smtClean="0"/>
              <a:t>The Police in Nazi Germany.</a:t>
            </a:r>
            <a:endParaRPr lang="en-GB" dirty="0"/>
          </a:p>
        </p:txBody>
      </p:sp>
      <p:sp>
        <p:nvSpPr>
          <p:cNvPr id="3" name="Content Placeholder 2"/>
          <p:cNvSpPr>
            <a:spLocks noGrp="1"/>
          </p:cNvSpPr>
          <p:nvPr>
            <p:ph idx="1"/>
          </p:nvPr>
        </p:nvSpPr>
        <p:spPr>
          <a:xfrm>
            <a:off x="755576" y="1628800"/>
            <a:ext cx="7543800" cy="3607296"/>
          </a:xfrm>
        </p:spPr>
        <p:txBody>
          <a:bodyPr>
            <a:normAutofit fontScale="70000" lnSpcReduction="20000"/>
          </a:bodyPr>
          <a:lstStyle/>
          <a:p>
            <a:r>
              <a:rPr lang="en-GB" dirty="0" smtClean="0">
                <a:latin typeface="Candara" panose="020E0502030303020204" pitchFamily="34" charset="0"/>
              </a:rPr>
              <a:t>Until 1933 each state in Germany had its own police force. By 1936 they had been centralised under Himmler as Chief of Police.</a:t>
            </a:r>
          </a:p>
          <a:p>
            <a:endParaRPr lang="en-GB" dirty="0">
              <a:latin typeface="Candara" panose="020E0502030303020204" pitchFamily="34" charset="0"/>
            </a:endParaRPr>
          </a:p>
          <a:p>
            <a:r>
              <a:rPr lang="en-GB" dirty="0" smtClean="0">
                <a:latin typeface="Candara" panose="020E0502030303020204" pitchFamily="34" charset="0"/>
              </a:rPr>
              <a:t>The Nazis developed a confusing structure of </a:t>
            </a:r>
            <a:r>
              <a:rPr lang="en-GB" dirty="0" smtClean="0">
                <a:latin typeface="Candara" panose="020E0502030303020204" pitchFamily="34" charset="0"/>
              </a:rPr>
              <a:t>agencies.</a:t>
            </a:r>
          </a:p>
          <a:p>
            <a:endParaRPr lang="en-GB" dirty="0">
              <a:latin typeface="Candara" panose="020E0502030303020204" pitchFamily="34" charset="0"/>
            </a:endParaRPr>
          </a:p>
          <a:p>
            <a:r>
              <a:rPr lang="en-GB" dirty="0" smtClean="0">
                <a:latin typeface="Candara" panose="020E0502030303020204" pitchFamily="34" charset="0"/>
              </a:rPr>
              <a:t>In 1936 Himmler was made Chief of German Police, adding control of the Gestapo to that of the SS and thus reinforcing the overlap.</a:t>
            </a:r>
          </a:p>
          <a:p>
            <a:endParaRPr lang="en-GB" dirty="0">
              <a:latin typeface="Candara" panose="020E0502030303020204" pitchFamily="34" charset="0"/>
            </a:endParaRPr>
          </a:p>
          <a:p>
            <a:r>
              <a:rPr lang="en-GB" dirty="0" smtClean="0">
                <a:latin typeface="Candara" panose="020E0502030303020204" pitchFamily="34" charset="0"/>
              </a:rPr>
              <a:t>Kershaw comments on this link “The most powerful agency of repression thus merged wi</a:t>
            </a:r>
            <a:r>
              <a:rPr lang="en-GB" dirty="0" smtClean="0">
                <a:latin typeface="Candara" panose="020E0502030303020204" pitchFamily="34" charset="0"/>
              </a:rPr>
              <a:t>th most dynamic ideological force in the Nazi Movement’. </a:t>
            </a:r>
            <a:endParaRPr lang="en-GB" dirty="0">
              <a:latin typeface="Candara" panose="020E0502030303020204" pitchFamily="34" charset="0"/>
            </a:endParaRPr>
          </a:p>
          <a:p>
            <a:endParaRPr lang="en-GB" dirty="0" smtClean="0">
              <a:latin typeface="Candara" panose="020E0502030303020204" pitchFamily="34" charset="0"/>
            </a:endParaRPr>
          </a:p>
          <a:p>
            <a:r>
              <a:rPr lang="en-GB" dirty="0" smtClean="0">
                <a:latin typeface="Candara" panose="020E0502030303020204" pitchFamily="34" charset="0"/>
              </a:rPr>
              <a:t>Thus both the SS and the Gestapo can be seen as powerful police forces.</a:t>
            </a:r>
            <a:endParaRPr lang="en-GB" dirty="0" smtClean="0">
              <a:latin typeface="Candara" panose="020E0502030303020204" pitchFamily="34" charset="0"/>
            </a:endParaRPr>
          </a:p>
          <a:p>
            <a:endParaRPr lang="en-GB" dirty="0"/>
          </a:p>
          <a:p>
            <a:endParaRPr lang="en-GB" dirty="0"/>
          </a:p>
        </p:txBody>
      </p:sp>
    </p:spTree>
    <p:extLst>
      <p:ext uri="{BB962C8B-B14F-4D97-AF65-F5344CB8AC3E}">
        <p14:creationId xmlns:p14="http://schemas.microsoft.com/office/powerpoint/2010/main" val="927664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842448" cy="1600200"/>
          </a:xfrm>
        </p:spPr>
        <p:txBody>
          <a:bodyPr>
            <a:normAutofit/>
          </a:bodyPr>
          <a:lstStyle/>
          <a:p>
            <a:r>
              <a:rPr lang="en-GB" sz="4400" dirty="0" smtClean="0"/>
              <a:t>How the police were organised?</a:t>
            </a:r>
            <a:endParaRPr lang="en-GB" sz="4400" dirty="0"/>
          </a:p>
        </p:txBody>
      </p:sp>
      <p:sp>
        <p:nvSpPr>
          <p:cNvPr id="3" name="Content Placeholder 2"/>
          <p:cNvSpPr>
            <a:spLocks noGrp="1"/>
          </p:cNvSpPr>
          <p:nvPr>
            <p:ph idx="1"/>
          </p:nvPr>
        </p:nvSpPr>
        <p:spPr/>
        <p:txBody>
          <a:bodyPr>
            <a:normAutofit fontScale="92500"/>
          </a:bodyPr>
          <a:lstStyle/>
          <a:p>
            <a:r>
              <a:rPr lang="en-GB" dirty="0" smtClean="0">
                <a:latin typeface="Candara" panose="020E0502030303020204" pitchFamily="34" charset="0"/>
              </a:rPr>
              <a:t>SA disarmed and restructured after the Night of the Long Knives.</a:t>
            </a:r>
          </a:p>
          <a:p>
            <a:r>
              <a:rPr lang="en-GB" dirty="0" smtClean="0">
                <a:latin typeface="Candara" panose="020E0502030303020204" pitchFamily="34" charset="0"/>
              </a:rPr>
              <a:t>SS developed into the main terror instrument of the regime. </a:t>
            </a:r>
          </a:p>
          <a:p>
            <a:r>
              <a:rPr lang="en-GB" dirty="0" smtClean="0">
                <a:latin typeface="Candara" panose="020E0502030303020204" pitchFamily="34" charset="0"/>
              </a:rPr>
              <a:t>The Gestapo. From 1936 it became the most important security agent of the state, able to decide what the law was.</a:t>
            </a:r>
          </a:p>
          <a:p>
            <a:r>
              <a:rPr lang="en-GB" dirty="0" smtClean="0">
                <a:latin typeface="Candara" panose="020E0502030303020204" pitchFamily="34" charset="0"/>
              </a:rPr>
              <a:t>The SD or Security Police was the internal security/intelligence service of the SS, headed by </a:t>
            </a:r>
            <a:r>
              <a:rPr lang="en-GB" dirty="0" err="1" smtClean="0">
                <a:latin typeface="Candara" panose="020E0502030303020204" pitchFamily="34" charset="0"/>
              </a:rPr>
              <a:t>Heydrich</a:t>
            </a:r>
            <a:r>
              <a:rPr lang="en-GB" dirty="0" smtClean="0">
                <a:latin typeface="Candara" panose="020E0502030303020204" pitchFamily="34" charset="0"/>
              </a:rPr>
              <a:t>; in some way it was the elite of the elite. </a:t>
            </a:r>
          </a:p>
          <a:p>
            <a:r>
              <a:rPr lang="en-GB" dirty="0" smtClean="0">
                <a:latin typeface="Candara" panose="020E0502030303020204" pitchFamily="34" charset="0"/>
              </a:rPr>
              <a:t>The RHSA or Reich Main Security Department, was created in 1939 to group the security services together. </a:t>
            </a:r>
            <a:endParaRPr lang="en-GB" dirty="0">
              <a:latin typeface="Candara" panose="020E0502030303020204" pitchFamily="34" charset="0"/>
            </a:endParaRPr>
          </a:p>
        </p:txBody>
      </p:sp>
    </p:spTree>
    <p:extLst>
      <p:ext uri="{BB962C8B-B14F-4D97-AF65-F5344CB8AC3E}">
        <p14:creationId xmlns:p14="http://schemas.microsoft.com/office/powerpoint/2010/main" val="180824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Heinrich Himmler</a:t>
            </a:r>
            <a:endParaRPr lang="en-GB" dirty="0"/>
          </a:p>
        </p:txBody>
      </p:sp>
      <p:sp>
        <p:nvSpPr>
          <p:cNvPr id="3" name="Content Placeholder 2"/>
          <p:cNvSpPr>
            <a:spLocks noGrp="1"/>
          </p:cNvSpPr>
          <p:nvPr>
            <p:ph idx="1"/>
          </p:nvPr>
        </p:nvSpPr>
        <p:spPr>
          <a:xfrm>
            <a:off x="251520" y="548680"/>
            <a:ext cx="2808312" cy="4968552"/>
          </a:xfrm>
        </p:spPr>
        <p:txBody>
          <a:bodyPr>
            <a:normAutofit fontScale="70000" lnSpcReduction="20000"/>
          </a:bodyPr>
          <a:lstStyle/>
          <a:p>
            <a:pPr>
              <a:buFont typeface="Wingdings" pitchFamily="2" charset="2"/>
              <a:buChar char="v"/>
            </a:pPr>
            <a:r>
              <a:rPr lang="en-GB" dirty="0">
                <a:latin typeface="Candara" panose="020E0502030303020204" pitchFamily="34" charset="0"/>
              </a:rPr>
              <a:t> Centre of terror network</a:t>
            </a:r>
          </a:p>
          <a:p>
            <a:pPr>
              <a:buFont typeface="Wingdings" pitchFamily="2" charset="2"/>
              <a:buChar char="v"/>
            </a:pPr>
            <a:endParaRPr lang="en-GB" dirty="0">
              <a:latin typeface="Candara" panose="020E0502030303020204" pitchFamily="34" charset="0"/>
            </a:endParaRPr>
          </a:p>
          <a:p>
            <a:pPr>
              <a:buFont typeface="Wingdings" pitchFamily="2" charset="2"/>
              <a:buChar char="v"/>
            </a:pPr>
            <a:r>
              <a:rPr lang="en-GB" dirty="0">
                <a:latin typeface="Candara" panose="020E0502030303020204" pitchFamily="34" charset="0"/>
              </a:rPr>
              <a:t>Failed poultry farmer.</a:t>
            </a:r>
          </a:p>
          <a:p>
            <a:endParaRPr lang="en-GB" dirty="0">
              <a:latin typeface="Candara" panose="020E0502030303020204" pitchFamily="34" charset="0"/>
            </a:endParaRPr>
          </a:p>
          <a:p>
            <a:pPr>
              <a:buFont typeface="Wingdings" pitchFamily="2" charset="2"/>
              <a:buChar char="v"/>
            </a:pPr>
            <a:r>
              <a:rPr lang="en-GB" dirty="0">
                <a:latin typeface="Candara" panose="020E0502030303020204" pitchFamily="34" charset="0"/>
              </a:rPr>
              <a:t>Joined the  Nazi party in </a:t>
            </a:r>
            <a:r>
              <a:rPr lang="en-GB" u="sng" dirty="0">
                <a:latin typeface="Candara" panose="020E0502030303020204" pitchFamily="34" charset="0"/>
              </a:rPr>
              <a:t>1923</a:t>
            </a:r>
            <a:r>
              <a:rPr lang="en-GB" dirty="0">
                <a:latin typeface="Candara" panose="020E0502030303020204" pitchFamily="34" charset="0"/>
              </a:rPr>
              <a:t>, taking part in Munich Putsch.</a:t>
            </a:r>
          </a:p>
          <a:p>
            <a:pPr>
              <a:buFont typeface="Wingdings" pitchFamily="2" charset="2"/>
              <a:buChar char="v"/>
            </a:pPr>
            <a:endParaRPr lang="en-GB" dirty="0">
              <a:latin typeface="Candara" panose="020E0502030303020204" pitchFamily="34" charset="0"/>
            </a:endParaRPr>
          </a:p>
          <a:p>
            <a:pPr>
              <a:buFont typeface="Wingdings" pitchFamily="2" charset="2"/>
              <a:buChar char="v"/>
            </a:pPr>
            <a:r>
              <a:rPr lang="en-GB" dirty="0">
                <a:latin typeface="Candara" panose="020E0502030303020204" pitchFamily="34" charset="0"/>
              </a:rPr>
              <a:t>Himmler believed Hitler was the Messiah, destined to lead Germany to greatness. Hitler, who was always vulnerable to flattery, decided in January, </a:t>
            </a:r>
            <a:r>
              <a:rPr lang="en-GB" u="sng" dirty="0">
                <a:latin typeface="Candara" panose="020E0502030303020204" pitchFamily="34" charset="0"/>
              </a:rPr>
              <a:t>1929</a:t>
            </a:r>
            <a:r>
              <a:rPr lang="en-GB" dirty="0">
                <a:latin typeface="Candara" panose="020E0502030303020204" pitchFamily="34" charset="0"/>
              </a:rPr>
              <a:t>, that Himmler should become the new leader of his personal bodyguard (private army), the </a:t>
            </a:r>
            <a:r>
              <a:rPr lang="en-GB" dirty="0" err="1" smtClean="0">
                <a:latin typeface="Candara" panose="020E0502030303020204" pitchFamily="34" charset="0"/>
              </a:rPr>
              <a:t>Schutz-staffel</a:t>
            </a:r>
            <a:r>
              <a:rPr lang="en-GB" dirty="0" smtClean="0">
                <a:latin typeface="Candara" panose="020E0502030303020204" pitchFamily="34" charset="0"/>
              </a:rPr>
              <a:t> </a:t>
            </a:r>
            <a:r>
              <a:rPr lang="en-GB" dirty="0">
                <a:latin typeface="Candara" panose="020E0502030303020204" pitchFamily="34" charset="0"/>
              </a:rPr>
              <a:t>(SS).</a:t>
            </a:r>
          </a:p>
        </p:txBody>
      </p:sp>
      <p:sp>
        <p:nvSpPr>
          <p:cNvPr id="4" name="Rectangle 3"/>
          <p:cNvSpPr/>
          <p:nvPr/>
        </p:nvSpPr>
        <p:spPr>
          <a:xfrm>
            <a:off x="6300192" y="692696"/>
            <a:ext cx="2555776" cy="4801314"/>
          </a:xfrm>
          <a:prstGeom prst="rect">
            <a:avLst/>
          </a:prstGeom>
        </p:spPr>
        <p:txBody>
          <a:bodyPr wrap="square">
            <a:spAutoFit/>
          </a:bodyPr>
          <a:lstStyle/>
          <a:p>
            <a:pPr>
              <a:buFont typeface="Wingdings" pitchFamily="2" charset="2"/>
              <a:buChar char="v"/>
            </a:pPr>
            <a:r>
              <a:rPr lang="en-GB" dirty="0">
                <a:solidFill>
                  <a:schemeClr val="tx2"/>
                </a:solidFill>
                <a:latin typeface="Candara" panose="020E0502030303020204" pitchFamily="34" charset="0"/>
              </a:rPr>
              <a:t> In </a:t>
            </a:r>
            <a:r>
              <a:rPr lang="en-GB" u="sng" dirty="0">
                <a:solidFill>
                  <a:schemeClr val="tx2"/>
                </a:solidFill>
                <a:latin typeface="Candara" panose="020E0502030303020204" pitchFamily="34" charset="0"/>
              </a:rPr>
              <a:t>1936</a:t>
            </a:r>
            <a:r>
              <a:rPr lang="en-GB" dirty="0">
                <a:solidFill>
                  <a:schemeClr val="tx2"/>
                </a:solidFill>
                <a:latin typeface="Candara" panose="020E0502030303020204" pitchFamily="34" charset="0"/>
              </a:rPr>
              <a:t> he was made head of all the police forces in Germany, including the Gestapo.</a:t>
            </a:r>
          </a:p>
          <a:p>
            <a:pPr>
              <a:buFont typeface="Wingdings" pitchFamily="2" charset="2"/>
              <a:buChar char="v"/>
            </a:pPr>
            <a:endParaRPr lang="en-GB" dirty="0">
              <a:solidFill>
                <a:schemeClr val="tx2"/>
              </a:solidFill>
              <a:latin typeface="Candara" panose="020E0502030303020204" pitchFamily="34" charset="0"/>
            </a:endParaRPr>
          </a:p>
          <a:p>
            <a:pPr>
              <a:buFont typeface="Wingdings" pitchFamily="2" charset="2"/>
              <a:buChar char="v"/>
            </a:pPr>
            <a:r>
              <a:rPr lang="en-GB" dirty="0">
                <a:solidFill>
                  <a:schemeClr val="tx2"/>
                </a:solidFill>
                <a:latin typeface="Candara" panose="020E0502030303020204" pitchFamily="34" charset="0"/>
              </a:rPr>
              <a:t>In </a:t>
            </a:r>
            <a:r>
              <a:rPr lang="en-GB" u="sng" dirty="0">
                <a:solidFill>
                  <a:schemeClr val="tx2"/>
                </a:solidFill>
                <a:latin typeface="Candara" panose="020E0502030303020204" pitchFamily="34" charset="0"/>
              </a:rPr>
              <a:t>1941</a:t>
            </a:r>
            <a:r>
              <a:rPr lang="en-GB" dirty="0">
                <a:solidFill>
                  <a:schemeClr val="tx2"/>
                </a:solidFill>
                <a:latin typeface="Candara" panose="020E0502030303020204" pitchFamily="34" charset="0"/>
              </a:rPr>
              <a:t> he was head of the SS units that ran the slave labour camps and carried out the mass murder of the Jews.</a:t>
            </a:r>
          </a:p>
          <a:p>
            <a:pPr>
              <a:buFont typeface="Wingdings" pitchFamily="2" charset="2"/>
              <a:buChar char="v"/>
            </a:pPr>
            <a:endParaRPr lang="en-GB" dirty="0">
              <a:solidFill>
                <a:schemeClr val="tx2"/>
              </a:solidFill>
              <a:latin typeface="Candara" panose="020E0502030303020204" pitchFamily="34" charset="0"/>
            </a:endParaRPr>
          </a:p>
          <a:p>
            <a:pPr>
              <a:buFont typeface="Wingdings" pitchFamily="2" charset="2"/>
              <a:buChar char="v"/>
            </a:pPr>
            <a:r>
              <a:rPr lang="en-GB" dirty="0">
                <a:solidFill>
                  <a:schemeClr val="tx2"/>
                </a:solidFill>
                <a:latin typeface="Candara" panose="020E0502030303020204" pitchFamily="34" charset="0"/>
              </a:rPr>
              <a:t>December, </a:t>
            </a:r>
            <a:r>
              <a:rPr lang="en-GB" u="sng" dirty="0">
                <a:solidFill>
                  <a:schemeClr val="tx2"/>
                </a:solidFill>
                <a:latin typeface="Candara" panose="020E0502030303020204" pitchFamily="34" charset="0"/>
              </a:rPr>
              <a:t>1940 </a:t>
            </a:r>
            <a:r>
              <a:rPr lang="en-GB" dirty="0">
                <a:solidFill>
                  <a:schemeClr val="tx2"/>
                </a:solidFill>
                <a:latin typeface="Candara" panose="020E0502030303020204" pitchFamily="34" charset="0"/>
              </a:rPr>
              <a:t>Himmler established the </a:t>
            </a:r>
            <a:r>
              <a:rPr lang="en-GB" dirty="0" err="1">
                <a:solidFill>
                  <a:schemeClr val="tx2"/>
                </a:solidFill>
                <a:latin typeface="Candara" panose="020E0502030303020204" pitchFamily="34" charset="0"/>
              </a:rPr>
              <a:t>Waffen</a:t>
            </a:r>
            <a:r>
              <a:rPr lang="en-GB" dirty="0">
                <a:solidFill>
                  <a:schemeClr val="tx2"/>
                </a:solidFill>
                <a:latin typeface="Candara" panose="020E0502030303020204" pitchFamily="34" charset="0"/>
              </a:rPr>
              <a:t> SS. This new army grew rapidly and within six months grew to over 150,000 men.</a:t>
            </a:r>
            <a:endParaRPr lang="en-GB" dirty="0">
              <a:solidFill>
                <a:schemeClr val="tx2"/>
              </a:solidFill>
              <a:latin typeface="Candara" panose="020E0502030303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446" y="1135965"/>
            <a:ext cx="2857500" cy="3914775"/>
          </a:xfrm>
          <a:prstGeom prst="rect">
            <a:avLst/>
          </a:prstGeom>
        </p:spPr>
      </p:pic>
    </p:spTree>
    <p:extLst>
      <p:ext uri="{BB962C8B-B14F-4D97-AF65-F5344CB8AC3E}">
        <p14:creationId xmlns:p14="http://schemas.microsoft.com/office/powerpoint/2010/main" val="55258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Schutz-Staffel</a:t>
            </a:r>
            <a:r>
              <a:rPr lang="en-GB" dirty="0" smtClean="0"/>
              <a:t> (SS)</a:t>
            </a:r>
            <a:endParaRPr lang="en-GB" dirty="0"/>
          </a:p>
        </p:txBody>
      </p:sp>
      <p:sp>
        <p:nvSpPr>
          <p:cNvPr id="3" name="Content Placeholder 2"/>
          <p:cNvSpPr>
            <a:spLocks noGrp="1"/>
          </p:cNvSpPr>
          <p:nvPr>
            <p:ph idx="1"/>
          </p:nvPr>
        </p:nvSpPr>
        <p:spPr>
          <a:xfrm>
            <a:off x="755576" y="980728"/>
            <a:ext cx="7543800" cy="3886200"/>
          </a:xfrm>
        </p:spPr>
        <p:txBody>
          <a:bodyPr>
            <a:noAutofit/>
          </a:bodyPr>
          <a:lstStyle/>
          <a:p>
            <a:r>
              <a:rPr lang="en-GB" sz="1600" dirty="0">
                <a:latin typeface="Candara" panose="020E0502030303020204" pitchFamily="34" charset="0"/>
              </a:rPr>
              <a:t>SS ( </a:t>
            </a:r>
            <a:r>
              <a:rPr lang="en-GB" sz="1600" dirty="0" err="1">
                <a:latin typeface="Candara" panose="020E0502030303020204" pitchFamily="34" charset="0"/>
              </a:rPr>
              <a:t>Schutz</a:t>
            </a:r>
            <a:r>
              <a:rPr lang="en-GB" sz="1600" dirty="0">
                <a:latin typeface="Candara" panose="020E0502030303020204" pitchFamily="34" charset="0"/>
              </a:rPr>
              <a:t> – </a:t>
            </a:r>
            <a:r>
              <a:rPr lang="en-GB" sz="1600" dirty="0" err="1">
                <a:latin typeface="Candara" panose="020E0502030303020204" pitchFamily="34" charset="0"/>
              </a:rPr>
              <a:t>Staffel</a:t>
            </a:r>
            <a:r>
              <a:rPr lang="en-GB" sz="1600" dirty="0">
                <a:latin typeface="Candara" panose="020E0502030303020204" pitchFamily="34" charset="0"/>
              </a:rPr>
              <a:t> ) means protection squad</a:t>
            </a:r>
            <a:r>
              <a:rPr lang="en-GB" sz="1600" dirty="0" smtClean="0">
                <a:latin typeface="Candara" panose="020E0502030303020204" pitchFamily="34" charset="0"/>
              </a:rPr>
              <a:t>.</a:t>
            </a:r>
          </a:p>
          <a:p>
            <a:endParaRPr lang="en-GB" sz="1600" dirty="0">
              <a:latin typeface="Candara" panose="020E0502030303020204" pitchFamily="34" charset="0"/>
            </a:endParaRPr>
          </a:p>
          <a:p>
            <a:r>
              <a:rPr lang="en-GB" sz="1600" dirty="0">
                <a:latin typeface="Candara" panose="020E0502030303020204" pitchFamily="34" charset="0"/>
              </a:rPr>
              <a:t>They wore </a:t>
            </a:r>
            <a:r>
              <a:rPr lang="en-GB" sz="1600" dirty="0" smtClean="0">
                <a:latin typeface="Candara" panose="020E0502030303020204" pitchFamily="34" charset="0"/>
              </a:rPr>
              <a:t>a black </a:t>
            </a:r>
            <a:r>
              <a:rPr lang="en-GB" sz="1600" dirty="0">
                <a:latin typeface="Candara" panose="020E0502030303020204" pitchFamily="34" charset="0"/>
              </a:rPr>
              <a:t>uniform</a:t>
            </a:r>
            <a:r>
              <a:rPr lang="en-GB" sz="1600" dirty="0" smtClean="0">
                <a:latin typeface="Candara" panose="020E0502030303020204" pitchFamily="34" charset="0"/>
              </a:rPr>
              <a:t>.</a:t>
            </a:r>
          </a:p>
          <a:p>
            <a:endParaRPr lang="en-GB" sz="1600" dirty="0">
              <a:latin typeface="Candara" panose="020E0502030303020204" pitchFamily="34" charset="0"/>
            </a:endParaRPr>
          </a:p>
          <a:p>
            <a:r>
              <a:rPr lang="en-GB" sz="1600" dirty="0">
                <a:latin typeface="Candara" panose="020E0502030303020204" pitchFamily="34" charset="0"/>
              </a:rPr>
              <a:t>SS were the principal instrument of internal rule in </a:t>
            </a:r>
            <a:r>
              <a:rPr lang="en-GB" sz="1600" dirty="0" smtClean="0">
                <a:latin typeface="Candara" panose="020E0502030303020204" pitchFamily="34" charset="0"/>
              </a:rPr>
              <a:t>Germany.</a:t>
            </a:r>
          </a:p>
          <a:p>
            <a:endParaRPr lang="en-GB" sz="1600" dirty="0">
              <a:latin typeface="Candara" panose="020E0502030303020204" pitchFamily="34" charset="0"/>
            </a:endParaRPr>
          </a:p>
          <a:p>
            <a:r>
              <a:rPr lang="en-GB" sz="1600" dirty="0">
                <a:latin typeface="Candara" panose="020E0502030303020204" pitchFamily="34" charset="0"/>
              </a:rPr>
              <a:t>By the time the Nazi Party gained power in 1933 Himmler's SS had grown to a strength of 52,000. By 1939 it had 240,000 members</a:t>
            </a:r>
            <a:r>
              <a:rPr lang="en-GB" sz="1600" dirty="0" smtClean="0">
                <a:latin typeface="Candara" panose="020E0502030303020204" pitchFamily="34" charset="0"/>
              </a:rPr>
              <a:t>.</a:t>
            </a:r>
          </a:p>
          <a:p>
            <a:endParaRPr lang="en-GB" sz="1600" dirty="0">
              <a:latin typeface="Candara" panose="020E0502030303020204" pitchFamily="34" charset="0"/>
            </a:endParaRPr>
          </a:p>
          <a:p>
            <a:r>
              <a:rPr lang="en-GB" sz="1600" dirty="0">
                <a:latin typeface="Candara" panose="020E0502030303020204" pitchFamily="34" charset="0"/>
              </a:rPr>
              <a:t>All recruits had to be vetted by Himmler as recognisably ‘Aryan’ – blond, blue-eyed and physically fit</a:t>
            </a:r>
            <a:r>
              <a:rPr lang="en-GB" sz="1600" dirty="0" smtClean="0">
                <a:latin typeface="Candara" panose="020E0502030303020204" pitchFamily="34" charset="0"/>
              </a:rPr>
              <a:t>.</a:t>
            </a:r>
          </a:p>
          <a:p>
            <a:endParaRPr lang="en-GB" sz="1600" dirty="0">
              <a:latin typeface="Candara" panose="020E0502030303020204" pitchFamily="34" charset="0"/>
            </a:endParaRPr>
          </a:p>
          <a:p>
            <a:r>
              <a:rPr lang="en-GB" sz="1600" dirty="0">
                <a:latin typeface="Candara" panose="020E0502030303020204" pitchFamily="34" charset="0"/>
              </a:rPr>
              <a:t>SS were trained to be ruthless and very loyal towards Hitler</a:t>
            </a:r>
            <a:r>
              <a:rPr lang="en-GB" sz="1600" dirty="0" smtClean="0">
                <a:latin typeface="Candara" panose="020E0502030303020204" pitchFamily="34" charset="0"/>
              </a:rPr>
              <a:t>.</a:t>
            </a:r>
          </a:p>
          <a:p>
            <a:endParaRPr lang="en-GB" sz="1600" dirty="0">
              <a:latin typeface="Candara" panose="020E0502030303020204" pitchFamily="34" charset="0"/>
            </a:endParaRPr>
          </a:p>
          <a:p>
            <a:r>
              <a:rPr lang="en-GB" sz="1600" dirty="0">
                <a:latin typeface="Candara" panose="020E0502030303020204" pitchFamily="34" charset="0"/>
              </a:rPr>
              <a:t>The SS were allowed to arrest people without trial and search houses without warrants</a:t>
            </a:r>
            <a:r>
              <a:rPr lang="en-GB" sz="1600" dirty="0" smtClean="0">
                <a:latin typeface="Candara" panose="020E0502030303020204" pitchFamily="34" charset="0"/>
              </a:rPr>
              <a:t>.</a:t>
            </a:r>
            <a:endParaRPr lang="en-GB" sz="1600" dirty="0">
              <a:latin typeface="Candara" panose="020E0502030303020204" pitchFamily="34" charset="0"/>
            </a:endParaRPr>
          </a:p>
        </p:txBody>
      </p:sp>
    </p:spTree>
    <p:extLst>
      <p:ext uri="{BB962C8B-B14F-4D97-AF65-F5344CB8AC3E}">
        <p14:creationId xmlns:p14="http://schemas.microsoft.com/office/powerpoint/2010/main" val="140532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Schutz-Staffel</a:t>
            </a:r>
            <a:r>
              <a:rPr lang="en-GB" dirty="0"/>
              <a:t> (SS)</a:t>
            </a:r>
          </a:p>
        </p:txBody>
      </p:sp>
      <p:sp>
        <p:nvSpPr>
          <p:cNvPr id="3" name="Content Placeholder 2"/>
          <p:cNvSpPr>
            <a:spLocks noGrp="1"/>
          </p:cNvSpPr>
          <p:nvPr>
            <p:ph idx="1"/>
          </p:nvPr>
        </p:nvSpPr>
        <p:spPr/>
        <p:txBody>
          <a:bodyPr>
            <a:normAutofit fontScale="77500" lnSpcReduction="20000"/>
          </a:bodyPr>
          <a:lstStyle/>
          <a:p>
            <a:r>
              <a:rPr lang="en-GB" dirty="0" smtClean="0">
                <a:latin typeface="Candara" panose="020E0502030303020204" pitchFamily="34" charset="0"/>
              </a:rPr>
              <a:t>On Hitler’s accession to power, the SS was authorised to act as auxiliary police. It used the Emergency Power Decree of February 1933. Which remained permanently in force) to take suspects into ‘protective custody’ and, after the weakening of the SA, the SS emerged as the chief police arm of the Nazi Party. </a:t>
            </a:r>
          </a:p>
          <a:p>
            <a:endParaRPr lang="en-GB" dirty="0">
              <a:latin typeface="Candara" panose="020E0502030303020204" pitchFamily="34" charset="0"/>
            </a:endParaRPr>
          </a:p>
          <a:p>
            <a:r>
              <a:rPr lang="en-GB" dirty="0" smtClean="0">
                <a:latin typeface="Candara" panose="020E0502030303020204" pitchFamily="34" charset="0"/>
              </a:rPr>
              <a:t>Between 1933 and 1939 about 225,000 Germans were convicted and imprisoned for political crimes. By 1939 another 162,000 were in ‘protective custody’ without trial. It directed its energies against all enemies of Nazism, whether political or racial, later taking over responsibility for concentration and extermination camps. </a:t>
            </a:r>
          </a:p>
          <a:p>
            <a:endParaRPr lang="en-GB" dirty="0" smtClean="0">
              <a:latin typeface="Candara" panose="020E0502030303020204" pitchFamily="34" charset="0"/>
            </a:endParaRPr>
          </a:p>
          <a:p>
            <a:r>
              <a:rPr lang="en-GB" dirty="0" smtClean="0">
                <a:latin typeface="Candara" panose="020E0502030303020204" pitchFamily="34" charset="0"/>
              </a:rPr>
              <a:t>By 1939 there were 240,000 members organised into division. The main branch was the </a:t>
            </a:r>
            <a:r>
              <a:rPr lang="en-GB" dirty="0" err="1" smtClean="0">
                <a:latin typeface="Candara" panose="020E0502030303020204" pitchFamily="34" charset="0"/>
              </a:rPr>
              <a:t>Waffen</a:t>
            </a:r>
            <a:r>
              <a:rPr lang="en-GB" dirty="0" smtClean="0">
                <a:latin typeface="Candara" panose="020E0502030303020204" pitchFamily="34" charset="0"/>
              </a:rPr>
              <a:t>-SS (military), the Death’s Head (Concentration)</a:t>
            </a:r>
            <a:endParaRPr lang="en-GB" dirty="0">
              <a:latin typeface="Candara" panose="020E0502030303020204" pitchFamily="34" charset="0"/>
            </a:endParaRPr>
          </a:p>
        </p:txBody>
      </p:sp>
    </p:spTree>
    <p:extLst>
      <p:ext uri="{BB962C8B-B14F-4D97-AF65-F5344CB8AC3E}">
        <p14:creationId xmlns:p14="http://schemas.microsoft.com/office/powerpoint/2010/main" val="155457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Waffen</a:t>
            </a:r>
            <a:r>
              <a:rPr lang="en-GB" dirty="0" smtClean="0"/>
              <a:t>-SS </a:t>
            </a:r>
            <a:endParaRPr lang="en-GB" dirty="0"/>
          </a:p>
        </p:txBody>
      </p:sp>
      <p:sp>
        <p:nvSpPr>
          <p:cNvPr id="3" name="Content Placeholder 2"/>
          <p:cNvSpPr>
            <a:spLocks noGrp="1"/>
          </p:cNvSpPr>
          <p:nvPr>
            <p:ph idx="1"/>
          </p:nvPr>
        </p:nvSpPr>
        <p:spPr>
          <a:xfrm>
            <a:off x="762000" y="685800"/>
            <a:ext cx="4386064" cy="3886200"/>
          </a:xfrm>
        </p:spPr>
        <p:txBody>
          <a:bodyPr/>
          <a:lstStyle/>
          <a:p>
            <a:r>
              <a:rPr lang="en-GB" dirty="0" smtClean="0">
                <a:latin typeface="Candara" panose="020E0502030303020204" pitchFamily="34" charset="0"/>
              </a:rPr>
              <a:t>The </a:t>
            </a:r>
            <a:r>
              <a:rPr lang="en-GB" dirty="0" err="1" smtClean="0">
                <a:latin typeface="Candara" panose="020E0502030303020204" pitchFamily="34" charset="0"/>
              </a:rPr>
              <a:t>Waffen</a:t>
            </a:r>
            <a:r>
              <a:rPr lang="en-GB" dirty="0" smtClean="0">
                <a:latin typeface="Candara" panose="020E0502030303020204" pitchFamily="34" charset="0"/>
              </a:rPr>
              <a:t> SS was created as the armed wing of the </a:t>
            </a:r>
            <a:r>
              <a:rPr lang="en-GB" dirty="0" err="1" smtClean="0">
                <a:latin typeface="Candara" panose="020E0502030303020204" pitchFamily="34" charset="0"/>
              </a:rPr>
              <a:t>Schutzstaffel</a:t>
            </a:r>
            <a:r>
              <a:rPr lang="en-GB" dirty="0" smtClean="0">
                <a:latin typeface="Candara" panose="020E0502030303020204" pitchFamily="34" charset="0"/>
              </a:rPr>
              <a:t> (Protective Squadron) and gradually developed into a military force of Nazi Germany. </a:t>
            </a:r>
            <a:endParaRPr lang="en-GB" dirty="0">
              <a:latin typeface="Candara" panose="020E0502030303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52736"/>
            <a:ext cx="2741290" cy="385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5580112" y="4912957"/>
            <a:ext cx="2741290" cy="98064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GB" sz="1600" dirty="0" smtClean="0">
                <a:latin typeface="Candara" panose="020E0502030303020204" pitchFamily="34" charset="0"/>
              </a:rPr>
              <a:t>Recruitment Poster 1941.</a:t>
            </a:r>
          </a:p>
          <a:p>
            <a:r>
              <a:rPr lang="en-GB" sz="1600" dirty="0" smtClean="0">
                <a:latin typeface="Candara" panose="020E0502030303020204" pitchFamily="34" charset="0"/>
              </a:rPr>
              <a:t>‘Admission after 17</a:t>
            </a:r>
            <a:r>
              <a:rPr lang="en-GB" sz="1600" baseline="30000" dirty="0" smtClean="0">
                <a:latin typeface="Candara" panose="020E0502030303020204" pitchFamily="34" charset="0"/>
              </a:rPr>
              <a:t>th</a:t>
            </a:r>
            <a:r>
              <a:rPr lang="en-GB" sz="1600" dirty="0" smtClean="0">
                <a:latin typeface="Candara" panose="020E0502030303020204" pitchFamily="34" charset="0"/>
              </a:rPr>
              <a:t> Birthday’.</a:t>
            </a:r>
            <a:endParaRPr lang="en-GB" sz="1600" dirty="0">
              <a:latin typeface="Candara" panose="020E0502030303020204" pitchFamily="34" charset="0"/>
            </a:endParaRPr>
          </a:p>
        </p:txBody>
      </p:sp>
    </p:spTree>
    <p:extLst>
      <p:ext uri="{BB962C8B-B14F-4D97-AF65-F5344CB8AC3E}">
        <p14:creationId xmlns:p14="http://schemas.microsoft.com/office/powerpoint/2010/main" val="252852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54416" cy="1600200"/>
          </a:xfrm>
        </p:spPr>
        <p:txBody>
          <a:bodyPr>
            <a:normAutofit/>
          </a:bodyPr>
          <a:lstStyle/>
          <a:p>
            <a:r>
              <a:rPr lang="en-GB" sz="4000" dirty="0" smtClean="0"/>
              <a:t>How the SS became so powerful.</a:t>
            </a:r>
            <a:endParaRPr lang="en-GB" sz="4000" dirty="0"/>
          </a:p>
        </p:txBody>
      </p:sp>
      <p:sp>
        <p:nvSpPr>
          <p:cNvPr id="3" name="Content Placeholder 2"/>
          <p:cNvSpPr>
            <a:spLocks noGrp="1"/>
          </p:cNvSpPr>
          <p:nvPr>
            <p:ph idx="1"/>
          </p:nvPr>
        </p:nvSpPr>
        <p:spPr/>
        <p:txBody>
          <a:bodyPr>
            <a:normAutofit fontScale="77500" lnSpcReduction="20000"/>
          </a:bodyPr>
          <a:lstStyle/>
          <a:p>
            <a:r>
              <a:rPr lang="en-GB" dirty="0" smtClean="0">
                <a:latin typeface="Candara" panose="020E0502030303020204" pitchFamily="34" charset="0"/>
              </a:rPr>
              <a:t>“The SS was not merely a police, surveillance, and paramilitary organisation. The main objective, from which it derived its ‘legitimate’ use of force, was to create the racially pure </a:t>
            </a:r>
            <a:r>
              <a:rPr lang="en-GB" dirty="0" err="1" smtClean="0">
                <a:latin typeface="Candara" panose="020E0502030303020204" pitchFamily="34" charset="0"/>
              </a:rPr>
              <a:t>Volksgemeinschaft</a:t>
            </a:r>
            <a:r>
              <a:rPr lang="en-GB" dirty="0" smtClean="0">
                <a:latin typeface="Candara" panose="020E0502030303020204" pitchFamily="34" charset="0"/>
              </a:rPr>
              <a:t>… The SS evolved from a police organisation operating within an administrative whole to become an independent organisation.. It became the active part of the political community. Making all the decisions of any political importance… Yet the SS did not simply safeguard the new political order; in Himmler’s words,. It was also charged with ‘creating’ the new order. Police power became create power within the Third Reich, its protective role enlarged so as to allow it to make policy beyond the limits of legitimate state activity and to fuse elements of the new racial community together… The police could do anything in the name of </a:t>
            </a:r>
            <a:r>
              <a:rPr lang="en-GB" dirty="0" err="1" smtClean="0">
                <a:latin typeface="Candara" panose="020E0502030303020204" pitchFamily="34" charset="0"/>
              </a:rPr>
              <a:t>Volksgemeinschaft</a:t>
            </a:r>
            <a:r>
              <a:rPr lang="en-GB" dirty="0" smtClean="0">
                <a:latin typeface="Candara" panose="020E0502030303020204" pitchFamily="34" charset="0"/>
              </a:rPr>
              <a:t>”.</a:t>
            </a:r>
          </a:p>
          <a:p>
            <a:endParaRPr lang="en-GB" dirty="0">
              <a:latin typeface="Candara" panose="020E0502030303020204" pitchFamily="34" charset="0"/>
            </a:endParaRPr>
          </a:p>
          <a:p>
            <a:r>
              <a:rPr lang="en-GB" dirty="0" smtClean="0">
                <a:latin typeface="Candara" panose="020E0502030303020204" pitchFamily="34" charset="0"/>
              </a:rPr>
              <a:t>The American historian Sax – How the role of the SS grew 1992. </a:t>
            </a:r>
            <a:endParaRPr lang="en-GB" dirty="0">
              <a:latin typeface="Candara" panose="020E0502030303020204" pitchFamily="34" charset="0"/>
            </a:endParaRPr>
          </a:p>
        </p:txBody>
      </p:sp>
    </p:spTree>
    <p:extLst>
      <p:ext uri="{BB962C8B-B14F-4D97-AF65-F5344CB8AC3E}">
        <p14:creationId xmlns:p14="http://schemas.microsoft.com/office/powerpoint/2010/main" val="375565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 - Uniform</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6156" r="2052" b="2210"/>
          <a:stretch/>
        </p:blipFill>
        <p:spPr>
          <a:xfrm>
            <a:off x="755576" y="548680"/>
            <a:ext cx="7546699" cy="4824536"/>
          </a:xfrm>
        </p:spPr>
      </p:pic>
    </p:spTree>
    <p:extLst>
      <p:ext uri="{BB962C8B-B14F-4D97-AF65-F5344CB8AC3E}">
        <p14:creationId xmlns:p14="http://schemas.microsoft.com/office/powerpoint/2010/main" val="3169308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366</TotalTime>
  <Words>1378</Words>
  <Application>Microsoft Office PowerPoint</Application>
  <PresentationFormat>On-screen Show (4:3)</PresentationFormat>
  <Paragraphs>131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NewsPrint</vt:lpstr>
      <vt:lpstr>Nazi Police State.</vt:lpstr>
      <vt:lpstr>The Police in Nazi Germany.</vt:lpstr>
      <vt:lpstr>How the police were organised?</vt:lpstr>
      <vt:lpstr>Heinrich Himmler</vt:lpstr>
      <vt:lpstr>The Schutz-Staffel (SS)</vt:lpstr>
      <vt:lpstr>The Schutz-Staffel (SS)</vt:lpstr>
      <vt:lpstr>Waffen-SS </vt:lpstr>
      <vt:lpstr>How the SS became so powerful.</vt:lpstr>
      <vt:lpstr>SS - Uniform</vt:lpstr>
      <vt:lpstr>Concentration Camps</vt:lpstr>
      <vt:lpstr>Gestapo &amp; the SS – The Link</vt:lpstr>
      <vt:lpstr>The Gestapo</vt:lpstr>
      <vt:lpstr>The Gestapo</vt:lpstr>
      <vt:lpstr>The Gestapo</vt:lpstr>
      <vt:lpstr>Police &amp; Local Wardens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 Police State.</dc:title>
  <dc:creator>CJW</dc:creator>
  <cp:lastModifiedBy>CJW</cp:lastModifiedBy>
  <cp:revision>15</cp:revision>
  <dcterms:created xsi:type="dcterms:W3CDTF">2013-11-30T19:52:51Z</dcterms:created>
  <dcterms:modified xsi:type="dcterms:W3CDTF">2013-12-01T12:25:16Z</dcterms:modified>
</cp:coreProperties>
</file>