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D5D485-59E8-4B33-A102-BC4B86787756}"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4A5DF-03B2-4233-8428-0E643C2A8D26}" type="slidenum">
              <a:rPr lang="en-GB" smtClean="0"/>
              <a:t>‹#›</a:t>
            </a:fld>
            <a:endParaRPr lang="en-GB"/>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5D485-59E8-4B33-A102-BC4B86787756}"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4A5DF-03B2-4233-8428-0E643C2A8D2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5D485-59E8-4B33-A102-BC4B86787756}"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4A5DF-03B2-4233-8428-0E643C2A8D2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5D485-59E8-4B33-A102-BC4B86787756}"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4A5DF-03B2-4233-8428-0E643C2A8D2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5D485-59E8-4B33-A102-BC4B86787756}"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4A5DF-03B2-4233-8428-0E643C2A8D26}" type="slidenum">
              <a:rPr lang="en-GB" smtClean="0"/>
              <a:t>‹#›</a:t>
            </a:fld>
            <a:endParaRPr lang="en-GB"/>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D5D485-59E8-4B33-A102-BC4B86787756}"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44A5DF-03B2-4233-8428-0E643C2A8D2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D5D485-59E8-4B33-A102-BC4B86787756}" type="datetimeFigureOut">
              <a:rPr lang="en-GB" smtClean="0"/>
              <a:t>15/12/2013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44A5DF-03B2-4233-8428-0E643C2A8D26}" type="slidenum">
              <a:rPr lang="en-GB" smtClean="0"/>
              <a:t>‹#›</a:t>
            </a:fld>
            <a:endParaRPr lang="en-GB"/>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D5D485-59E8-4B33-A102-BC4B86787756}" type="datetimeFigureOut">
              <a:rPr lang="en-GB" smtClean="0"/>
              <a:t>15/12/2013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44A5DF-03B2-4233-8428-0E643C2A8D2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5D485-59E8-4B33-A102-BC4B86787756}" type="datetimeFigureOut">
              <a:rPr lang="en-GB" smtClean="0"/>
              <a:t>15/12/2013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44A5DF-03B2-4233-8428-0E643C2A8D2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5D485-59E8-4B33-A102-BC4B86787756}"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44A5DF-03B2-4233-8428-0E643C2A8D26}" type="slidenum">
              <a:rPr lang="en-GB" smtClean="0"/>
              <a:t>‹#›</a:t>
            </a:fld>
            <a:endParaRPr lang="en-GB"/>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5D485-59E8-4B33-A102-BC4B86787756}"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44A5DF-03B2-4233-8428-0E643C2A8D2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0D5D485-59E8-4B33-A102-BC4B86787756}" type="datetimeFigureOut">
              <a:rPr lang="en-GB" smtClean="0"/>
              <a:t>15/12/2013</a:t>
            </a:fld>
            <a:endParaRPr lang="en-GB"/>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GB"/>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344A5DF-03B2-4233-8428-0E643C2A8D26}" type="slidenum">
              <a:rPr lang="en-GB" smtClean="0"/>
              <a:t>‹#›</a:t>
            </a:fld>
            <a:endParaRPr lang="en-GB"/>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Opposition</a:t>
            </a:r>
            <a:endParaRPr lang="en-GB" dirty="0"/>
          </a:p>
        </p:txBody>
      </p:sp>
      <p:sp>
        <p:nvSpPr>
          <p:cNvPr id="3" name="Subtitle 2"/>
          <p:cNvSpPr>
            <a:spLocks noGrp="1"/>
          </p:cNvSpPr>
          <p:nvPr>
            <p:ph type="subTitle" idx="1"/>
          </p:nvPr>
        </p:nvSpPr>
        <p:spPr/>
        <p:txBody>
          <a:bodyPr>
            <a:normAutofit fontScale="70000" lnSpcReduction="20000"/>
          </a:bodyPr>
          <a:lstStyle/>
          <a:p>
            <a:r>
              <a:rPr lang="en-GB" dirty="0"/>
              <a:t>E - Describe multiple forms of resistance to the Nazis</a:t>
            </a:r>
            <a:r>
              <a:rPr lang="en-GB" dirty="0" smtClean="0"/>
              <a:t>.</a:t>
            </a:r>
          </a:p>
          <a:p>
            <a:r>
              <a:rPr lang="en-GB" dirty="0" smtClean="0"/>
              <a:t>C </a:t>
            </a:r>
            <a:r>
              <a:rPr lang="en-GB" dirty="0"/>
              <a:t>- Give reasons behind &amp; methods of opposition</a:t>
            </a:r>
            <a:r>
              <a:rPr lang="en-GB" dirty="0" smtClean="0"/>
              <a:t>.</a:t>
            </a:r>
          </a:p>
          <a:p>
            <a:r>
              <a:rPr lang="en-GB" dirty="0" smtClean="0"/>
              <a:t>A </a:t>
            </a:r>
            <a:r>
              <a:rPr lang="en-GB" dirty="0"/>
              <a:t>- Evaluate the success of opposition groups.</a:t>
            </a:r>
          </a:p>
        </p:txBody>
      </p:sp>
    </p:spTree>
    <p:extLst>
      <p:ext uri="{BB962C8B-B14F-4D97-AF65-F5344CB8AC3E}">
        <p14:creationId xmlns:p14="http://schemas.microsoft.com/office/powerpoint/2010/main" val="2053809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Churches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Amongst Protestants,  the confessional Church fairly successfully resisted </a:t>
            </a:r>
            <a:r>
              <a:rPr lang="en-GB" dirty="0" err="1" smtClean="0"/>
              <a:t>Nazification</a:t>
            </a:r>
            <a:r>
              <a:rPr lang="en-GB" dirty="0" smtClean="0"/>
              <a:t>.</a:t>
            </a:r>
          </a:p>
          <a:p>
            <a:r>
              <a:rPr lang="en-GB" dirty="0" smtClean="0"/>
              <a:t>More concerned to defend the Church than to weaken the regime.</a:t>
            </a:r>
          </a:p>
          <a:p>
            <a:r>
              <a:rPr lang="en-GB" dirty="0" smtClean="0"/>
              <a:t>The Catholic Church initially co-operated but mass opposition of the laity (church officials) to government interference modified government attacks on the Catholic Church</a:t>
            </a:r>
          </a:p>
          <a:p>
            <a:r>
              <a:rPr lang="en-GB" dirty="0" smtClean="0"/>
              <a:t>Catholic clergy criticised sterilisation then euthanasia. </a:t>
            </a:r>
          </a:p>
          <a:p>
            <a:r>
              <a:rPr lang="en-GB" dirty="0" smtClean="0"/>
              <a:t>Overall the Churches concentrated on protecting their own positions. However they remained an obstacle to a fully totalitarian state. </a:t>
            </a:r>
            <a:endParaRPr lang="en-GB" dirty="0"/>
          </a:p>
        </p:txBody>
      </p:sp>
    </p:spTree>
    <p:extLst>
      <p:ext uri="{BB962C8B-B14F-4D97-AF65-F5344CB8AC3E}">
        <p14:creationId xmlns:p14="http://schemas.microsoft.com/office/powerpoint/2010/main" val="3761125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Youth</a:t>
            </a:r>
            <a:endParaRPr lang="en-GB" dirty="0"/>
          </a:p>
        </p:txBody>
      </p:sp>
      <p:sp>
        <p:nvSpPr>
          <p:cNvPr id="3" name="Content Placeholder 2"/>
          <p:cNvSpPr>
            <a:spLocks noGrp="1"/>
          </p:cNvSpPr>
          <p:nvPr>
            <p:ph idx="1"/>
          </p:nvPr>
        </p:nvSpPr>
        <p:spPr/>
        <p:txBody>
          <a:bodyPr/>
          <a:lstStyle/>
          <a:p>
            <a:r>
              <a:rPr lang="en-GB" dirty="0" smtClean="0"/>
              <a:t>Various alternatives and opposition groups developed.</a:t>
            </a:r>
          </a:p>
          <a:p>
            <a:r>
              <a:rPr lang="en-GB" dirty="0" smtClean="0"/>
              <a:t>Swing and the Edelweiss Pirates. </a:t>
            </a:r>
          </a:p>
          <a:p>
            <a:r>
              <a:rPr lang="en-GB" dirty="0" smtClean="0"/>
              <a:t>Some organised university groups including the White Rose group. Inspired by the sermons of Bishop Galen. </a:t>
            </a:r>
          </a:p>
          <a:p>
            <a:r>
              <a:rPr lang="en-GB" dirty="0" smtClean="0"/>
              <a:t>They printed leaflets and printed details about euthanasia programmes and the atrocities on the Eastern Front. </a:t>
            </a:r>
          </a:p>
          <a:p>
            <a:r>
              <a:rPr lang="en-GB" dirty="0" smtClean="0"/>
              <a:t>Their leaders were executed…</a:t>
            </a:r>
            <a:endParaRPr lang="en-GB" dirty="0"/>
          </a:p>
        </p:txBody>
      </p:sp>
    </p:spTree>
    <p:extLst>
      <p:ext uri="{BB962C8B-B14F-4D97-AF65-F5344CB8AC3E}">
        <p14:creationId xmlns:p14="http://schemas.microsoft.com/office/powerpoint/2010/main" val="447211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Army</a:t>
            </a:r>
            <a:endParaRPr lang="en-GB" dirty="0"/>
          </a:p>
        </p:txBody>
      </p:sp>
      <p:sp>
        <p:nvSpPr>
          <p:cNvPr id="3" name="Content Placeholder 2"/>
          <p:cNvSpPr>
            <a:spLocks noGrp="1"/>
          </p:cNvSpPr>
          <p:nvPr>
            <p:ph idx="1"/>
          </p:nvPr>
        </p:nvSpPr>
        <p:spPr/>
        <p:txBody>
          <a:bodyPr/>
          <a:lstStyle/>
          <a:p>
            <a:r>
              <a:rPr lang="en-GB" dirty="0" smtClean="0"/>
              <a:t>Aristocratic officers generally remained </a:t>
            </a:r>
            <a:r>
              <a:rPr lang="en-GB" dirty="0" err="1" smtClean="0"/>
              <a:t>suspicous</a:t>
            </a:r>
            <a:r>
              <a:rPr lang="en-GB" dirty="0" smtClean="0"/>
              <a:t> of Hitler and Nazism. They </a:t>
            </a:r>
            <a:r>
              <a:rPr lang="en-GB" dirty="0" err="1" smtClean="0"/>
              <a:t>initally</a:t>
            </a:r>
            <a:r>
              <a:rPr lang="en-GB" dirty="0" smtClean="0"/>
              <a:t> co-operated, but later relations brown down as concern grew that Hitler was too radical in foreign policy. </a:t>
            </a:r>
          </a:p>
          <a:p>
            <a:r>
              <a:rPr lang="en-GB" dirty="0" smtClean="0"/>
              <a:t>General Beck’s plan to arrest Hitler in 1938 was ruined by </a:t>
            </a:r>
            <a:r>
              <a:rPr lang="en-GB" dirty="0" err="1" smtClean="0"/>
              <a:t>Hitlers</a:t>
            </a:r>
            <a:r>
              <a:rPr lang="en-GB" dirty="0" smtClean="0"/>
              <a:t> success at the Munich Conference. </a:t>
            </a:r>
          </a:p>
          <a:p>
            <a:r>
              <a:rPr lang="en-GB" dirty="0" smtClean="0"/>
              <a:t>Several attempted assassinations. </a:t>
            </a:r>
          </a:p>
          <a:p>
            <a:endParaRPr lang="en-GB" dirty="0"/>
          </a:p>
        </p:txBody>
      </p:sp>
    </p:spTree>
    <p:extLst>
      <p:ext uri="{BB962C8B-B14F-4D97-AF65-F5344CB8AC3E}">
        <p14:creationId xmlns:p14="http://schemas.microsoft.com/office/powerpoint/2010/main" val="3821733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Government &amp; Civil </a:t>
            </a:r>
            <a:r>
              <a:rPr lang="en-GB" dirty="0" err="1" smtClean="0"/>
              <a:t>Serivice</a:t>
            </a:r>
            <a:r>
              <a:rPr lang="en-GB" dirty="0" smtClean="0"/>
              <a:t>.</a:t>
            </a:r>
            <a:endParaRPr lang="en-GB" dirty="0"/>
          </a:p>
        </p:txBody>
      </p:sp>
      <p:sp>
        <p:nvSpPr>
          <p:cNvPr id="3" name="Content Placeholder 2"/>
          <p:cNvSpPr>
            <a:spLocks noGrp="1"/>
          </p:cNvSpPr>
          <p:nvPr>
            <p:ph idx="1"/>
          </p:nvPr>
        </p:nvSpPr>
        <p:spPr/>
        <p:txBody>
          <a:bodyPr/>
          <a:lstStyle/>
          <a:p>
            <a:r>
              <a:rPr lang="en-GB" dirty="0" smtClean="0"/>
              <a:t>Initially there were some critics within the Government. For example in June 1934 – Papen pleaded in a speech for greater freedom and in 1933 Schacht deplored anti-Semitic violence. </a:t>
            </a:r>
          </a:p>
          <a:p>
            <a:r>
              <a:rPr lang="en-GB" dirty="0" smtClean="0"/>
              <a:t>Some government officials planned an alternative </a:t>
            </a:r>
            <a:r>
              <a:rPr lang="en-GB" dirty="0" err="1" smtClean="0"/>
              <a:t>governement</a:t>
            </a:r>
            <a:r>
              <a:rPr lang="en-GB" dirty="0" smtClean="0"/>
              <a:t>. </a:t>
            </a:r>
            <a:endParaRPr lang="en-GB" dirty="0"/>
          </a:p>
        </p:txBody>
      </p:sp>
    </p:spTree>
    <p:extLst>
      <p:ext uri="{BB962C8B-B14F-4D97-AF65-F5344CB8AC3E}">
        <p14:creationId xmlns:p14="http://schemas.microsoft.com/office/powerpoint/2010/main" val="1360174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Judiciary</a:t>
            </a:r>
            <a:endParaRPr lang="en-GB" dirty="0"/>
          </a:p>
        </p:txBody>
      </p:sp>
      <p:sp>
        <p:nvSpPr>
          <p:cNvPr id="3" name="Content Placeholder 2"/>
          <p:cNvSpPr>
            <a:spLocks noGrp="1"/>
          </p:cNvSpPr>
          <p:nvPr>
            <p:ph idx="1"/>
          </p:nvPr>
        </p:nvSpPr>
        <p:spPr/>
        <p:txBody>
          <a:bodyPr/>
          <a:lstStyle/>
          <a:p>
            <a:r>
              <a:rPr lang="en-GB" dirty="0" smtClean="0"/>
              <a:t>Some judges tried to maintain proper standards of justice despite an increasingly arbitrary system with intervention of the SS and the special courts. </a:t>
            </a:r>
            <a:endParaRPr lang="en-GB" dirty="0"/>
          </a:p>
        </p:txBody>
      </p:sp>
    </p:spTree>
    <p:extLst>
      <p:ext uri="{BB962C8B-B14F-4D97-AF65-F5344CB8AC3E}">
        <p14:creationId xmlns:p14="http://schemas.microsoft.com/office/powerpoint/2010/main" val="3031004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Workers. </a:t>
            </a:r>
            <a:endParaRPr lang="en-GB" dirty="0"/>
          </a:p>
        </p:txBody>
      </p:sp>
      <p:sp>
        <p:nvSpPr>
          <p:cNvPr id="3" name="Content Placeholder 2"/>
          <p:cNvSpPr>
            <a:spLocks noGrp="1"/>
          </p:cNvSpPr>
          <p:nvPr>
            <p:ph idx="1"/>
          </p:nvPr>
        </p:nvSpPr>
        <p:spPr/>
        <p:txBody>
          <a:bodyPr>
            <a:normAutofit fontScale="92500"/>
          </a:bodyPr>
          <a:lstStyle/>
          <a:p>
            <a:r>
              <a:rPr lang="en-GB" dirty="0" smtClean="0"/>
              <a:t>German workers had the numerical but not organisation strength to provide major opposition to the regime. </a:t>
            </a:r>
            <a:endParaRPr lang="en-GB" dirty="0"/>
          </a:p>
          <a:p>
            <a:r>
              <a:rPr lang="en-GB" dirty="0" smtClean="0"/>
              <a:t>Many had good reasons to support the new, dynamic government. </a:t>
            </a:r>
          </a:p>
          <a:p>
            <a:r>
              <a:rPr lang="en-GB" dirty="0" smtClean="0"/>
              <a:t>No legal organisation that could be used for opposition, but there were strikes (an estimated 400 between 1933 and 1935 and other forms of pressure were put on the government. </a:t>
            </a:r>
          </a:p>
          <a:p>
            <a:r>
              <a:rPr lang="en-GB" dirty="0" smtClean="0"/>
              <a:t>Many workers maintained their links with illegal political parties. </a:t>
            </a:r>
            <a:endParaRPr lang="en-GB" dirty="0"/>
          </a:p>
        </p:txBody>
      </p:sp>
    </p:spTree>
    <p:extLst>
      <p:ext uri="{BB962C8B-B14F-4D97-AF65-F5344CB8AC3E}">
        <p14:creationId xmlns:p14="http://schemas.microsoft.com/office/powerpoint/2010/main" val="3774403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Opposition parties.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All political parties (except the ruling Nazi Party) were banned in July 1933 and were hit by a wave of arrests of their leaders. </a:t>
            </a:r>
          </a:p>
          <a:p>
            <a:r>
              <a:rPr lang="en-GB" dirty="0" smtClean="0"/>
              <a:t>Left wing parties continued some illegal activities. The SPD in exile (SOPADE) was based in Prague and organised some underground groups, such as the Berlin Red Patrol and the Hanover Socialist Front. They distributed underground leaflets and tried to start a whispering propaganda campaign.</a:t>
            </a:r>
          </a:p>
          <a:p>
            <a:r>
              <a:rPr lang="en-GB" dirty="0" smtClean="0"/>
              <a:t>The KPD formed underground celled even in DAF, but two-thirds of their members were arrested.  The Red Orchestra spy organisation sent information to the USSR. It was smashed in 1942 by the </a:t>
            </a:r>
            <a:r>
              <a:rPr lang="en-GB" dirty="0" err="1" smtClean="0"/>
              <a:t>Abwehr</a:t>
            </a:r>
            <a:r>
              <a:rPr lang="en-GB" dirty="0" smtClean="0"/>
              <a:t>. </a:t>
            </a:r>
          </a:p>
        </p:txBody>
      </p:sp>
    </p:spTree>
    <p:extLst>
      <p:ext uri="{BB962C8B-B14F-4D97-AF65-F5344CB8AC3E}">
        <p14:creationId xmlns:p14="http://schemas.microsoft.com/office/powerpoint/2010/main" val="2875936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Traditional Elites</a:t>
            </a:r>
            <a:endParaRPr lang="en-GB" dirty="0"/>
          </a:p>
        </p:txBody>
      </p:sp>
      <p:sp>
        <p:nvSpPr>
          <p:cNvPr id="3" name="Content Placeholder 2"/>
          <p:cNvSpPr>
            <a:spLocks noGrp="1"/>
          </p:cNvSpPr>
          <p:nvPr>
            <p:ph idx="1"/>
          </p:nvPr>
        </p:nvSpPr>
        <p:spPr/>
        <p:txBody>
          <a:bodyPr/>
          <a:lstStyle/>
          <a:p>
            <a:r>
              <a:rPr lang="en-GB" dirty="0" smtClean="0"/>
              <a:t>Among some of the elites there was considerable discussion of replacing Hitler. </a:t>
            </a:r>
          </a:p>
          <a:p>
            <a:r>
              <a:rPr lang="en-GB" dirty="0" smtClean="0"/>
              <a:t>Especially in the </a:t>
            </a:r>
            <a:r>
              <a:rPr lang="en-GB" dirty="0" err="1" smtClean="0"/>
              <a:t>Kreisau</a:t>
            </a:r>
            <a:r>
              <a:rPr lang="en-GB" dirty="0" smtClean="0"/>
              <a:t> Circle on Count </a:t>
            </a:r>
            <a:r>
              <a:rPr lang="en-GB" dirty="0" err="1" smtClean="0"/>
              <a:t>Helmuth</a:t>
            </a:r>
            <a:r>
              <a:rPr lang="en-GB" dirty="0" smtClean="0"/>
              <a:t> von </a:t>
            </a:r>
            <a:r>
              <a:rPr lang="en-GB" dirty="0" err="1" smtClean="0"/>
              <a:t>Moltke’s</a:t>
            </a:r>
            <a:r>
              <a:rPr lang="en-GB" dirty="0" smtClean="0"/>
              <a:t> estate. This was a small group of officers and professionals who had come together in 1933 to oppose Hitler. In August 1943 they drew up the Basic Principles for a New Order, which was a plan for a New Germany with an open society and equal justice for all. </a:t>
            </a:r>
            <a:endParaRPr lang="en-GB" dirty="0"/>
          </a:p>
        </p:txBody>
      </p:sp>
    </p:spTree>
    <p:extLst>
      <p:ext uri="{BB962C8B-B14F-4D97-AF65-F5344CB8AC3E}">
        <p14:creationId xmlns:p14="http://schemas.microsoft.com/office/powerpoint/2010/main" val="2202326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ustom 1">
      <a:majorFont>
        <a:latin typeface="Impact"/>
        <a:ea typeface=""/>
        <a:cs typeface=""/>
      </a:majorFont>
      <a:minorFont>
        <a:latin typeface="Candara"/>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18</TotalTime>
  <Words>558</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Opposition</vt:lpstr>
      <vt:lpstr>The Churches</vt:lpstr>
      <vt:lpstr>The Youth</vt:lpstr>
      <vt:lpstr>The Army</vt:lpstr>
      <vt:lpstr>Government &amp; Civil Serivice.</vt:lpstr>
      <vt:lpstr>Judiciary</vt:lpstr>
      <vt:lpstr>The Workers. </vt:lpstr>
      <vt:lpstr>Opposition parties. </vt:lpstr>
      <vt:lpstr>Traditional Elites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Opposition</dc:title>
  <dc:creator>CJW</dc:creator>
  <cp:lastModifiedBy>CJW</cp:lastModifiedBy>
  <cp:revision>2</cp:revision>
  <dcterms:created xsi:type="dcterms:W3CDTF">2013-12-15T22:52:20Z</dcterms:created>
  <dcterms:modified xsi:type="dcterms:W3CDTF">2013-12-15T23:10:53Z</dcterms:modified>
</cp:coreProperties>
</file>