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8" r:id="rId5"/>
    <p:sldId id="265" r:id="rId6"/>
    <p:sldId id="266" r:id="rId7"/>
    <p:sldId id="267" r:id="rId8"/>
    <p:sldId id="271" r:id="rId9"/>
    <p:sldId id="269" r:id="rId10"/>
    <p:sldId id="272" r:id="rId11"/>
    <p:sldId id="273"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F4DDE7-EDD2-43B0-BAEF-53403C2651BA}" type="datetimeFigureOut">
              <a:rPr lang="en-GB" smtClean="0"/>
              <a:t>19/04/2015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225014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F4DDE7-EDD2-43B0-BAEF-53403C2651BA}" type="datetimeFigureOut">
              <a:rPr lang="en-GB" smtClean="0"/>
              <a:t>19/04/2015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261380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F4DDE7-EDD2-43B0-BAEF-53403C2651BA}" type="datetimeFigureOut">
              <a:rPr lang="en-GB" smtClean="0"/>
              <a:t>19/04/2015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244283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F4DDE7-EDD2-43B0-BAEF-53403C2651BA}" type="datetimeFigureOut">
              <a:rPr lang="en-GB" smtClean="0"/>
              <a:t>19/04/2015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209689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4DDE7-EDD2-43B0-BAEF-53403C2651BA}" type="datetimeFigureOut">
              <a:rPr lang="en-GB" smtClean="0"/>
              <a:t>19/04/2015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25681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F4DDE7-EDD2-43B0-BAEF-53403C2651BA}" type="datetimeFigureOut">
              <a:rPr lang="en-GB" smtClean="0"/>
              <a:t>19/04/2015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35998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F4DDE7-EDD2-43B0-BAEF-53403C2651BA}" type="datetimeFigureOut">
              <a:rPr lang="en-GB" smtClean="0"/>
              <a:t>19/04/2015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51857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F4DDE7-EDD2-43B0-BAEF-53403C2651BA}" type="datetimeFigureOut">
              <a:rPr lang="en-GB" smtClean="0"/>
              <a:t>19/04/2015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69339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4DDE7-EDD2-43B0-BAEF-53403C2651BA}" type="datetimeFigureOut">
              <a:rPr lang="en-GB" smtClean="0"/>
              <a:t>19/04/2015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44761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4DDE7-EDD2-43B0-BAEF-53403C2651BA}" type="datetimeFigureOut">
              <a:rPr lang="en-GB" smtClean="0"/>
              <a:t>19/04/2015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84488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4DDE7-EDD2-43B0-BAEF-53403C2651BA}" type="datetimeFigureOut">
              <a:rPr lang="en-GB" smtClean="0"/>
              <a:t>19/04/2015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83ED9E-2140-487C-951C-09D152BE5ED4}" type="slidenum">
              <a:rPr lang="en-GB" smtClean="0"/>
              <a:t>‹#›</a:t>
            </a:fld>
            <a:endParaRPr lang="en-GB"/>
          </a:p>
        </p:txBody>
      </p:sp>
    </p:spTree>
    <p:extLst>
      <p:ext uri="{BB962C8B-B14F-4D97-AF65-F5344CB8AC3E}">
        <p14:creationId xmlns:p14="http://schemas.microsoft.com/office/powerpoint/2010/main" val="13156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4DDE7-EDD2-43B0-BAEF-53403C2651BA}" type="datetimeFigureOut">
              <a:rPr lang="en-GB" smtClean="0"/>
              <a:t>19/04/2015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3ED9E-2140-487C-951C-09D152BE5ED4}" type="slidenum">
              <a:rPr lang="en-GB" smtClean="0"/>
              <a:t>‹#›</a:t>
            </a:fld>
            <a:endParaRPr lang="en-GB"/>
          </a:p>
        </p:txBody>
      </p:sp>
    </p:spTree>
    <p:extLst>
      <p:ext uri="{BB962C8B-B14F-4D97-AF65-F5344CB8AC3E}">
        <p14:creationId xmlns:p14="http://schemas.microsoft.com/office/powerpoint/2010/main" val="100849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a:solidFill>
            <a:srgbClr val="FFFF00"/>
          </a:solidFill>
        </p:spPr>
        <p:txBody>
          <a:bodyPr>
            <a:noAutofit/>
          </a:bodyPr>
          <a:lstStyle/>
          <a:p>
            <a:r>
              <a:rPr lang="en-GB" sz="3200" u="sng" dirty="0" smtClean="0"/>
              <a:t>Nazi Germany 1919-39 Key topics 1-2 revision</a:t>
            </a:r>
            <a:endParaRPr lang="en-GB" sz="3200" u="sng" dirty="0"/>
          </a:p>
        </p:txBody>
      </p:sp>
      <p:sp>
        <p:nvSpPr>
          <p:cNvPr id="5" name="Content Placeholder 4"/>
          <p:cNvSpPr>
            <a:spLocks noGrp="1"/>
          </p:cNvSpPr>
          <p:nvPr>
            <p:ph idx="1"/>
          </p:nvPr>
        </p:nvSpPr>
        <p:spPr>
          <a:xfrm>
            <a:off x="436743" y="980728"/>
            <a:ext cx="8229600" cy="1036712"/>
          </a:xfrm>
        </p:spPr>
        <p:txBody>
          <a:bodyPr>
            <a:normAutofit/>
          </a:bodyPr>
          <a:lstStyle/>
          <a:p>
            <a:r>
              <a:rPr lang="en-GB" sz="2400" dirty="0" smtClean="0"/>
              <a:t>I can understand the chronology of Germany 1919-39</a:t>
            </a:r>
          </a:p>
          <a:p>
            <a:r>
              <a:rPr lang="en-GB" sz="2400" dirty="0" smtClean="0"/>
              <a:t>I can evaluate my performance on an 8 and 16 mark question</a:t>
            </a:r>
          </a:p>
        </p:txBody>
      </p:sp>
      <p:sp>
        <p:nvSpPr>
          <p:cNvPr id="7" name="Rectangle 6"/>
          <p:cNvSpPr/>
          <p:nvPr/>
        </p:nvSpPr>
        <p:spPr>
          <a:xfrm>
            <a:off x="395536" y="1916832"/>
            <a:ext cx="3456384" cy="4108817"/>
          </a:xfrm>
          <a:prstGeom prst="rect">
            <a:avLst/>
          </a:prstGeom>
        </p:spPr>
        <p:txBody>
          <a:bodyPr wrap="square">
            <a:spAutoFit/>
          </a:bodyPr>
          <a:lstStyle/>
          <a:p>
            <a:r>
              <a:rPr lang="en-GB" b="1" dirty="0"/>
              <a:t>The exam will consist of 6 questions in 1hr 15mins. The questions will test:</a:t>
            </a:r>
            <a:endParaRPr lang="en-GB" dirty="0"/>
          </a:p>
          <a:p>
            <a:r>
              <a:rPr lang="en-GB" dirty="0"/>
              <a:t> </a:t>
            </a:r>
          </a:p>
          <a:p>
            <a:pPr>
              <a:lnSpc>
                <a:spcPct val="150000"/>
              </a:lnSpc>
            </a:pPr>
            <a:r>
              <a:rPr lang="en-GB" dirty="0"/>
              <a:t>1a. Inference from a source (4)</a:t>
            </a:r>
          </a:p>
          <a:p>
            <a:pPr>
              <a:lnSpc>
                <a:spcPct val="150000"/>
              </a:lnSpc>
            </a:pPr>
            <a:r>
              <a:rPr lang="en-GB" dirty="0"/>
              <a:t>1b. Describe question (6)</a:t>
            </a:r>
          </a:p>
          <a:p>
            <a:pPr>
              <a:lnSpc>
                <a:spcPct val="150000"/>
              </a:lnSpc>
            </a:pPr>
            <a:r>
              <a:rPr lang="en-GB" dirty="0"/>
              <a:t>1c. Explain effects question (8)</a:t>
            </a:r>
          </a:p>
          <a:p>
            <a:pPr>
              <a:lnSpc>
                <a:spcPct val="150000"/>
              </a:lnSpc>
            </a:pPr>
            <a:r>
              <a:rPr lang="en-GB" dirty="0"/>
              <a:t>1d. Explain why question (8)</a:t>
            </a:r>
          </a:p>
          <a:p>
            <a:pPr>
              <a:lnSpc>
                <a:spcPct val="150000"/>
              </a:lnSpc>
            </a:pPr>
            <a:r>
              <a:rPr lang="en-GB" dirty="0"/>
              <a:t>2a or b. Explain how question (8)</a:t>
            </a:r>
          </a:p>
          <a:p>
            <a:pPr>
              <a:lnSpc>
                <a:spcPct val="150000"/>
              </a:lnSpc>
            </a:pPr>
            <a:r>
              <a:rPr lang="en-GB" dirty="0"/>
              <a:t>3a or b. Cause or effect essay (16 + 4 SPAG)</a:t>
            </a:r>
          </a:p>
        </p:txBody>
      </p:sp>
      <p:sp>
        <p:nvSpPr>
          <p:cNvPr id="2" name="TextBox 1"/>
          <p:cNvSpPr txBox="1"/>
          <p:nvPr/>
        </p:nvSpPr>
        <p:spPr>
          <a:xfrm>
            <a:off x="4427984" y="2348880"/>
            <a:ext cx="4320480" cy="1015663"/>
          </a:xfrm>
          <a:prstGeom prst="rect">
            <a:avLst/>
          </a:prstGeom>
          <a:solidFill>
            <a:schemeClr val="accent2">
              <a:lumMod val="40000"/>
              <a:lumOff val="60000"/>
            </a:schemeClr>
          </a:solidFill>
        </p:spPr>
        <p:txBody>
          <a:bodyPr wrap="square" rtlCol="0">
            <a:spAutoFit/>
          </a:bodyPr>
          <a:lstStyle/>
          <a:p>
            <a:r>
              <a:rPr lang="en-GB" sz="2000" b="1" u="sng" dirty="0" smtClean="0"/>
              <a:t>Starter</a:t>
            </a:r>
            <a:r>
              <a:rPr lang="en-GB" sz="2000" dirty="0" smtClean="0"/>
              <a:t>: Rate your confidence on answering 8 and 16 mark questions:</a:t>
            </a:r>
          </a:p>
          <a:p>
            <a:endParaRPr lang="en-GB" sz="2000" dirty="0"/>
          </a:p>
        </p:txBody>
      </p:sp>
      <p:cxnSp>
        <p:nvCxnSpPr>
          <p:cNvPr id="8" name="Straight Arrow Connector 7"/>
          <p:cNvCxnSpPr/>
          <p:nvPr/>
        </p:nvCxnSpPr>
        <p:spPr>
          <a:xfrm>
            <a:off x="4427984" y="4221088"/>
            <a:ext cx="432048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4427984" y="5805264"/>
            <a:ext cx="432048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10" name="Picture 3" descr="C:\Users\Jo\AppData\Local\Microsoft\Windows\Temporary Internet Files\Content.IE5\13E3WJEP\MC9004338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3459700"/>
            <a:ext cx="612068" cy="6120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o\AppData\Local\Microsoft\Windows\Temporary Internet Files\Content.IE5\LG6B6364\MC9004231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505626"/>
            <a:ext cx="563137" cy="563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o\AppData\Local\Microsoft\Windows\Temporary Internet Files\Content.IE5\13E3WJEP\MC9004338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808" y="5085184"/>
            <a:ext cx="612068" cy="612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o\AppData\Local\Microsoft\Windows\Temporary Internet Files\Content.IE5\LG6B6364\MC9004231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7" y="5166727"/>
            <a:ext cx="563137" cy="5631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20072" y="3756783"/>
            <a:ext cx="2808312" cy="369332"/>
          </a:xfrm>
          <a:prstGeom prst="rect">
            <a:avLst/>
          </a:prstGeom>
          <a:noFill/>
        </p:spPr>
        <p:txBody>
          <a:bodyPr wrap="square" rtlCol="0">
            <a:spAutoFit/>
          </a:bodyPr>
          <a:lstStyle/>
          <a:p>
            <a:pPr algn="ctr"/>
            <a:r>
              <a:rPr lang="en-GB" dirty="0"/>
              <a:t>8</a:t>
            </a:r>
            <a:r>
              <a:rPr lang="en-GB" dirty="0" smtClean="0"/>
              <a:t> mark</a:t>
            </a:r>
            <a:endParaRPr lang="en-GB" dirty="0"/>
          </a:p>
        </p:txBody>
      </p:sp>
      <p:sp>
        <p:nvSpPr>
          <p:cNvPr id="15" name="TextBox 14"/>
          <p:cNvSpPr txBox="1"/>
          <p:nvPr/>
        </p:nvSpPr>
        <p:spPr>
          <a:xfrm>
            <a:off x="5233214" y="5367290"/>
            <a:ext cx="2808312" cy="369332"/>
          </a:xfrm>
          <a:prstGeom prst="rect">
            <a:avLst/>
          </a:prstGeom>
          <a:noFill/>
        </p:spPr>
        <p:txBody>
          <a:bodyPr wrap="square" rtlCol="0">
            <a:spAutoFit/>
          </a:bodyPr>
          <a:lstStyle/>
          <a:p>
            <a:pPr algn="ctr"/>
            <a:r>
              <a:rPr lang="en-GB" dirty="0" smtClean="0"/>
              <a:t>16 mark</a:t>
            </a:r>
            <a:endParaRPr lang="en-GB" dirty="0"/>
          </a:p>
        </p:txBody>
      </p:sp>
    </p:spTree>
    <p:extLst>
      <p:ext uri="{BB962C8B-B14F-4D97-AF65-F5344CB8AC3E}">
        <p14:creationId xmlns:p14="http://schemas.microsoft.com/office/powerpoint/2010/main" val="5349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a:solidFill>
            <a:srgbClr val="FFFF00"/>
          </a:solidFill>
        </p:spPr>
        <p:txBody>
          <a:bodyPr>
            <a:noAutofit/>
          </a:bodyPr>
          <a:lstStyle/>
          <a:p>
            <a:r>
              <a:rPr lang="en-GB" sz="3200" u="sng" dirty="0" smtClean="0"/>
              <a:t>Nazi Germany 1919-39 Key topics 1-2 revision</a:t>
            </a:r>
            <a:endParaRPr lang="en-GB" sz="3200" u="sng" dirty="0"/>
          </a:p>
        </p:txBody>
      </p:sp>
      <p:sp>
        <p:nvSpPr>
          <p:cNvPr id="5" name="Content Placeholder 4"/>
          <p:cNvSpPr>
            <a:spLocks noGrp="1"/>
          </p:cNvSpPr>
          <p:nvPr>
            <p:ph idx="1"/>
          </p:nvPr>
        </p:nvSpPr>
        <p:spPr>
          <a:xfrm>
            <a:off x="436743" y="980728"/>
            <a:ext cx="8229600" cy="1036712"/>
          </a:xfrm>
        </p:spPr>
        <p:txBody>
          <a:bodyPr>
            <a:normAutofit/>
          </a:bodyPr>
          <a:lstStyle/>
          <a:p>
            <a:r>
              <a:rPr lang="en-GB" sz="2400" dirty="0" smtClean="0"/>
              <a:t>I can understand the chronology of Germany 1919-39</a:t>
            </a:r>
          </a:p>
          <a:p>
            <a:r>
              <a:rPr lang="en-GB" sz="2400" dirty="0" smtClean="0"/>
              <a:t>I can evaluate my performance on an 8 and 16 mark question</a:t>
            </a:r>
          </a:p>
        </p:txBody>
      </p:sp>
      <p:sp>
        <p:nvSpPr>
          <p:cNvPr id="7" name="Rectangle 6"/>
          <p:cNvSpPr/>
          <p:nvPr/>
        </p:nvSpPr>
        <p:spPr>
          <a:xfrm>
            <a:off x="395536" y="1916832"/>
            <a:ext cx="3456384" cy="4108817"/>
          </a:xfrm>
          <a:prstGeom prst="rect">
            <a:avLst/>
          </a:prstGeom>
        </p:spPr>
        <p:txBody>
          <a:bodyPr wrap="square">
            <a:spAutoFit/>
          </a:bodyPr>
          <a:lstStyle/>
          <a:p>
            <a:r>
              <a:rPr lang="en-GB" b="1" dirty="0"/>
              <a:t>The exam will consist of 6 questions in 1hr 15mins. The questions will test:</a:t>
            </a:r>
            <a:endParaRPr lang="en-GB" dirty="0"/>
          </a:p>
          <a:p>
            <a:r>
              <a:rPr lang="en-GB" dirty="0"/>
              <a:t> </a:t>
            </a:r>
          </a:p>
          <a:p>
            <a:pPr>
              <a:lnSpc>
                <a:spcPct val="150000"/>
              </a:lnSpc>
            </a:pPr>
            <a:r>
              <a:rPr lang="en-GB" dirty="0"/>
              <a:t>1a. Inference from a source (4)</a:t>
            </a:r>
          </a:p>
          <a:p>
            <a:pPr>
              <a:lnSpc>
                <a:spcPct val="150000"/>
              </a:lnSpc>
            </a:pPr>
            <a:r>
              <a:rPr lang="en-GB" dirty="0"/>
              <a:t>1b. Describe question (6)</a:t>
            </a:r>
          </a:p>
          <a:p>
            <a:pPr>
              <a:lnSpc>
                <a:spcPct val="150000"/>
              </a:lnSpc>
            </a:pPr>
            <a:r>
              <a:rPr lang="en-GB" dirty="0"/>
              <a:t>1c. Explain effects question (8)</a:t>
            </a:r>
          </a:p>
          <a:p>
            <a:pPr>
              <a:lnSpc>
                <a:spcPct val="150000"/>
              </a:lnSpc>
            </a:pPr>
            <a:r>
              <a:rPr lang="en-GB" dirty="0"/>
              <a:t>1d. Explain why question (8)</a:t>
            </a:r>
          </a:p>
          <a:p>
            <a:pPr>
              <a:lnSpc>
                <a:spcPct val="150000"/>
              </a:lnSpc>
            </a:pPr>
            <a:r>
              <a:rPr lang="en-GB" dirty="0"/>
              <a:t>2a or b. Explain how question (8)</a:t>
            </a:r>
          </a:p>
          <a:p>
            <a:pPr>
              <a:lnSpc>
                <a:spcPct val="150000"/>
              </a:lnSpc>
            </a:pPr>
            <a:r>
              <a:rPr lang="en-GB" dirty="0"/>
              <a:t>3a or b. Cause or effect essay (16 + 4 SPAG)</a:t>
            </a:r>
          </a:p>
        </p:txBody>
      </p:sp>
      <p:sp>
        <p:nvSpPr>
          <p:cNvPr id="2" name="TextBox 1"/>
          <p:cNvSpPr txBox="1"/>
          <p:nvPr/>
        </p:nvSpPr>
        <p:spPr>
          <a:xfrm>
            <a:off x="4427984" y="2348880"/>
            <a:ext cx="4320480" cy="1015663"/>
          </a:xfrm>
          <a:prstGeom prst="rect">
            <a:avLst/>
          </a:prstGeom>
          <a:solidFill>
            <a:schemeClr val="accent2">
              <a:lumMod val="40000"/>
              <a:lumOff val="60000"/>
            </a:schemeClr>
          </a:solidFill>
        </p:spPr>
        <p:txBody>
          <a:bodyPr wrap="square" rtlCol="0">
            <a:spAutoFit/>
          </a:bodyPr>
          <a:lstStyle/>
          <a:p>
            <a:r>
              <a:rPr lang="en-GB" sz="2000" b="1" u="sng" dirty="0" smtClean="0"/>
              <a:t>Plenary</a:t>
            </a:r>
            <a:r>
              <a:rPr lang="en-GB" sz="2000" dirty="0" smtClean="0"/>
              <a:t>: Now rate your confidence on answering 8 and 16 mark questions:</a:t>
            </a:r>
          </a:p>
          <a:p>
            <a:endParaRPr lang="en-GB" sz="2000" dirty="0"/>
          </a:p>
        </p:txBody>
      </p:sp>
      <p:cxnSp>
        <p:nvCxnSpPr>
          <p:cNvPr id="8" name="Straight Arrow Connector 7"/>
          <p:cNvCxnSpPr/>
          <p:nvPr/>
        </p:nvCxnSpPr>
        <p:spPr>
          <a:xfrm>
            <a:off x="4427984" y="4221088"/>
            <a:ext cx="432048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4427984" y="5805264"/>
            <a:ext cx="432048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10" name="Picture 3" descr="C:\Users\Jo\AppData\Local\Microsoft\Windows\Temporary Internet Files\Content.IE5\13E3WJEP\MC9004338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408" y="3459700"/>
            <a:ext cx="612068" cy="6120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o\AppData\Local\Microsoft\Windows\Temporary Internet Files\Content.IE5\LG6B6364\MC9004231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505626"/>
            <a:ext cx="563137" cy="563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o\AppData\Local\Microsoft\Windows\Temporary Internet Files\Content.IE5\13E3WJEP\MC9004338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808" y="5085184"/>
            <a:ext cx="612068" cy="612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o\AppData\Local\Microsoft\Windows\Temporary Internet Files\Content.IE5\LG6B6364\MC9004231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7" y="5166727"/>
            <a:ext cx="563137" cy="5631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220072" y="3756783"/>
            <a:ext cx="2808312" cy="369332"/>
          </a:xfrm>
          <a:prstGeom prst="rect">
            <a:avLst/>
          </a:prstGeom>
          <a:noFill/>
        </p:spPr>
        <p:txBody>
          <a:bodyPr wrap="square" rtlCol="0">
            <a:spAutoFit/>
          </a:bodyPr>
          <a:lstStyle/>
          <a:p>
            <a:pPr algn="ctr"/>
            <a:r>
              <a:rPr lang="en-GB" dirty="0"/>
              <a:t>8</a:t>
            </a:r>
            <a:r>
              <a:rPr lang="en-GB" dirty="0" smtClean="0"/>
              <a:t> mark</a:t>
            </a:r>
            <a:endParaRPr lang="en-GB" dirty="0"/>
          </a:p>
        </p:txBody>
      </p:sp>
      <p:sp>
        <p:nvSpPr>
          <p:cNvPr id="15" name="TextBox 14"/>
          <p:cNvSpPr txBox="1"/>
          <p:nvPr/>
        </p:nvSpPr>
        <p:spPr>
          <a:xfrm>
            <a:off x="5233214" y="5367290"/>
            <a:ext cx="2808312" cy="369332"/>
          </a:xfrm>
          <a:prstGeom prst="rect">
            <a:avLst/>
          </a:prstGeom>
          <a:noFill/>
        </p:spPr>
        <p:txBody>
          <a:bodyPr wrap="square" rtlCol="0">
            <a:spAutoFit/>
          </a:bodyPr>
          <a:lstStyle/>
          <a:p>
            <a:pPr algn="ctr"/>
            <a:r>
              <a:rPr lang="en-GB" dirty="0" smtClean="0"/>
              <a:t>16 mark</a:t>
            </a:r>
            <a:endParaRPr lang="en-GB" dirty="0"/>
          </a:p>
        </p:txBody>
      </p:sp>
    </p:spTree>
    <p:extLst>
      <p:ext uri="{BB962C8B-B14F-4D97-AF65-F5344CB8AC3E}">
        <p14:creationId xmlns:p14="http://schemas.microsoft.com/office/powerpoint/2010/main" val="19634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650473"/>
            <a:ext cx="3744416" cy="3908762"/>
          </a:xfrm>
          <a:prstGeom prst="rect">
            <a:avLst/>
          </a:prstGeom>
          <a:solidFill>
            <a:srgbClr val="FFFF00"/>
          </a:solidFill>
        </p:spPr>
        <p:txBody>
          <a:bodyPr wrap="square" rtlCol="0">
            <a:spAutoFit/>
          </a:bodyPr>
          <a:lstStyle/>
          <a:p>
            <a:r>
              <a:rPr lang="en-GB" sz="2000" b="1" u="sng" dirty="0" smtClean="0"/>
              <a:t>Task</a:t>
            </a:r>
            <a:r>
              <a:rPr lang="en-GB" sz="2000" dirty="0" smtClean="0"/>
              <a:t>: </a:t>
            </a:r>
            <a:r>
              <a:rPr lang="en-GB" sz="2000" dirty="0" smtClean="0"/>
              <a:t>Look at the pictures in front of you.</a:t>
            </a:r>
          </a:p>
          <a:p>
            <a:pPr marL="457200" indent="-457200">
              <a:buFont typeface="+mj-lt"/>
              <a:buAutoNum type="arabicPeriod"/>
            </a:pPr>
            <a:r>
              <a:rPr lang="en-GB" sz="2400" dirty="0" smtClean="0"/>
              <a:t>Write a brief description underneath each of them about what event you think this picture shows.</a:t>
            </a:r>
          </a:p>
          <a:p>
            <a:pPr marL="457200" indent="-457200">
              <a:buFont typeface="+mj-lt"/>
              <a:buAutoNum type="arabicPeriod"/>
            </a:pPr>
            <a:r>
              <a:rPr lang="en-GB" sz="2400" dirty="0" smtClean="0"/>
              <a:t>Write the year you think it happened in.</a:t>
            </a:r>
          </a:p>
          <a:p>
            <a:pPr marL="342900" indent="-342900">
              <a:buFont typeface="+mj-lt"/>
              <a:buAutoNum type="arabicPeriod"/>
            </a:pPr>
            <a:endParaRPr lang="en-GB" sz="2000" dirty="0" smtClean="0"/>
          </a:p>
          <a:p>
            <a:endParaRPr lang="en-GB"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4" r="14662" b="3373"/>
          <a:stretch/>
        </p:blipFill>
        <p:spPr bwMode="auto">
          <a:xfrm>
            <a:off x="4355976" y="1688410"/>
            <a:ext cx="4606357" cy="35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3"/>
          <p:cNvSpPr>
            <a:spLocks noGrp="1"/>
          </p:cNvSpPr>
          <p:nvPr>
            <p:ph type="title"/>
          </p:nvPr>
        </p:nvSpPr>
        <p:spPr>
          <a:xfrm>
            <a:off x="457200" y="274638"/>
            <a:ext cx="8229600" cy="634082"/>
          </a:xfrm>
          <a:solidFill>
            <a:srgbClr val="FFFF00"/>
          </a:solidFill>
        </p:spPr>
        <p:txBody>
          <a:bodyPr>
            <a:noAutofit/>
          </a:bodyPr>
          <a:lstStyle/>
          <a:p>
            <a:r>
              <a:rPr lang="en-GB" sz="3200" u="sng" dirty="0" smtClean="0"/>
              <a:t>Nazi Germany 1919-39 Key topics 1-2 revision</a:t>
            </a:r>
            <a:endParaRPr lang="en-GB" sz="3200" u="sng" dirty="0"/>
          </a:p>
        </p:txBody>
      </p:sp>
    </p:spTree>
    <p:extLst>
      <p:ext uri="{BB962C8B-B14F-4D97-AF65-F5344CB8AC3E}">
        <p14:creationId xmlns:p14="http://schemas.microsoft.com/office/powerpoint/2010/main" val="1129095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ttp://www.eyefodder.com/media/2011/08/100-will-buy-this-car-great-depression-stock-crash.jpeg"/>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6633"/>
            <a:ext cx="3025612" cy="1584176"/>
          </a:xfrm>
          <a:prstGeom prst="rect">
            <a:avLst/>
          </a:prstGeom>
          <a:noFill/>
          <a:ln>
            <a:noFill/>
          </a:ln>
        </p:spPr>
      </p:pic>
      <p:pic>
        <p:nvPicPr>
          <p:cNvPr id="1026" name="Picture 2" descr="http://www.educationforum.co.uk/versail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09" y="260648"/>
            <a:ext cx="2483768" cy="1711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sagold.com/images/weimarpl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873" y="1921840"/>
            <a:ext cx="1666875" cy="1976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roprofs.com/flashcards/upload/q4947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720" y="2276872"/>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2/2b/Bundesarchiv_Bild_146-1989-040-27,_Gustav_Streseman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285" y="2536085"/>
            <a:ext cx="1473217" cy="22511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independent.co.uk/incoming/article7679193.ece/alternates/w620/v2-pg-36-mein-kampf-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2967" y="4537838"/>
            <a:ext cx="1388118" cy="18515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loximages.newyork1.vip.townnews.com/rivervalleyleader.com/content/tncms/assets/v3/editorial/4/0f/40f11604-89ea-11e3-be2b-0017a43b2370/52eab174f3cd8.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3177" y="5098025"/>
            <a:ext cx="2520280" cy="1463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ndrewlownie.co.uk/files/the-ss-a-new-histo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6502" y="116633"/>
            <a:ext cx="1521562" cy="23848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slate.com/content/dam/slate/archive/2001/10/38000_38634_hitlerbaby.jpg.CROP.original-origina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962" y="4537838"/>
            <a:ext cx="1493202" cy="18515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ages.rarenewspapers.com/ebayimgs/4.60.2010/image035.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484" r="21412"/>
          <a:stretch/>
        </p:blipFill>
        <p:spPr bwMode="auto">
          <a:xfrm>
            <a:off x="5508104" y="2036902"/>
            <a:ext cx="1447400" cy="306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19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descr="http://www.eyefodder.com/media/2011/08/100-will-buy-this-car-great-depression-stock-crash.jpeg"/>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6633"/>
            <a:ext cx="3025612" cy="1584176"/>
          </a:xfrm>
          <a:prstGeom prst="rect">
            <a:avLst/>
          </a:prstGeom>
          <a:noFill/>
          <a:ln>
            <a:noFill/>
          </a:ln>
        </p:spPr>
      </p:pic>
      <p:pic>
        <p:nvPicPr>
          <p:cNvPr id="1026" name="Picture 2" descr="http://www.educationforum.co.uk/versail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09" y="260648"/>
            <a:ext cx="2483768" cy="1711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sagold.com/images/weimarpl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873" y="1921840"/>
            <a:ext cx="1666875" cy="1976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roprofs.com/flashcards/upload/q4947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720" y="2276872"/>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2/2b/Bundesarchiv_Bild_146-1989-040-27,_Gustav_Streseman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285" y="2536085"/>
            <a:ext cx="1473217" cy="22511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independent.co.uk/incoming/article7679193.ece/alternates/w620/v2-pg-36-mein-kampf-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9635" y="4361199"/>
            <a:ext cx="1388118" cy="18515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loximages.newyork1.vip.townnews.com/rivervalleyleader.com/content/tncms/assets/v3/editorial/4/0f/40f11604-89ea-11e3-be2b-0017a43b2370/52eab174f3cd8.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3177" y="5098025"/>
            <a:ext cx="2520280" cy="1463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ndrewlownie.co.uk/files/the-ss-a-new-histo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6502" y="116633"/>
            <a:ext cx="1521562" cy="23848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slate.com/content/dam/slate/archive/2001/10/38000_38634_hitlerbaby.jpg.CROP.original-origina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962" y="4537838"/>
            <a:ext cx="1493202" cy="18515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ages.rarenewspapers.com/ebayimgs/4.60.2010/image035.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484" r="21412"/>
          <a:stretch/>
        </p:blipFill>
        <p:spPr bwMode="auto">
          <a:xfrm>
            <a:off x="5393457" y="2023268"/>
            <a:ext cx="1463050" cy="30942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40" y="1700809"/>
            <a:ext cx="286611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Treaty of Versailles 1919</a:t>
            </a:r>
            <a:endParaRPr lang="en-GB" dirty="0"/>
          </a:p>
        </p:txBody>
      </p:sp>
      <p:sp>
        <p:nvSpPr>
          <p:cNvPr id="15" name="TextBox 14"/>
          <p:cNvSpPr txBox="1"/>
          <p:nvPr/>
        </p:nvSpPr>
        <p:spPr>
          <a:xfrm>
            <a:off x="193720" y="3820398"/>
            <a:ext cx="15699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Kellogg Briand Pact 1925</a:t>
            </a:r>
            <a:endParaRPr lang="en-GB" dirty="0"/>
          </a:p>
        </p:txBody>
      </p:sp>
      <p:sp>
        <p:nvSpPr>
          <p:cNvPr id="16" name="TextBox 15"/>
          <p:cNvSpPr txBox="1"/>
          <p:nvPr/>
        </p:nvSpPr>
        <p:spPr>
          <a:xfrm>
            <a:off x="421579" y="6066242"/>
            <a:ext cx="15699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Hitler born 1889</a:t>
            </a:r>
            <a:endParaRPr lang="en-GB" dirty="0"/>
          </a:p>
        </p:txBody>
      </p:sp>
      <p:sp>
        <p:nvSpPr>
          <p:cNvPr id="17" name="TextBox 16"/>
          <p:cNvSpPr txBox="1"/>
          <p:nvPr/>
        </p:nvSpPr>
        <p:spPr>
          <a:xfrm>
            <a:off x="6903002" y="6072175"/>
            <a:ext cx="21413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Mein </a:t>
            </a:r>
            <a:r>
              <a:rPr lang="en-GB" dirty="0" err="1" smtClean="0"/>
              <a:t>Kampf</a:t>
            </a:r>
            <a:r>
              <a:rPr lang="en-GB" dirty="0" smtClean="0"/>
              <a:t> first published 1925</a:t>
            </a:r>
            <a:endParaRPr lang="en-GB" dirty="0"/>
          </a:p>
        </p:txBody>
      </p:sp>
      <p:sp>
        <p:nvSpPr>
          <p:cNvPr id="18" name="TextBox 17"/>
          <p:cNvSpPr txBox="1"/>
          <p:nvPr/>
        </p:nvSpPr>
        <p:spPr>
          <a:xfrm>
            <a:off x="7498445" y="3681898"/>
            <a:ext cx="157204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Hyperinflation 1923</a:t>
            </a:r>
            <a:endParaRPr lang="en-GB" dirty="0"/>
          </a:p>
        </p:txBody>
      </p:sp>
      <p:sp>
        <p:nvSpPr>
          <p:cNvPr id="19" name="TextBox 18"/>
          <p:cNvSpPr txBox="1"/>
          <p:nvPr/>
        </p:nvSpPr>
        <p:spPr>
          <a:xfrm>
            <a:off x="5393457" y="4832246"/>
            <a:ext cx="156996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Munich Putsch 1923</a:t>
            </a:r>
            <a:endParaRPr lang="en-GB" dirty="0"/>
          </a:p>
        </p:txBody>
      </p:sp>
      <p:sp>
        <p:nvSpPr>
          <p:cNvPr id="20" name="TextBox 19"/>
          <p:cNvSpPr txBox="1"/>
          <p:nvPr/>
        </p:nvSpPr>
        <p:spPr>
          <a:xfrm>
            <a:off x="5928476" y="1443754"/>
            <a:ext cx="289327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Wall Street Crash 1929</a:t>
            </a:r>
            <a:endParaRPr lang="en-GB" dirty="0"/>
          </a:p>
        </p:txBody>
      </p:sp>
      <p:sp>
        <p:nvSpPr>
          <p:cNvPr id="21" name="TextBox 20"/>
          <p:cNvSpPr txBox="1"/>
          <p:nvPr/>
        </p:nvSpPr>
        <p:spPr>
          <a:xfrm>
            <a:off x="3862891" y="1899282"/>
            <a:ext cx="12851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SS formed 1925</a:t>
            </a:r>
            <a:endParaRPr lang="en-GB" dirty="0"/>
          </a:p>
        </p:txBody>
      </p:sp>
      <p:sp>
        <p:nvSpPr>
          <p:cNvPr id="22" name="TextBox 21"/>
          <p:cNvSpPr txBox="1"/>
          <p:nvPr/>
        </p:nvSpPr>
        <p:spPr>
          <a:xfrm>
            <a:off x="1851652" y="4143563"/>
            <a:ext cx="228166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Gustav Stresemann appointed Chancellor in 1923</a:t>
            </a:r>
            <a:endParaRPr lang="en-GB" sz="1400" dirty="0"/>
          </a:p>
        </p:txBody>
      </p:sp>
      <p:sp>
        <p:nvSpPr>
          <p:cNvPr id="23" name="TextBox 22"/>
          <p:cNvSpPr txBox="1"/>
          <p:nvPr/>
        </p:nvSpPr>
        <p:spPr>
          <a:xfrm>
            <a:off x="2668449" y="6072175"/>
            <a:ext cx="29297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Hitler becomes Chancellor 30</a:t>
            </a:r>
            <a:r>
              <a:rPr lang="en-GB" baseline="30000" dirty="0" smtClean="0"/>
              <a:t>th</a:t>
            </a:r>
            <a:r>
              <a:rPr lang="en-GB" dirty="0" smtClean="0"/>
              <a:t> January 1933</a:t>
            </a:r>
            <a:endParaRPr lang="en-GB" dirty="0"/>
          </a:p>
        </p:txBody>
      </p:sp>
    </p:spTree>
    <p:extLst>
      <p:ext uri="{BB962C8B-B14F-4D97-AF65-F5344CB8AC3E}">
        <p14:creationId xmlns:p14="http://schemas.microsoft.com/office/powerpoint/2010/main" val="1766833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315" y="1158427"/>
            <a:ext cx="8229600" cy="1694509"/>
          </a:xfrm>
          <a:solidFill>
            <a:srgbClr val="FFFF00"/>
          </a:solidFill>
        </p:spPr>
        <p:txBody>
          <a:bodyPr>
            <a:normAutofit/>
          </a:bodyPr>
          <a:lstStyle/>
          <a:p>
            <a:pPr marL="514350" indent="-514350">
              <a:buFont typeface="+mj-lt"/>
              <a:buAutoNum type="arabicPeriod"/>
            </a:pPr>
            <a:r>
              <a:rPr lang="en-GB" sz="2000" dirty="0" smtClean="0"/>
              <a:t>Get into groups of 5.</a:t>
            </a:r>
          </a:p>
          <a:p>
            <a:pPr marL="514350" indent="-514350">
              <a:buFont typeface="+mj-lt"/>
              <a:buAutoNum type="arabicPeriod"/>
            </a:pPr>
            <a:r>
              <a:rPr lang="en-GB" sz="2000" dirty="0" smtClean="0"/>
              <a:t>You need to use the list on p76-77 to find the events for your group.</a:t>
            </a:r>
          </a:p>
          <a:p>
            <a:pPr marL="514350" indent="-514350">
              <a:buFont typeface="+mj-lt"/>
              <a:buAutoNum type="arabicPeriod"/>
            </a:pPr>
            <a:r>
              <a:rPr lang="en-GB" sz="2000" dirty="0" smtClean="0"/>
              <a:t>Use the textbook to answer the questions for your events.</a:t>
            </a:r>
          </a:p>
          <a:p>
            <a:pPr marL="514350" indent="-514350">
              <a:buFont typeface="+mj-lt"/>
              <a:buAutoNum type="arabicPeriod"/>
            </a:pPr>
            <a:r>
              <a:rPr lang="en-GB" sz="2000" dirty="0" smtClean="0"/>
              <a:t>We will then have experts explaining the events to the other groups.</a:t>
            </a:r>
            <a:endParaRPr lang="en-GB" sz="2000" dirty="0"/>
          </a:p>
        </p:txBody>
      </p:sp>
      <p:sp>
        <p:nvSpPr>
          <p:cNvPr id="4" name="Content Placeholder 4"/>
          <p:cNvSpPr txBox="1">
            <a:spLocks/>
          </p:cNvSpPr>
          <p:nvPr/>
        </p:nvSpPr>
        <p:spPr>
          <a:xfrm>
            <a:off x="436743" y="116632"/>
            <a:ext cx="8229600" cy="1036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I can understand the chronology of Germany 1919-39</a:t>
            </a:r>
          </a:p>
          <a:p>
            <a:r>
              <a:rPr lang="en-GB" sz="2000" dirty="0" smtClean="0"/>
              <a:t>I can evaluate my performance on an 8 and 16 mark question</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536756655"/>
              </p:ext>
            </p:extLst>
          </p:nvPr>
        </p:nvGraphicFramePr>
        <p:xfrm>
          <a:off x="601447" y="2996952"/>
          <a:ext cx="8064896" cy="3474720"/>
        </p:xfrm>
        <a:graphic>
          <a:graphicData uri="http://schemas.openxmlformats.org/drawingml/2006/table">
            <a:tbl>
              <a:tblPr firstRow="1" bandRow="1">
                <a:tableStyleId>{5C22544A-7EE6-4342-B048-85BDC9FD1C3A}</a:tableStyleId>
              </a:tblPr>
              <a:tblGrid>
                <a:gridCol w="2016224"/>
                <a:gridCol w="2016224"/>
                <a:gridCol w="2016224"/>
                <a:gridCol w="2016224"/>
              </a:tblGrid>
              <a:tr h="370840">
                <a:tc>
                  <a:txBody>
                    <a:bodyPr/>
                    <a:lstStyle/>
                    <a:p>
                      <a:pPr algn="ctr"/>
                      <a:r>
                        <a:rPr lang="en-GB" sz="1800" dirty="0" smtClean="0"/>
                        <a:t>Group 1</a:t>
                      </a: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Group 2</a:t>
                      </a:r>
                    </a:p>
                    <a:p>
                      <a:pPr algn="ct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Group 3</a:t>
                      </a:r>
                    </a:p>
                    <a:p>
                      <a:pPr algn="ctr"/>
                      <a:endParaRPr lang="en-GB"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Group 4</a:t>
                      </a:r>
                    </a:p>
                    <a:p>
                      <a:pPr algn="ctr"/>
                      <a:endParaRPr lang="en-GB" sz="1800" dirty="0"/>
                    </a:p>
                  </a:txBody>
                  <a:tcPr/>
                </a:tc>
              </a:tr>
              <a:tr h="370840">
                <a:tc>
                  <a:txBody>
                    <a:bodyPr/>
                    <a:lstStyle/>
                    <a:p>
                      <a:pPr marL="342900" indent="-342900" algn="l">
                        <a:buFont typeface="+mj-lt"/>
                        <a:buAutoNum type="arabicPeriod"/>
                      </a:pPr>
                      <a:r>
                        <a:rPr lang="en-GB" sz="1800" dirty="0" smtClean="0"/>
                        <a:t>11 November 1918 Armistice signed</a:t>
                      </a:r>
                    </a:p>
                    <a:p>
                      <a:pPr marL="342900" indent="-342900" algn="l">
                        <a:buFont typeface="+mj-lt"/>
                        <a:buAutoNum type="arabicPeriod"/>
                      </a:pPr>
                      <a:r>
                        <a:rPr lang="en-GB" sz="1800" dirty="0" smtClean="0"/>
                        <a:t>January 1919 Spartacists uprisings</a:t>
                      </a:r>
                    </a:p>
                    <a:p>
                      <a:pPr marL="342900" indent="-342900" algn="l">
                        <a:buFont typeface="+mj-lt"/>
                        <a:buAutoNum type="arabicPeriod"/>
                      </a:pPr>
                      <a:r>
                        <a:rPr lang="en-GB" sz="1800" dirty="0" smtClean="0"/>
                        <a:t>August 1919 New constitution drawn up</a:t>
                      </a:r>
                      <a:endParaRPr lang="en-GB" sz="1800" dirty="0"/>
                    </a:p>
                  </a:txBody>
                  <a:tcPr/>
                </a:tc>
                <a:tc>
                  <a:txBody>
                    <a:bodyPr/>
                    <a:lstStyle/>
                    <a:p>
                      <a:pPr marL="342900" indent="-342900" algn="l">
                        <a:buFont typeface="+mj-lt"/>
                        <a:buAutoNum type="arabicPeriod"/>
                      </a:pPr>
                      <a:r>
                        <a:rPr lang="en-GB" sz="1800" dirty="0" smtClean="0"/>
                        <a:t>Sturmabteilung (SA) created</a:t>
                      </a:r>
                    </a:p>
                    <a:p>
                      <a:pPr marL="342900" indent="-342900" algn="l">
                        <a:buFont typeface="+mj-lt"/>
                        <a:buAutoNum type="arabicPeriod"/>
                      </a:pPr>
                      <a:r>
                        <a:rPr lang="en-GB" sz="1800" dirty="0" smtClean="0"/>
                        <a:t>French occupy the Ruhr</a:t>
                      </a:r>
                      <a:r>
                        <a:rPr lang="en-GB" sz="1800" baseline="0" dirty="0" smtClean="0"/>
                        <a:t> </a:t>
                      </a:r>
                    </a:p>
                    <a:p>
                      <a:pPr marL="342900" indent="-342900" algn="l">
                        <a:buFont typeface="+mj-lt"/>
                        <a:buAutoNum type="arabicPeriod"/>
                      </a:pPr>
                      <a:r>
                        <a:rPr lang="en-GB" sz="1800" dirty="0" smtClean="0"/>
                        <a:t>November 1923 </a:t>
                      </a:r>
                      <a:r>
                        <a:rPr lang="en-GB" sz="1800" dirty="0" err="1" smtClean="0"/>
                        <a:t>Rentenmark</a:t>
                      </a:r>
                      <a:r>
                        <a:rPr lang="en-GB" sz="1800" dirty="0" smtClean="0"/>
                        <a:t> issued</a:t>
                      </a:r>
                    </a:p>
                    <a:p>
                      <a:pPr marL="342900" indent="-342900" algn="l">
                        <a:buFont typeface="+mj-lt"/>
                        <a:buAutoNum type="arabicPeriod"/>
                      </a:pPr>
                      <a:endParaRPr lang="en-GB" sz="1800" dirty="0" smtClean="0"/>
                    </a:p>
                    <a:p>
                      <a:pPr marL="342900" indent="-342900" algn="l">
                        <a:buFont typeface="+mj-lt"/>
                        <a:buAutoNum type="arabicPeriod"/>
                      </a:pPr>
                      <a:endParaRPr lang="en-GB" sz="1800" dirty="0" smtClean="0"/>
                    </a:p>
                  </a:txBody>
                  <a:tcPr/>
                </a:tc>
                <a:tc>
                  <a:txBody>
                    <a:bodyPr/>
                    <a:lstStyle/>
                    <a:p>
                      <a:pPr marL="342900" indent="-342900" algn="l">
                        <a:buFont typeface="+mj-lt"/>
                        <a:buAutoNum type="arabicPeriod"/>
                      </a:pPr>
                      <a:r>
                        <a:rPr lang="en-GB" sz="1800" dirty="0" smtClean="0"/>
                        <a:t>April 1924 Dawes Plan agreed</a:t>
                      </a:r>
                    </a:p>
                    <a:p>
                      <a:pPr marL="342900" indent="-342900" algn="l">
                        <a:buFont typeface="+mj-lt"/>
                        <a:buAutoNum type="arabicPeriod"/>
                      </a:pPr>
                      <a:r>
                        <a:rPr lang="en-GB" sz="1800" dirty="0" smtClean="0"/>
                        <a:t>October 1925 Locarno Pact signed</a:t>
                      </a:r>
                    </a:p>
                    <a:p>
                      <a:pPr marL="342900" indent="-342900" algn="l">
                        <a:buFont typeface="+mj-lt"/>
                        <a:buAutoNum type="arabicPeriod"/>
                      </a:pPr>
                      <a:r>
                        <a:rPr lang="en-GB" sz="1800" dirty="0" smtClean="0"/>
                        <a:t>Schutzstaffel (SS) set up</a:t>
                      </a:r>
                      <a:endParaRPr lang="en-GB" sz="1800" dirty="0"/>
                    </a:p>
                  </a:txBody>
                  <a:tcPr/>
                </a:tc>
                <a:tc>
                  <a:txBody>
                    <a:bodyPr/>
                    <a:lstStyle/>
                    <a:p>
                      <a:pPr marL="342900" indent="-342900" algn="l">
                        <a:buFont typeface="+mj-lt"/>
                        <a:buAutoNum type="arabicPeriod"/>
                      </a:pPr>
                      <a:r>
                        <a:rPr lang="en-GB" sz="1800" dirty="0" smtClean="0"/>
                        <a:t>August 1928 Kellogg-Briand Pact signed</a:t>
                      </a:r>
                    </a:p>
                    <a:p>
                      <a:pPr marL="342900" indent="-342900" algn="l">
                        <a:buFont typeface="+mj-lt"/>
                        <a:buAutoNum type="arabicPeriod"/>
                      </a:pPr>
                      <a:r>
                        <a:rPr lang="en-GB" sz="1800" dirty="0" smtClean="0"/>
                        <a:t>March 1932 Hitler stood for election as President</a:t>
                      </a:r>
                    </a:p>
                    <a:p>
                      <a:pPr marL="342900" indent="-342900" algn="l">
                        <a:buFont typeface="+mj-lt"/>
                        <a:buAutoNum type="arabicPeriod"/>
                      </a:pPr>
                      <a:r>
                        <a:rPr lang="en-GB" sz="1800" dirty="0" smtClean="0"/>
                        <a:t> 1932 </a:t>
                      </a:r>
                      <a:r>
                        <a:rPr lang="en-GB" sz="1800" dirty="0" err="1" smtClean="0"/>
                        <a:t>Bruning</a:t>
                      </a:r>
                      <a:r>
                        <a:rPr lang="en-GB" sz="1800" dirty="0" smtClean="0"/>
                        <a:t> removed as Chancellor</a:t>
                      </a:r>
                      <a:endParaRPr lang="en-GB" sz="1800" dirty="0"/>
                    </a:p>
                  </a:txBody>
                  <a:tcPr/>
                </a:tc>
              </a:tr>
            </a:tbl>
          </a:graphicData>
        </a:graphic>
      </p:graphicFrame>
    </p:spTree>
    <p:extLst>
      <p:ext uri="{BB962C8B-B14F-4D97-AF65-F5344CB8AC3E}">
        <p14:creationId xmlns:p14="http://schemas.microsoft.com/office/powerpoint/2010/main" val="34619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80" y="1259632"/>
            <a:ext cx="4839392" cy="5136957"/>
          </a:xfrm>
          <a:solidFill>
            <a:srgbClr val="FFFF00"/>
          </a:solidFill>
        </p:spPr>
        <p:txBody>
          <a:bodyPr>
            <a:normAutofit fontScale="55000" lnSpcReduction="20000"/>
          </a:bodyPr>
          <a:lstStyle/>
          <a:p>
            <a:pPr marL="514350" indent="-514350">
              <a:buFont typeface="+mj-lt"/>
              <a:buAutoNum type="arabicPeriod"/>
            </a:pPr>
            <a:r>
              <a:rPr lang="en-GB" dirty="0" smtClean="0"/>
              <a:t>On your sheet you will find a list of 8 mark questions.</a:t>
            </a:r>
          </a:p>
          <a:p>
            <a:pPr marL="514350" indent="-514350">
              <a:buFont typeface="+mj-lt"/>
              <a:buAutoNum type="arabicPeriod"/>
            </a:pPr>
            <a:r>
              <a:rPr lang="en-GB" dirty="0" smtClean="0"/>
              <a:t>RAG each question.</a:t>
            </a:r>
          </a:p>
          <a:p>
            <a:pPr marL="514350" indent="-514350">
              <a:buFont typeface="+mj-lt"/>
              <a:buAutoNum type="arabicPeriod"/>
            </a:pPr>
            <a:r>
              <a:rPr lang="en-GB" dirty="0" smtClean="0"/>
              <a:t>Pick the question you are least confident on.</a:t>
            </a:r>
          </a:p>
          <a:p>
            <a:pPr marL="514350" indent="-514350">
              <a:buFont typeface="+mj-lt"/>
              <a:buAutoNum type="arabicPeriod"/>
            </a:pPr>
            <a:r>
              <a:rPr lang="en-GB" dirty="0" smtClean="0"/>
              <a:t>Use the pages in the textbook to plan your answer NO FULL SENTENCES</a:t>
            </a:r>
          </a:p>
          <a:p>
            <a:pPr marL="0" indent="0">
              <a:buNone/>
            </a:pPr>
            <a:r>
              <a:rPr lang="en-GB" u="sng" dirty="0" smtClean="0"/>
              <a:t>Point</a:t>
            </a:r>
            <a:r>
              <a:rPr lang="en-GB" dirty="0" smtClean="0"/>
              <a:t>:</a:t>
            </a:r>
          </a:p>
          <a:p>
            <a:pPr marL="0" indent="0">
              <a:buNone/>
            </a:pPr>
            <a:r>
              <a:rPr lang="en-GB" u="sng" dirty="0" smtClean="0"/>
              <a:t>Evidence</a:t>
            </a:r>
            <a:r>
              <a:rPr lang="en-GB" dirty="0" smtClean="0"/>
              <a:t>:</a:t>
            </a:r>
          </a:p>
          <a:p>
            <a:pPr marL="0" indent="0">
              <a:buNone/>
            </a:pPr>
            <a:r>
              <a:rPr lang="en-GB" u="sng" dirty="0" smtClean="0"/>
              <a:t>Explain</a:t>
            </a:r>
            <a:r>
              <a:rPr lang="en-GB" dirty="0" smtClean="0"/>
              <a:t>:</a:t>
            </a:r>
          </a:p>
          <a:p>
            <a:pPr marL="0" indent="0">
              <a:buNone/>
            </a:pPr>
            <a:endParaRPr lang="en-GB" dirty="0" smtClean="0"/>
          </a:p>
          <a:p>
            <a:pPr marL="0" indent="0">
              <a:buNone/>
            </a:pPr>
            <a:r>
              <a:rPr lang="en-GB" u="sng" dirty="0" smtClean="0"/>
              <a:t>Point</a:t>
            </a:r>
            <a:r>
              <a:rPr lang="en-GB" dirty="0" smtClean="0"/>
              <a:t>:</a:t>
            </a:r>
          </a:p>
          <a:p>
            <a:pPr marL="0" indent="0">
              <a:buNone/>
            </a:pPr>
            <a:r>
              <a:rPr lang="en-GB" u="sng" dirty="0" smtClean="0"/>
              <a:t>Evidence</a:t>
            </a:r>
            <a:r>
              <a:rPr lang="en-GB" dirty="0" smtClean="0"/>
              <a:t>:</a:t>
            </a:r>
          </a:p>
          <a:p>
            <a:pPr marL="0" indent="0">
              <a:buNone/>
            </a:pPr>
            <a:r>
              <a:rPr lang="en-GB" u="sng" dirty="0" smtClean="0"/>
              <a:t>Explain</a:t>
            </a:r>
            <a:r>
              <a:rPr lang="en-GB" dirty="0" smtClean="0"/>
              <a:t>:</a:t>
            </a:r>
            <a:endParaRPr lang="en-GB" dirty="0" smtClean="0"/>
          </a:p>
          <a:p>
            <a:pPr marL="0" indent="0">
              <a:buNone/>
            </a:pPr>
            <a:endParaRPr lang="en-GB" dirty="0" smtClean="0"/>
          </a:p>
          <a:p>
            <a:pPr marL="0" indent="0">
              <a:buNone/>
            </a:pPr>
            <a:r>
              <a:rPr lang="en-GB" sz="3600" b="1" i="1" dirty="0" smtClean="0"/>
              <a:t>NOTE: What type of 8 mark question are you doing?</a:t>
            </a:r>
          </a:p>
          <a:p>
            <a:pPr marL="0" indent="0">
              <a:buNone/>
            </a:pPr>
            <a:endParaRPr lang="en-GB" dirty="0"/>
          </a:p>
          <a:p>
            <a:pPr marL="514350" indent="-514350">
              <a:buFont typeface="+mj-lt"/>
              <a:buAutoNum type="arabicPeriod" startAt="5"/>
            </a:pPr>
            <a:r>
              <a:rPr lang="en-GB" dirty="0" smtClean="0"/>
              <a:t>Now shut the textbook and use your notes to answer the question in timed conditions.</a:t>
            </a:r>
            <a:endParaRPr lang="en-GB" dirty="0"/>
          </a:p>
        </p:txBody>
      </p:sp>
      <p:pic>
        <p:nvPicPr>
          <p:cNvPr id="4" name="Picture 2" descr="http://susancorso.com/seedsforsanctuary/wp-content/uploads/2010/01/traffic_l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772" y="1594090"/>
            <a:ext cx="3814228" cy="48024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96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Explain the…(8 marks)</a:t>
            </a:r>
            <a:endParaRPr lang="en-GB" dirty="0"/>
          </a:p>
        </p:txBody>
      </p:sp>
    </p:spTree>
    <p:extLst>
      <p:ext uri="{BB962C8B-B14F-4D97-AF65-F5344CB8AC3E}">
        <p14:creationId xmlns:p14="http://schemas.microsoft.com/office/powerpoint/2010/main" val="10856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solidFill>
            <a:srgbClr val="FFFF00"/>
          </a:solidFill>
        </p:spPr>
        <p:txBody>
          <a:bodyPr>
            <a:normAutofit fontScale="90000"/>
          </a:bodyPr>
          <a:lstStyle/>
          <a:p>
            <a:r>
              <a:rPr lang="en-GB" dirty="0" smtClean="0"/>
              <a:t>Explain the…(8 marks)</a:t>
            </a:r>
            <a:endParaRPr lang="en-GB" dirty="0"/>
          </a:p>
        </p:txBody>
      </p:sp>
      <p:sp>
        <p:nvSpPr>
          <p:cNvPr id="3" name="Content Placeholder 2"/>
          <p:cNvSpPr>
            <a:spLocks noGrp="1"/>
          </p:cNvSpPr>
          <p:nvPr>
            <p:ph idx="1"/>
          </p:nvPr>
        </p:nvSpPr>
        <p:spPr>
          <a:xfrm>
            <a:off x="395536" y="980728"/>
            <a:ext cx="8229600" cy="1684784"/>
          </a:xfrm>
        </p:spPr>
        <p:txBody>
          <a:bodyPr>
            <a:normAutofit/>
          </a:bodyPr>
          <a:lstStyle/>
          <a:p>
            <a:pPr marL="0" indent="0">
              <a:buNone/>
            </a:pPr>
            <a:r>
              <a:rPr lang="en-GB" sz="2400" dirty="0" smtClean="0"/>
              <a:t>For all 8 mark questions you need </a:t>
            </a:r>
            <a:r>
              <a:rPr lang="en-GB" sz="2400" i="1" dirty="0" smtClean="0"/>
              <a:t>2 PEE paragraphs </a:t>
            </a:r>
            <a:r>
              <a:rPr lang="en-GB" sz="2400" dirty="0" smtClean="0"/>
              <a:t>specifically answering the questions.</a:t>
            </a:r>
          </a:p>
          <a:p>
            <a:pPr marL="0" indent="0">
              <a:buNone/>
            </a:pPr>
            <a:r>
              <a:rPr lang="en-GB" sz="2400" dirty="0" smtClean="0"/>
              <a:t>However for 6-8 marks they slightly differ:</a:t>
            </a:r>
          </a:p>
          <a:p>
            <a:pPr marL="0" indent="0">
              <a:buNone/>
            </a:pPr>
            <a:endParaRPr lang="en-GB"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3921294224"/>
              </p:ext>
            </p:extLst>
          </p:nvPr>
        </p:nvGraphicFramePr>
        <p:xfrm>
          <a:off x="251520" y="2276872"/>
          <a:ext cx="8712968" cy="4328160"/>
        </p:xfrm>
        <a:graphic>
          <a:graphicData uri="http://schemas.openxmlformats.org/drawingml/2006/table">
            <a:tbl>
              <a:tblPr firstRow="1" bandRow="1">
                <a:tableStyleId>{5C22544A-7EE6-4342-B048-85BDC9FD1C3A}</a:tableStyleId>
              </a:tblPr>
              <a:tblGrid>
                <a:gridCol w="1117047"/>
                <a:gridCol w="2755383"/>
                <a:gridCol w="2383034"/>
                <a:gridCol w="2457504"/>
              </a:tblGrid>
              <a:tr h="370840">
                <a:tc>
                  <a:txBody>
                    <a:bodyPr/>
                    <a:lstStyle/>
                    <a:p>
                      <a:r>
                        <a:rPr lang="en-GB" sz="1600" dirty="0" smtClean="0"/>
                        <a:t>Type</a:t>
                      </a:r>
                      <a:r>
                        <a:rPr lang="en-GB" sz="1600" baseline="0" dirty="0" smtClean="0"/>
                        <a:t> of 8 mark question</a:t>
                      </a:r>
                      <a:endParaRPr lang="en-GB" sz="1600" dirty="0"/>
                    </a:p>
                  </a:txBody>
                  <a:tcPr/>
                </a:tc>
                <a:tc>
                  <a:txBody>
                    <a:bodyPr/>
                    <a:lstStyle/>
                    <a:p>
                      <a:r>
                        <a:rPr lang="en-GB" sz="1600" dirty="0" smtClean="0"/>
                        <a:t>A) Explanation of consequence</a:t>
                      </a:r>
                      <a:endParaRPr lang="en-GB" sz="1600" dirty="0"/>
                    </a:p>
                  </a:txBody>
                  <a:tcPr/>
                </a:tc>
                <a:tc>
                  <a:txBody>
                    <a:bodyPr/>
                    <a:lstStyle/>
                    <a:p>
                      <a:r>
                        <a:rPr lang="en-GB" sz="1600" dirty="0" smtClean="0"/>
                        <a:t>B) Explanation of causation </a:t>
                      </a:r>
                      <a:endParaRPr lang="en-GB" sz="1600" dirty="0"/>
                    </a:p>
                  </a:txBody>
                  <a:tcPr/>
                </a:tc>
                <a:tc>
                  <a:txBody>
                    <a:bodyPr/>
                    <a:lstStyle/>
                    <a:p>
                      <a:r>
                        <a:rPr lang="en-GB" sz="1600" dirty="0" smtClean="0"/>
                        <a:t>C) Change within a historical context  (pick</a:t>
                      </a:r>
                      <a:r>
                        <a:rPr lang="en-GB" sz="1600" baseline="0" dirty="0" smtClean="0"/>
                        <a:t> one from two)</a:t>
                      </a:r>
                      <a:endParaRPr lang="en-GB" sz="1600" dirty="0"/>
                    </a:p>
                  </a:txBody>
                  <a:tcPr/>
                </a:tc>
              </a:tr>
              <a:tr h="370840">
                <a:tc>
                  <a:txBody>
                    <a:bodyPr/>
                    <a:lstStyle/>
                    <a:p>
                      <a:r>
                        <a:rPr lang="en-GB" sz="1600" dirty="0" smtClean="0"/>
                        <a:t>6-8 marks</a:t>
                      </a:r>
                      <a:endParaRPr lang="en-GB" sz="1600" dirty="0"/>
                    </a:p>
                  </a:txBody>
                  <a:tcPr/>
                </a:tc>
                <a:tc>
                  <a:txBody>
                    <a:bodyPr/>
                    <a:lstStyle/>
                    <a:p>
                      <a:r>
                        <a:rPr lang="en-GB" sz="1600" dirty="0" smtClean="0"/>
                        <a:t>The student explains one or more consequence supported by selected knowledge.</a:t>
                      </a:r>
                    </a:p>
                    <a:p>
                      <a:pPr marL="171450" indent="-171450">
                        <a:buFont typeface="Arial" panose="020B0604020202020204" pitchFamily="34" charset="0"/>
                        <a:buChar char="•"/>
                      </a:pPr>
                      <a:r>
                        <a:rPr lang="en-GB" sz="1600" dirty="0" smtClean="0"/>
                        <a:t>6 marks for one explained statement </a:t>
                      </a:r>
                    </a:p>
                    <a:p>
                      <a:pPr marL="171450" indent="-171450">
                        <a:buFont typeface="Arial" panose="020B0604020202020204" pitchFamily="34" charset="0"/>
                        <a:buChar char="•"/>
                      </a:pPr>
                      <a:r>
                        <a:rPr lang="en-GB" sz="1600" dirty="0" smtClean="0"/>
                        <a:t>7-8 marks for two or more explained statements</a:t>
                      </a:r>
                    </a:p>
                    <a:p>
                      <a:pPr marL="171450" indent="-171450">
                        <a:buFont typeface="Arial" panose="020B0604020202020204" pitchFamily="34" charset="0"/>
                        <a:buChar char="•"/>
                      </a:pPr>
                      <a:r>
                        <a:rPr lang="en-GB" sz="1600" dirty="0" smtClean="0"/>
                        <a:t>8 marks for answers which show links between statements </a:t>
                      </a:r>
                      <a:endParaRPr lang="en-GB" sz="1600" dirty="0"/>
                    </a:p>
                  </a:txBody>
                  <a:tcPr/>
                </a:tc>
                <a:tc>
                  <a:txBody>
                    <a:bodyPr/>
                    <a:lstStyle/>
                    <a:p>
                      <a:r>
                        <a:rPr lang="en-GB" sz="1600" dirty="0" smtClean="0"/>
                        <a:t>The student explains one or more consequence supported by selected knowledge.</a:t>
                      </a:r>
                    </a:p>
                    <a:p>
                      <a:pPr marL="171450" indent="-171450">
                        <a:buFont typeface="Arial" panose="020B0604020202020204" pitchFamily="34" charset="0"/>
                        <a:buChar char="•"/>
                      </a:pPr>
                      <a:r>
                        <a:rPr lang="en-GB" sz="1600" dirty="0" smtClean="0"/>
                        <a:t>6 marks for one cause linked to outcome </a:t>
                      </a:r>
                    </a:p>
                    <a:p>
                      <a:pPr marL="171450" indent="-171450">
                        <a:buFont typeface="Arial" panose="020B0604020202020204" pitchFamily="34" charset="0"/>
                        <a:buChar char="•"/>
                      </a:pPr>
                      <a:r>
                        <a:rPr lang="en-GB" sz="1600" dirty="0" smtClean="0"/>
                        <a:t>7-8 marks for two or more causes linked to outcome</a:t>
                      </a:r>
                    </a:p>
                    <a:p>
                      <a:pPr marL="171450" indent="-171450">
                        <a:buFont typeface="Arial" panose="020B0604020202020204" pitchFamily="34" charset="0"/>
                        <a:buChar char="•"/>
                      </a:pPr>
                      <a:r>
                        <a:rPr lang="en-GB" sz="1600" dirty="0" smtClean="0"/>
                        <a:t>8 marks for answers which prioritise causes or demonstrate how they combine to produce the outcome </a:t>
                      </a:r>
                    </a:p>
                  </a:txBody>
                  <a:tcPr/>
                </a:tc>
                <a:tc>
                  <a:txBody>
                    <a:bodyPr/>
                    <a:lstStyle/>
                    <a:p>
                      <a:r>
                        <a:rPr lang="en-GB" sz="1600" dirty="0" smtClean="0"/>
                        <a:t>Developed explanation of change.  An explanation of one or more changes, supported by selected knowledge.</a:t>
                      </a:r>
                    </a:p>
                    <a:p>
                      <a:pPr marL="171450" indent="-171450">
                        <a:buFont typeface="Arial" panose="020B0604020202020204" pitchFamily="34" charset="0"/>
                        <a:buChar char="•"/>
                      </a:pPr>
                      <a:r>
                        <a:rPr lang="en-GB" sz="1600" dirty="0" smtClean="0"/>
                        <a:t>6-7 marks for one explained change. </a:t>
                      </a:r>
                    </a:p>
                    <a:p>
                      <a:pPr marL="171450" indent="-171450">
                        <a:buFont typeface="Arial" panose="020B0604020202020204" pitchFamily="34" charset="0"/>
                        <a:buChar char="•"/>
                      </a:pPr>
                      <a:r>
                        <a:rPr lang="en-GB" sz="1600" dirty="0" smtClean="0"/>
                        <a:t>7-8 marks for two or more explained changes. </a:t>
                      </a:r>
                    </a:p>
                    <a:p>
                      <a:pPr marL="171450" indent="-171450">
                        <a:buFont typeface="Arial" panose="020B0604020202020204" pitchFamily="34" charset="0"/>
                        <a:buChar char="•"/>
                      </a:pPr>
                      <a:r>
                        <a:rPr lang="en-GB" sz="1600" dirty="0" smtClean="0"/>
                        <a:t>8 marks for answers which prioritise changes or show links between them.</a:t>
                      </a:r>
                    </a:p>
                  </a:txBody>
                  <a:tcPr/>
                </a:tc>
              </a:tr>
            </a:tbl>
          </a:graphicData>
        </a:graphic>
      </p:graphicFrame>
    </p:spTree>
    <p:extLst>
      <p:ext uri="{BB962C8B-B14F-4D97-AF65-F5344CB8AC3E}">
        <p14:creationId xmlns:p14="http://schemas.microsoft.com/office/powerpoint/2010/main" val="15232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6568666"/>
              </p:ext>
            </p:extLst>
          </p:nvPr>
        </p:nvGraphicFramePr>
        <p:xfrm>
          <a:off x="467544" y="1052736"/>
          <a:ext cx="8352928" cy="4522832"/>
        </p:xfrm>
        <a:graphic>
          <a:graphicData uri="http://schemas.openxmlformats.org/drawingml/2006/table">
            <a:tbl>
              <a:tblPr>
                <a:tableStyleId>{5C22544A-7EE6-4342-B048-85BDC9FD1C3A}</a:tableStyleId>
              </a:tblPr>
              <a:tblGrid>
                <a:gridCol w="720080"/>
                <a:gridCol w="648072"/>
                <a:gridCol w="6984776"/>
              </a:tblGrid>
              <a:tr h="0">
                <a:tc>
                  <a:txBody>
                    <a:bodyPr/>
                    <a:lstStyle/>
                    <a:p>
                      <a:pPr algn="ctr">
                        <a:lnSpc>
                          <a:spcPct val="115000"/>
                        </a:lnSpc>
                        <a:spcAft>
                          <a:spcPts val="0"/>
                        </a:spcAft>
                      </a:pPr>
                      <a:r>
                        <a:rPr lang="en-GB" sz="1800" dirty="0">
                          <a:effectLst/>
                        </a:rPr>
                        <a:t>Level</a:t>
                      </a:r>
                      <a:endParaRPr lang="en-GB" sz="2000" dirty="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Mark</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a:effectLst/>
                        </a:rPr>
                        <a:t>Description</a:t>
                      </a:r>
                      <a:endParaRPr lang="en-GB" sz="2000">
                        <a:effectLst/>
                        <a:latin typeface="Arial"/>
                        <a:ea typeface="Times New Roman"/>
                        <a:cs typeface="Times New Roman"/>
                      </a:endParaRPr>
                    </a:p>
                  </a:txBody>
                  <a:tcPr marL="68580" marR="68580" marT="0" marB="0">
                    <a:solidFill>
                      <a:srgbClr val="92D050"/>
                    </a:solidFill>
                  </a:tcPr>
                </a:tc>
              </a:tr>
              <a:tr h="1052684">
                <a:tc>
                  <a:txBody>
                    <a:bodyPr/>
                    <a:lstStyle/>
                    <a:p>
                      <a:pPr algn="ctr">
                        <a:lnSpc>
                          <a:spcPct val="115000"/>
                        </a:lnSpc>
                        <a:spcAft>
                          <a:spcPts val="0"/>
                        </a:spcAft>
                      </a:pPr>
                      <a:r>
                        <a:rPr lang="en-GB" sz="1800">
                          <a:effectLst/>
                        </a:rPr>
                        <a:t>1</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1-2</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a:effectLst/>
                        </a:rPr>
                        <a:t>Simple or generalised statements of consequence(s).</a:t>
                      </a:r>
                      <a:endParaRPr lang="en-GB" sz="2000">
                        <a:effectLst/>
                      </a:endParaRPr>
                    </a:p>
                    <a:p>
                      <a:pPr marL="342900" lvl="0" indent="-342900">
                        <a:lnSpc>
                          <a:spcPct val="115000"/>
                        </a:lnSpc>
                        <a:spcAft>
                          <a:spcPts val="0"/>
                        </a:spcAft>
                        <a:buFont typeface="Symbol"/>
                        <a:buChar char=""/>
                      </a:pPr>
                      <a:r>
                        <a:rPr lang="en-GB" sz="1800">
                          <a:effectLst/>
                        </a:rPr>
                        <a:t>1 mark for one simple statement.</a:t>
                      </a:r>
                      <a:endParaRPr lang="en-GB" sz="2000">
                        <a:effectLst/>
                      </a:endParaRPr>
                    </a:p>
                    <a:p>
                      <a:pPr marL="342900" lvl="0" indent="-342900">
                        <a:lnSpc>
                          <a:spcPct val="115000"/>
                        </a:lnSpc>
                        <a:spcAft>
                          <a:spcPts val="0"/>
                        </a:spcAft>
                        <a:buFont typeface="Symbol"/>
                        <a:buChar char=""/>
                      </a:pPr>
                      <a:r>
                        <a:rPr lang="en-GB" sz="1800">
                          <a:effectLst/>
                        </a:rPr>
                        <a:t>2 marks for two or more simple statements.</a:t>
                      </a:r>
                      <a:endParaRPr lang="en-GB" sz="20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2</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3-5</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dirty="0">
                          <a:effectLst/>
                        </a:rPr>
                        <a:t>Developed statements of cause / consequence(s).</a:t>
                      </a:r>
                      <a:endParaRPr lang="en-GB" sz="2000" dirty="0">
                        <a:effectLst/>
                      </a:endParaRPr>
                    </a:p>
                    <a:p>
                      <a:pPr>
                        <a:lnSpc>
                          <a:spcPct val="115000"/>
                        </a:lnSpc>
                        <a:spcAft>
                          <a:spcPts val="0"/>
                        </a:spcAft>
                      </a:pPr>
                      <a:r>
                        <a:rPr lang="en-GB" sz="1800" dirty="0">
                          <a:effectLst/>
                        </a:rPr>
                        <a:t>The student supports the statement with relevant contextual knowledge.</a:t>
                      </a:r>
                      <a:endParaRPr lang="en-GB" sz="2000" dirty="0">
                        <a:effectLst/>
                      </a:endParaRPr>
                    </a:p>
                    <a:p>
                      <a:pPr marL="342900" lvl="0" indent="-342900">
                        <a:lnSpc>
                          <a:spcPct val="115000"/>
                        </a:lnSpc>
                        <a:spcAft>
                          <a:spcPts val="0"/>
                        </a:spcAft>
                        <a:buFont typeface="Symbol"/>
                        <a:buChar char=""/>
                      </a:pPr>
                      <a:r>
                        <a:rPr lang="en-GB" sz="1800" dirty="0">
                          <a:effectLst/>
                        </a:rPr>
                        <a:t>3-4 marks for one developed statement.</a:t>
                      </a:r>
                      <a:endParaRPr lang="en-GB" sz="2000" dirty="0">
                        <a:effectLst/>
                      </a:endParaRPr>
                    </a:p>
                    <a:p>
                      <a:pPr marL="342900" lvl="0" indent="-342900">
                        <a:lnSpc>
                          <a:spcPct val="115000"/>
                        </a:lnSpc>
                        <a:spcAft>
                          <a:spcPts val="0"/>
                        </a:spcAft>
                        <a:buFont typeface="Symbol"/>
                        <a:buChar char=""/>
                      </a:pPr>
                      <a:r>
                        <a:rPr lang="en-GB" sz="1800" dirty="0">
                          <a:effectLst/>
                        </a:rPr>
                        <a:t>4-5 marks for two or more developed statements.</a:t>
                      </a:r>
                      <a:endParaRPr lang="en-GB" sz="2000" dirty="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3</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6-8</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dirty="0">
                          <a:effectLst/>
                        </a:rPr>
                        <a:t>Developed explanation of cause / consequence(s).</a:t>
                      </a:r>
                      <a:endParaRPr lang="en-GB" sz="2000" dirty="0">
                        <a:effectLst/>
                      </a:endParaRPr>
                    </a:p>
                    <a:p>
                      <a:pPr>
                        <a:lnSpc>
                          <a:spcPct val="115000"/>
                        </a:lnSpc>
                        <a:spcAft>
                          <a:spcPts val="0"/>
                        </a:spcAft>
                      </a:pPr>
                      <a:r>
                        <a:rPr lang="en-GB" sz="1800" dirty="0">
                          <a:effectLst/>
                        </a:rPr>
                        <a:t>The student explains one or more consequence supported by selected knowledge.</a:t>
                      </a:r>
                      <a:endParaRPr lang="en-GB" sz="2000" dirty="0">
                        <a:effectLst/>
                      </a:endParaRPr>
                    </a:p>
                    <a:p>
                      <a:pPr marL="342900" lvl="0" indent="-342900">
                        <a:lnSpc>
                          <a:spcPct val="115000"/>
                        </a:lnSpc>
                        <a:spcAft>
                          <a:spcPts val="0"/>
                        </a:spcAft>
                        <a:buFont typeface="Symbol"/>
                        <a:buChar char=""/>
                      </a:pPr>
                      <a:r>
                        <a:rPr lang="en-GB" sz="1800" dirty="0">
                          <a:effectLst/>
                        </a:rPr>
                        <a:t>6 marks for one explained statement </a:t>
                      </a:r>
                      <a:endParaRPr lang="en-GB" sz="2000" dirty="0">
                        <a:effectLst/>
                      </a:endParaRPr>
                    </a:p>
                    <a:p>
                      <a:pPr marL="342900" lvl="0" indent="-342900">
                        <a:lnSpc>
                          <a:spcPct val="115000"/>
                        </a:lnSpc>
                        <a:spcAft>
                          <a:spcPts val="0"/>
                        </a:spcAft>
                        <a:buFont typeface="Symbol"/>
                        <a:buChar char=""/>
                      </a:pPr>
                      <a:r>
                        <a:rPr lang="en-GB" sz="1800" dirty="0">
                          <a:effectLst/>
                        </a:rPr>
                        <a:t>7-8 marks for two or more explained statements</a:t>
                      </a:r>
                      <a:endParaRPr lang="en-GB" sz="2000" dirty="0">
                        <a:effectLst/>
                      </a:endParaRPr>
                    </a:p>
                    <a:p>
                      <a:pPr marL="342900" lvl="0" indent="-342900">
                        <a:lnSpc>
                          <a:spcPct val="115000"/>
                        </a:lnSpc>
                        <a:spcAft>
                          <a:spcPts val="0"/>
                        </a:spcAft>
                        <a:buFont typeface="Symbol"/>
                        <a:buChar char=""/>
                      </a:pPr>
                      <a:r>
                        <a:rPr lang="en-GB" sz="1800" dirty="0">
                          <a:effectLst/>
                        </a:rPr>
                        <a:t>8 marks for answers which show links between statements </a:t>
                      </a:r>
                      <a:endParaRPr lang="en-GB" sz="2000" dirty="0">
                        <a:effectLst/>
                        <a:latin typeface="Arial"/>
                        <a:ea typeface="Times New Roman"/>
                        <a:cs typeface="Times New Roman"/>
                      </a:endParaRPr>
                    </a:p>
                  </a:txBody>
                  <a:tcPr marL="68580" marR="68580" marT="0" marB="0">
                    <a:solidFill>
                      <a:srgbClr val="92D050"/>
                    </a:solidFill>
                  </a:tcPr>
                </a:tc>
              </a:tr>
            </a:tbl>
          </a:graphicData>
        </a:graphic>
      </p:graphicFrame>
      <p:sp>
        <p:nvSpPr>
          <p:cNvPr id="5" name="Rectangle 4"/>
          <p:cNvSpPr/>
          <p:nvPr/>
        </p:nvSpPr>
        <p:spPr>
          <a:xfrm>
            <a:off x="1835696" y="260648"/>
            <a:ext cx="6292107" cy="523220"/>
          </a:xfrm>
          <a:prstGeom prst="rect">
            <a:avLst/>
          </a:prstGeom>
        </p:spPr>
        <p:txBody>
          <a:bodyPr wrap="none">
            <a:spAutoFit/>
          </a:bodyPr>
          <a:lstStyle/>
          <a:p>
            <a:r>
              <a:rPr lang="en-GB" sz="2800" dirty="0" smtClean="0"/>
              <a:t>A - Explanation </a:t>
            </a:r>
            <a:r>
              <a:rPr lang="en-GB" sz="2800" dirty="0"/>
              <a:t>of consequence (8 marks) </a:t>
            </a:r>
          </a:p>
        </p:txBody>
      </p:sp>
    </p:spTree>
    <p:extLst>
      <p:ext uri="{BB962C8B-B14F-4D97-AF65-F5344CB8AC3E}">
        <p14:creationId xmlns:p14="http://schemas.microsoft.com/office/powerpoint/2010/main" val="428218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 - explanation of causation (8 marks)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3366546"/>
              </p:ext>
            </p:extLst>
          </p:nvPr>
        </p:nvGraphicFramePr>
        <p:xfrm>
          <a:off x="323528" y="1628800"/>
          <a:ext cx="8424936" cy="4732020"/>
        </p:xfrm>
        <a:graphic>
          <a:graphicData uri="http://schemas.openxmlformats.org/drawingml/2006/table">
            <a:tbl>
              <a:tblPr>
                <a:tableStyleId>{5C22544A-7EE6-4342-B048-85BDC9FD1C3A}</a:tableStyleId>
              </a:tblPr>
              <a:tblGrid>
                <a:gridCol w="648072"/>
                <a:gridCol w="720080"/>
                <a:gridCol w="7056784"/>
              </a:tblGrid>
              <a:tr h="0">
                <a:tc>
                  <a:txBody>
                    <a:bodyPr/>
                    <a:lstStyle/>
                    <a:p>
                      <a:pPr algn="ctr">
                        <a:lnSpc>
                          <a:spcPct val="115000"/>
                        </a:lnSpc>
                        <a:spcAft>
                          <a:spcPts val="0"/>
                        </a:spcAft>
                      </a:pPr>
                      <a:r>
                        <a:rPr lang="en-GB" sz="1800" dirty="0">
                          <a:effectLst/>
                        </a:rPr>
                        <a:t>Level</a:t>
                      </a:r>
                      <a:endParaRPr lang="en-GB" sz="2000" dirty="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Mark</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a:effectLst/>
                        </a:rPr>
                        <a:t>Description</a:t>
                      </a:r>
                      <a:endParaRPr lang="en-GB" sz="20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1</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1-2</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a:effectLst/>
                        </a:rPr>
                        <a:t>Simple or generalised statements of consequence(s).</a:t>
                      </a:r>
                      <a:endParaRPr lang="en-GB" sz="2000">
                        <a:effectLst/>
                      </a:endParaRPr>
                    </a:p>
                    <a:p>
                      <a:pPr marL="342900" lvl="0" indent="-342900">
                        <a:lnSpc>
                          <a:spcPct val="115000"/>
                        </a:lnSpc>
                        <a:spcAft>
                          <a:spcPts val="0"/>
                        </a:spcAft>
                        <a:buFont typeface="Symbol"/>
                        <a:buChar char=""/>
                      </a:pPr>
                      <a:r>
                        <a:rPr lang="en-GB" sz="1800">
                          <a:effectLst/>
                        </a:rPr>
                        <a:t>1 mark for one simple statement.</a:t>
                      </a:r>
                      <a:endParaRPr lang="en-GB" sz="2000">
                        <a:effectLst/>
                      </a:endParaRPr>
                    </a:p>
                    <a:p>
                      <a:pPr marL="342900" lvl="0" indent="-342900">
                        <a:lnSpc>
                          <a:spcPct val="115000"/>
                        </a:lnSpc>
                        <a:spcAft>
                          <a:spcPts val="0"/>
                        </a:spcAft>
                        <a:buFont typeface="Symbol"/>
                        <a:buChar char=""/>
                      </a:pPr>
                      <a:r>
                        <a:rPr lang="en-GB" sz="1800">
                          <a:effectLst/>
                        </a:rPr>
                        <a:t>2 marks for two or more simple statements.</a:t>
                      </a:r>
                      <a:endParaRPr lang="en-GB" sz="20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2</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3-5</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dirty="0">
                          <a:effectLst/>
                        </a:rPr>
                        <a:t>Developed statements of cause / consequence(s).</a:t>
                      </a:r>
                      <a:endParaRPr lang="en-GB" sz="2000" dirty="0">
                        <a:effectLst/>
                      </a:endParaRPr>
                    </a:p>
                    <a:p>
                      <a:pPr>
                        <a:lnSpc>
                          <a:spcPct val="115000"/>
                        </a:lnSpc>
                        <a:spcAft>
                          <a:spcPts val="0"/>
                        </a:spcAft>
                      </a:pPr>
                      <a:r>
                        <a:rPr lang="en-GB" sz="1800" dirty="0">
                          <a:effectLst/>
                        </a:rPr>
                        <a:t>The student supports the statement with relevant contextual knowledge.</a:t>
                      </a:r>
                      <a:endParaRPr lang="en-GB" sz="2000" dirty="0">
                        <a:effectLst/>
                      </a:endParaRPr>
                    </a:p>
                    <a:p>
                      <a:pPr marL="342900" lvl="0" indent="-342900">
                        <a:lnSpc>
                          <a:spcPct val="115000"/>
                        </a:lnSpc>
                        <a:spcAft>
                          <a:spcPts val="0"/>
                        </a:spcAft>
                        <a:buFont typeface="Symbol"/>
                        <a:buChar char=""/>
                      </a:pPr>
                      <a:r>
                        <a:rPr lang="en-GB" sz="1800" dirty="0">
                          <a:effectLst/>
                        </a:rPr>
                        <a:t>3-4 marks for one developed statement.</a:t>
                      </a:r>
                      <a:endParaRPr lang="en-GB" sz="2000" dirty="0">
                        <a:effectLst/>
                      </a:endParaRPr>
                    </a:p>
                    <a:p>
                      <a:pPr marL="342900" lvl="0" indent="-342900">
                        <a:lnSpc>
                          <a:spcPct val="115000"/>
                        </a:lnSpc>
                        <a:spcAft>
                          <a:spcPts val="0"/>
                        </a:spcAft>
                        <a:buFont typeface="Symbol"/>
                        <a:buChar char=""/>
                      </a:pPr>
                      <a:r>
                        <a:rPr lang="en-GB" sz="1800" dirty="0">
                          <a:effectLst/>
                        </a:rPr>
                        <a:t>4-5 marks for two or more developed statements.</a:t>
                      </a:r>
                      <a:endParaRPr lang="en-GB" sz="2000" dirty="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3</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6-8</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dirty="0">
                          <a:effectLst/>
                        </a:rPr>
                        <a:t>Developed explanation of cause / consequence(s).</a:t>
                      </a:r>
                      <a:endParaRPr lang="en-GB" sz="2000" dirty="0">
                        <a:effectLst/>
                      </a:endParaRPr>
                    </a:p>
                    <a:p>
                      <a:pPr>
                        <a:lnSpc>
                          <a:spcPct val="115000"/>
                        </a:lnSpc>
                        <a:spcAft>
                          <a:spcPts val="0"/>
                        </a:spcAft>
                      </a:pPr>
                      <a:r>
                        <a:rPr lang="en-GB" sz="1800" dirty="0">
                          <a:effectLst/>
                        </a:rPr>
                        <a:t>The student explains one or more consequence supported by selected knowledge.</a:t>
                      </a:r>
                      <a:endParaRPr lang="en-GB" sz="2000" dirty="0">
                        <a:effectLst/>
                      </a:endParaRPr>
                    </a:p>
                    <a:p>
                      <a:pPr marL="342900" lvl="0" indent="-342900">
                        <a:lnSpc>
                          <a:spcPct val="115000"/>
                        </a:lnSpc>
                        <a:spcAft>
                          <a:spcPts val="0"/>
                        </a:spcAft>
                        <a:buFont typeface="Symbol"/>
                        <a:buChar char=""/>
                      </a:pPr>
                      <a:r>
                        <a:rPr lang="en-GB" sz="1800" dirty="0">
                          <a:effectLst/>
                        </a:rPr>
                        <a:t>6 marks for one cause linked to outcome </a:t>
                      </a:r>
                      <a:endParaRPr lang="en-GB" sz="2000" dirty="0">
                        <a:effectLst/>
                      </a:endParaRPr>
                    </a:p>
                    <a:p>
                      <a:pPr marL="342900" lvl="0" indent="-342900">
                        <a:lnSpc>
                          <a:spcPct val="115000"/>
                        </a:lnSpc>
                        <a:spcAft>
                          <a:spcPts val="0"/>
                        </a:spcAft>
                        <a:buFont typeface="Symbol"/>
                        <a:buChar char=""/>
                      </a:pPr>
                      <a:r>
                        <a:rPr lang="en-GB" sz="1800" dirty="0">
                          <a:effectLst/>
                        </a:rPr>
                        <a:t>7-8 marks for two or more causes linked to outcome</a:t>
                      </a:r>
                      <a:endParaRPr lang="en-GB" sz="2000" dirty="0">
                        <a:effectLst/>
                      </a:endParaRPr>
                    </a:p>
                    <a:p>
                      <a:pPr marL="342900" lvl="0" indent="-342900">
                        <a:lnSpc>
                          <a:spcPct val="115000"/>
                        </a:lnSpc>
                        <a:spcAft>
                          <a:spcPts val="0"/>
                        </a:spcAft>
                        <a:buFont typeface="Symbol"/>
                        <a:buChar char=""/>
                      </a:pPr>
                      <a:r>
                        <a:rPr lang="en-GB" sz="1800" dirty="0">
                          <a:effectLst/>
                        </a:rPr>
                        <a:t>8 marks for answers which prioritise causes or demonstrate how they combine to produce the outcome </a:t>
                      </a:r>
                      <a:endParaRPr lang="en-GB" sz="2000" dirty="0">
                        <a:effectLst/>
                        <a:latin typeface="Arial"/>
                        <a:ea typeface="Times New Roman"/>
                        <a:cs typeface="Times New Roman"/>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684864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 - change within a historical context (8 marks)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7081084"/>
              </p:ext>
            </p:extLst>
          </p:nvPr>
        </p:nvGraphicFramePr>
        <p:xfrm>
          <a:off x="467544" y="1988840"/>
          <a:ext cx="8213141" cy="4019804"/>
        </p:xfrm>
        <a:graphic>
          <a:graphicData uri="http://schemas.openxmlformats.org/drawingml/2006/table">
            <a:tbl>
              <a:tblPr>
                <a:tableStyleId>{5C22544A-7EE6-4342-B048-85BDC9FD1C3A}</a:tableStyleId>
              </a:tblPr>
              <a:tblGrid>
                <a:gridCol w="696102"/>
                <a:gridCol w="707955"/>
                <a:gridCol w="6809084"/>
              </a:tblGrid>
              <a:tr h="0">
                <a:tc>
                  <a:txBody>
                    <a:bodyPr/>
                    <a:lstStyle/>
                    <a:p>
                      <a:pPr>
                        <a:lnSpc>
                          <a:spcPct val="115000"/>
                        </a:lnSpc>
                        <a:spcAft>
                          <a:spcPts val="0"/>
                        </a:spcAft>
                      </a:pPr>
                      <a:r>
                        <a:rPr lang="en-GB" sz="1800" dirty="0">
                          <a:effectLst/>
                        </a:rPr>
                        <a:t>Level</a:t>
                      </a:r>
                      <a:endParaRPr lang="en-GB" sz="2000" dirty="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Mark</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a:effectLst/>
                        </a:rPr>
                        <a:t>Description</a:t>
                      </a:r>
                      <a:endParaRPr lang="en-GB" sz="20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1</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1-2</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dirty="0">
                          <a:effectLst/>
                        </a:rPr>
                        <a:t>Simple statements of change</a:t>
                      </a:r>
                      <a:endParaRPr lang="en-GB" sz="2000" dirty="0">
                        <a:effectLst/>
                      </a:endParaRPr>
                    </a:p>
                    <a:p>
                      <a:pPr marL="342900" lvl="0" indent="-342900">
                        <a:lnSpc>
                          <a:spcPct val="115000"/>
                        </a:lnSpc>
                        <a:spcAft>
                          <a:spcPts val="0"/>
                        </a:spcAft>
                        <a:buFont typeface="Symbol"/>
                        <a:buChar char=""/>
                      </a:pPr>
                      <a:r>
                        <a:rPr lang="en-GB" sz="1800" dirty="0">
                          <a:effectLst/>
                        </a:rPr>
                        <a:t>1 mark for one simple statement</a:t>
                      </a:r>
                      <a:endParaRPr lang="en-GB" sz="2000" dirty="0">
                        <a:effectLst/>
                      </a:endParaRPr>
                    </a:p>
                    <a:p>
                      <a:pPr marL="342900" lvl="0" indent="-342900">
                        <a:lnSpc>
                          <a:spcPct val="115000"/>
                        </a:lnSpc>
                        <a:spcAft>
                          <a:spcPts val="0"/>
                        </a:spcAft>
                        <a:buFont typeface="Symbol"/>
                        <a:buChar char=""/>
                      </a:pPr>
                      <a:r>
                        <a:rPr lang="en-GB" sz="1800" dirty="0">
                          <a:effectLst/>
                        </a:rPr>
                        <a:t>2 marks for two or more simple statements</a:t>
                      </a:r>
                      <a:endParaRPr lang="en-GB" sz="2000" dirty="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2</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3-5</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a:effectLst/>
                        </a:rPr>
                        <a:t>Developed statement(s) of change supported with relevant knowledge</a:t>
                      </a:r>
                      <a:endParaRPr lang="en-GB" sz="2000">
                        <a:effectLst/>
                      </a:endParaRPr>
                    </a:p>
                    <a:p>
                      <a:pPr marL="342900" lvl="0" indent="-342900">
                        <a:lnSpc>
                          <a:spcPct val="115000"/>
                        </a:lnSpc>
                        <a:spcAft>
                          <a:spcPts val="0"/>
                        </a:spcAft>
                        <a:buFont typeface="Symbol"/>
                        <a:buChar char=""/>
                      </a:pPr>
                      <a:r>
                        <a:rPr lang="en-GB" sz="1800">
                          <a:effectLst/>
                        </a:rPr>
                        <a:t>3-4 marks for one development statement</a:t>
                      </a:r>
                      <a:endParaRPr lang="en-GB" sz="2000">
                        <a:effectLst/>
                      </a:endParaRPr>
                    </a:p>
                    <a:p>
                      <a:pPr marL="342900" lvl="0" indent="-342900">
                        <a:lnSpc>
                          <a:spcPct val="115000"/>
                        </a:lnSpc>
                        <a:spcAft>
                          <a:spcPts val="0"/>
                        </a:spcAft>
                        <a:buFont typeface="Symbol"/>
                        <a:buChar char=""/>
                      </a:pPr>
                      <a:r>
                        <a:rPr lang="en-GB" sz="1800">
                          <a:effectLst/>
                        </a:rPr>
                        <a:t>4-5 marks for two or more developed statements</a:t>
                      </a:r>
                      <a:endParaRPr lang="en-GB" sz="20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800">
                          <a:effectLst/>
                        </a:rPr>
                        <a:t>3</a:t>
                      </a:r>
                      <a:endParaRPr lang="en-GB" sz="20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800">
                          <a:effectLst/>
                        </a:rPr>
                        <a:t>6-8</a:t>
                      </a:r>
                      <a:endParaRPr lang="en-GB" sz="20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800" dirty="0">
                          <a:effectLst/>
                        </a:rPr>
                        <a:t>Developed explanation of change.  An explanation of one or more changes, supported by selected knowledge.</a:t>
                      </a:r>
                      <a:endParaRPr lang="en-GB" sz="2000" dirty="0">
                        <a:effectLst/>
                      </a:endParaRPr>
                    </a:p>
                    <a:p>
                      <a:pPr marL="342900" lvl="0" indent="-342900">
                        <a:lnSpc>
                          <a:spcPct val="115000"/>
                        </a:lnSpc>
                        <a:spcAft>
                          <a:spcPts val="0"/>
                        </a:spcAft>
                        <a:buFont typeface="Symbol"/>
                        <a:buChar char=""/>
                      </a:pPr>
                      <a:r>
                        <a:rPr lang="en-GB" sz="1800" dirty="0">
                          <a:effectLst/>
                        </a:rPr>
                        <a:t>6-7 marks for one explained change. </a:t>
                      </a:r>
                      <a:endParaRPr lang="en-GB" sz="2000" dirty="0">
                        <a:effectLst/>
                      </a:endParaRPr>
                    </a:p>
                    <a:p>
                      <a:pPr marL="342900" lvl="0" indent="-342900">
                        <a:lnSpc>
                          <a:spcPct val="115000"/>
                        </a:lnSpc>
                        <a:spcAft>
                          <a:spcPts val="0"/>
                        </a:spcAft>
                        <a:buFont typeface="Symbol"/>
                        <a:buChar char=""/>
                      </a:pPr>
                      <a:r>
                        <a:rPr lang="en-GB" sz="1800" dirty="0">
                          <a:effectLst/>
                        </a:rPr>
                        <a:t>7-8 marks for two or more explained changes. </a:t>
                      </a:r>
                      <a:endParaRPr lang="en-GB" sz="2000" dirty="0">
                        <a:effectLst/>
                      </a:endParaRPr>
                    </a:p>
                    <a:p>
                      <a:pPr marL="342900" lvl="0" indent="-342900">
                        <a:lnSpc>
                          <a:spcPct val="115000"/>
                        </a:lnSpc>
                        <a:spcAft>
                          <a:spcPts val="0"/>
                        </a:spcAft>
                        <a:buFont typeface="Symbol"/>
                        <a:buChar char=""/>
                      </a:pPr>
                      <a:r>
                        <a:rPr lang="en-GB" sz="1800" dirty="0">
                          <a:effectLst/>
                        </a:rPr>
                        <a:t>8 marks for answers which prioritise changes or show links between them.</a:t>
                      </a:r>
                      <a:endParaRPr lang="en-GB" sz="2000" dirty="0">
                        <a:effectLst/>
                        <a:latin typeface="Arial"/>
                        <a:ea typeface="Times New Roman"/>
                        <a:cs typeface="Times New Roman"/>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1504348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Autofit/>
          </a:bodyPr>
          <a:lstStyle/>
          <a:p>
            <a:r>
              <a:rPr lang="en-GB" sz="2800" dirty="0" smtClean="0"/>
              <a:t>Analysis of causation (16 marks) + </a:t>
            </a:r>
            <a:r>
              <a:rPr lang="en-GB" sz="2800" dirty="0" err="1" smtClean="0"/>
              <a:t>SPaG</a:t>
            </a:r>
            <a:r>
              <a:rPr lang="en-GB" sz="2800" dirty="0" smtClean="0"/>
              <a:t> (4 marks)</a:t>
            </a:r>
            <a:endParaRPr lang="en-GB" sz="2800" dirty="0"/>
          </a:p>
        </p:txBody>
      </p:sp>
      <p:sp>
        <p:nvSpPr>
          <p:cNvPr id="6" name="Rectangle 5"/>
          <p:cNvSpPr/>
          <p:nvPr/>
        </p:nvSpPr>
        <p:spPr>
          <a:xfrm>
            <a:off x="341784" y="692696"/>
            <a:ext cx="8550696" cy="1754326"/>
          </a:xfrm>
          <a:prstGeom prst="rect">
            <a:avLst/>
          </a:prstGeom>
          <a:solidFill>
            <a:schemeClr val="accent2">
              <a:lumMod val="40000"/>
              <a:lumOff val="60000"/>
            </a:schemeClr>
          </a:solidFill>
        </p:spPr>
        <p:txBody>
          <a:bodyPr wrap="square">
            <a:spAutoFit/>
          </a:bodyPr>
          <a:lstStyle/>
          <a:p>
            <a:r>
              <a:rPr lang="en-GB" dirty="0" smtClean="0"/>
              <a:t>Was the Great Depression the main reason why the Nazi Party grew between 1929 and 1932?</a:t>
            </a:r>
          </a:p>
          <a:p>
            <a:r>
              <a:rPr lang="en-GB" dirty="0" smtClean="0"/>
              <a:t>You may include the following in your answer:</a:t>
            </a:r>
          </a:p>
          <a:p>
            <a:pPr marL="342900" indent="-342900">
              <a:buFont typeface="Arial" panose="020B0604020202020204" pitchFamily="34" charset="0"/>
              <a:buChar char="•"/>
            </a:pPr>
            <a:r>
              <a:rPr lang="en-GB" dirty="0" smtClean="0"/>
              <a:t>The Great Depression</a:t>
            </a:r>
          </a:p>
          <a:p>
            <a:pPr marL="342900" indent="-342900">
              <a:buFont typeface="Arial" panose="020B0604020202020204" pitchFamily="34" charset="0"/>
              <a:buChar char="•"/>
            </a:pPr>
            <a:r>
              <a:rPr lang="en-GB" dirty="0" smtClean="0"/>
              <a:t>Nazi Propaganda</a:t>
            </a:r>
          </a:p>
          <a:p>
            <a:r>
              <a:rPr lang="en-GB" dirty="0" smtClean="0"/>
              <a:t>You may also include information of your own.</a:t>
            </a:r>
            <a:endParaRPr lang="en-GB" dirty="0"/>
          </a:p>
        </p:txBody>
      </p:sp>
      <p:sp>
        <p:nvSpPr>
          <p:cNvPr id="8" name="Explosion 1 7"/>
          <p:cNvSpPr/>
          <p:nvPr/>
        </p:nvSpPr>
        <p:spPr>
          <a:xfrm>
            <a:off x="5580112" y="1165394"/>
            <a:ext cx="3096344" cy="1502876"/>
          </a:xfrm>
          <a:prstGeom prst="irregularSeal1">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Model first point as a class</a:t>
            </a:r>
            <a:endParaRPr lang="en-GB" dirty="0"/>
          </a:p>
        </p:txBody>
      </p:sp>
      <p:sp>
        <p:nvSpPr>
          <p:cNvPr id="9" name="TextBox 8"/>
          <p:cNvSpPr txBox="1"/>
          <p:nvPr/>
        </p:nvSpPr>
        <p:spPr>
          <a:xfrm>
            <a:off x="341784" y="5918290"/>
            <a:ext cx="8136904" cy="646331"/>
          </a:xfrm>
          <a:prstGeom prst="rect">
            <a:avLst/>
          </a:prstGeom>
          <a:solidFill>
            <a:srgbClr val="FFFF00"/>
          </a:solidFill>
        </p:spPr>
        <p:txBody>
          <a:bodyPr wrap="square" rtlCol="0">
            <a:spAutoFit/>
          </a:bodyPr>
          <a:lstStyle/>
          <a:p>
            <a:r>
              <a:rPr lang="en-GB" b="1" u="sng" dirty="0" smtClean="0"/>
              <a:t>Task</a:t>
            </a:r>
            <a:r>
              <a:rPr lang="en-GB" dirty="0" smtClean="0"/>
              <a:t>: Use pages 37-39 to complete your notes in a PEEL structure. NO FULL SENTENCES</a:t>
            </a:r>
          </a:p>
        </p:txBody>
      </p:sp>
      <p:graphicFrame>
        <p:nvGraphicFramePr>
          <p:cNvPr id="10" name="Table 9"/>
          <p:cNvGraphicFramePr>
            <a:graphicFrameLocks noGrp="1"/>
          </p:cNvGraphicFramePr>
          <p:nvPr>
            <p:extLst>
              <p:ext uri="{D42A27DB-BD31-4B8C-83A1-F6EECF244321}">
                <p14:modId xmlns:p14="http://schemas.microsoft.com/office/powerpoint/2010/main" val="524740484"/>
              </p:ext>
            </p:extLst>
          </p:nvPr>
        </p:nvGraphicFramePr>
        <p:xfrm>
          <a:off x="341784" y="2780928"/>
          <a:ext cx="8535771" cy="1872996"/>
        </p:xfrm>
        <a:graphic>
          <a:graphicData uri="http://schemas.openxmlformats.org/drawingml/2006/table">
            <a:tbl>
              <a:tblPr firstRow="1" bandRow="1">
                <a:tableStyleId>{5940675A-B579-460E-94D1-54222C63F5DA}</a:tableStyleId>
              </a:tblPr>
              <a:tblGrid>
                <a:gridCol w="2845257"/>
                <a:gridCol w="2845257"/>
                <a:gridCol w="2845257"/>
              </a:tblGrid>
              <a:tr h="370840">
                <a:tc>
                  <a:txBody>
                    <a:bodyPr/>
                    <a:lstStyle/>
                    <a:p>
                      <a:pPr>
                        <a:lnSpc>
                          <a:spcPct val="150000"/>
                        </a:lnSpc>
                      </a:pPr>
                      <a:r>
                        <a:rPr lang="it-IT" sz="2000" dirty="0" smtClean="0"/>
                        <a:t>P - Great Depression</a:t>
                      </a:r>
                    </a:p>
                    <a:p>
                      <a:pPr>
                        <a:lnSpc>
                          <a:spcPct val="150000"/>
                        </a:lnSpc>
                      </a:pPr>
                      <a:r>
                        <a:rPr lang="it-IT" sz="2000" dirty="0" smtClean="0"/>
                        <a:t>E – </a:t>
                      </a:r>
                    </a:p>
                    <a:p>
                      <a:pPr>
                        <a:lnSpc>
                          <a:spcPct val="150000"/>
                        </a:lnSpc>
                      </a:pPr>
                      <a:r>
                        <a:rPr lang="it-IT" sz="2000" dirty="0" smtClean="0"/>
                        <a:t>E – </a:t>
                      </a:r>
                    </a:p>
                    <a:p>
                      <a:pPr>
                        <a:lnSpc>
                          <a:spcPct val="150000"/>
                        </a:lnSpc>
                      </a:pPr>
                      <a:r>
                        <a:rPr lang="it-IT" sz="2000" dirty="0" smtClean="0"/>
                        <a:t>L - </a:t>
                      </a:r>
                    </a:p>
                  </a:txBody>
                  <a:tcPr/>
                </a:tc>
                <a:tc>
                  <a:txBody>
                    <a:bodyPr/>
                    <a:lstStyle/>
                    <a:p>
                      <a:pPr>
                        <a:lnSpc>
                          <a:spcPct val="150000"/>
                        </a:lnSpc>
                      </a:pPr>
                      <a:r>
                        <a:rPr lang="it-IT" sz="2000" dirty="0" smtClean="0"/>
                        <a:t>P – </a:t>
                      </a:r>
                    </a:p>
                    <a:p>
                      <a:pPr>
                        <a:lnSpc>
                          <a:spcPct val="150000"/>
                        </a:lnSpc>
                      </a:pPr>
                      <a:r>
                        <a:rPr lang="it-IT" sz="2000" dirty="0" smtClean="0"/>
                        <a:t>E – </a:t>
                      </a:r>
                    </a:p>
                    <a:p>
                      <a:pPr>
                        <a:lnSpc>
                          <a:spcPct val="150000"/>
                        </a:lnSpc>
                      </a:pPr>
                      <a:r>
                        <a:rPr lang="it-IT" sz="2000" dirty="0" smtClean="0"/>
                        <a:t>E – </a:t>
                      </a:r>
                    </a:p>
                    <a:p>
                      <a:pPr>
                        <a:lnSpc>
                          <a:spcPct val="150000"/>
                        </a:lnSpc>
                      </a:pPr>
                      <a:r>
                        <a:rPr lang="it-IT" sz="2000" dirty="0" smtClean="0"/>
                        <a:t>L - </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000" u="none" strike="noStrike" kern="1200" cap="none" spc="0" normalizeH="0" baseline="0" noProof="0" dirty="0" smtClean="0">
                          <a:ln>
                            <a:noFill/>
                          </a:ln>
                          <a:effectLst/>
                          <a:uLnTx/>
                          <a:uFillTx/>
                        </a:rPr>
                        <a:t>P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000" u="none" strike="noStrike" kern="1200" cap="none" spc="0" normalizeH="0" baseline="0" noProof="0" dirty="0" smtClean="0">
                          <a:ln>
                            <a:noFill/>
                          </a:ln>
                          <a:effectLst/>
                          <a:uLnTx/>
                          <a:uFillTx/>
                        </a:rPr>
                        <a:t>E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000" u="none" strike="noStrike" kern="1200" cap="none" spc="0" normalizeH="0" baseline="0" noProof="0" dirty="0" smtClean="0">
                          <a:ln>
                            <a:noFill/>
                          </a:ln>
                          <a:effectLst/>
                          <a:uLnTx/>
                          <a:uFillTx/>
                        </a:rPr>
                        <a:t>E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2000" u="none" strike="noStrike" kern="1200" cap="none" spc="0" normalizeH="0" baseline="0" noProof="0" dirty="0" smtClean="0">
                          <a:ln>
                            <a:noFill/>
                          </a:ln>
                          <a:effectLst/>
                          <a:uLnTx/>
                          <a:uFillTx/>
                        </a:rPr>
                        <a:t>L - </a:t>
                      </a:r>
                    </a:p>
                  </a:txBody>
                  <a:tcPr/>
                </a:tc>
              </a:tr>
            </a:tbl>
          </a:graphicData>
        </a:graphic>
      </p:graphicFrame>
      <p:sp>
        <p:nvSpPr>
          <p:cNvPr id="12" name="TextBox 11"/>
          <p:cNvSpPr txBox="1"/>
          <p:nvPr/>
        </p:nvSpPr>
        <p:spPr>
          <a:xfrm>
            <a:off x="321149" y="4706563"/>
            <a:ext cx="855069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Most important:</a:t>
            </a:r>
          </a:p>
          <a:p>
            <a:r>
              <a:rPr lang="en-GB" dirty="0" smtClean="0"/>
              <a:t>More important than…and….because…</a:t>
            </a:r>
            <a:endParaRPr lang="en-GB" dirty="0"/>
          </a:p>
        </p:txBody>
      </p:sp>
    </p:spTree>
    <p:extLst>
      <p:ext uri="{BB962C8B-B14F-4D97-AF65-F5344CB8AC3E}">
        <p14:creationId xmlns:p14="http://schemas.microsoft.com/office/powerpoint/2010/main" val="320608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GB" sz="2800" dirty="0" smtClean="0"/>
              <a:t>Analysis of causation (16 marks) + </a:t>
            </a:r>
            <a:r>
              <a:rPr lang="en-GB" sz="2800" dirty="0" err="1" smtClean="0"/>
              <a:t>SPaG</a:t>
            </a:r>
            <a:r>
              <a:rPr lang="en-GB" sz="2800" dirty="0" smtClean="0"/>
              <a:t> (4 marks)</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376519738"/>
              </p:ext>
            </p:extLst>
          </p:nvPr>
        </p:nvGraphicFramePr>
        <p:xfrm>
          <a:off x="323528" y="1052736"/>
          <a:ext cx="8568951" cy="5398008"/>
        </p:xfrm>
        <a:graphic>
          <a:graphicData uri="http://schemas.openxmlformats.org/drawingml/2006/table">
            <a:tbl>
              <a:tblPr>
                <a:tableStyleId>{5C22544A-7EE6-4342-B048-85BDC9FD1C3A}</a:tableStyleId>
              </a:tblPr>
              <a:tblGrid>
                <a:gridCol w="576064"/>
                <a:gridCol w="576064"/>
                <a:gridCol w="7416823"/>
              </a:tblGrid>
              <a:tr h="0">
                <a:tc>
                  <a:txBody>
                    <a:bodyPr/>
                    <a:lstStyle/>
                    <a:p>
                      <a:pPr>
                        <a:lnSpc>
                          <a:spcPct val="115000"/>
                        </a:lnSpc>
                        <a:spcAft>
                          <a:spcPts val="0"/>
                        </a:spcAft>
                      </a:pPr>
                      <a:r>
                        <a:rPr lang="en-GB" sz="1400" dirty="0">
                          <a:effectLst/>
                        </a:rPr>
                        <a:t>Level</a:t>
                      </a:r>
                      <a:endParaRPr lang="en-GB" sz="1600" dirty="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400">
                          <a:effectLst/>
                        </a:rPr>
                        <a:t>Mark</a:t>
                      </a:r>
                      <a:endParaRPr lang="en-GB" sz="16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400" dirty="0">
                          <a:effectLst/>
                        </a:rPr>
                        <a:t>Description</a:t>
                      </a:r>
                      <a:endParaRPr lang="en-GB" sz="1600" dirty="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400">
                          <a:effectLst/>
                        </a:rPr>
                        <a:t>1</a:t>
                      </a:r>
                      <a:endParaRPr lang="en-GB" sz="16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400">
                          <a:effectLst/>
                        </a:rPr>
                        <a:t>1-3</a:t>
                      </a:r>
                      <a:endParaRPr lang="en-GB" sz="16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400">
                          <a:effectLst/>
                        </a:rPr>
                        <a:t>Simple or generalised statements of causation.</a:t>
                      </a:r>
                      <a:endParaRPr lang="en-GB" sz="1600">
                        <a:effectLst/>
                      </a:endParaRPr>
                    </a:p>
                    <a:p>
                      <a:pPr marL="342900" lvl="0" indent="-342900">
                        <a:lnSpc>
                          <a:spcPct val="115000"/>
                        </a:lnSpc>
                        <a:spcAft>
                          <a:spcPts val="0"/>
                        </a:spcAft>
                        <a:buFont typeface="Symbol"/>
                        <a:buChar char=""/>
                      </a:pPr>
                      <a:r>
                        <a:rPr lang="en-GB" sz="1400">
                          <a:effectLst/>
                        </a:rPr>
                        <a:t>agree or disagree without development </a:t>
                      </a:r>
                      <a:endParaRPr lang="en-GB" sz="1600">
                        <a:effectLst/>
                      </a:endParaRPr>
                    </a:p>
                    <a:p>
                      <a:pPr marL="342900" lvl="0" indent="-342900">
                        <a:lnSpc>
                          <a:spcPct val="115000"/>
                        </a:lnSpc>
                        <a:spcAft>
                          <a:spcPts val="0"/>
                        </a:spcAft>
                        <a:buFont typeface="Symbol"/>
                        <a:buChar char=""/>
                      </a:pPr>
                      <a:r>
                        <a:rPr lang="en-GB" sz="1400">
                          <a:effectLst/>
                        </a:rPr>
                        <a:t>write on the stimulus points or other causes without specific detail.</a:t>
                      </a:r>
                      <a:endParaRPr lang="en-GB" sz="16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400">
                          <a:effectLst/>
                        </a:rPr>
                        <a:t>2</a:t>
                      </a:r>
                      <a:endParaRPr lang="en-GB" sz="16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400">
                          <a:effectLst/>
                        </a:rPr>
                        <a:t>4-7</a:t>
                      </a:r>
                      <a:endParaRPr lang="en-GB" sz="16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400">
                          <a:effectLst/>
                        </a:rPr>
                        <a:t>Developed statements which agree and/or disagree with the question. These answers provide detail, but do not explain the causes.</a:t>
                      </a:r>
                      <a:endParaRPr lang="en-GB" sz="1600">
                        <a:effectLst/>
                      </a:endParaRPr>
                    </a:p>
                    <a:p>
                      <a:pPr marL="342900" lvl="0" indent="-342900">
                        <a:lnSpc>
                          <a:spcPct val="115000"/>
                        </a:lnSpc>
                        <a:spcAft>
                          <a:spcPts val="0"/>
                        </a:spcAft>
                        <a:buFont typeface="Symbol"/>
                        <a:buChar char=""/>
                      </a:pPr>
                      <a:r>
                        <a:rPr lang="en-GB" sz="1400">
                          <a:effectLst/>
                        </a:rPr>
                        <a:t>4–5 marks for developing one cause. </a:t>
                      </a:r>
                      <a:endParaRPr lang="en-GB" sz="1600">
                        <a:effectLst/>
                      </a:endParaRPr>
                    </a:p>
                    <a:p>
                      <a:pPr marL="342900" lvl="0" indent="-342900">
                        <a:lnSpc>
                          <a:spcPct val="115000"/>
                        </a:lnSpc>
                        <a:spcAft>
                          <a:spcPts val="0"/>
                        </a:spcAft>
                        <a:buFont typeface="Symbol"/>
                        <a:buChar char=""/>
                      </a:pPr>
                      <a:r>
                        <a:rPr lang="en-GB" sz="1400">
                          <a:effectLst/>
                        </a:rPr>
                        <a:t>5–6 marks for developing two causes. </a:t>
                      </a:r>
                      <a:endParaRPr lang="en-GB" sz="1600">
                        <a:effectLst/>
                      </a:endParaRPr>
                    </a:p>
                    <a:p>
                      <a:pPr marL="342900" lvl="0" indent="-342900">
                        <a:lnSpc>
                          <a:spcPct val="115000"/>
                        </a:lnSpc>
                        <a:spcAft>
                          <a:spcPts val="0"/>
                        </a:spcAft>
                        <a:buFont typeface="Symbol"/>
                        <a:buChar char=""/>
                      </a:pPr>
                      <a:r>
                        <a:rPr lang="en-GB" sz="1400">
                          <a:effectLst/>
                        </a:rPr>
                        <a:t>6–7 marks for developing three causes.</a:t>
                      </a:r>
                      <a:endParaRPr lang="en-GB" sz="16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400">
                          <a:effectLst/>
                        </a:rPr>
                        <a:t>3</a:t>
                      </a:r>
                      <a:endParaRPr lang="en-GB" sz="16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400">
                          <a:effectLst/>
                        </a:rPr>
                        <a:t>8-12</a:t>
                      </a:r>
                      <a:endParaRPr lang="en-GB" sz="16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400">
                          <a:effectLst/>
                        </a:rPr>
                        <a:t>Developed explanation of causation, agreeing and/or disagreeing with the question. </a:t>
                      </a:r>
                      <a:endParaRPr lang="en-GB" sz="1600">
                        <a:effectLst/>
                      </a:endParaRPr>
                    </a:p>
                    <a:p>
                      <a:pPr marL="342900" lvl="0" indent="-342900">
                        <a:lnSpc>
                          <a:spcPct val="115000"/>
                        </a:lnSpc>
                        <a:spcAft>
                          <a:spcPts val="0"/>
                        </a:spcAft>
                        <a:buFont typeface="Symbol"/>
                        <a:buChar char=""/>
                      </a:pPr>
                      <a:r>
                        <a:rPr lang="en-GB" sz="1400">
                          <a:effectLst/>
                        </a:rPr>
                        <a:t>8–9 marks for one cause explained. </a:t>
                      </a:r>
                      <a:endParaRPr lang="en-GB" sz="1600">
                        <a:effectLst/>
                      </a:endParaRPr>
                    </a:p>
                    <a:p>
                      <a:pPr marL="342900" lvl="0" indent="-342900">
                        <a:lnSpc>
                          <a:spcPct val="115000"/>
                        </a:lnSpc>
                        <a:spcAft>
                          <a:spcPts val="0"/>
                        </a:spcAft>
                        <a:buFont typeface="Symbol"/>
                        <a:buChar char=""/>
                      </a:pPr>
                      <a:r>
                        <a:rPr lang="en-GB" sz="1400">
                          <a:effectLst/>
                        </a:rPr>
                        <a:t>9–10 marks for two causes explained. </a:t>
                      </a:r>
                      <a:endParaRPr lang="en-GB" sz="1600">
                        <a:effectLst/>
                      </a:endParaRPr>
                    </a:p>
                    <a:p>
                      <a:pPr marL="342900" lvl="0" indent="-342900">
                        <a:lnSpc>
                          <a:spcPct val="115000"/>
                        </a:lnSpc>
                        <a:spcAft>
                          <a:spcPts val="0"/>
                        </a:spcAft>
                        <a:buFont typeface="Symbol"/>
                        <a:buChar char=""/>
                      </a:pPr>
                      <a:r>
                        <a:rPr lang="en-GB" sz="1400">
                          <a:effectLst/>
                        </a:rPr>
                        <a:t>11–12 marks for three or more causes explained.</a:t>
                      </a:r>
                      <a:endParaRPr lang="en-GB" sz="1600">
                        <a:effectLst/>
                      </a:endParaRPr>
                    </a:p>
                    <a:p>
                      <a:pPr>
                        <a:lnSpc>
                          <a:spcPct val="115000"/>
                        </a:lnSpc>
                        <a:spcAft>
                          <a:spcPts val="0"/>
                        </a:spcAft>
                      </a:pPr>
                      <a:r>
                        <a:rPr lang="en-GB" sz="1400">
                          <a:effectLst/>
                        </a:rPr>
                        <a:t>Maximum 10 marks for answers that do not explain a cause beyond those prompted by the stimulus material, for example the use of censorship or persecution of the churches.</a:t>
                      </a:r>
                      <a:endParaRPr lang="en-GB" sz="1600">
                        <a:effectLst/>
                        <a:latin typeface="Arial"/>
                        <a:ea typeface="Times New Roman"/>
                        <a:cs typeface="Times New Roman"/>
                      </a:endParaRPr>
                    </a:p>
                  </a:txBody>
                  <a:tcPr marL="68580" marR="68580" marT="0" marB="0">
                    <a:solidFill>
                      <a:srgbClr val="92D050"/>
                    </a:solidFill>
                  </a:tcPr>
                </a:tc>
              </a:tr>
              <a:tr h="0">
                <a:tc>
                  <a:txBody>
                    <a:bodyPr/>
                    <a:lstStyle/>
                    <a:p>
                      <a:pPr algn="ctr">
                        <a:lnSpc>
                          <a:spcPct val="115000"/>
                        </a:lnSpc>
                        <a:spcAft>
                          <a:spcPts val="0"/>
                        </a:spcAft>
                      </a:pPr>
                      <a:r>
                        <a:rPr lang="en-GB" sz="1400">
                          <a:effectLst/>
                        </a:rPr>
                        <a:t>4</a:t>
                      </a:r>
                      <a:endParaRPr lang="en-GB" sz="1600">
                        <a:effectLst/>
                        <a:latin typeface="Arial"/>
                        <a:ea typeface="Times New Roman"/>
                        <a:cs typeface="Times New Roman"/>
                      </a:endParaRPr>
                    </a:p>
                  </a:txBody>
                  <a:tcPr marL="68580" marR="68580" marT="0" marB="0">
                    <a:solidFill>
                      <a:srgbClr val="92D050"/>
                    </a:solidFill>
                  </a:tcPr>
                </a:tc>
                <a:tc>
                  <a:txBody>
                    <a:bodyPr/>
                    <a:lstStyle/>
                    <a:p>
                      <a:pPr algn="ctr">
                        <a:lnSpc>
                          <a:spcPct val="115000"/>
                        </a:lnSpc>
                        <a:spcAft>
                          <a:spcPts val="0"/>
                        </a:spcAft>
                      </a:pPr>
                      <a:r>
                        <a:rPr lang="en-GB" sz="1400">
                          <a:effectLst/>
                        </a:rPr>
                        <a:t>13-16</a:t>
                      </a:r>
                      <a:endParaRPr lang="en-GB" sz="1600">
                        <a:effectLst/>
                        <a:latin typeface="Arial"/>
                        <a:ea typeface="Times New Roman"/>
                        <a:cs typeface="Times New Roman"/>
                      </a:endParaRPr>
                    </a:p>
                  </a:txBody>
                  <a:tcPr marL="68580" marR="68580" marT="0" marB="0">
                    <a:solidFill>
                      <a:srgbClr val="92D050"/>
                    </a:solidFill>
                  </a:tcPr>
                </a:tc>
                <a:tc>
                  <a:txBody>
                    <a:bodyPr/>
                    <a:lstStyle/>
                    <a:p>
                      <a:pPr>
                        <a:lnSpc>
                          <a:spcPct val="115000"/>
                        </a:lnSpc>
                        <a:spcAft>
                          <a:spcPts val="0"/>
                        </a:spcAft>
                      </a:pPr>
                      <a:r>
                        <a:rPr lang="en-GB" sz="1400" dirty="0">
                          <a:effectLst/>
                        </a:rPr>
                        <a:t>Prioritises causes or sees link between them.</a:t>
                      </a:r>
                      <a:endParaRPr lang="en-GB" sz="1600" dirty="0">
                        <a:effectLst/>
                      </a:endParaRPr>
                    </a:p>
                    <a:p>
                      <a:pPr>
                        <a:lnSpc>
                          <a:spcPct val="115000"/>
                        </a:lnSpc>
                        <a:spcAft>
                          <a:spcPts val="0"/>
                        </a:spcAft>
                      </a:pPr>
                      <a:r>
                        <a:rPr lang="en-GB" sz="1400" dirty="0">
                          <a:effectLst/>
                        </a:rPr>
                        <a:t>This considers the relationship between a range of causes. (This level can be achieved only if the response has explained at least three causes and has made explicit comparisons of the relative importance of two of them in coming to a judgement.)</a:t>
                      </a:r>
                      <a:endParaRPr lang="en-GB" sz="1600" dirty="0">
                        <a:effectLst/>
                      </a:endParaRPr>
                    </a:p>
                    <a:p>
                      <a:pPr marL="342900" lvl="0" indent="-342900">
                        <a:lnSpc>
                          <a:spcPct val="115000"/>
                        </a:lnSpc>
                        <a:spcAft>
                          <a:spcPts val="0"/>
                        </a:spcAft>
                        <a:buFont typeface="Symbol"/>
                        <a:buChar char=""/>
                      </a:pPr>
                      <a:r>
                        <a:rPr lang="en-GB" sz="1400" dirty="0">
                          <a:effectLst/>
                        </a:rPr>
                        <a:t>15–16 marks for judgement of the relative importance of more than two causes or for an answer which shows the interrelationship between three causes in coming to a judgement for an answer which shows the interrelationship between three causes in coming to a judgement.</a:t>
                      </a:r>
                      <a:endParaRPr lang="en-GB" sz="1600" dirty="0">
                        <a:effectLst/>
                        <a:latin typeface="Arial"/>
                        <a:ea typeface="Times New Roman"/>
                        <a:cs typeface="Times New Roman"/>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0418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1331</Words>
  <Application>Microsoft Office PowerPoint</Application>
  <PresentationFormat>On-screen Show (4:3)</PresentationFormat>
  <Paragraphs>213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Nazi Germany 1919-39 Key topics 1-2 revision</vt:lpstr>
      <vt:lpstr>PowerPoint Presentation</vt:lpstr>
      <vt:lpstr>PowerPoint Presentation</vt:lpstr>
      <vt:lpstr>Explain the…(8 marks)</vt:lpstr>
      <vt:lpstr>PowerPoint Presentation</vt:lpstr>
      <vt:lpstr>B - explanation of causation (8 marks) </vt:lpstr>
      <vt:lpstr>C - change within a historical context (8 marks)</vt:lpstr>
      <vt:lpstr>Analysis of causation (16 marks) + SPaG (4 marks)</vt:lpstr>
      <vt:lpstr>Analysis of causation (16 marks) + SPaG (4 marks)</vt:lpstr>
      <vt:lpstr>Nazi Germany 1919-39 Key topics 1-2 revision</vt:lpstr>
      <vt:lpstr>Nazi Germany 1919-39 Key topics 1-2 revision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 Germany 1919-39 Key topics 1-2 revision</dc:title>
  <dc:creator>Ben</dc:creator>
  <cp:lastModifiedBy>Ben</cp:lastModifiedBy>
  <cp:revision>9</cp:revision>
  <dcterms:created xsi:type="dcterms:W3CDTF">2015-04-19T14:13:44Z</dcterms:created>
  <dcterms:modified xsi:type="dcterms:W3CDTF">2015-04-19T15:59:54Z</dcterms:modified>
</cp:coreProperties>
</file>