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60" r:id="rId5"/>
    <p:sldId id="261" r:id="rId6"/>
    <p:sldId id="263" r:id="rId7"/>
    <p:sldId id="259" r:id="rId8"/>
    <p:sldId id="262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5CCE6F-0209-41F6-90BD-A97C02123318}" type="datetimeFigureOut">
              <a:rPr lang="en-GB" smtClean="0"/>
              <a:t>02/02/2014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A7B99F-1B27-4AD1-B06E-9106139BDB89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CE6F-0209-41F6-90BD-A97C02123318}" type="datetimeFigureOut">
              <a:rPr lang="en-GB" smtClean="0"/>
              <a:t>02/02/2014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B99F-1B27-4AD1-B06E-9106139BDB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CE6F-0209-41F6-90BD-A97C02123318}" type="datetimeFigureOut">
              <a:rPr lang="en-GB" smtClean="0"/>
              <a:t>02/02/2014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8A7B99F-1B27-4AD1-B06E-9106139BDB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CE6F-0209-41F6-90BD-A97C02123318}" type="datetimeFigureOut">
              <a:rPr lang="en-GB" smtClean="0"/>
              <a:t>02/02/2014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B99F-1B27-4AD1-B06E-9106139BDB8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5CCE6F-0209-41F6-90BD-A97C02123318}" type="datetimeFigureOut">
              <a:rPr lang="en-GB" smtClean="0"/>
              <a:t>02/02/2014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8A7B99F-1B27-4AD1-B06E-9106139BDB89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CE6F-0209-41F6-90BD-A97C02123318}" type="datetimeFigureOut">
              <a:rPr lang="en-GB" smtClean="0"/>
              <a:t>02/02/2014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B99F-1B27-4AD1-B06E-9106139BDB8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CE6F-0209-41F6-90BD-A97C02123318}" type="datetimeFigureOut">
              <a:rPr lang="en-GB" smtClean="0"/>
              <a:t>02/02/2014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B99F-1B27-4AD1-B06E-9106139BDB8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CE6F-0209-41F6-90BD-A97C02123318}" type="datetimeFigureOut">
              <a:rPr lang="en-GB" smtClean="0"/>
              <a:t>02/02/2014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B99F-1B27-4AD1-B06E-9106139BDB89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CE6F-0209-41F6-90BD-A97C02123318}" type="datetimeFigureOut">
              <a:rPr lang="en-GB" smtClean="0"/>
              <a:t>02/02/2014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B99F-1B27-4AD1-B06E-9106139BDB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CE6F-0209-41F6-90BD-A97C02123318}" type="datetimeFigureOut">
              <a:rPr lang="en-GB" smtClean="0"/>
              <a:t>02/02/2014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A7B99F-1B27-4AD1-B06E-9106139BDB89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CE6F-0209-41F6-90BD-A97C02123318}" type="datetimeFigureOut">
              <a:rPr lang="en-GB" smtClean="0"/>
              <a:t>02/02/2014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B99F-1B27-4AD1-B06E-9106139BDB8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C5CCE6F-0209-41F6-90BD-A97C02123318}" type="datetimeFigureOut">
              <a:rPr lang="en-GB" smtClean="0"/>
              <a:t>02/02/2014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28A7B99F-1B27-4AD1-B06E-9106139BDB8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How might the following images relate to the Rise of Hitler and the Nazis?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213">
            <a:off x="2411760" y="4267847"/>
            <a:ext cx="4526301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698">
            <a:off x="4666359" y="1909567"/>
            <a:ext cx="4140600" cy="247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4759">
            <a:off x="323528" y="1879516"/>
            <a:ext cx="2987824" cy="298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815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important was the use of </a:t>
            </a:r>
            <a:r>
              <a:rPr lang="en-GB" dirty="0" smtClean="0"/>
              <a:t>Legislation </a:t>
            </a:r>
            <a:r>
              <a:rPr lang="en-GB" dirty="0"/>
              <a:t>in the Nazi consolidation of power by the end of 1933?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 the following Question on the forum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231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708920"/>
            <a:ext cx="6192688" cy="3024336"/>
          </a:xfrm>
        </p:spPr>
        <p:txBody>
          <a:bodyPr/>
          <a:lstStyle/>
          <a:p>
            <a:r>
              <a:rPr lang="en-GB" dirty="0" smtClean="0"/>
              <a:t>WILFS</a:t>
            </a:r>
          </a:p>
          <a:p>
            <a:r>
              <a:rPr lang="en-GB" dirty="0"/>
              <a:t>I</a:t>
            </a:r>
            <a:r>
              <a:rPr lang="en-GB" dirty="0" smtClean="0"/>
              <a:t>dentify </a:t>
            </a:r>
            <a:r>
              <a:rPr lang="en-GB" dirty="0"/>
              <a:t>some valid reasons (E) </a:t>
            </a:r>
            <a:r>
              <a:rPr lang="en-GB" dirty="0" smtClean="0"/>
              <a:t>....</a:t>
            </a:r>
          </a:p>
          <a:p>
            <a:r>
              <a:rPr lang="en-GB" dirty="0" smtClean="0"/>
              <a:t>List </a:t>
            </a:r>
            <a:r>
              <a:rPr lang="en-GB" dirty="0"/>
              <a:t>accurate causes (D) </a:t>
            </a:r>
            <a:r>
              <a:rPr lang="en-GB" dirty="0" smtClean="0"/>
              <a:t>......</a:t>
            </a:r>
          </a:p>
          <a:p>
            <a:r>
              <a:rPr lang="en-GB" dirty="0" smtClean="0"/>
              <a:t>Explain </a:t>
            </a:r>
            <a:r>
              <a:rPr lang="en-GB" dirty="0"/>
              <a:t>linkage between causes (C).... </a:t>
            </a:r>
            <a:endParaRPr lang="en-GB" dirty="0" smtClean="0"/>
          </a:p>
          <a:p>
            <a:r>
              <a:rPr lang="en-GB" dirty="0" smtClean="0"/>
              <a:t>Evaluate </a:t>
            </a:r>
            <a:r>
              <a:rPr lang="en-GB" dirty="0"/>
              <a:t>causes and come to a conclusion (A)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6264696" cy="14700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WALT: </a:t>
            </a:r>
            <a:r>
              <a:rPr lang="en-GB" dirty="0"/>
              <a:t> </a:t>
            </a:r>
            <a:r>
              <a:rPr lang="en-GB" dirty="0" smtClean="0"/>
              <a:t>How </a:t>
            </a:r>
            <a:r>
              <a:rPr lang="en-GB" dirty="0"/>
              <a:t>did Hitler and the Nazis come to power in </a:t>
            </a:r>
            <a:r>
              <a:rPr lang="en-GB" dirty="0" smtClean="0"/>
              <a:t>1933?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4138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 the answer is this image what could the question be?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581977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302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important was the use of legislation in the Nazi consolidation of power by the end of 1933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pPr marL="45720" indent="0">
              <a:buNone/>
            </a:pPr>
            <a:endParaRPr lang="en-GB" dirty="0"/>
          </a:p>
          <a:p>
            <a:pPr marL="45720" indent="0">
              <a:buNone/>
            </a:pPr>
            <a:endParaRPr lang="en-GB" dirty="0"/>
          </a:p>
          <a:p>
            <a:r>
              <a:rPr lang="en-GB" dirty="0"/>
              <a:t>‘Hitler established a dictatorship by August 1934 by legal means.’ </a:t>
            </a:r>
            <a:r>
              <a:rPr lang="en-GB" b="1" dirty="0" smtClean="0"/>
              <a:t>Explain </a:t>
            </a:r>
            <a:r>
              <a:rPr lang="en-GB" b="1" dirty="0"/>
              <a:t>why you agree or disagree with this view.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 Style Questions…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453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RAG your knowledge.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105353"/>
              </p:ext>
            </p:extLst>
          </p:nvPr>
        </p:nvGraphicFramePr>
        <p:xfrm>
          <a:off x="395536" y="1988840"/>
          <a:ext cx="8352929" cy="3024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12770"/>
                <a:gridCol w="504056"/>
                <a:gridCol w="504056"/>
                <a:gridCol w="432047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KNOWLEDGE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  <a:tr h="2592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ndara" panose="020E0502030303020204" pitchFamily="34" charset="0"/>
                        </a:rPr>
                        <a:t>Hitler’s Rise to power</a:t>
                      </a:r>
                      <a:endParaRPr lang="en-GB" sz="1800" dirty="0">
                        <a:effectLst/>
                        <a:latin typeface="Candara" panose="020E0502030303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ndara" panose="020E0502030303020204" pitchFamily="34" charset="0"/>
                        </a:rPr>
                        <a:t>How did Hitler come to power (narrative of events</a:t>
                      </a:r>
                      <a:r>
                        <a:rPr lang="en-GB" sz="1400" dirty="0" smtClean="0">
                          <a:effectLst/>
                          <a:latin typeface="Candara" panose="020E0502030303020204" pitchFamily="34" charset="0"/>
                        </a:rPr>
                        <a:t>)?</a:t>
                      </a:r>
                      <a:endParaRPr lang="en-GB" sz="1800" dirty="0">
                        <a:effectLst/>
                        <a:latin typeface="Candara" panose="020E0502030303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ndara" panose="020E0502030303020204" pitchFamily="34" charset="0"/>
                        </a:rPr>
                        <a:t>Why did Hitler come to power (Causes</a:t>
                      </a:r>
                      <a:r>
                        <a:rPr lang="en-GB" sz="1400" dirty="0" smtClean="0">
                          <a:effectLst/>
                          <a:latin typeface="Candara" panose="020E0502030303020204" pitchFamily="34" charset="0"/>
                        </a:rPr>
                        <a:t>)?</a:t>
                      </a:r>
                      <a:endParaRPr lang="en-GB" sz="1800" dirty="0">
                        <a:effectLst/>
                        <a:latin typeface="Candara" panose="020E0502030303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ndara" panose="020E0502030303020204" pitchFamily="34" charset="0"/>
                        </a:rPr>
                        <a:t>What did the Nazis believe in (ideology</a:t>
                      </a:r>
                      <a:r>
                        <a:rPr lang="en-GB" sz="1400" dirty="0" smtClean="0">
                          <a:effectLst/>
                          <a:latin typeface="Candara" panose="020E0502030303020204" pitchFamily="34" charset="0"/>
                        </a:rPr>
                        <a:t>)?</a:t>
                      </a:r>
                      <a:endParaRPr lang="en-GB" sz="1800" dirty="0">
                        <a:effectLst/>
                        <a:latin typeface="Candara" panose="020E0502030303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ndara" panose="020E0502030303020204" pitchFamily="34" charset="0"/>
                        </a:rPr>
                        <a:t>How important was ‘terror’ in the Nazi seizure of power</a:t>
                      </a:r>
                      <a:r>
                        <a:rPr lang="en-GB" sz="1400" dirty="0" smtClean="0">
                          <a:effectLst/>
                          <a:latin typeface="Candara" panose="020E0502030303020204" pitchFamily="34" charset="0"/>
                        </a:rPr>
                        <a:t>?</a:t>
                      </a:r>
                      <a:endParaRPr lang="en-GB" sz="1800" dirty="0">
                        <a:effectLst/>
                        <a:latin typeface="Candara" panose="020E0502030303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ndara" panose="020E0502030303020204" pitchFamily="34" charset="0"/>
                        </a:rPr>
                        <a:t>How important were ‘legal means’ in the Nazi seizure of power</a:t>
                      </a:r>
                      <a:r>
                        <a:rPr lang="en-GB" sz="1400" dirty="0" smtClean="0">
                          <a:effectLst/>
                          <a:latin typeface="Candara" panose="020E0502030303020204" pitchFamily="34" charset="0"/>
                        </a:rPr>
                        <a:t>?</a:t>
                      </a:r>
                      <a:endParaRPr lang="en-GB" sz="1800" dirty="0">
                        <a:effectLst/>
                        <a:latin typeface="Candara" panose="020E0502030303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ndara" panose="020E0502030303020204" pitchFamily="34" charset="0"/>
                        </a:rPr>
                        <a:t>How important was ‘propaganda’ in the Nazi seizure of power?</a:t>
                      </a:r>
                      <a:endParaRPr lang="en-GB" sz="1800" dirty="0">
                        <a:effectLst/>
                        <a:latin typeface="Candara" panose="020E0502030303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ndara" panose="020E0502030303020204" pitchFamily="34" charset="0"/>
                        </a:rPr>
                        <a:t>How did Hitler go from Chancellor to Fuhrer</a:t>
                      </a:r>
                      <a:r>
                        <a:rPr lang="en-GB" sz="1400" dirty="0" smtClean="0">
                          <a:effectLst/>
                          <a:latin typeface="Candara" panose="020E0502030303020204" pitchFamily="34" charset="0"/>
                        </a:rPr>
                        <a:t>?</a:t>
                      </a:r>
                      <a:endParaRPr lang="en-GB" sz="1800" dirty="0">
                        <a:effectLst/>
                        <a:latin typeface="Candara" panose="020E0502030303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ndara" panose="020E0502030303020204" pitchFamily="34" charset="0"/>
                        </a:rPr>
                        <a:t>How important was policy and legal changes in the Nazi consolidation of power?</a:t>
                      </a:r>
                      <a:endParaRPr lang="en-GB" sz="1800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573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772816"/>
            <a:ext cx="8407893" cy="4407408"/>
          </a:xfrm>
        </p:spPr>
        <p:txBody>
          <a:bodyPr/>
          <a:lstStyle/>
          <a:p>
            <a:r>
              <a:rPr lang="en-GB" dirty="0" smtClean="0"/>
              <a:t>“What would have happened if the Reichstag Fire had never occurred?”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Write an alternative History. Would Hitler have gained power?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-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102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Revision tool.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23528" y="1772816"/>
            <a:ext cx="8496944" cy="47525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465766" y="2042846"/>
            <a:ext cx="4212468" cy="421246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920591" y="3516753"/>
            <a:ext cx="1302818" cy="13028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123728" y="3284984"/>
            <a:ext cx="2232248" cy="7920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123728" y="5114802"/>
            <a:ext cx="1368152" cy="16521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844398" y="3789040"/>
            <a:ext cx="0" cy="85399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6448" y="4788787"/>
            <a:ext cx="1440160" cy="1200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Everything that you know already.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50432" y="3047045"/>
            <a:ext cx="144016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Topic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884691" y="4742911"/>
            <a:ext cx="1926214" cy="1200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Information that you are missing / Questions you need answering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3995936" y="3856692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Rise to Power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100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Come up with as many causes for Hitler’s Rise to Power in 1933. </a:t>
            </a:r>
          </a:p>
          <a:p>
            <a:endParaRPr lang="en-GB" dirty="0"/>
          </a:p>
          <a:p>
            <a:r>
              <a:rPr lang="en-GB" dirty="0" smtClean="0"/>
              <a:t>Use Education Forum and PPT if you need help.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Diamond nine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3120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4557818"/>
              </p:ext>
            </p:extLst>
          </p:nvPr>
        </p:nvGraphicFramePr>
        <p:xfrm>
          <a:off x="1978660" y="1916833"/>
          <a:ext cx="5212080" cy="435819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09164"/>
                <a:gridCol w="4202916"/>
              </a:tblGrid>
              <a:tr h="432047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Times New Roman"/>
                          <a:ea typeface="Times New Roman"/>
                        </a:rPr>
                        <a:t>1928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vast increase in Nazi power in German parliament (Reichstag)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Nazi Party membership reaches 60 000 members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Times New Roman"/>
                          <a:ea typeface="Times New Roman"/>
                        </a:rPr>
                        <a:t>1930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</a:rPr>
                        <a:t>Germans 1930 elect Nazis making them the 2nd largest political party in Germany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imes New Roman"/>
                          <a:ea typeface="Times New Roman"/>
                        </a:rPr>
                        <a:t>1932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Hitler ran for President and won 30% of the vote, forcing the eventual victor, Paul von Hindenburg, into a runoff election.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 A political deal was made to make Hitler chancellor in exchange for his political support. 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973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Times New Roman"/>
                          <a:ea typeface="Times New Roman"/>
                        </a:rPr>
                        <a:t>1933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JANUARY 30 - Hitler appointed Chancellor (Prime Minister) of Germany by President Hindenburg 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FEBRUARY 27 - a week before the election, the Reichstag burns.  Hitler blames it on the Communists. Hitler granted emergency powers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Nazi party only had a small majority in the Reichstag (parliament), but arrests his opponents, has another vote to and gains the power to re-write Germany’s constitution 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MARCH 23 - Hitler passes the Enabling Act  (power to make own laws, abolish political parties, and open concentration camps), establishing himself as dictator 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APRIL 1 – Nazi boycott of Jewish owned shops; first concentration camps open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JULY 14 – Nazi party declared only party in Germany 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OCTOBER 14 – Germany resigns from League of Nations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1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Times New Roman"/>
                          <a:ea typeface="Times New Roman"/>
                        </a:rPr>
                        <a:t>1934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JUNE 30-“Night of the Long Knives” 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AUGUST 2- President </a:t>
                      </a:r>
                      <a:r>
                        <a:rPr lang="en-US" sz="1000" dirty="0" err="1">
                          <a:effectLst/>
                          <a:latin typeface="Times New Roman"/>
                          <a:ea typeface="Times New Roman"/>
                        </a:rPr>
                        <a:t>Hindenberg</a:t>
                      </a: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 dies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AUGUST 19 - Hitler names himself </a:t>
                      </a:r>
                      <a:r>
                        <a:rPr lang="en-US" sz="1000" dirty="0" err="1">
                          <a:effectLst/>
                          <a:latin typeface="Times New Roman"/>
                          <a:ea typeface="Times New Roman"/>
                        </a:rPr>
                        <a:t>Furher</a:t>
                      </a: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  (dictator) of Germany 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49531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102</TotalTime>
  <Words>438</Words>
  <Application>Microsoft Office PowerPoint</Application>
  <PresentationFormat>On-screen Show (4:3)</PresentationFormat>
  <Paragraphs>68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Grid</vt:lpstr>
      <vt:lpstr>How might the following images relate to the Rise of Hitler and the Nazis?</vt:lpstr>
      <vt:lpstr>WALT:  How did Hitler and the Nazis come to power in 1933?</vt:lpstr>
      <vt:lpstr>If the answer is this image what could the question be?</vt:lpstr>
      <vt:lpstr>Exam Style Questions…</vt:lpstr>
      <vt:lpstr>RAG your knowledge.</vt:lpstr>
      <vt:lpstr>Question - </vt:lpstr>
      <vt:lpstr>Revision tool.</vt:lpstr>
      <vt:lpstr>Diamond nine</vt:lpstr>
      <vt:lpstr>Timeline</vt:lpstr>
      <vt:lpstr>Answer the following Question on the forum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might the following images relate to the Rise of Hitler and the Nazis?</dc:title>
  <dc:creator>CJW</dc:creator>
  <cp:lastModifiedBy>CJW</cp:lastModifiedBy>
  <cp:revision>9</cp:revision>
  <dcterms:created xsi:type="dcterms:W3CDTF">2014-02-02T21:11:18Z</dcterms:created>
  <dcterms:modified xsi:type="dcterms:W3CDTF">2014-02-02T22:57:09Z</dcterms:modified>
</cp:coreProperties>
</file>