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9" r:id="rId2"/>
    <p:sldId id="256" r:id="rId3"/>
    <p:sldId id="266" r:id="rId4"/>
    <p:sldId id="258" r:id="rId5"/>
    <p:sldId id="262" r:id="rId6"/>
    <p:sldId id="261" r:id="rId7"/>
    <p:sldId id="263" r:id="rId8"/>
    <p:sldId id="264" r:id="rId9"/>
    <p:sldId id="265" r:id="rId10"/>
    <p:sldId id="268" r:id="rId11"/>
    <p:sldId id="257" r:id="rId12"/>
    <p:sldId id="267"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7" d="100"/>
          <a:sy n="107" d="100"/>
        </p:scale>
        <p:origin x="-1650"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GB"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dirty="0"/>
          </a:p>
        </p:txBody>
      </p:sp>
      <p:sp>
        <p:nvSpPr>
          <p:cNvPr id="4" name="Date Placeholder 3"/>
          <p:cNvSpPr>
            <a:spLocks noGrp="1"/>
          </p:cNvSpPr>
          <p:nvPr>
            <p:ph type="dt" sz="half" idx="10"/>
          </p:nvPr>
        </p:nvSpPr>
        <p:spPr/>
        <p:txBody>
          <a:bodyPr/>
          <a:lstStyle/>
          <a:p>
            <a:fld id="{C243A529-2B94-CC47-B0D6-D5BA7FB275D7}" type="datetimeFigureOut">
              <a:rPr lang="en-US" smtClean="0"/>
              <a:t>6/26/2014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4365ED-FF5C-5E41-879D-10743449625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C243A529-2B94-CC47-B0D6-D5BA7FB275D7}" type="datetimeFigureOut">
              <a:rPr lang="en-US" smtClean="0"/>
              <a:t>6/26/2014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4365ED-FF5C-5E41-879D-10743449625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GB"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C243A529-2B94-CC47-B0D6-D5BA7FB275D7}" type="datetimeFigureOut">
              <a:rPr lang="en-US" smtClean="0"/>
              <a:t>6/26/2014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4365ED-FF5C-5E41-879D-10743449625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C243A529-2B94-CC47-B0D6-D5BA7FB275D7}" type="datetimeFigureOut">
              <a:rPr lang="en-US" smtClean="0"/>
              <a:t>6/26/2014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4365ED-FF5C-5E41-879D-10743449625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GB"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C243A529-2B94-CC47-B0D6-D5BA7FB275D7}" type="datetimeFigureOut">
              <a:rPr lang="en-US" smtClean="0"/>
              <a:t>6/26/2014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4365ED-FF5C-5E41-879D-10743449625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5" name="Date Placeholder 4"/>
          <p:cNvSpPr>
            <a:spLocks noGrp="1"/>
          </p:cNvSpPr>
          <p:nvPr>
            <p:ph type="dt" sz="half" idx="10"/>
          </p:nvPr>
        </p:nvSpPr>
        <p:spPr/>
        <p:txBody>
          <a:bodyPr/>
          <a:lstStyle/>
          <a:p>
            <a:fld id="{C243A529-2B94-CC47-B0D6-D5BA7FB275D7}" type="datetimeFigureOut">
              <a:rPr lang="en-US" smtClean="0"/>
              <a:t>6/26/2014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4365ED-FF5C-5E41-879D-10743449625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C243A529-2B94-CC47-B0D6-D5BA7FB275D7}" type="datetimeFigureOut">
              <a:rPr lang="en-US" smtClean="0"/>
              <a:t>6/26/2014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4365ED-FF5C-5E41-879D-10743449625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C243A529-2B94-CC47-B0D6-D5BA7FB275D7}" type="datetimeFigureOut">
              <a:rPr lang="en-US" smtClean="0"/>
              <a:t>6/26/2014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4365ED-FF5C-5E41-879D-10743449625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43A529-2B94-CC47-B0D6-D5BA7FB275D7}" type="datetimeFigureOut">
              <a:rPr lang="en-US" smtClean="0"/>
              <a:t>6/26/2014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4365ED-FF5C-5E41-879D-10743449625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GB"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C243A529-2B94-CC47-B0D6-D5BA7FB275D7}" type="datetimeFigureOut">
              <a:rPr lang="en-US" smtClean="0"/>
              <a:t>6/26/2014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4365ED-FF5C-5E41-879D-10743449625E}"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GB"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8" name="Date Placeholder 7"/>
          <p:cNvSpPr>
            <a:spLocks noGrp="1"/>
          </p:cNvSpPr>
          <p:nvPr>
            <p:ph type="dt" sz="half" idx="10"/>
          </p:nvPr>
        </p:nvSpPr>
        <p:spPr/>
        <p:txBody>
          <a:bodyPr/>
          <a:lstStyle/>
          <a:p>
            <a:fld id="{C243A529-2B94-CC47-B0D6-D5BA7FB275D7}" type="datetimeFigureOut">
              <a:rPr lang="en-US" smtClean="0"/>
              <a:t>6/26/2014</a:t>
            </a:fld>
            <a:endParaRPr lang="en-US"/>
          </a:p>
        </p:txBody>
      </p:sp>
      <p:sp>
        <p:nvSpPr>
          <p:cNvPr id="9" name="Slide Number Placeholder 8"/>
          <p:cNvSpPr>
            <a:spLocks noGrp="1"/>
          </p:cNvSpPr>
          <p:nvPr>
            <p:ph type="sldNum" sz="quarter" idx="11"/>
          </p:nvPr>
        </p:nvSpPr>
        <p:spPr/>
        <p:txBody>
          <a:bodyPr/>
          <a:lstStyle/>
          <a:p>
            <a:fld id="{274365ED-FF5C-5E41-879D-10743449625E}"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GB"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274365ED-FF5C-5E41-879D-10743449625E}"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C243A529-2B94-CC47-B0D6-D5BA7FB275D7}" type="datetimeFigureOut">
              <a:rPr lang="en-US" smtClean="0"/>
              <a:t>6/26/2014</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72512" y="168675"/>
            <a:ext cx="4407678" cy="32177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288525" y="168675"/>
            <a:ext cx="3697550" cy="2681056"/>
          </a:xfrm>
        </p:spPr>
        <p:txBody>
          <a:bodyPr/>
          <a:lstStyle/>
          <a:p>
            <a:r>
              <a:rPr lang="en-US" dirty="0" smtClean="0"/>
              <a:t>What do they have to do with aggression?</a:t>
            </a:r>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3138" y="5796632"/>
            <a:ext cx="1066800" cy="10715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descr="http://www.colasanti.com/ESW/Images/FAMILY.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H="1">
            <a:off x="-51482" y="2946298"/>
            <a:ext cx="5627833" cy="3921897"/>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50757" y="4187785"/>
            <a:ext cx="1933575" cy="2362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Title 1"/>
          <p:cNvSpPr txBox="1">
            <a:spLocks/>
          </p:cNvSpPr>
          <p:nvPr/>
        </p:nvSpPr>
        <p:spPr>
          <a:xfrm>
            <a:off x="1517893" y="2946298"/>
            <a:ext cx="4936364" cy="2681056"/>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n-US" sz="3600" dirty="0" smtClean="0">
                <a:solidFill>
                  <a:srgbClr val="FF0000"/>
                </a:solidFill>
              </a:rPr>
              <a:t>What is serotonin, what is low levels associated (possibly) with?</a:t>
            </a:r>
            <a:endParaRPr lang="en-US" sz="3600" dirty="0">
              <a:solidFill>
                <a:srgbClr val="FF0000"/>
              </a:solidFill>
            </a:endParaRPr>
          </a:p>
        </p:txBody>
      </p:sp>
    </p:spTree>
    <p:extLst>
      <p:ext uri="{BB962C8B-B14F-4D97-AF65-F5344CB8AC3E}">
        <p14:creationId xmlns:p14="http://schemas.microsoft.com/office/powerpoint/2010/main" val="66419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AO2</a:t>
            </a:r>
            <a:endParaRPr lang="en-GB" dirty="0"/>
          </a:p>
        </p:txBody>
      </p:sp>
      <p:sp>
        <p:nvSpPr>
          <p:cNvPr id="3" name="Content Placeholder 2"/>
          <p:cNvSpPr>
            <a:spLocks noGrp="1"/>
          </p:cNvSpPr>
          <p:nvPr>
            <p:ph idx="1"/>
          </p:nvPr>
        </p:nvSpPr>
        <p:spPr/>
        <p:txBody>
          <a:bodyPr/>
          <a:lstStyle/>
          <a:p>
            <a:pPr marL="114300" indent="0">
              <a:buNone/>
            </a:pPr>
            <a:r>
              <a:rPr lang="en-GB" dirty="0" smtClean="0"/>
              <a:t>Although </a:t>
            </a:r>
            <a:r>
              <a:rPr lang="en-GB" dirty="0"/>
              <a:t>there is a relationship between genes and aggression, it is very difficult to determine the nature of this relationship. </a:t>
            </a:r>
            <a:endParaRPr lang="en-GB" dirty="0" smtClean="0"/>
          </a:p>
          <a:p>
            <a:pPr marL="114300" indent="0">
              <a:buNone/>
            </a:pPr>
            <a:endParaRPr lang="en-GB" dirty="0" smtClean="0"/>
          </a:p>
          <a:p>
            <a:pPr marL="114300" indent="0">
              <a:buNone/>
            </a:pPr>
            <a:r>
              <a:rPr lang="en-GB" dirty="0" smtClean="0"/>
              <a:t>This </a:t>
            </a:r>
            <a:r>
              <a:rPr lang="en-GB" dirty="0"/>
              <a:t>is because many different genes contribute to aggression in various ways. The net effect of genes is extremely complex, and we are only aware of the influence of a few genes (such as the gene coding for MAOA).</a:t>
            </a:r>
            <a:endParaRPr lang="en-GB" dirty="0"/>
          </a:p>
        </p:txBody>
      </p:sp>
    </p:spTree>
    <p:extLst>
      <p:ext uri="{BB962C8B-B14F-4D97-AF65-F5344CB8AC3E}">
        <p14:creationId xmlns:p14="http://schemas.microsoft.com/office/powerpoint/2010/main" val="25172313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04747" y="96512"/>
            <a:ext cx="7620000" cy="515686"/>
          </a:xfrm>
        </p:spPr>
        <p:txBody>
          <a:bodyPr/>
          <a:lstStyle/>
          <a:p>
            <a:r>
              <a:rPr lang="en-US" sz="2800" dirty="0" smtClean="0"/>
              <a:t>Exam Questions.</a:t>
            </a:r>
            <a:endParaRPr lang="en-US" sz="2800" dirty="0"/>
          </a:p>
        </p:txBody>
      </p:sp>
      <p:sp>
        <p:nvSpPr>
          <p:cNvPr id="3" name="Content Placeholder 2"/>
          <p:cNvSpPr>
            <a:spLocks noGrp="1"/>
          </p:cNvSpPr>
          <p:nvPr>
            <p:ph idx="1"/>
          </p:nvPr>
        </p:nvSpPr>
        <p:spPr>
          <a:xfrm>
            <a:off x="257451" y="620294"/>
            <a:ext cx="8487053" cy="6055714"/>
          </a:xfrm>
        </p:spPr>
        <p:txBody>
          <a:bodyPr>
            <a:noAutofit/>
          </a:bodyPr>
          <a:lstStyle/>
          <a:p>
            <a:r>
              <a:rPr lang="en-US" sz="1400" dirty="0"/>
              <a:t>Discuss genetic factors involved in aggressive </a:t>
            </a:r>
            <a:r>
              <a:rPr lang="en-US" sz="1400" dirty="0" err="1"/>
              <a:t>behaviour</a:t>
            </a:r>
            <a:r>
              <a:rPr lang="en-US" sz="1400" dirty="0" smtClean="0"/>
              <a:t>. (Jun13)</a:t>
            </a:r>
          </a:p>
          <a:p>
            <a:endParaRPr lang="en-US" sz="1400" dirty="0"/>
          </a:p>
          <a:p>
            <a:pPr marL="114300" indent="0">
              <a:buNone/>
            </a:pPr>
            <a:r>
              <a:rPr lang="en-US" sz="1400" dirty="0"/>
              <a:t>AO1 marks will be earned by an outline of potential genetic factors involved in aggressive </a:t>
            </a:r>
            <a:r>
              <a:rPr lang="en-US" sz="1400" dirty="0" err="1" smtClean="0"/>
              <a:t>behaviour</a:t>
            </a:r>
            <a:r>
              <a:rPr lang="en-US" sz="1400" dirty="0"/>
              <a:t>. Given the range of potential genetic factors and the fact that only 4 marks are </a:t>
            </a:r>
            <a:r>
              <a:rPr lang="en-US" sz="1400" dirty="0" smtClean="0"/>
              <a:t>available </a:t>
            </a:r>
            <a:r>
              <a:rPr lang="en-US" sz="1400" dirty="0"/>
              <a:t>for this question part, research studies (e.g. twin studies) should be credited as </a:t>
            </a:r>
            <a:r>
              <a:rPr lang="en-US" sz="1400" dirty="0" smtClean="0"/>
              <a:t>AO2</a:t>
            </a:r>
            <a:r>
              <a:rPr lang="en-US" sz="1400" dirty="0"/>
              <a:t>/3 material, and not as AO1 illustrations of possible factors. </a:t>
            </a:r>
          </a:p>
          <a:p>
            <a:endParaRPr lang="en-US" sz="1400" dirty="0"/>
          </a:p>
          <a:p>
            <a:pPr marL="114300" indent="0">
              <a:buNone/>
            </a:pPr>
            <a:r>
              <a:rPr lang="en-US" sz="1400" dirty="0" smtClean="0"/>
              <a:t>A </a:t>
            </a:r>
            <a:r>
              <a:rPr lang="en-US" sz="1400" dirty="0"/>
              <a:t>number of such factors have been proposed over the years, including the XYY genotype, </a:t>
            </a:r>
            <a:r>
              <a:rPr lang="en-US" sz="1400" dirty="0" smtClean="0"/>
              <a:t>genes </a:t>
            </a:r>
            <a:r>
              <a:rPr lang="en-US" sz="1400" dirty="0"/>
              <a:t>for dopaminergic and serotonergic receptors, and the MAOA gene. One complication </a:t>
            </a:r>
            <a:r>
              <a:rPr lang="en-US" sz="1400" dirty="0" smtClean="0"/>
              <a:t>in </a:t>
            </a:r>
            <a:r>
              <a:rPr lang="en-US" sz="1400" dirty="0"/>
              <a:t>this area is that contradictory results implicate both increases and decreases in e.g. </a:t>
            </a:r>
            <a:r>
              <a:rPr lang="en-US" sz="1400" dirty="0" smtClean="0"/>
              <a:t>serotonin </a:t>
            </a:r>
            <a:r>
              <a:rPr lang="en-US" sz="1400" dirty="0"/>
              <a:t>levels, in aggression. Examiners therefore need to be aware of such contradictions </a:t>
            </a:r>
            <a:r>
              <a:rPr lang="en-US" sz="1400" dirty="0" smtClean="0"/>
              <a:t>when </a:t>
            </a:r>
            <a:r>
              <a:rPr lang="en-US" sz="1400" dirty="0"/>
              <a:t>assessing answers. </a:t>
            </a:r>
          </a:p>
          <a:p>
            <a:endParaRPr lang="en-US" sz="1400" dirty="0"/>
          </a:p>
          <a:p>
            <a:pPr marL="114300" indent="0">
              <a:buNone/>
            </a:pPr>
            <a:r>
              <a:rPr lang="en-US" sz="1400" dirty="0" smtClean="0"/>
              <a:t>Genetic </a:t>
            </a:r>
            <a:r>
              <a:rPr lang="en-US" sz="1400" dirty="0"/>
              <a:t>approaches often implicate neurotransmitters and an outline of these relationships </a:t>
            </a:r>
            <a:r>
              <a:rPr lang="en-US" sz="1400" dirty="0" smtClean="0"/>
              <a:t>would </a:t>
            </a:r>
            <a:r>
              <a:rPr lang="en-US" sz="1400" dirty="0"/>
              <a:t>be part of genetic factors in aggression. Answers that focus only on neurotransmitters </a:t>
            </a:r>
            <a:r>
              <a:rPr lang="en-US" sz="1400" dirty="0" smtClean="0"/>
              <a:t>cannot </a:t>
            </a:r>
            <a:r>
              <a:rPr lang="en-US" sz="1400" dirty="0"/>
              <a:t>earn marks in this question part, although if a general link between e.g. </a:t>
            </a:r>
            <a:r>
              <a:rPr lang="en-US" sz="1400" dirty="0" smtClean="0"/>
              <a:t>neurotransmitters </a:t>
            </a:r>
            <a:r>
              <a:rPr lang="en-US" sz="1400" dirty="0"/>
              <a:t>and genetics is made, it need not be detailed for the full range of marks </a:t>
            </a:r>
            <a:r>
              <a:rPr lang="en-US" sz="1400" dirty="0" smtClean="0"/>
              <a:t>to be </a:t>
            </a:r>
            <a:r>
              <a:rPr lang="en-US" sz="1400" dirty="0"/>
              <a:t>available. Similarly with hormones such as testosterone and cortisol. Unless there is </a:t>
            </a:r>
            <a:r>
              <a:rPr lang="en-US" sz="1400" dirty="0" smtClean="0"/>
              <a:t>some </a:t>
            </a:r>
            <a:r>
              <a:rPr lang="en-US" sz="1400" dirty="0"/>
              <a:t>explicit link to genetic factors such answers cannot earn marks in this question part. </a:t>
            </a:r>
            <a:r>
              <a:rPr lang="en-US" sz="1400" dirty="0" smtClean="0"/>
              <a:t> </a:t>
            </a:r>
            <a:endParaRPr lang="en-US" sz="1400" dirty="0"/>
          </a:p>
          <a:p>
            <a:endParaRPr lang="en-US" sz="1400" dirty="0"/>
          </a:p>
          <a:p>
            <a:pPr marL="114300" indent="0">
              <a:buNone/>
            </a:pPr>
            <a:r>
              <a:rPr lang="en-US" sz="1400" dirty="0"/>
              <a:t>Evolutionary explanations are part of the genetic approach, and as long as the focus is on </a:t>
            </a:r>
            <a:r>
              <a:rPr lang="en-US" sz="1400" dirty="0" smtClean="0"/>
              <a:t>genetic </a:t>
            </a:r>
            <a:r>
              <a:rPr lang="en-US" sz="1400" dirty="0"/>
              <a:t>aspects of evolutionary explanations of aggressive </a:t>
            </a:r>
            <a:r>
              <a:rPr lang="en-US" sz="1400" dirty="0" err="1"/>
              <a:t>behaviour</a:t>
            </a:r>
            <a:r>
              <a:rPr lang="en-US" sz="1400" dirty="0"/>
              <a:t>, such answers can </a:t>
            </a:r>
            <a:r>
              <a:rPr lang="en-US" sz="1400" dirty="0" smtClean="0"/>
              <a:t>earn </a:t>
            </a:r>
            <a:r>
              <a:rPr lang="en-US" sz="1400" dirty="0"/>
              <a:t>AO1 marks across the scale. </a:t>
            </a:r>
          </a:p>
          <a:p>
            <a:pPr marL="114300" indent="0">
              <a:buNone/>
            </a:pPr>
            <a:endParaRPr lang="en-US" sz="1400" dirty="0"/>
          </a:p>
          <a:p>
            <a:pPr marL="114300" indent="0">
              <a:buNone/>
            </a:pPr>
            <a:r>
              <a:rPr lang="en-US" sz="1400" dirty="0" smtClean="0"/>
              <a:t>The </a:t>
            </a:r>
            <a:r>
              <a:rPr lang="en-US" sz="1400" dirty="0"/>
              <a:t>question refers only to ‘aggressive </a:t>
            </a:r>
            <a:r>
              <a:rPr lang="en-US" sz="1400" dirty="0" err="1"/>
              <a:t>behaviour</a:t>
            </a:r>
            <a:r>
              <a:rPr lang="en-US" sz="1400" dirty="0"/>
              <a:t>’ and material relevant to both humans and </a:t>
            </a:r>
            <a:r>
              <a:rPr lang="en-US" sz="1400" dirty="0" smtClean="0"/>
              <a:t>non</a:t>
            </a:r>
            <a:r>
              <a:rPr lang="en-US" sz="1400" dirty="0"/>
              <a:t>-human animals is therefore creditable. </a:t>
            </a:r>
            <a:r>
              <a:rPr lang="en-US" sz="1400" dirty="0" smtClean="0"/>
              <a:t>Note </a:t>
            </a:r>
            <a:r>
              <a:rPr lang="en-US" sz="1400" dirty="0"/>
              <a:t>that although the question refers to ‘factors’, there are no partial performance criteria on </a:t>
            </a:r>
            <a:r>
              <a:rPr lang="en-US" sz="1400" dirty="0" smtClean="0"/>
              <a:t>this </a:t>
            </a:r>
            <a:r>
              <a:rPr lang="en-US" sz="1400" dirty="0"/>
              <a:t>question part. Answers providing detailed outlines of one factor may earn AO1 marks in </a:t>
            </a:r>
            <a:r>
              <a:rPr lang="en-US" sz="1400" dirty="0" smtClean="0"/>
              <a:t>the </a:t>
            </a:r>
            <a:r>
              <a:rPr lang="en-US" sz="1400" dirty="0"/>
              <a:t>top band, while examiners should also be sensitive to depth-breadth trade-offs in </a:t>
            </a:r>
            <a:r>
              <a:rPr lang="en-US" sz="1400" dirty="0" smtClean="0"/>
              <a:t>answers </a:t>
            </a:r>
            <a:r>
              <a:rPr lang="en-US" sz="1400" dirty="0"/>
              <a:t>that cover more than one factor</a:t>
            </a:r>
          </a:p>
        </p:txBody>
      </p:sp>
    </p:spTree>
    <p:extLst>
      <p:ext uri="{BB962C8B-B14F-4D97-AF65-F5344CB8AC3E}">
        <p14:creationId xmlns:p14="http://schemas.microsoft.com/office/powerpoint/2010/main" val="30379333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199" y="612559"/>
            <a:ext cx="8163017" cy="5930284"/>
          </a:xfrm>
        </p:spPr>
        <p:txBody>
          <a:bodyPr>
            <a:normAutofit/>
          </a:bodyPr>
          <a:lstStyle/>
          <a:p>
            <a:pPr marL="114300" indent="0">
              <a:buNone/>
            </a:pPr>
            <a:r>
              <a:rPr lang="en-GB" sz="1500" dirty="0"/>
              <a:t>The most effective source of AO2/3 marks is likely to be the use of research evidence to </a:t>
            </a:r>
            <a:r>
              <a:rPr lang="en-GB" sz="1500" dirty="0" smtClean="0"/>
              <a:t>establish </a:t>
            </a:r>
            <a:r>
              <a:rPr lang="en-GB" sz="1500" dirty="0"/>
              <a:t>the contribution of particular genetic factors to aggressive behaviour. This may </a:t>
            </a:r>
            <a:r>
              <a:rPr lang="en-GB" sz="1500" dirty="0" smtClean="0"/>
              <a:t>range </a:t>
            </a:r>
            <a:r>
              <a:rPr lang="en-GB" sz="1500" dirty="0"/>
              <a:t>from MZ/DZ twin and adoption studies investigating genetic factors in aggressive </a:t>
            </a:r>
            <a:r>
              <a:rPr lang="en-GB" sz="1500" dirty="0" smtClean="0"/>
              <a:t>behaviour</a:t>
            </a:r>
            <a:r>
              <a:rPr lang="en-GB" sz="1500" dirty="0"/>
              <a:t>, to specific investigations of candidate genes such as MAOA, and breeding </a:t>
            </a:r>
            <a:r>
              <a:rPr lang="en-GB" sz="1500" dirty="0" smtClean="0"/>
              <a:t>studies </a:t>
            </a:r>
            <a:r>
              <a:rPr lang="en-GB" sz="1500" dirty="0"/>
              <a:t>with non-human animals. There are a large number of accessible studies and a key </a:t>
            </a:r>
            <a:r>
              <a:rPr lang="en-GB" sz="1500" dirty="0" smtClean="0"/>
              <a:t>feature </a:t>
            </a:r>
            <a:r>
              <a:rPr lang="en-GB" sz="1500" dirty="0"/>
              <a:t>will be the extent to which findings are appropriately interpreted and developed into a </a:t>
            </a:r>
            <a:r>
              <a:rPr lang="en-GB" sz="1500" dirty="0" smtClean="0"/>
              <a:t>line </a:t>
            </a:r>
            <a:r>
              <a:rPr lang="en-GB" sz="1500" dirty="0"/>
              <a:t>of argument. Methodological evaluation of studies may only earn AO2/3 marks if the </a:t>
            </a:r>
            <a:r>
              <a:rPr lang="en-GB" sz="1500" dirty="0" smtClean="0"/>
              <a:t>implications </a:t>
            </a:r>
            <a:r>
              <a:rPr lang="en-GB" sz="1500" dirty="0"/>
              <a:t>for the reliability/validity of findings in relation to genetic factors in aggression are </a:t>
            </a:r>
            <a:r>
              <a:rPr lang="en-GB" sz="1500" dirty="0" smtClean="0"/>
              <a:t>explicit</a:t>
            </a:r>
            <a:r>
              <a:rPr lang="en-GB" sz="1500" dirty="0"/>
              <a:t>. It is therefore unlikely that e.g. ethical issues would earn AO2/3 marks</a:t>
            </a:r>
            <a:r>
              <a:rPr lang="en-GB" sz="1500" dirty="0" smtClean="0"/>
              <a:t>.</a:t>
            </a:r>
          </a:p>
          <a:p>
            <a:pPr marL="114300" indent="0">
              <a:buNone/>
            </a:pPr>
            <a:r>
              <a:rPr lang="en-GB" sz="1500" dirty="0" smtClean="0"/>
              <a:t>  </a:t>
            </a:r>
            <a:endParaRPr lang="en-GB" sz="1500" dirty="0"/>
          </a:p>
          <a:p>
            <a:pPr marL="114300" indent="0">
              <a:buNone/>
            </a:pPr>
            <a:r>
              <a:rPr lang="en-GB" sz="1500" dirty="0"/>
              <a:t>Commentary can include the complexity of aggressive behaviour and the likely interaction </a:t>
            </a:r>
            <a:r>
              <a:rPr lang="en-GB" sz="1500" dirty="0" smtClean="0"/>
              <a:t>between </a:t>
            </a:r>
            <a:r>
              <a:rPr lang="en-GB" sz="1500" dirty="0"/>
              <a:t>genetic and environmental factors. Alternative explanations of aggression, such as </a:t>
            </a:r>
            <a:r>
              <a:rPr lang="en-GB" sz="1500" dirty="0" smtClean="0"/>
              <a:t>hormones </a:t>
            </a:r>
            <a:r>
              <a:rPr lang="en-GB" sz="1500" dirty="0"/>
              <a:t>and social psychological approaches, may earn marks if used as part of sustained </a:t>
            </a:r>
            <a:r>
              <a:rPr lang="en-GB" sz="1500" dirty="0" smtClean="0"/>
              <a:t>and </a:t>
            </a:r>
            <a:r>
              <a:rPr lang="en-GB" sz="1500" dirty="0"/>
              <a:t>effective evaluation of genetic mechanisms. </a:t>
            </a:r>
            <a:endParaRPr lang="en-GB" sz="1500" dirty="0" smtClean="0"/>
          </a:p>
          <a:p>
            <a:pPr marL="114300" indent="0">
              <a:buNone/>
            </a:pPr>
            <a:endParaRPr lang="en-GB" sz="1500" dirty="0"/>
          </a:p>
          <a:p>
            <a:pPr marL="114300" indent="0">
              <a:buNone/>
            </a:pPr>
            <a:r>
              <a:rPr lang="en-GB" sz="1500" dirty="0" smtClean="0"/>
              <a:t>Indicative </a:t>
            </a:r>
            <a:r>
              <a:rPr lang="en-GB" sz="1500" dirty="0"/>
              <a:t>issues, debates and approaches in the context of genetic factors in aggressive </a:t>
            </a:r>
            <a:r>
              <a:rPr lang="en-GB" sz="1500" dirty="0" smtClean="0"/>
              <a:t>behaviour </a:t>
            </a:r>
            <a:r>
              <a:rPr lang="en-GB" sz="1500" dirty="0"/>
              <a:t>include reductionism. The genetic approach is as low a level of explanation as is </a:t>
            </a:r>
            <a:r>
              <a:rPr lang="en-GB" sz="1500" dirty="0" smtClean="0"/>
              <a:t>possible </a:t>
            </a:r>
            <a:r>
              <a:rPr lang="en-GB" sz="1500" dirty="0"/>
              <a:t>and is highly reductionist. This does not mean that it is wrong, simply that by </a:t>
            </a:r>
            <a:r>
              <a:rPr lang="en-GB" sz="1500" dirty="0" smtClean="0"/>
              <a:t>ignoring </a:t>
            </a:r>
            <a:r>
              <a:rPr lang="en-GB" sz="1500" dirty="0"/>
              <a:t>higher level influences such as social and cultural factors it may not provide a </a:t>
            </a:r>
            <a:r>
              <a:rPr lang="en-GB" sz="1500" dirty="0" smtClean="0"/>
              <a:t>complete </a:t>
            </a:r>
            <a:r>
              <a:rPr lang="en-GB" sz="1500" dirty="0"/>
              <a:t>explanation of aggressive behaviour. Other relevant IDA may include the nature </a:t>
            </a:r>
            <a:r>
              <a:rPr lang="en-GB" sz="1500" dirty="0" smtClean="0"/>
              <a:t>/</a:t>
            </a:r>
            <a:r>
              <a:rPr lang="en-GB" sz="1500" dirty="0"/>
              <a:t>nurture and the free will/determinism debate, gender differences, and socially sensitive </a:t>
            </a:r>
            <a:r>
              <a:rPr lang="en-GB" sz="1500" dirty="0" smtClean="0"/>
              <a:t>research</a:t>
            </a:r>
            <a:r>
              <a:rPr lang="en-GB" sz="1500" dirty="0"/>
              <a:t>. </a:t>
            </a:r>
          </a:p>
          <a:p>
            <a:endParaRPr lang="en-GB" dirty="0"/>
          </a:p>
        </p:txBody>
      </p:sp>
      <p:sp>
        <p:nvSpPr>
          <p:cNvPr id="4" name="Title 1"/>
          <p:cNvSpPr>
            <a:spLocks noGrp="1"/>
          </p:cNvSpPr>
          <p:nvPr>
            <p:ph type="title"/>
          </p:nvPr>
        </p:nvSpPr>
        <p:spPr>
          <a:xfrm>
            <a:off x="104747" y="106533"/>
            <a:ext cx="7620000" cy="515686"/>
          </a:xfrm>
        </p:spPr>
        <p:txBody>
          <a:bodyPr/>
          <a:lstStyle/>
          <a:p>
            <a:r>
              <a:rPr lang="en-US" sz="2800" dirty="0" smtClean="0"/>
              <a:t>AO2/3</a:t>
            </a:r>
            <a:endParaRPr lang="en-US" sz="2800" dirty="0"/>
          </a:p>
        </p:txBody>
      </p:sp>
    </p:spTree>
    <p:extLst>
      <p:ext uri="{BB962C8B-B14F-4D97-AF65-F5344CB8AC3E}">
        <p14:creationId xmlns:p14="http://schemas.microsoft.com/office/powerpoint/2010/main" val="30294548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53888"/>
            <a:ext cx="7543800" cy="2593975"/>
          </a:xfrm>
        </p:spPr>
        <p:txBody>
          <a:bodyPr/>
          <a:lstStyle/>
          <a:p>
            <a:r>
              <a:rPr lang="en-US" dirty="0" smtClean="0"/>
              <a:t>WALT: Is aggression inherited?</a:t>
            </a:r>
            <a:endParaRPr lang="en-US" dirty="0"/>
          </a:p>
        </p:txBody>
      </p:sp>
      <p:sp>
        <p:nvSpPr>
          <p:cNvPr id="3" name="Subtitle 2"/>
          <p:cNvSpPr>
            <a:spLocks noGrp="1"/>
          </p:cNvSpPr>
          <p:nvPr>
            <p:ph type="subTitle" idx="1"/>
          </p:nvPr>
        </p:nvSpPr>
        <p:spPr>
          <a:xfrm>
            <a:off x="685800" y="3993680"/>
            <a:ext cx="7543800" cy="2025380"/>
          </a:xfrm>
        </p:spPr>
        <p:txBody>
          <a:bodyPr>
            <a:normAutofit/>
          </a:bodyPr>
          <a:lstStyle/>
          <a:p>
            <a:r>
              <a:rPr lang="en-US" dirty="0" smtClean="0">
                <a:latin typeface="Candara"/>
                <a:cs typeface="Candara"/>
              </a:rPr>
              <a:t>E – Describe the role of genetic factors in aggression.</a:t>
            </a:r>
          </a:p>
          <a:p>
            <a:r>
              <a:rPr lang="en-US" dirty="0" smtClean="0">
                <a:latin typeface="Candara"/>
                <a:cs typeface="Candara"/>
              </a:rPr>
              <a:t>C – Explain how genetic factors may contribute to aggression.</a:t>
            </a:r>
          </a:p>
          <a:p>
            <a:r>
              <a:rPr lang="en-US" dirty="0" smtClean="0">
                <a:latin typeface="Candara"/>
                <a:cs typeface="Candara"/>
              </a:rPr>
              <a:t>A – Evaluate the argument for aggression as an inherited trait.</a:t>
            </a:r>
            <a:endParaRPr lang="en-US" dirty="0">
              <a:latin typeface="Candara"/>
              <a:cs typeface="Candara"/>
            </a:endParaRPr>
          </a:p>
        </p:txBody>
      </p:sp>
    </p:spTree>
    <p:extLst>
      <p:ext uri="{BB962C8B-B14F-4D97-AF65-F5344CB8AC3E}">
        <p14:creationId xmlns:p14="http://schemas.microsoft.com/office/powerpoint/2010/main" val="4953806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 Question</a:t>
            </a:r>
            <a:endParaRPr lang="en-GB" dirty="0"/>
          </a:p>
        </p:txBody>
      </p:sp>
      <p:sp>
        <p:nvSpPr>
          <p:cNvPr id="3" name="Content Placeholder 2"/>
          <p:cNvSpPr>
            <a:spLocks noGrp="1"/>
          </p:cNvSpPr>
          <p:nvPr>
            <p:ph idx="1"/>
          </p:nvPr>
        </p:nvSpPr>
        <p:spPr/>
        <p:txBody>
          <a:bodyPr/>
          <a:lstStyle/>
          <a:p>
            <a:r>
              <a:rPr lang="en-US" sz="2400" dirty="0"/>
              <a:t>Discuss genetic factors involved in </a:t>
            </a:r>
            <a:r>
              <a:rPr lang="en-US" sz="2400" dirty="0" smtClean="0"/>
              <a:t>aggressive behavior. </a:t>
            </a:r>
            <a:r>
              <a:rPr lang="en-US" sz="2400" dirty="0"/>
              <a:t>(Jun13</a:t>
            </a:r>
            <a:r>
              <a:rPr lang="en-US" sz="2400" dirty="0" smtClean="0"/>
              <a:t>)</a:t>
            </a:r>
          </a:p>
          <a:p>
            <a:endParaRPr lang="en-US" sz="2400" dirty="0"/>
          </a:p>
          <a:p>
            <a:r>
              <a:rPr lang="en-GB" sz="2400" dirty="0"/>
              <a:t>Twin Studies &amp; Adoption Studies.</a:t>
            </a:r>
          </a:p>
          <a:p>
            <a:r>
              <a:rPr lang="en-GB" sz="2400" dirty="0"/>
              <a:t>MAOA</a:t>
            </a:r>
          </a:p>
          <a:p>
            <a:r>
              <a:rPr lang="en-GB" sz="2400" dirty="0"/>
              <a:t>Violent Crime </a:t>
            </a:r>
          </a:p>
          <a:p>
            <a:r>
              <a:rPr lang="en-GB" sz="2400" dirty="0"/>
              <a:t>XYY Chromosome</a:t>
            </a:r>
          </a:p>
          <a:p>
            <a:endParaRPr lang="en-US" sz="2400" dirty="0"/>
          </a:p>
        </p:txBody>
      </p:sp>
    </p:spTree>
    <p:extLst>
      <p:ext uri="{BB962C8B-B14F-4D97-AF65-F5344CB8AC3E}">
        <p14:creationId xmlns:p14="http://schemas.microsoft.com/office/powerpoint/2010/main" val="18374773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it?</a:t>
            </a:r>
            <a:endParaRPr lang="en-US" dirty="0"/>
          </a:p>
        </p:txBody>
      </p:sp>
      <p:sp>
        <p:nvSpPr>
          <p:cNvPr id="3" name="Content Placeholder 2"/>
          <p:cNvSpPr>
            <a:spLocks noGrp="1"/>
          </p:cNvSpPr>
          <p:nvPr>
            <p:ph idx="1"/>
          </p:nvPr>
        </p:nvSpPr>
        <p:spPr>
          <a:xfrm>
            <a:off x="457200" y="1322773"/>
            <a:ext cx="7620000" cy="5078027"/>
          </a:xfrm>
        </p:spPr>
        <p:txBody>
          <a:bodyPr>
            <a:normAutofit fontScale="92500" lnSpcReduction="20000"/>
          </a:bodyPr>
          <a:lstStyle/>
          <a:p>
            <a:r>
              <a:rPr lang="en-GB" dirty="0" smtClean="0"/>
              <a:t>Each </a:t>
            </a:r>
            <a:r>
              <a:rPr lang="en-GB" dirty="0"/>
              <a:t>person has the same set of genes - about 20,000 in all. The differences between people come from slight variations in these genes. </a:t>
            </a:r>
            <a:endParaRPr lang="en-GB" dirty="0" smtClean="0"/>
          </a:p>
          <a:p>
            <a:endParaRPr lang="en-GB" dirty="0"/>
          </a:p>
          <a:p>
            <a:r>
              <a:rPr lang="en-GB" dirty="0" smtClean="0"/>
              <a:t>Your </a:t>
            </a:r>
            <a:r>
              <a:rPr lang="en-GB" dirty="0"/>
              <a:t>body contains 50 trillion tiny cells, and almost every one of them contains the complete set of instructions for making you. These instructions are encoded in your DNA. </a:t>
            </a:r>
            <a:endParaRPr lang="en-GB" dirty="0" smtClean="0"/>
          </a:p>
          <a:p>
            <a:endParaRPr lang="en-US" dirty="0"/>
          </a:p>
          <a:p>
            <a:r>
              <a:rPr lang="en-GB" dirty="0"/>
              <a:t>The long molecules of DNA in your cells are organized into pieces called chromosomes. Humans have 23 pairs of chromosomes. Other organisms have different numbers of pairs - for example, chimpanzees have 24 pairs. The number of chromosomes doesn't determine how complex an organism is - bananas have 11 pairs of chromosomes, while fruit flies have only 4.</a:t>
            </a:r>
            <a:endParaRPr lang="en-US" dirty="0"/>
          </a:p>
          <a:p>
            <a:endParaRPr lang="en-US" dirty="0" smtClean="0">
              <a:solidFill>
                <a:srgbClr val="FF0000"/>
              </a:solidFill>
            </a:endParaRPr>
          </a:p>
          <a:p>
            <a:r>
              <a:rPr lang="en-US" dirty="0" smtClean="0">
                <a:solidFill>
                  <a:srgbClr val="FF0000"/>
                </a:solidFill>
              </a:rPr>
              <a:t>Biological </a:t>
            </a:r>
            <a:r>
              <a:rPr lang="en-US" dirty="0" smtClean="0">
                <a:solidFill>
                  <a:srgbClr val="FF0000"/>
                </a:solidFill>
              </a:rPr>
              <a:t>approach to aggression includes the belief that the propensity for aggressive behavior lies in our genes. </a:t>
            </a:r>
            <a:endParaRPr lang="en-US" dirty="0">
              <a:solidFill>
                <a:srgbClr val="FF0000"/>
              </a:solidFill>
            </a:endParaRPr>
          </a:p>
        </p:txBody>
      </p:sp>
    </p:spTree>
    <p:extLst>
      <p:ext uri="{BB962C8B-B14F-4D97-AF65-F5344CB8AC3E}">
        <p14:creationId xmlns:p14="http://schemas.microsoft.com/office/powerpoint/2010/main" val="15746391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XYY Chromosome</a:t>
            </a:r>
            <a:endParaRPr lang="en-GB" dirty="0"/>
          </a:p>
        </p:txBody>
      </p:sp>
      <p:sp>
        <p:nvSpPr>
          <p:cNvPr id="3" name="Content Placeholder 2"/>
          <p:cNvSpPr>
            <a:spLocks noGrp="1"/>
          </p:cNvSpPr>
          <p:nvPr>
            <p:ph idx="1"/>
          </p:nvPr>
        </p:nvSpPr>
        <p:spPr/>
        <p:txBody>
          <a:bodyPr/>
          <a:lstStyle/>
          <a:p>
            <a:r>
              <a:rPr lang="en-GB" dirty="0" smtClean="0"/>
              <a:t>First identified by Sandberg 1961. </a:t>
            </a:r>
          </a:p>
          <a:p>
            <a:r>
              <a:rPr lang="en-GB" dirty="0" smtClean="0"/>
              <a:t>Male with an extra Y chromosome (total of 47 not 46)</a:t>
            </a:r>
          </a:p>
          <a:p>
            <a:r>
              <a:rPr lang="en-GB" dirty="0" smtClean="0"/>
              <a:t>Responsible for physical traits – early development, XYY males are on average 3” taller. </a:t>
            </a:r>
          </a:p>
          <a:p>
            <a:endParaRPr lang="en-GB" dirty="0"/>
          </a:p>
          <a:p>
            <a:endParaRPr lang="en-GB" dirty="0" smtClean="0"/>
          </a:p>
          <a:p>
            <a:r>
              <a:rPr lang="en-GB" dirty="0" smtClean="0"/>
              <a:t>Could genes be responsible for aggressive behaviour?</a:t>
            </a:r>
          </a:p>
          <a:p>
            <a:r>
              <a:rPr lang="en-GB" dirty="0" smtClean="0"/>
              <a:t>How can we prove this?</a:t>
            </a:r>
          </a:p>
        </p:txBody>
      </p:sp>
    </p:spTree>
    <p:extLst>
      <p:ext uri="{BB962C8B-B14F-4D97-AF65-F5344CB8AC3E}">
        <p14:creationId xmlns:p14="http://schemas.microsoft.com/office/powerpoint/2010/main" val="24193809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Twin Studies.</a:t>
            </a:r>
            <a:endParaRPr lang="en-GB" dirty="0"/>
          </a:p>
        </p:txBody>
      </p:sp>
      <p:sp>
        <p:nvSpPr>
          <p:cNvPr id="3" name="Content Placeholder 2"/>
          <p:cNvSpPr>
            <a:spLocks noGrp="1"/>
          </p:cNvSpPr>
          <p:nvPr>
            <p:ph idx="1"/>
          </p:nvPr>
        </p:nvSpPr>
        <p:spPr>
          <a:xfrm>
            <a:off x="457200" y="1600200"/>
            <a:ext cx="7620000" cy="4895850"/>
          </a:xfrm>
        </p:spPr>
        <p:txBody>
          <a:bodyPr>
            <a:normAutofit fontScale="92500" lnSpcReduction="10000"/>
          </a:bodyPr>
          <a:lstStyle/>
          <a:p>
            <a:pPr marL="114300" indent="0">
              <a:buNone/>
            </a:pPr>
            <a:r>
              <a:rPr lang="en-GB" dirty="0" smtClean="0">
                <a:solidFill>
                  <a:srgbClr val="FF0000"/>
                </a:solidFill>
              </a:rPr>
              <a:t>Why would a twin studies be important to Psychologists looking for genetic explanations of aggression?</a:t>
            </a:r>
          </a:p>
          <a:p>
            <a:endParaRPr lang="en-GB" dirty="0"/>
          </a:p>
          <a:p>
            <a:r>
              <a:rPr lang="en-GB" dirty="0" smtClean="0"/>
              <a:t>Monozygotic (identical) twins share all of their genes.</a:t>
            </a:r>
          </a:p>
          <a:p>
            <a:r>
              <a:rPr lang="en-GB" dirty="0" smtClean="0"/>
              <a:t>Dizygotic (non-identical) twins share only 50%.</a:t>
            </a:r>
          </a:p>
          <a:p>
            <a:endParaRPr lang="en-GB" dirty="0"/>
          </a:p>
          <a:p>
            <a:r>
              <a:rPr lang="en-GB" dirty="0" smtClean="0"/>
              <a:t>In groups you need to design a study of either DZ or MZ twins that would identify whether aggression is genetic or environmental.</a:t>
            </a:r>
          </a:p>
          <a:p>
            <a:endParaRPr lang="en-GB" dirty="0" smtClean="0"/>
          </a:p>
          <a:p>
            <a:r>
              <a:rPr lang="en-GB" dirty="0" smtClean="0"/>
              <a:t>- Who are you testing? (MZ or DZ)</a:t>
            </a:r>
          </a:p>
          <a:p>
            <a:r>
              <a:rPr lang="en-GB" dirty="0" smtClean="0"/>
              <a:t>- What are you testing? (What behaviour?)</a:t>
            </a:r>
          </a:p>
          <a:p>
            <a:r>
              <a:rPr lang="en-GB" dirty="0" smtClean="0"/>
              <a:t>- How do you identify the behaviour?</a:t>
            </a:r>
          </a:p>
          <a:p>
            <a:r>
              <a:rPr lang="en-GB" dirty="0" smtClean="0"/>
              <a:t>- What conclusion would you draw?</a:t>
            </a:r>
          </a:p>
          <a:p>
            <a:endParaRPr lang="en-GB" dirty="0"/>
          </a:p>
          <a:p>
            <a:endParaRPr lang="en-GB" dirty="0" smtClean="0"/>
          </a:p>
        </p:txBody>
      </p:sp>
    </p:spTree>
    <p:extLst>
      <p:ext uri="{BB962C8B-B14F-4D97-AF65-F5344CB8AC3E}">
        <p14:creationId xmlns:p14="http://schemas.microsoft.com/office/powerpoint/2010/main" val="14446511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Coccaro</a:t>
            </a:r>
            <a:r>
              <a:rPr lang="en-GB" dirty="0" smtClean="0"/>
              <a:t> et al 1997</a:t>
            </a:r>
            <a:endParaRPr lang="en-GB" dirty="0"/>
          </a:p>
        </p:txBody>
      </p:sp>
      <p:sp>
        <p:nvSpPr>
          <p:cNvPr id="3" name="Content Placeholder 2"/>
          <p:cNvSpPr>
            <a:spLocks noGrp="1"/>
          </p:cNvSpPr>
          <p:nvPr>
            <p:ph idx="1"/>
          </p:nvPr>
        </p:nvSpPr>
        <p:spPr>
          <a:xfrm>
            <a:off x="457200" y="1600200"/>
            <a:ext cx="7620000" cy="4772025"/>
          </a:xfrm>
        </p:spPr>
        <p:txBody>
          <a:bodyPr>
            <a:normAutofit/>
          </a:bodyPr>
          <a:lstStyle/>
          <a:p>
            <a:r>
              <a:rPr lang="en-GB" dirty="0"/>
              <a:t>The role of genetic factors in aggression can be tested in</a:t>
            </a:r>
            <a:r>
              <a:rPr lang="en-GB" b="1" dirty="0"/>
              <a:t> twin studies</a:t>
            </a:r>
            <a:r>
              <a:rPr lang="en-GB" dirty="0"/>
              <a:t>. </a:t>
            </a:r>
            <a:endParaRPr lang="en-GB" dirty="0" smtClean="0"/>
          </a:p>
          <a:p>
            <a:endParaRPr lang="en-GB" dirty="0" smtClean="0"/>
          </a:p>
          <a:p>
            <a:r>
              <a:rPr lang="en-GB" dirty="0" smtClean="0"/>
              <a:t>Genes </a:t>
            </a:r>
            <a:r>
              <a:rPr lang="en-GB" dirty="0"/>
              <a:t>are identical in sets of monozygotic twins but are different between sets of dizygotic twins, meaning that if monozygotic twins are more alike in terms of aggression than dizygotic twins are, this similarity can be attributed to genetics. </a:t>
            </a:r>
            <a:endParaRPr lang="en-GB" dirty="0" smtClean="0"/>
          </a:p>
          <a:p>
            <a:endParaRPr lang="en-GB" dirty="0" smtClean="0"/>
          </a:p>
          <a:p>
            <a:r>
              <a:rPr lang="en-GB" dirty="0" smtClean="0"/>
              <a:t>These </a:t>
            </a:r>
            <a:r>
              <a:rPr lang="en-GB" dirty="0"/>
              <a:t>twin studies have generally found that almost 50% of variance in aggressive behaviour can be attributed to genetic factors.</a:t>
            </a:r>
            <a:r>
              <a:rPr lang="en-GB" dirty="0"/>
              <a:t/>
            </a:r>
            <a:br>
              <a:rPr lang="en-GB" dirty="0"/>
            </a:br>
            <a:endParaRPr lang="en-GB" dirty="0"/>
          </a:p>
        </p:txBody>
      </p:sp>
      <p:sp>
        <p:nvSpPr>
          <p:cNvPr id="4" name="Title 1"/>
          <p:cNvSpPr txBox="1">
            <a:spLocks/>
          </p:cNvSpPr>
          <p:nvPr/>
        </p:nvSpPr>
        <p:spPr>
          <a:xfrm>
            <a:off x="609600" y="3122613"/>
            <a:ext cx="7620000" cy="11430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endParaRPr lang="en-GB" dirty="0"/>
          </a:p>
        </p:txBody>
      </p:sp>
      <p:sp>
        <p:nvSpPr>
          <p:cNvPr id="5" name="Content Placeholder 2"/>
          <p:cNvSpPr txBox="1">
            <a:spLocks/>
          </p:cNvSpPr>
          <p:nvPr/>
        </p:nvSpPr>
        <p:spPr>
          <a:xfrm>
            <a:off x="609600" y="4448175"/>
            <a:ext cx="7620000" cy="1514475"/>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endParaRPr lang="en-GB" dirty="0"/>
          </a:p>
        </p:txBody>
      </p:sp>
    </p:spTree>
    <p:extLst>
      <p:ext uri="{BB962C8B-B14F-4D97-AF65-F5344CB8AC3E}">
        <p14:creationId xmlns:p14="http://schemas.microsoft.com/office/powerpoint/2010/main" val="28197179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Adoption Studies?</a:t>
            </a:r>
            <a:endParaRPr lang="en-GB" dirty="0"/>
          </a:p>
        </p:txBody>
      </p:sp>
      <p:sp>
        <p:nvSpPr>
          <p:cNvPr id="3" name="Content Placeholder 2"/>
          <p:cNvSpPr>
            <a:spLocks noGrp="1"/>
          </p:cNvSpPr>
          <p:nvPr>
            <p:ph idx="1"/>
          </p:nvPr>
        </p:nvSpPr>
        <p:spPr/>
        <p:txBody>
          <a:bodyPr>
            <a:normAutofit lnSpcReduction="10000"/>
          </a:bodyPr>
          <a:lstStyle/>
          <a:p>
            <a:r>
              <a:rPr lang="en-GB" b="1" dirty="0"/>
              <a:t>Adoption studies</a:t>
            </a:r>
            <a:r>
              <a:rPr lang="en-GB" dirty="0"/>
              <a:t> can help determine the relative contributions of environment and heredity in aggression</a:t>
            </a:r>
            <a:r>
              <a:rPr lang="en-GB" dirty="0" smtClean="0"/>
              <a:t>.</a:t>
            </a:r>
          </a:p>
          <a:p>
            <a:endParaRPr lang="en-GB" dirty="0" smtClean="0"/>
          </a:p>
          <a:p>
            <a:r>
              <a:rPr lang="en-GB" dirty="0" smtClean="0"/>
              <a:t>Positive </a:t>
            </a:r>
            <a:r>
              <a:rPr lang="en-GB" dirty="0"/>
              <a:t>correlation between adopted children and their biological parents implies a genetic </a:t>
            </a:r>
            <a:r>
              <a:rPr lang="en-GB" dirty="0" smtClean="0"/>
              <a:t>effect.</a:t>
            </a:r>
          </a:p>
          <a:p>
            <a:endParaRPr lang="en-GB" dirty="0" smtClean="0"/>
          </a:p>
          <a:p>
            <a:r>
              <a:rPr lang="en-GB" dirty="0" smtClean="0"/>
              <a:t>Positive </a:t>
            </a:r>
            <a:r>
              <a:rPr lang="en-GB" dirty="0"/>
              <a:t>correlation between the child and their adoptive parents implies an environmental effect. </a:t>
            </a:r>
            <a:endParaRPr lang="en-GB" dirty="0" smtClean="0"/>
          </a:p>
          <a:p>
            <a:endParaRPr lang="en-GB" dirty="0"/>
          </a:p>
          <a:p>
            <a:r>
              <a:rPr lang="en-GB" dirty="0" smtClean="0"/>
              <a:t>A </a:t>
            </a:r>
            <a:r>
              <a:rPr lang="en-GB" dirty="0"/>
              <a:t>study of over 14,000 adoptions in Denmark found that a significant number of adopted boys with criminal convictions had biological fathers with criminal convictions, demonstrating a genetic effect</a:t>
            </a:r>
            <a:r>
              <a:rPr lang="en-GB" dirty="0" smtClean="0"/>
              <a:t>. – </a:t>
            </a:r>
            <a:r>
              <a:rPr lang="en-GB" b="1" dirty="0" smtClean="0"/>
              <a:t>Hutching and </a:t>
            </a:r>
            <a:r>
              <a:rPr lang="en-GB" b="1" dirty="0" err="1" smtClean="0"/>
              <a:t>Mednick</a:t>
            </a:r>
            <a:r>
              <a:rPr lang="en-GB" b="1" dirty="0" smtClean="0"/>
              <a:t> 1975</a:t>
            </a:r>
            <a:endParaRPr lang="en-GB" b="1" dirty="0"/>
          </a:p>
        </p:txBody>
      </p:sp>
    </p:spTree>
    <p:extLst>
      <p:ext uri="{BB962C8B-B14F-4D97-AF65-F5344CB8AC3E}">
        <p14:creationId xmlns:p14="http://schemas.microsoft.com/office/powerpoint/2010/main" val="8167674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MAOA</a:t>
            </a:r>
            <a:endParaRPr lang="en-GB" dirty="0"/>
          </a:p>
        </p:txBody>
      </p:sp>
      <p:sp>
        <p:nvSpPr>
          <p:cNvPr id="3" name="Content Placeholder 2"/>
          <p:cNvSpPr>
            <a:spLocks noGrp="1"/>
          </p:cNvSpPr>
          <p:nvPr>
            <p:ph idx="1"/>
          </p:nvPr>
        </p:nvSpPr>
        <p:spPr/>
        <p:txBody>
          <a:bodyPr/>
          <a:lstStyle/>
          <a:p>
            <a:r>
              <a:rPr lang="en-GB" dirty="0"/>
              <a:t>One gene which has been linked to aggression is the gene coding for the production of </a:t>
            </a:r>
            <a:r>
              <a:rPr lang="en-GB" dirty="0">
                <a:solidFill>
                  <a:srgbClr val="FF0000"/>
                </a:solidFill>
              </a:rPr>
              <a:t>monoamine oxidise A </a:t>
            </a:r>
            <a:r>
              <a:rPr lang="en-GB" dirty="0"/>
              <a:t>(</a:t>
            </a:r>
            <a:r>
              <a:rPr lang="en-GB" b="1" dirty="0"/>
              <a:t>MAOA</a:t>
            </a:r>
            <a:r>
              <a:rPr lang="en-GB" dirty="0" smtClean="0"/>
              <a:t>).</a:t>
            </a:r>
          </a:p>
          <a:p>
            <a:endParaRPr lang="en-GB" dirty="0"/>
          </a:p>
          <a:p>
            <a:r>
              <a:rPr lang="en-GB" dirty="0" smtClean="0"/>
              <a:t>MAOA </a:t>
            </a:r>
            <a:r>
              <a:rPr lang="en-GB" dirty="0"/>
              <a:t>regulates the metabolism of serotonin in the brain, and low levels of serotonin are associated with aggressive behaviour</a:t>
            </a:r>
            <a:r>
              <a:rPr lang="en-GB" dirty="0" smtClean="0"/>
              <a:t>.</a:t>
            </a:r>
          </a:p>
          <a:p>
            <a:endParaRPr lang="en-GB" dirty="0"/>
          </a:p>
          <a:p>
            <a:r>
              <a:rPr lang="en-GB" dirty="0" smtClean="0"/>
              <a:t>Thus</a:t>
            </a:r>
            <a:r>
              <a:rPr lang="en-GB" dirty="0"/>
              <a:t>, low levels of MAOA are also associated with aggression. Studies of violent criminals have found that they often have a defect in the gene that produces MAOA.</a:t>
            </a:r>
            <a:endParaRPr lang="en-GB" dirty="0"/>
          </a:p>
        </p:txBody>
      </p:sp>
    </p:spTree>
    <p:extLst>
      <p:ext uri="{BB962C8B-B14F-4D97-AF65-F5344CB8AC3E}">
        <p14:creationId xmlns:p14="http://schemas.microsoft.com/office/powerpoint/2010/main" val="352731199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fault Theme">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Custom 1">
      <a:majorFont>
        <a:latin typeface="Impact"/>
        <a:ea typeface=""/>
        <a:cs typeface=""/>
      </a:majorFont>
      <a:minorFont>
        <a:latin typeface="Candara"/>
        <a:ea typeface=""/>
        <a:cs typeface=""/>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Theme.thmx</Template>
  <TotalTime>341</TotalTime>
  <Words>1160</Words>
  <Application>Microsoft Office PowerPoint</Application>
  <PresentationFormat>On-screen Show (4:3)</PresentationFormat>
  <Paragraphs>83</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Default Theme</vt:lpstr>
      <vt:lpstr>What do they have to do with aggression?</vt:lpstr>
      <vt:lpstr>WALT: Is aggression inherited?</vt:lpstr>
      <vt:lpstr>Exam Question</vt:lpstr>
      <vt:lpstr>What is it?</vt:lpstr>
      <vt:lpstr>XYY Chromosome</vt:lpstr>
      <vt:lpstr>Twin Studies.</vt:lpstr>
      <vt:lpstr>Coccaro et al 1997</vt:lpstr>
      <vt:lpstr>Adoption Studies?</vt:lpstr>
      <vt:lpstr>MAOA</vt:lpstr>
      <vt:lpstr>AO2</vt:lpstr>
      <vt:lpstr>Exam Questions.</vt:lpstr>
      <vt:lpstr>AO2/3</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WALT: Is aggression inherited?</dc:title>
  <dc:creator>Joseph</dc:creator>
  <cp:lastModifiedBy>CJW</cp:lastModifiedBy>
  <cp:revision>10</cp:revision>
  <dcterms:created xsi:type="dcterms:W3CDTF">2014-06-26T15:40:49Z</dcterms:created>
  <dcterms:modified xsi:type="dcterms:W3CDTF">2014-06-26T21:23:05Z</dcterms:modified>
</cp:coreProperties>
</file>