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9" r:id="rId3"/>
    <p:sldId id="258" r:id="rId4"/>
    <p:sldId id="260" r:id="rId5"/>
    <p:sldId id="261" r:id="rId6"/>
    <p:sldId id="263" r:id="rId7"/>
    <p:sldId id="264" r:id="rId8"/>
    <p:sldId id="265" r:id="rId9"/>
    <p:sldId id="266" r:id="rId10"/>
  </p:sldIdLst>
  <p:sldSz cx="9144000" cy="6858000" type="screen4x3"/>
  <p:notesSz cx="9926638" cy="143557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4301543" cy="717788"/>
          </a:xfrm>
          <a:prstGeom prst="rect">
            <a:avLst/>
          </a:prstGeom>
        </p:spPr>
        <p:txBody>
          <a:bodyPr vert="horz" lIns="138741" tIns="69370" rIns="138741" bIns="69370" rtlCol="0"/>
          <a:lstStyle>
            <a:lvl1pPr algn="l">
              <a:defRPr sz="1700"/>
            </a:lvl1pPr>
          </a:lstStyle>
          <a:p>
            <a:endParaRPr lang="en-GB"/>
          </a:p>
        </p:txBody>
      </p:sp>
      <p:sp>
        <p:nvSpPr>
          <p:cNvPr id="3" name="Date Placeholder 2"/>
          <p:cNvSpPr>
            <a:spLocks noGrp="1"/>
          </p:cNvSpPr>
          <p:nvPr>
            <p:ph type="dt" idx="1"/>
          </p:nvPr>
        </p:nvSpPr>
        <p:spPr>
          <a:xfrm>
            <a:off x="5622803" y="0"/>
            <a:ext cx="4301543" cy="717788"/>
          </a:xfrm>
          <a:prstGeom prst="rect">
            <a:avLst/>
          </a:prstGeom>
        </p:spPr>
        <p:txBody>
          <a:bodyPr vert="horz" lIns="138741" tIns="69370" rIns="138741" bIns="69370" rtlCol="0"/>
          <a:lstStyle>
            <a:lvl1pPr algn="r">
              <a:defRPr sz="1700"/>
            </a:lvl1pPr>
          </a:lstStyle>
          <a:p>
            <a:fld id="{C432073D-95EE-46E7-8AE1-028432ACF8C7}" type="datetimeFigureOut">
              <a:rPr lang="en-GB" smtClean="0"/>
              <a:t>04/04/2017</a:t>
            </a:fld>
            <a:endParaRPr lang="en-GB"/>
          </a:p>
        </p:txBody>
      </p:sp>
      <p:sp>
        <p:nvSpPr>
          <p:cNvPr id="4" name="Slide Image Placeholder 3"/>
          <p:cNvSpPr>
            <a:spLocks noGrp="1" noRot="1" noChangeAspect="1"/>
          </p:cNvSpPr>
          <p:nvPr>
            <p:ph type="sldImg" idx="2"/>
          </p:nvPr>
        </p:nvSpPr>
        <p:spPr>
          <a:xfrm>
            <a:off x="1371600" y="1076325"/>
            <a:ext cx="7183438" cy="5386388"/>
          </a:xfrm>
          <a:prstGeom prst="rect">
            <a:avLst/>
          </a:prstGeom>
          <a:noFill/>
          <a:ln w="12700">
            <a:solidFill>
              <a:prstClr val="black"/>
            </a:solidFill>
          </a:ln>
        </p:spPr>
        <p:txBody>
          <a:bodyPr vert="horz" lIns="138741" tIns="69370" rIns="138741" bIns="69370" rtlCol="0" anchor="ctr"/>
          <a:lstStyle/>
          <a:p>
            <a:endParaRPr lang="en-GB"/>
          </a:p>
        </p:txBody>
      </p:sp>
      <p:sp>
        <p:nvSpPr>
          <p:cNvPr id="5" name="Notes Placeholder 4"/>
          <p:cNvSpPr>
            <a:spLocks noGrp="1"/>
          </p:cNvSpPr>
          <p:nvPr>
            <p:ph type="body" sz="quarter" idx="3"/>
          </p:nvPr>
        </p:nvSpPr>
        <p:spPr>
          <a:xfrm>
            <a:off x="992665" y="6818993"/>
            <a:ext cx="7941310" cy="6460093"/>
          </a:xfrm>
          <a:prstGeom prst="rect">
            <a:avLst/>
          </a:prstGeom>
        </p:spPr>
        <p:txBody>
          <a:bodyPr vert="horz" lIns="138741" tIns="69370" rIns="138741" bIns="6937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5" y="13635483"/>
            <a:ext cx="4301543" cy="717788"/>
          </a:xfrm>
          <a:prstGeom prst="rect">
            <a:avLst/>
          </a:prstGeom>
        </p:spPr>
        <p:txBody>
          <a:bodyPr vert="horz" lIns="138741" tIns="69370" rIns="138741" bIns="69370" rtlCol="0" anchor="b"/>
          <a:lstStyle>
            <a:lvl1pPr algn="l">
              <a:defRPr sz="1700"/>
            </a:lvl1pPr>
          </a:lstStyle>
          <a:p>
            <a:endParaRPr lang="en-GB"/>
          </a:p>
        </p:txBody>
      </p:sp>
      <p:sp>
        <p:nvSpPr>
          <p:cNvPr id="7" name="Slide Number Placeholder 6"/>
          <p:cNvSpPr>
            <a:spLocks noGrp="1"/>
          </p:cNvSpPr>
          <p:nvPr>
            <p:ph type="sldNum" sz="quarter" idx="5"/>
          </p:nvPr>
        </p:nvSpPr>
        <p:spPr>
          <a:xfrm>
            <a:off x="5622803" y="13635483"/>
            <a:ext cx="4301543" cy="717788"/>
          </a:xfrm>
          <a:prstGeom prst="rect">
            <a:avLst/>
          </a:prstGeom>
        </p:spPr>
        <p:txBody>
          <a:bodyPr vert="horz" lIns="138741" tIns="69370" rIns="138741" bIns="69370" rtlCol="0" anchor="b"/>
          <a:lstStyle>
            <a:lvl1pPr algn="r">
              <a:defRPr sz="1700"/>
            </a:lvl1pPr>
          </a:lstStyle>
          <a:p>
            <a:fld id="{9CE98DF9-C785-4294-BAE2-FA4436A18E5B}" type="slidenum">
              <a:rPr lang="en-GB" smtClean="0"/>
              <a:t>‹#›</a:t>
            </a:fld>
            <a:endParaRPr lang="en-GB"/>
          </a:p>
        </p:txBody>
      </p:sp>
    </p:spTree>
    <p:extLst>
      <p:ext uri="{BB962C8B-B14F-4D97-AF65-F5344CB8AC3E}">
        <p14:creationId xmlns:p14="http://schemas.microsoft.com/office/powerpoint/2010/main" val="1076678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127255" indent="-433559">
              <a:defRPr>
                <a:solidFill>
                  <a:schemeClr val="tx1"/>
                </a:solidFill>
                <a:latin typeface="Arial" pitchFamily="34" charset="0"/>
                <a:ea typeface="ＭＳ Ｐゴシック" pitchFamily="34" charset="-128"/>
              </a:defRPr>
            </a:lvl2pPr>
            <a:lvl3pPr marL="1734241" indent="-346850">
              <a:defRPr>
                <a:solidFill>
                  <a:schemeClr val="tx1"/>
                </a:solidFill>
                <a:latin typeface="Arial" pitchFamily="34" charset="0"/>
                <a:ea typeface="ＭＳ Ｐゴシック" pitchFamily="34" charset="-128"/>
              </a:defRPr>
            </a:lvl3pPr>
            <a:lvl4pPr marL="2427938" indent="-346850">
              <a:defRPr>
                <a:solidFill>
                  <a:schemeClr val="tx1"/>
                </a:solidFill>
                <a:latin typeface="Arial" pitchFamily="34" charset="0"/>
                <a:ea typeface="ＭＳ Ｐゴシック" pitchFamily="34" charset="-128"/>
              </a:defRPr>
            </a:lvl4pPr>
            <a:lvl5pPr marL="3121636" indent="-346850">
              <a:defRPr>
                <a:solidFill>
                  <a:schemeClr val="tx1"/>
                </a:solidFill>
                <a:latin typeface="Arial" pitchFamily="34" charset="0"/>
                <a:ea typeface="ＭＳ Ｐゴシック" pitchFamily="34" charset="-128"/>
              </a:defRPr>
            </a:lvl5pPr>
            <a:lvl6pPr marL="3815332" indent="-346850" eaLnBrk="0" fontAlgn="base" hangingPunct="0">
              <a:spcBef>
                <a:spcPct val="0"/>
              </a:spcBef>
              <a:spcAft>
                <a:spcPct val="0"/>
              </a:spcAft>
              <a:defRPr>
                <a:solidFill>
                  <a:schemeClr val="tx1"/>
                </a:solidFill>
                <a:latin typeface="Arial" pitchFamily="34" charset="0"/>
                <a:ea typeface="ＭＳ Ｐゴシック" pitchFamily="34" charset="-128"/>
              </a:defRPr>
            </a:lvl6pPr>
            <a:lvl7pPr marL="4509028" indent="-346850" eaLnBrk="0" fontAlgn="base" hangingPunct="0">
              <a:spcBef>
                <a:spcPct val="0"/>
              </a:spcBef>
              <a:spcAft>
                <a:spcPct val="0"/>
              </a:spcAft>
              <a:defRPr>
                <a:solidFill>
                  <a:schemeClr val="tx1"/>
                </a:solidFill>
                <a:latin typeface="Arial" pitchFamily="34" charset="0"/>
                <a:ea typeface="ＭＳ Ｐゴシック" pitchFamily="34" charset="-128"/>
              </a:defRPr>
            </a:lvl7pPr>
            <a:lvl8pPr marL="5202727" indent="-346850" eaLnBrk="0" fontAlgn="base" hangingPunct="0">
              <a:spcBef>
                <a:spcPct val="0"/>
              </a:spcBef>
              <a:spcAft>
                <a:spcPct val="0"/>
              </a:spcAft>
              <a:defRPr>
                <a:solidFill>
                  <a:schemeClr val="tx1"/>
                </a:solidFill>
                <a:latin typeface="Arial" pitchFamily="34" charset="0"/>
                <a:ea typeface="ＭＳ Ｐゴシック" pitchFamily="34" charset="-128"/>
              </a:defRPr>
            </a:lvl8pPr>
            <a:lvl9pPr marL="5896423" indent="-3468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DB7CC4F-D83E-409F-B7DB-51EDAA698CFA}" type="slidenum">
              <a:rPr lang="en-GB" altLang="en-US" smtClean="0"/>
              <a:pPr/>
              <a:t>1</a:t>
            </a:fld>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http://www.bbc.co.uk/guides/zgs34j6</a:t>
            </a:r>
            <a:endParaRPr lang="en-GB" dirty="0"/>
          </a:p>
        </p:txBody>
      </p:sp>
      <p:sp>
        <p:nvSpPr>
          <p:cNvPr id="4" name="Slide Number Placeholder 3"/>
          <p:cNvSpPr>
            <a:spLocks noGrp="1"/>
          </p:cNvSpPr>
          <p:nvPr>
            <p:ph type="sldNum" sz="quarter" idx="10"/>
          </p:nvPr>
        </p:nvSpPr>
        <p:spPr/>
        <p:txBody>
          <a:bodyPr/>
          <a:lstStyle/>
          <a:p>
            <a:fld id="{59CD2545-D5B2-400F-AA7A-48553D29F089}" type="slidenum">
              <a:rPr lang="en-GB" smtClean="0"/>
              <a:t>2</a:t>
            </a:fld>
            <a:endParaRPr lang="en-GB"/>
          </a:p>
        </p:txBody>
      </p:sp>
    </p:spTree>
    <p:extLst>
      <p:ext uri="{BB962C8B-B14F-4D97-AF65-F5344CB8AC3E}">
        <p14:creationId xmlns:p14="http://schemas.microsoft.com/office/powerpoint/2010/main" val="66009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078397" indent="-414769">
              <a:defRPr>
                <a:solidFill>
                  <a:schemeClr val="tx1"/>
                </a:solidFill>
                <a:latin typeface="Arial" pitchFamily="34" charset="0"/>
                <a:ea typeface="ＭＳ Ｐゴシック" pitchFamily="34" charset="-128"/>
              </a:defRPr>
            </a:lvl2pPr>
            <a:lvl3pPr marL="1659075" indent="-331814">
              <a:defRPr>
                <a:solidFill>
                  <a:schemeClr val="tx1"/>
                </a:solidFill>
                <a:latin typeface="Arial" pitchFamily="34" charset="0"/>
                <a:ea typeface="ＭＳ Ｐゴシック" pitchFamily="34" charset="-128"/>
              </a:defRPr>
            </a:lvl3pPr>
            <a:lvl4pPr marL="2322705" indent="-331814">
              <a:defRPr>
                <a:solidFill>
                  <a:schemeClr val="tx1"/>
                </a:solidFill>
                <a:latin typeface="Arial" pitchFamily="34" charset="0"/>
                <a:ea typeface="ＭＳ Ｐゴシック" pitchFamily="34" charset="-128"/>
              </a:defRPr>
            </a:lvl4pPr>
            <a:lvl5pPr marL="2986335" indent="-331814">
              <a:defRPr>
                <a:solidFill>
                  <a:schemeClr val="tx1"/>
                </a:solidFill>
                <a:latin typeface="Arial" pitchFamily="34" charset="0"/>
                <a:ea typeface="ＭＳ Ｐゴシック" pitchFamily="34" charset="-128"/>
              </a:defRPr>
            </a:lvl5pPr>
            <a:lvl6pPr marL="3649966" indent="-331814" eaLnBrk="0" fontAlgn="base" hangingPunct="0">
              <a:spcBef>
                <a:spcPct val="0"/>
              </a:spcBef>
              <a:spcAft>
                <a:spcPct val="0"/>
              </a:spcAft>
              <a:defRPr>
                <a:solidFill>
                  <a:schemeClr val="tx1"/>
                </a:solidFill>
                <a:latin typeface="Arial" pitchFamily="34" charset="0"/>
                <a:ea typeface="ＭＳ Ｐゴシック" pitchFamily="34" charset="-128"/>
              </a:defRPr>
            </a:lvl6pPr>
            <a:lvl7pPr marL="4313593" indent="-331814" eaLnBrk="0" fontAlgn="base" hangingPunct="0">
              <a:spcBef>
                <a:spcPct val="0"/>
              </a:spcBef>
              <a:spcAft>
                <a:spcPct val="0"/>
              </a:spcAft>
              <a:defRPr>
                <a:solidFill>
                  <a:schemeClr val="tx1"/>
                </a:solidFill>
                <a:latin typeface="Arial" pitchFamily="34" charset="0"/>
                <a:ea typeface="ＭＳ Ｐゴシック" pitchFamily="34" charset="-128"/>
              </a:defRPr>
            </a:lvl7pPr>
            <a:lvl8pPr marL="4977225" indent="-331814" eaLnBrk="0" fontAlgn="base" hangingPunct="0">
              <a:spcBef>
                <a:spcPct val="0"/>
              </a:spcBef>
              <a:spcAft>
                <a:spcPct val="0"/>
              </a:spcAft>
              <a:defRPr>
                <a:solidFill>
                  <a:schemeClr val="tx1"/>
                </a:solidFill>
                <a:latin typeface="Arial" pitchFamily="34" charset="0"/>
                <a:ea typeface="ＭＳ Ｐゴシック" pitchFamily="34" charset="-128"/>
              </a:defRPr>
            </a:lvl8pPr>
            <a:lvl9pPr marL="5640854" indent="-33181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6776F8-3194-44CD-9BCE-DBBA72E60711}" type="slidenum">
              <a:rPr lang="en-GB" altLang="en-US" smtClean="0"/>
              <a:pPr/>
              <a:t>3</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078397" indent="-414769">
              <a:defRPr>
                <a:solidFill>
                  <a:schemeClr val="tx1"/>
                </a:solidFill>
                <a:latin typeface="Arial" pitchFamily="34" charset="0"/>
                <a:ea typeface="ＭＳ Ｐゴシック" pitchFamily="34" charset="-128"/>
              </a:defRPr>
            </a:lvl2pPr>
            <a:lvl3pPr marL="1659075" indent="-331814">
              <a:defRPr>
                <a:solidFill>
                  <a:schemeClr val="tx1"/>
                </a:solidFill>
                <a:latin typeface="Arial" pitchFamily="34" charset="0"/>
                <a:ea typeface="ＭＳ Ｐゴシック" pitchFamily="34" charset="-128"/>
              </a:defRPr>
            </a:lvl3pPr>
            <a:lvl4pPr marL="2322705" indent="-331814">
              <a:defRPr>
                <a:solidFill>
                  <a:schemeClr val="tx1"/>
                </a:solidFill>
                <a:latin typeface="Arial" pitchFamily="34" charset="0"/>
                <a:ea typeface="ＭＳ Ｐゴシック" pitchFamily="34" charset="-128"/>
              </a:defRPr>
            </a:lvl4pPr>
            <a:lvl5pPr marL="2986335" indent="-331814">
              <a:defRPr>
                <a:solidFill>
                  <a:schemeClr val="tx1"/>
                </a:solidFill>
                <a:latin typeface="Arial" pitchFamily="34" charset="0"/>
                <a:ea typeface="ＭＳ Ｐゴシック" pitchFamily="34" charset="-128"/>
              </a:defRPr>
            </a:lvl5pPr>
            <a:lvl6pPr marL="3649966" indent="-331814" eaLnBrk="0" fontAlgn="base" hangingPunct="0">
              <a:spcBef>
                <a:spcPct val="0"/>
              </a:spcBef>
              <a:spcAft>
                <a:spcPct val="0"/>
              </a:spcAft>
              <a:defRPr>
                <a:solidFill>
                  <a:schemeClr val="tx1"/>
                </a:solidFill>
                <a:latin typeface="Arial" pitchFamily="34" charset="0"/>
                <a:ea typeface="ＭＳ Ｐゴシック" pitchFamily="34" charset="-128"/>
              </a:defRPr>
            </a:lvl6pPr>
            <a:lvl7pPr marL="4313593" indent="-331814" eaLnBrk="0" fontAlgn="base" hangingPunct="0">
              <a:spcBef>
                <a:spcPct val="0"/>
              </a:spcBef>
              <a:spcAft>
                <a:spcPct val="0"/>
              </a:spcAft>
              <a:defRPr>
                <a:solidFill>
                  <a:schemeClr val="tx1"/>
                </a:solidFill>
                <a:latin typeface="Arial" pitchFamily="34" charset="0"/>
                <a:ea typeface="ＭＳ Ｐゴシック" pitchFamily="34" charset="-128"/>
              </a:defRPr>
            </a:lvl7pPr>
            <a:lvl8pPr marL="4977225" indent="-331814" eaLnBrk="0" fontAlgn="base" hangingPunct="0">
              <a:spcBef>
                <a:spcPct val="0"/>
              </a:spcBef>
              <a:spcAft>
                <a:spcPct val="0"/>
              </a:spcAft>
              <a:defRPr>
                <a:solidFill>
                  <a:schemeClr val="tx1"/>
                </a:solidFill>
                <a:latin typeface="Arial" pitchFamily="34" charset="0"/>
                <a:ea typeface="ＭＳ Ｐゴシック" pitchFamily="34" charset="-128"/>
              </a:defRPr>
            </a:lvl8pPr>
            <a:lvl9pPr marL="5640854" indent="-33181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6776F8-3194-44CD-9BCE-DBBA72E60711}" type="slidenum">
              <a:rPr lang="en-GB" altLang="en-US" smtClean="0"/>
              <a:pPr/>
              <a:t>4</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078397" indent="-414769">
              <a:defRPr>
                <a:solidFill>
                  <a:schemeClr val="tx1"/>
                </a:solidFill>
                <a:latin typeface="Arial" pitchFamily="34" charset="0"/>
                <a:ea typeface="ＭＳ Ｐゴシック" pitchFamily="34" charset="-128"/>
              </a:defRPr>
            </a:lvl2pPr>
            <a:lvl3pPr marL="1659075" indent="-331814">
              <a:defRPr>
                <a:solidFill>
                  <a:schemeClr val="tx1"/>
                </a:solidFill>
                <a:latin typeface="Arial" pitchFamily="34" charset="0"/>
                <a:ea typeface="ＭＳ Ｐゴシック" pitchFamily="34" charset="-128"/>
              </a:defRPr>
            </a:lvl3pPr>
            <a:lvl4pPr marL="2322705" indent="-331814">
              <a:defRPr>
                <a:solidFill>
                  <a:schemeClr val="tx1"/>
                </a:solidFill>
                <a:latin typeface="Arial" pitchFamily="34" charset="0"/>
                <a:ea typeface="ＭＳ Ｐゴシック" pitchFamily="34" charset="-128"/>
              </a:defRPr>
            </a:lvl4pPr>
            <a:lvl5pPr marL="2986335" indent="-331814">
              <a:defRPr>
                <a:solidFill>
                  <a:schemeClr val="tx1"/>
                </a:solidFill>
                <a:latin typeface="Arial" pitchFamily="34" charset="0"/>
                <a:ea typeface="ＭＳ Ｐゴシック" pitchFamily="34" charset="-128"/>
              </a:defRPr>
            </a:lvl5pPr>
            <a:lvl6pPr marL="3649966" indent="-331814" eaLnBrk="0" fontAlgn="base" hangingPunct="0">
              <a:spcBef>
                <a:spcPct val="0"/>
              </a:spcBef>
              <a:spcAft>
                <a:spcPct val="0"/>
              </a:spcAft>
              <a:defRPr>
                <a:solidFill>
                  <a:schemeClr val="tx1"/>
                </a:solidFill>
                <a:latin typeface="Arial" pitchFamily="34" charset="0"/>
                <a:ea typeface="ＭＳ Ｐゴシック" pitchFamily="34" charset="-128"/>
              </a:defRPr>
            </a:lvl6pPr>
            <a:lvl7pPr marL="4313593" indent="-331814" eaLnBrk="0" fontAlgn="base" hangingPunct="0">
              <a:spcBef>
                <a:spcPct val="0"/>
              </a:spcBef>
              <a:spcAft>
                <a:spcPct val="0"/>
              </a:spcAft>
              <a:defRPr>
                <a:solidFill>
                  <a:schemeClr val="tx1"/>
                </a:solidFill>
                <a:latin typeface="Arial" pitchFamily="34" charset="0"/>
                <a:ea typeface="ＭＳ Ｐゴシック" pitchFamily="34" charset="-128"/>
              </a:defRPr>
            </a:lvl7pPr>
            <a:lvl8pPr marL="4977225" indent="-331814" eaLnBrk="0" fontAlgn="base" hangingPunct="0">
              <a:spcBef>
                <a:spcPct val="0"/>
              </a:spcBef>
              <a:spcAft>
                <a:spcPct val="0"/>
              </a:spcAft>
              <a:defRPr>
                <a:solidFill>
                  <a:schemeClr val="tx1"/>
                </a:solidFill>
                <a:latin typeface="Arial" pitchFamily="34" charset="0"/>
                <a:ea typeface="ＭＳ Ｐゴシック" pitchFamily="34" charset="-128"/>
              </a:defRPr>
            </a:lvl8pPr>
            <a:lvl9pPr marL="5640854" indent="-33181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6776F8-3194-44CD-9BCE-DBBA72E60711}" type="slidenum">
              <a:rPr lang="en-GB" altLang="en-US" smtClean="0"/>
              <a:pPr/>
              <a:t>5</a:t>
            </a:fld>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078397" indent="-414769">
              <a:defRPr>
                <a:solidFill>
                  <a:schemeClr val="tx1"/>
                </a:solidFill>
                <a:latin typeface="Arial" pitchFamily="34" charset="0"/>
                <a:ea typeface="ＭＳ Ｐゴシック" pitchFamily="34" charset="-128"/>
              </a:defRPr>
            </a:lvl2pPr>
            <a:lvl3pPr marL="1659075" indent="-331814">
              <a:defRPr>
                <a:solidFill>
                  <a:schemeClr val="tx1"/>
                </a:solidFill>
                <a:latin typeface="Arial" pitchFamily="34" charset="0"/>
                <a:ea typeface="ＭＳ Ｐゴシック" pitchFamily="34" charset="-128"/>
              </a:defRPr>
            </a:lvl3pPr>
            <a:lvl4pPr marL="2322705" indent="-331814">
              <a:defRPr>
                <a:solidFill>
                  <a:schemeClr val="tx1"/>
                </a:solidFill>
                <a:latin typeface="Arial" pitchFamily="34" charset="0"/>
                <a:ea typeface="ＭＳ Ｐゴシック" pitchFamily="34" charset="-128"/>
              </a:defRPr>
            </a:lvl4pPr>
            <a:lvl5pPr marL="2986335" indent="-331814">
              <a:defRPr>
                <a:solidFill>
                  <a:schemeClr val="tx1"/>
                </a:solidFill>
                <a:latin typeface="Arial" pitchFamily="34" charset="0"/>
                <a:ea typeface="ＭＳ Ｐゴシック" pitchFamily="34" charset="-128"/>
              </a:defRPr>
            </a:lvl5pPr>
            <a:lvl6pPr marL="3649966" indent="-331814" eaLnBrk="0" fontAlgn="base" hangingPunct="0">
              <a:spcBef>
                <a:spcPct val="0"/>
              </a:spcBef>
              <a:spcAft>
                <a:spcPct val="0"/>
              </a:spcAft>
              <a:defRPr>
                <a:solidFill>
                  <a:schemeClr val="tx1"/>
                </a:solidFill>
                <a:latin typeface="Arial" pitchFamily="34" charset="0"/>
                <a:ea typeface="ＭＳ Ｐゴシック" pitchFamily="34" charset="-128"/>
              </a:defRPr>
            </a:lvl6pPr>
            <a:lvl7pPr marL="4313593" indent="-331814" eaLnBrk="0" fontAlgn="base" hangingPunct="0">
              <a:spcBef>
                <a:spcPct val="0"/>
              </a:spcBef>
              <a:spcAft>
                <a:spcPct val="0"/>
              </a:spcAft>
              <a:defRPr>
                <a:solidFill>
                  <a:schemeClr val="tx1"/>
                </a:solidFill>
                <a:latin typeface="Arial" pitchFamily="34" charset="0"/>
                <a:ea typeface="ＭＳ Ｐゴシック" pitchFamily="34" charset="-128"/>
              </a:defRPr>
            </a:lvl7pPr>
            <a:lvl8pPr marL="4977225" indent="-331814" eaLnBrk="0" fontAlgn="base" hangingPunct="0">
              <a:spcBef>
                <a:spcPct val="0"/>
              </a:spcBef>
              <a:spcAft>
                <a:spcPct val="0"/>
              </a:spcAft>
              <a:defRPr>
                <a:solidFill>
                  <a:schemeClr val="tx1"/>
                </a:solidFill>
                <a:latin typeface="Arial" pitchFamily="34" charset="0"/>
                <a:ea typeface="ＭＳ Ｐゴシック" pitchFamily="34" charset="-128"/>
              </a:defRPr>
            </a:lvl8pPr>
            <a:lvl9pPr marL="5640854" indent="-33181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6776F8-3194-44CD-9BCE-DBBA72E60711}" type="slidenum">
              <a:rPr lang="en-GB" altLang="en-US" smtClean="0"/>
              <a:pPr/>
              <a:t>6</a:t>
            </a:fld>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078397" indent="-414769">
              <a:defRPr>
                <a:solidFill>
                  <a:schemeClr val="tx1"/>
                </a:solidFill>
                <a:latin typeface="Arial" pitchFamily="34" charset="0"/>
                <a:ea typeface="ＭＳ Ｐゴシック" pitchFamily="34" charset="-128"/>
              </a:defRPr>
            </a:lvl2pPr>
            <a:lvl3pPr marL="1659075" indent="-331814">
              <a:defRPr>
                <a:solidFill>
                  <a:schemeClr val="tx1"/>
                </a:solidFill>
                <a:latin typeface="Arial" pitchFamily="34" charset="0"/>
                <a:ea typeface="ＭＳ Ｐゴシック" pitchFamily="34" charset="-128"/>
              </a:defRPr>
            </a:lvl3pPr>
            <a:lvl4pPr marL="2322705" indent="-331814">
              <a:defRPr>
                <a:solidFill>
                  <a:schemeClr val="tx1"/>
                </a:solidFill>
                <a:latin typeface="Arial" pitchFamily="34" charset="0"/>
                <a:ea typeface="ＭＳ Ｐゴシック" pitchFamily="34" charset="-128"/>
              </a:defRPr>
            </a:lvl4pPr>
            <a:lvl5pPr marL="2986335" indent="-331814">
              <a:defRPr>
                <a:solidFill>
                  <a:schemeClr val="tx1"/>
                </a:solidFill>
                <a:latin typeface="Arial" pitchFamily="34" charset="0"/>
                <a:ea typeface="ＭＳ Ｐゴシック" pitchFamily="34" charset="-128"/>
              </a:defRPr>
            </a:lvl5pPr>
            <a:lvl6pPr marL="3649966" indent="-331814" eaLnBrk="0" fontAlgn="base" hangingPunct="0">
              <a:spcBef>
                <a:spcPct val="0"/>
              </a:spcBef>
              <a:spcAft>
                <a:spcPct val="0"/>
              </a:spcAft>
              <a:defRPr>
                <a:solidFill>
                  <a:schemeClr val="tx1"/>
                </a:solidFill>
                <a:latin typeface="Arial" pitchFamily="34" charset="0"/>
                <a:ea typeface="ＭＳ Ｐゴシック" pitchFamily="34" charset="-128"/>
              </a:defRPr>
            </a:lvl6pPr>
            <a:lvl7pPr marL="4313593" indent="-331814" eaLnBrk="0" fontAlgn="base" hangingPunct="0">
              <a:spcBef>
                <a:spcPct val="0"/>
              </a:spcBef>
              <a:spcAft>
                <a:spcPct val="0"/>
              </a:spcAft>
              <a:defRPr>
                <a:solidFill>
                  <a:schemeClr val="tx1"/>
                </a:solidFill>
                <a:latin typeface="Arial" pitchFamily="34" charset="0"/>
                <a:ea typeface="ＭＳ Ｐゴシック" pitchFamily="34" charset="-128"/>
              </a:defRPr>
            </a:lvl7pPr>
            <a:lvl8pPr marL="4977225" indent="-331814" eaLnBrk="0" fontAlgn="base" hangingPunct="0">
              <a:spcBef>
                <a:spcPct val="0"/>
              </a:spcBef>
              <a:spcAft>
                <a:spcPct val="0"/>
              </a:spcAft>
              <a:defRPr>
                <a:solidFill>
                  <a:schemeClr val="tx1"/>
                </a:solidFill>
                <a:latin typeface="Arial" pitchFamily="34" charset="0"/>
                <a:ea typeface="ＭＳ Ｐゴシック" pitchFamily="34" charset="-128"/>
              </a:defRPr>
            </a:lvl8pPr>
            <a:lvl9pPr marL="5640854" indent="-33181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6776F8-3194-44CD-9BCE-DBBA72E60711}" type="slidenum">
              <a:rPr lang="en-GB" altLang="en-US" smtClean="0"/>
              <a:pPr/>
              <a:t>7</a:t>
            </a:fld>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http://www.bbc.co.uk/guides/zgs34j6</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1078397" indent="-414769">
              <a:defRPr>
                <a:solidFill>
                  <a:schemeClr val="tx1"/>
                </a:solidFill>
                <a:latin typeface="Arial" pitchFamily="34" charset="0"/>
                <a:ea typeface="ＭＳ Ｐゴシック" pitchFamily="34" charset="-128"/>
              </a:defRPr>
            </a:lvl2pPr>
            <a:lvl3pPr marL="1659075" indent="-331814">
              <a:defRPr>
                <a:solidFill>
                  <a:schemeClr val="tx1"/>
                </a:solidFill>
                <a:latin typeface="Arial" pitchFamily="34" charset="0"/>
                <a:ea typeface="ＭＳ Ｐゴシック" pitchFamily="34" charset="-128"/>
              </a:defRPr>
            </a:lvl3pPr>
            <a:lvl4pPr marL="2322705" indent="-331814">
              <a:defRPr>
                <a:solidFill>
                  <a:schemeClr val="tx1"/>
                </a:solidFill>
                <a:latin typeface="Arial" pitchFamily="34" charset="0"/>
                <a:ea typeface="ＭＳ Ｐゴシック" pitchFamily="34" charset="-128"/>
              </a:defRPr>
            </a:lvl4pPr>
            <a:lvl5pPr marL="2986335" indent="-331814">
              <a:defRPr>
                <a:solidFill>
                  <a:schemeClr val="tx1"/>
                </a:solidFill>
                <a:latin typeface="Arial" pitchFamily="34" charset="0"/>
                <a:ea typeface="ＭＳ Ｐゴシック" pitchFamily="34" charset="-128"/>
              </a:defRPr>
            </a:lvl5pPr>
            <a:lvl6pPr marL="3649966" indent="-331814" eaLnBrk="0" fontAlgn="base" hangingPunct="0">
              <a:spcBef>
                <a:spcPct val="0"/>
              </a:spcBef>
              <a:spcAft>
                <a:spcPct val="0"/>
              </a:spcAft>
              <a:defRPr>
                <a:solidFill>
                  <a:schemeClr val="tx1"/>
                </a:solidFill>
                <a:latin typeface="Arial" pitchFamily="34" charset="0"/>
                <a:ea typeface="ＭＳ Ｐゴシック" pitchFamily="34" charset="-128"/>
              </a:defRPr>
            </a:lvl6pPr>
            <a:lvl7pPr marL="4313593" indent="-331814" eaLnBrk="0" fontAlgn="base" hangingPunct="0">
              <a:spcBef>
                <a:spcPct val="0"/>
              </a:spcBef>
              <a:spcAft>
                <a:spcPct val="0"/>
              </a:spcAft>
              <a:defRPr>
                <a:solidFill>
                  <a:schemeClr val="tx1"/>
                </a:solidFill>
                <a:latin typeface="Arial" pitchFamily="34" charset="0"/>
                <a:ea typeface="ＭＳ Ｐゴシック" pitchFamily="34" charset="-128"/>
              </a:defRPr>
            </a:lvl7pPr>
            <a:lvl8pPr marL="4977225" indent="-331814" eaLnBrk="0" fontAlgn="base" hangingPunct="0">
              <a:spcBef>
                <a:spcPct val="0"/>
              </a:spcBef>
              <a:spcAft>
                <a:spcPct val="0"/>
              </a:spcAft>
              <a:defRPr>
                <a:solidFill>
                  <a:schemeClr val="tx1"/>
                </a:solidFill>
                <a:latin typeface="Arial" pitchFamily="34" charset="0"/>
                <a:ea typeface="ＭＳ Ｐゴシック" pitchFamily="34" charset="-128"/>
              </a:defRPr>
            </a:lvl8pPr>
            <a:lvl9pPr marL="5640854" indent="-33181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66776F8-3194-44CD-9BCE-DBBA72E60711}" type="slidenum">
              <a:rPr lang="en-GB" altLang="en-US" smtClean="0"/>
              <a:pPr/>
              <a:t>8</a:t>
            </a:fld>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6E05A07-2767-4101-BDF3-FADCA28542EF}" type="datetimeFigureOut">
              <a:rPr lang="en-GB" smtClean="0"/>
              <a:t>04/04/2017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116509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E05A07-2767-4101-BDF3-FADCA28542EF}" type="datetimeFigureOut">
              <a:rPr lang="en-GB" smtClean="0"/>
              <a:t>04/04/2017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415326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E05A07-2767-4101-BDF3-FADCA28542EF}" type="datetimeFigureOut">
              <a:rPr lang="en-GB" smtClean="0"/>
              <a:t>04/04/2017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327476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E05A07-2767-4101-BDF3-FADCA28542EF}" type="datetimeFigureOut">
              <a:rPr lang="en-GB" smtClean="0"/>
              <a:t>04/04/2017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344506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E05A07-2767-4101-BDF3-FADCA28542EF}" type="datetimeFigureOut">
              <a:rPr lang="en-GB" smtClean="0"/>
              <a:t>04/04/2017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201942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E05A07-2767-4101-BDF3-FADCA28542EF}" type="datetimeFigureOut">
              <a:rPr lang="en-GB" smtClean="0"/>
              <a:t>04/04/2017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347745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6E05A07-2767-4101-BDF3-FADCA28542EF}" type="datetimeFigureOut">
              <a:rPr lang="en-GB" smtClean="0"/>
              <a:t>04/04/2017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288514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6E05A07-2767-4101-BDF3-FADCA28542EF}" type="datetimeFigureOut">
              <a:rPr lang="en-GB" smtClean="0"/>
              <a:t>04/04/2017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296185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05A07-2767-4101-BDF3-FADCA28542EF}" type="datetimeFigureOut">
              <a:rPr lang="en-GB" smtClean="0"/>
              <a:t>04/04/2017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195658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E05A07-2767-4101-BDF3-FADCA28542EF}" type="datetimeFigureOut">
              <a:rPr lang="en-GB" smtClean="0"/>
              <a:t>04/04/2017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407130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E05A07-2767-4101-BDF3-FADCA28542EF}" type="datetimeFigureOut">
              <a:rPr lang="en-GB" smtClean="0"/>
              <a:t>04/04/2017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60D761-BAC1-4E93-A6A3-7464B4C8F6E9}" type="slidenum">
              <a:rPr lang="en-GB" smtClean="0"/>
              <a:t>‹#›</a:t>
            </a:fld>
            <a:endParaRPr lang="en-GB"/>
          </a:p>
        </p:txBody>
      </p:sp>
    </p:spTree>
    <p:extLst>
      <p:ext uri="{BB962C8B-B14F-4D97-AF65-F5344CB8AC3E}">
        <p14:creationId xmlns:p14="http://schemas.microsoft.com/office/powerpoint/2010/main" val="55792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05A07-2767-4101-BDF3-FADCA28542EF}" type="datetimeFigureOut">
              <a:rPr lang="en-GB" smtClean="0"/>
              <a:t>04/04/2017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0D761-BAC1-4E93-A6A3-7464B4C8F6E9}" type="slidenum">
              <a:rPr lang="en-GB" smtClean="0"/>
              <a:t>‹#›</a:t>
            </a:fld>
            <a:endParaRPr lang="en-GB"/>
          </a:p>
        </p:txBody>
      </p:sp>
    </p:spTree>
    <p:extLst>
      <p:ext uri="{BB962C8B-B14F-4D97-AF65-F5344CB8AC3E}">
        <p14:creationId xmlns:p14="http://schemas.microsoft.com/office/powerpoint/2010/main" val="2992932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n.wikipedia.org/wiki/Department_of_Health_(United_Kingd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25" y="301005"/>
            <a:ext cx="2889250" cy="1615827"/>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A: </a:t>
            </a:r>
            <a:r>
              <a:rPr lang="en-GB" sz="900" dirty="0">
                <a:solidFill>
                  <a:srgbClr val="002060"/>
                </a:solidFill>
                <a:latin typeface="Candara" panose="020E0502030303020204" pitchFamily="34" charset="0"/>
              </a:rPr>
              <a:t>From a speech by the Prime Minister, Stanley Baldwin, to the House </a:t>
            </a:r>
            <a:r>
              <a:rPr lang="en-GB" sz="900" dirty="0" smtClean="0">
                <a:solidFill>
                  <a:srgbClr val="002060"/>
                </a:solidFill>
                <a:latin typeface="Candara" panose="020E0502030303020204" pitchFamily="34" charset="0"/>
              </a:rPr>
              <a:t>of Commons</a:t>
            </a:r>
            <a:r>
              <a:rPr lang="en-GB" sz="900" dirty="0">
                <a:solidFill>
                  <a:srgbClr val="002060"/>
                </a:solidFill>
                <a:latin typeface="Candara" panose="020E0502030303020204" pitchFamily="34" charset="0"/>
              </a:rPr>
              <a:t>, 15 October 1936</a:t>
            </a:r>
            <a:r>
              <a:rPr lang="en-GB" sz="900" dirty="0" smtClean="0">
                <a:solidFill>
                  <a:srgbClr val="002060"/>
                </a:solidFill>
                <a:latin typeface="Candara" panose="020E0502030303020204" pitchFamily="34" charset="0"/>
              </a:rPr>
              <a:t>.</a:t>
            </a:r>
          </a:p>
          <a:p>
            <a:pPr>
              <a:defRPr/>
            </a:pPr>
            <a:endParaRPr lang="en-GB" sz="900" dirty="0">
              <a:latin typeface="Candara" panose="020E0502030303020204" pitchFamily="34" charset="0"/>
            </a:endParaRPr>
          </a:p>
          <a:p>
            <a:pPr>
              <a:defRPr/>
            </a:pPr>
            <a:r>
              <a:rPr lang="en-GB" sz="900" dirty="0">
                <a:latin typeface="Candara" panose="020E0502030303020204" pitchFamily="34" charset="0"/>
              </a:rPr>
              <a:t>In the opinion of the government, marches such as that which started at Jarrow, can do </a:t>
            </a:r>
            <a:r>
              <a:rPr lang="en-GB" sz="900" dirty="0" smtClean="0">
                <a:latin typeface="Candara" panose="020E0502030303020204" pitchFamily="34" charset="0"/>
              </a:rPr>
              <a:t>no good </a:t>
            </a:r>
            <a:r>
              <a:rPr lang="en-GB" sz="900" dirty="0">
                <a:latin typeface="Candara" panose="020E0502030303020204" pitchFamily="34" charset="0"/>
              </a:rPr>
              <a:t>to the causes for which they are undertaken. They are liable to cause </a:t>
            </a:r>
            <a:r>
              <a:rPr lang="en-GB" sz="900" dirty="0" smtClean="0">
                <a:latin typeface="Candara" panose="020E0502030303020204" pitchFamily="34" charset="0"/>
              </a:rPr>
              <a:t>unnecessary hardship </a:t>
            </a:r>
            <a:r>
              <a:rPr lang="en-GB" sz="900" dirty="0">
                <a:latin typeface="Candara" panose="020E0502030303020204" pitchFamily="34" charset="0"/>
              </a:rPr>
              <a:t>to those taking part in them. Government ministers have, therefore, decided</a:t>
            </a:r>
          </a:p>
          <a:p>
            <a:pPr>
              <a:defRPr/>
            </a:pPr>
            <a:r>
              <a:rPr lang="en-GB" sz="900" dirty="0">
                <a:latin typeface="Candara" panose="020E0502030303020204" pitchFamily="34" charset="0"/>
              </a:rPr>
              <a:t>that encouragement cannot be given to marches, whatever their purpose, and </a:t>
            </a:r>
            <a:r>
              <a:rPr lang="en-GB" sz="900" dirty="0" smtClean="0">
                <a:latin typeface="Candara" panose="020E0502030303020204" pitchFamily="34" charset="0"/>
              </a:rPr>
              <a:t>ministers cannot </a:t>
            </a:r>
            <a:r>
              <a:rPr lang="en-GB" sz="900" dirty="0">
                <a:latin typeface="Candara" panose="020E0502030303020204" pitchFamily="34" charset="0"/>
              </a:rPr>
              <a:t>agree to meet any representatives of the marchers from Jarrow.</a:t>
            </a:r>
          </a:p>
        </p:txBody>
      </p:sp>
      <p:sp>
        <p:nvSpPr>
          <p:cNvPr id="6" name="Rectangle 5"/>
          <p:cNvSpPr/>
          <p:nvPr/>
        </p:nvSpPr>
        <p:spPr>
          <a:xfrm>
            <a:off x="35497" y="2019300"/>
            <a:ext cx="2880320" cy="17543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B: </a:t>
            </a:r>
            <a:r>
              <a:rPr lang="en-GB" sz="900" dirty="0">
                <a:solidFill>
                  <a:srgbClr val="002060"/>
                </a:solidFill>
                <a:latin typeface="Candara" panose="020E0502030303020204" pitchFamily="34" charset="0"/>
              </a:rPr>
              <a:t>From a British newspaper reporter who witnessed the landings on D-Day.</a:t>
            </a:r>
          </a:p>
          <a:p>
            <a:pPr>
              <a:defRPr/>
            </a:pPr>
            <a:endParaRPr lang="en-GB" sz="900" dirty="0">
              <a:solidFill>
                <a:schemeClr val="tx1"/>
              </a:solidFill>
              <a:latin typeface="Candara" panose="020E0502030303020204" pitchFamily="34" charset="0"/>
            </a:endParaRPr>
          </a:p>
          <a:p>
            <a:pPr>
              <a:defRPr/>
            </a:pPr>
            <a:r>
              <a:rPr lang="en-GB" sz="900" dirty="0">
                <a:solidFill>
                  <a:schemeClr val="tx1"/>
                </a:solidFill>
                <a:latin typeface="Candara" panose="020E0502030303020204" pitchFamily="34" charset="0"/>
              </a:rPr>
              <a:t>During the last fifteen years, Jarrow has passed through a period of depression </a:t>
            </a:r>
            <a:r>
              <a:rPr lang="en-GB" sz="900" dirty="0" smtClean="0">
                <a:solidFill>
                  <a:schemeClr val="tx1"/>
                </a:solidFill>
                <a:latin typeface="Candara" panose="020E0502030303020204" pitchFamily="34" charset="0"/>
              </a:rPr>
              <a:t>without parallel </a:t>
            </a:r>
            <a:r>
              <a:rPr lang="en-GB" sz="900" dirty="0">
                <a:solidFill>
                  <a:schemeClr val="tx1"/>
                </a:solidFill>
                <a:latin typeface="Candara" panose="020E0502030303020204" pitchFamily="34" charset="0"/>
              </a:rPr>
              <a:t>in the town’s history. Its shipyard is closed. Its steelworks have been denied </a:t>
            </a:r>
            <a:r>
              <a:rPr lang="en-GB" sz="900" dirty="0" smtClean="0">
                <a:solidFill>
                  <a:schemeClr val="tx1"/>
                </a:solidFill>
                <a:latin typeface="Candara" panose="020E0502030303020204" pitchFamily="34" charset="0"/>
              </a:rPr>
              <a:t>the right </a:t>
            </a:r>
            <a:r>
              <a:rPr lang="en-GB" sz="900" dirty="0">
                <a:solidFill>
                  <a:schemeClr val="tx1"/>
                </a:solidFill>
                <a:latin typeface="Candara" panose="020E0502030303020204" pitchFamily="34" charset="0"/>
              </a:rPr>
              <a:t>to re-open. Where formerly 8,000 people were employed, only 100 men are </a:t>
            </a:r>
            <a:r>
              <a:rPr lang="en-GB" sz="900" dirty="0" smtClean="0">
                <a:solidFill>
                  <a:schemeClr val="tx1"/>
                </a:solidFill>
                <a:latin typeface="Candara" panose="020E0502030303020204" pitchFamily="34" charset="0"/>
              </a:rPr>
              <a:t>now employed </a:t>
            </a:r>
            <a:r>
              <a:rPr lang="en-GB" sz="900" dirty="0">
                <a:solidFill>
                  <a:schemeClr val="tx1"/>
                </a:solidFill>
                <a:latin typeface="Candara" panose="020E0502030303020204" pitchFamily="34" charset="0"/>
              </a:rPr>
              <a:t>on a temporary scheme. The town cannot be left rundown. Therefore </a:t>
            </a:r>
            <a:r>
              <a:rPr lang="en-GB" sz="900" dirty="0" smtClean="0">
                <a:solidFill>
                  <a:schemeClr val="tx1"/>
                </a:solidFill>
                <a:latin typeface="Candara" panose="020E0502030303020204" pitchFamily="34" charset="0"/>
              </a:rPr>
              <a:t>your petitioners </a:t>
            </a:r>
            <a:r>
              <a:rPr lang="en-GB" sz="900" dirty="0">
                <a:solidFill>
                  <a:schemeClr val="tx1"/>
                </a:solidFill>
                <a:latin typeface="Candara" panose="020E0502030303020204" pitchFamily="34" charset="0"/>
              </a:rPr>
              <a:t>humbly pray that His Majesty’s Government should realise the urgent need </a:t>
            </a:r>
            <a:r>
              <a:rPr lang="en-GB" sz="900" dirty="0" smtClean="0">
                <a:solidFill>
                  <a:schemeClr val="tx1"/>
                </a:solidFill>
                <a:latin typeface="Candara" panose="020E0502030303020204" pitchFamily="34" charset="0"/>
              </a:rPr>
              <a:t>that work </a:t>
            </a:r>
            <a:r>
              <a:rPr lang="en-GB" sz="900" dirty="0">
                <a:solidFill>
                  <a:schemeClr val="tx1"/>
                </a:solidFill>
                <a:latin typeface="Candara" panose="020E0502030303020204" pitchFamily="34" charset="0"/>
              </a:rPr>
              <a:t>should be found without delay.</a:t>
            </a:r>
          </a:p>
        </p:txBody>
      </p:sp>
      <p:sp>
        <p:nvSpPr>
          <p:cNvPr id="7" name="Rectangle 6"/>
          <p:cNvSpPr/>
          <p:nvPr/>
        </p:nvSpPr>
        <p:spPr>
          <a:xfrm>
            <a:off x="2987824" y="305768"/>
            <a:ext cx="2952601" cy="50783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D: </a:t>
            </a:r>
            <a:r>
              <a:rPr lang="en-GB" sz="900" dirty="0">
                <a:solidFill>
                  <a:srgbClr val="002060"/>
                </a:solidFill>
                <a:latin typeface="Candara" panose="020E0502030303020204" pitchFamily="34" charset="0"/>
              </a:rPr>
              <a:t>A photograph taken near the start of </a:t>
            </a:r>
            <a:r>
              <a:rPr lang="en-GB" sz="900" dirty="0" smtClean="0">
                <a:solidFill>
                  <a:srgbClr val="002060"/>
                </a:solidFill>
                <a:latin typeface="Candara" panose="020E0502030303020204" pitchFamily="34" charset="0"/>
              </a:rPr>
              <a:t>the Jarrow </a:t>
            </a:r>
            <a:r>
              <a:rPr lang="en-GB" sz="900" dirty="0">
                <a:solidFill>
                  <a:srgbClr val="002060"/>
                </a:solidFill>
                <a:latin typeface="Candara" panose="020E0502030303020204" pitchFamily="34" charset="0"/>
              </a:rPr>
              <a:t>March, 5 October 1936. </a:t>
            </a:r>
            <a:r>
              <a:rPr lang="en-GB" sz="900" dirty="0" smtClean="0">
                <a:solidFill>
                  <a:srgbClr val="002060"/>
                </a:solidFill>
                <a:latin typeface="Candara" panose="020E0502030303020204" pitchFamily="34" charset="0"/>
              </a:rPr>
              <a:t>Ellen Wilkinson</a:t>
            </a:r>
            <a:r>
              <a:rPr lang="en-GB" sz="900" dirty="0">
                <a:solidFill>
                  <a:srgbClr val="002060"/>
                </a:solidFill>
                <a:latin typeface="Candara" panose="020E0502030303020204" pitchFamily="34" charset="0"/>
              </a:rPr>
              <a:t>, the MP for Jarrow, is shown towards the front of the march.</a:t>
            </a:r>
          </a:p>
        </p:txBody>
      </p:sp>
      <p:sp>
        <p:nvSpPr>
          <p:cNvPr id="8" name="Rectangle 7"/>
          <p:cNvSpPr/>
          <p:nvPr/>
        </p:nvSpPr>
        <p:spPr>
          <a:xfrm>
            <a:off x="2987823" y="2924944"/>
            <a:ext cx="2952601" cy="2031325"/>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E: </a:t>
            </a:r>
            <a:r>
              <a:rPr lang="en-GB" sz="900" dirty="0">
                <a:solidFill>
                  <a:srgbClr val="002060"/>
                </a:solidFill>
                <a:latin typeface="Candara" panose="020E0502030303020204" pitchFamily="34" charset="0"/>
              </a:rPr>
              <a:t>From an article written by a journalist during the Jarrow March. It was </a:t>
            </a:r>
            <a:r>
              <a:rPr lang="en-GB" sz="900" dirty="0" smtClean="0">
                <a:solidFill>
                  <a:srgbClr val="002060"/>
                </a:solidFill>
                <a:latin typeface="Candara" panose="020E0502030303020204" pitchFamily="34" charset="0"/>
              </a:rPr>
              <a:t>published in </a:t>
            </a:r>
            <a:r>
              <a:rPr lang="en-GB" sz="900" dirty="0">
                <a:solidFill>
                  <a:srgbClr val="002060"/>
                </a:solidFill>
                <a:latin typeface="Candara" panose="020E0502030303020204" pitchFamily="34" charset="0"/>
              </a:rPr>
              <a:t>a national newspaper which supported the march</a:t>
            </a:r>
            <a:r>
              <a:rPr lang="en-GB" sz="900" dirty="0" smtClean="0">
                <a:solidFill>
                  <a:srgbClr val="002060"/>
                </a:solidFill>
                <a:latin typeface="Candara" panose="020E0502030303020204" pitchFamily="34" charset="0"/>
              </a:rPr>
              <a:t>.</a:t>
            </a:r>
          </a:p>
          <a:p>
            <a:pPr>
              <a:defRPr/>
            </a:pPr>
            <a:endParaRPr lang="en-GB" sz="900" dirty="0">
              <a:solidFill>
                <a:srgbClr val="002060"/>
              </a:solidFill>
              <a:latin typeface="Candara" panose="020E0502030303020204" pitchFamily="34" charset="0"/>
            </a:endParaRPr>
          </a:p>
          <a:p>
            <a:pPr>
              <a:defRPr/>
            </a:pPr>
            <a:r>
              <a:rPr lang="en-GB" sz="900" dirty="0">
                <a:latin typeface="Candara" panose="020E0502030303020204" pitchFamily="34" charset="0"/>
              </a:rPr>
              <a:t>There can be no doubt that, as a protest, the march is a great success. I met up with </a:t>
            </a:r>
            <a:r>
              <a:rPr lang="en-GB" sz="900" dirty="0" smtClean="0">
                <a:latin typeface="Candara" panose="020E0502030303020204" pitchFamily="34" charset="0"/>
              </a:rPr>
              <a:t>the march </a:t>
            </a:r>
            <a:r>
              <a:rPr lang="en-GB" sz="900" dirty="0">
                <a:latin typeface="Candara" panose="020E0502030303020204" pitchFamily="34" charset="0"/>
              </a:rPr>
              <a:t>this morning on the road to Ripon. Two hundred people were marching </a:t>
            </a:r>
            <a:r>
              <a:rPr lang="en-GB" sz="900" dirty="0" smtClean="0">
                <a:latin typeface="Candara" panose="020E0502030303020204" pitchFamily="34" charset="0"/>
              </a:rPr>
              <a:t>with banners</a:t>
            </a:r>
            <a:r>
              <a:rPr lang="en-GB" sz="900" dirty="0">
                <a:latin typeface="Candara" panose="020E0502030303020204" pitchFamily="34" charset="0"/>
              </a:rPr>
              <a:t>, harmonicas and drums. The march was going strong. The marchers had </a:t>
            </a:r>
            <a:r>
              <a:rPr lang="en-GB" sz="900" dirty="0" smtClean="0">
                <a:latin typeface="Candara" panose="020E0502030303020204" pitchFamily="34" charset="0"/>
              </a:rPr>
              <a:t>with them </a:t>
            </a:r>
            <a:r>
              <a:rPr lang="en-GB" sz="900" dirty="0">
                <a:latin typeface="Candara" panose="020E0502030303020204" pitchFamily="34" charset="0"/>
              </a:rPr>
              <a:t>two doctors, a barber, a group of pressmen and a Labrador dog mascot. The </a:t>
            </a:r>
            <a:r>
              <a:rPr lang="en-GB" sz="900" dirty="0" smtClean="0">
                <a:latin typeface="Candara" panose="020E0502030303020204" pitchFamily="34" charset="0"/>
              </a:rPr>
              <a:t>Mayor of </a:t>
            </a:r>
            <a:r>
              <a:rPr lang="en-GB" sz="900" dirty="0">
                <a:latin typeface="Candara" panose="020E0502030303020204" pitchFamily="34" charset="0"/>
              </a:rPr>
              <a:t>Jarrow has been with the march for most of the time so far. The march is an example </a:t>
            </a:r>
            <a:r>
              <a:rPr lang="en-GB" sz="900" dirty="0" smtClean="0">
                <a:latin typeface="Candara" panose="020E0502030303020204" pitchFamily="34" charset="0"/>
              </a:rPr>
              <a:t>of community </a:t>
            </a:r>
            <a:r>
              <a:rPr lang="en-GB" sz="900" dirty="0">
                <a:latin typeface="Candara" panose="020E0502030303020204" pitchFamily="34" charset="0"/>
              </a:rPr>
              <a:t>spirit probably without parallel anywhere else in the country..</a:t>
            </a:r>
          </a:p>
        </p:txBody>
      </p:sp>
      <p:sp>
        <p:nvSpPr>
          <p:cNvPr id="9" name="Rectangle 8"/>
          <p:cNvSpPr/>
          <p:nvPr/>
        </p:nvSpPr>
        <p:spPr>
          <a:xfrm>
            <a:off x="42862" y="3849688"/>
            <a:ext cx="2881313" cy="1615827"/>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rPr>
              <a:t>Source C</a:t>
            </a:r>
            <a:r>
              <a:rPr lang="en-GB" sz="900" b="1" dirty="0" smtClean="0">
                <a:solidFill>
                  <a:srgbClr val="002060"/>
                </a:solidFill>
              </a:rPr>
              <a:t>: </a:t>
            </a:r>
            <a:r>
              <a:rPr lang="en-GB" sz="900" dirty="0">
                <a:solidFill>
                  <a:srgbClr val="002060"/>
                </a:solidFill>
              </a:rPr>
              <a:t>From an interview with Paddy Scullion in the 1950s. Scullion was a </a:t>
            </a:r>
            <a:r>
              <a:rPr lang="en-GB" sz="900" dirty="0" smtClean="0">
                <a:solidFill>
                  <a:srgbClr val="002060"/>
                </a:solidFill>
              </a:rPr>
              <a:t>Jarrow Councillor </a:t>
            </a:r>
            <a:r>
              <a:rPr lang="en-GB" sz="900" dirty="0">
                <a:solidFill>
                  <a:srgbClr val="002060"/>
                </a:solidFill>
              </a:rPr>
              <a:t>and one of the organisers of the Jarrow March</a:t>
            </a:r>
            <a:r>
              <a:rPr lang="en-GB" sz="900" dirty="0" smtClean="0">
                <a:solidFill>
                  <a:srgbClr val="002060"/>
                </a:solidFill>
              </a:rPr>
              <a:t>.</a:t>
            </a:r>
          </a:p>
          <a:p>
            <a:pPr>
              <a:defRPr/>
            </a:pPr>
            <a:endParaRPr lang="en-GB" sz="900" dirty="0">
              <a:solidFill>
                <a:srgbClr val="002060"/>
              </a:solidFill>
            </a:endParaRPr>
          </a:p>
          <a:p>
            <a:pPr>
              <a:defRPr/>
            </a:pPr>
            <a:r>
              <a:rPr lang="en-GB" sz="900" dirty="0">
                <a:latin typeface="Candara" panose="020E0502030303020204" pitchFamily="34" charset="0"/>
              </a:rPr>
              <a:t>We were more or less crusaders for all the distressed areas of the country, not just </a:t>
            </a:r>
            <a:r>
              <a:rPr lang="en-GB" sz="900" dirty="0" smtClean="0">
                <a:latin typeface="Candara" panose="020E0502030303020204" pitchFamily="34" charset="0"/>
              </a:rPr>
              <a:t>Jarrow. There </a:t>
            </a:r>
            <a:r>
              <a:rPr lang="en-GB" sz="900" dirty="0">
                <a:latin typeface="Candara" panose="020E0502030303020204" pitchFamily="34" charset="0"/>
              </a:rPr>
              <a:t>were other distressed towns as well as Jarrow. We showed poverty to the </a:t>
            </a:r>
            <a:r>
              <a:rPr lang="en-GB" sz="900" dirty="0" smtClean="0">
                <a:latin typeface="Candara" panose="020E0502030303020204" pitchFamily="34" charset="0"/>
              </a:rPr>
              <a:t>people who </a:t>
            </a:r>
            <a:r>
              <a:rPr lang="en-GB" sz="900" dirty="0">
                <a:latin typeface="Candara" panose="020E0502030303020204" pitchFamily="34" charset="0"/>
              </a:rPr>
              <a:t>didn’t know poverty existed and didn’t know what it meant. We thought </a:t>
            </a:r>
            <a:r>
              <a:rPr lang="en-GB" sz="900" dirty="0" smtClean="0">
                <a:latin typeface="Candara" panose="020E0502030303020204" pitchFamily="34" charset="0"/>
              </a:rPr>
              <a:t>we’d show </a:t>
            </a:r>
            <a:r>
              <a:rPr lang="en-GB" sz="900" dirty="0">
                <a:latin typeface="Candara" panose="020E0502030303020204" pitchFamily="34" charset="0"/>
              </a:rPr>
              <a:t>our protests to the House of Commons and demand </a:t>
            </a:r>
            <a:r>
              <a:rPr lang="en-GB" sz="900" dirty="0" smtClean="0">
                <a:latin typeface="Candara" panose="020E0502030303020204" pitchFamily="34" charset="0"/>
              </a:rPr>
              <a:t>the right </a:t>
            </a:r>
            <a:r>
              <a:rPr lang="en-GB" sz="900" dirty="0">
                <a:latin typeface="Candara" panose="020E0502030303020204" pitchFamily="34" charset="0"/>
              </a:rPr>
              <a:t>to work, which is </a:t>
            </a:r>
            <a:r>
              <a:rPr lang="en-GB" sz="900" dirty="0" smtClean="0">
                <a:latin typeface="Candara" panose="020E0502030303020204" pitchFamily="34" charset="0"/>
              </a:rPr>
              <a:t>a God-given </a:t>
            </a:r>
            <a:r>
              <a:rPr lang="en-GB" sz="900" dirty="0">
                <a:latin typeface="Candara" panose="020E0502030303020204" pitchFamily="34" charset="0"/>
              </a:rPr>
              <a:t>right..</a:t>
            </a:r>
          </a:p>
        </p:txBody>
      </p:sp>
      <p:sp>
        <p:nvSpPr>
          <p:cNvPr id="10" name="TextBox 9"/>
          <p:cNvSpPr txBox="1"/>
          <p:nvPr/>
        </p:nvSpPr>
        <p:spPr>
          <a:xfrm>
            <a:off x="6012160" y="332656"/>
            <a:ext cx="3024187" cy="1477328"/>
          </a:xfrm>
          <a:prstGeom prst="rect">
            <a:avLst/>
          </a:prstGeom>
          <a:noFill/>
        </p:spPr>
        <p:txBody>
          <a:bodyPr>
            <a:spAutoFit/>
          </a:bodyPr>
          <a:lstStyle/>
          <a:p>
            <a:pPr>
              <a:defRPr/>
            </a:pPr>
            <a:r>
              <a:rPr lang="en-GB" sz="900" b="1" u="sng" dirty="0" smtClean="0">
                <a:latin typeface="Candara" panose="020E0502030303020204" pitchFamily="34" charset="0"/>
              </a:rPr>
              <a:t>Jarrow March</a:t>
            </a:r>
            <a:endParaRPr lang="en-GB" sz="900" b="1" u="sng" dirty="0">
              <a:latin typeface="Candara" panose="020E0502030303020204" pitchFamily="34" charset="0"/>
            </a:endParaRPr>
          </a:p>
          <a:p>
            <a:pPr marL="285750" indent="-285750">
              <a:buFontTx/>
              <a:buChar char="-"/>
              <a:defRPr/>
            </a:pPr>
            <a:endParaRPr lang="en-GB" sz="900" dirty="0">
              <a:latin typeface="Candara" panose="020E0502030303020204" pitchFamily="34" charset="0"/>
            </a:endParaRPr>
          </a:p>
          <a:p>
            <a:r>
              <a:rPr lang="en-GB" sz="900" dirty="0">
                <a:latin typeface="Candara" panose="020E0502030303020204" pitchFamily="34" charset="0"/>
              </a:rPr>
              <a:t>J</a:t>
            </a:r>
            <a:r>
              <a:rPr lang="en-GB" sz="900" b="0" i="0" u="none" strike="noStrike" baseline="0" dirty="0" smtClean="0">
                <a:latin typeface="Candara" panose="020E0502030303020204" pitchFamily="34" charset="0"/>
              </a:rPr>
              <a:t>arrow was particularly badly hit by the Depression of the 1930s. By 1935, 73% of the working</a:t>
            </a:r>
            <a:r>
              <a:rPr lang="en-GB" sz="900" b="0" i="0" u="none" strike="noStrike" dirty="0" smtClean="0">
                <a:latin typeface="Candara" panose="020E0502030303020204" pitchFamily="34" charset="0"/>
              </a:rPr>
              <a:t> </a:t>
            </a:r>
            <a:r>
              <a:rPr lang="en-GB" sz="900" b="0" i="0" u="none" strike="noStrike" baseline="0" dirty="0" smtClean="0">
                <a:latin typeface="Candara" panose="020E0502030303020204" pitchFamily="34" charset="0"/>
              </a:rPr>
              <a:t>population were out of work. The people of Jarrow decided to fight back and organised a march to</a:t>
            </a:r>
            <a:r>
              <a:rPr lang="en-GB" sz="900" b="0" i="0" u="none" strike="noStrike" dirty="0" smtClean="0">
                <a:latin typeface="Candara" panose="020E0502030303020204" pitchFamily="34" charset="0"/>
              </a:rPr>
              <a:t> </a:t>
            </a:r>
            <a:r>
              <a:rPr lang="en-GB" sz="900" b="0" i="0" u="none" strike="noStrike" baseline="0" dirty="0" smtClean="0">
                <a:latin typeface="Candara" panose="020E0502030303020204" pitchFamily="34" charset="0"/>
              </a:rPr>
              <a:t>London where they would present a petition demanding the right to work. Some historians believe</a:t>
            </a:r>
            <a:r>
              <a:rPr lang="en-GB" sz="900" b="0" i="0" u="none" strike="noStrike" dirty="0" smtClean="0">
                <a:latin typeface="Candara" panose="020E0502030303020204" pitchFamily="34" charset="0"/>
              </a:rPr>
              <a:t> </a:t>
            </a:r>
            <a:r>
              <a:rPr lang="en-GB" sz="900" b="0" i="0" u="none" strike="noStrike" baseline="0" dirty="0" smtClean="0">
                <a:latin typeface="Candara" panose="020E0502030303020204" pitchFamily="34" charset="0"/>
              </a:rPr>
              <a:t>the Jarrow Crusade was a great success and</a:t>
            </a:r>
            <a:r>
              <a:rPr lang="en-GB" sz="900" b="0" i="0" u="none" strike="noStrike" dirty="0" smtClean="0">
                <a:latin typeface="Candara" panose="020E0502030303020204" pitchFamily="34" charset="0"/>
              </a:rPr>
              <a:t> </a:t>
            </a:r>
            <a:r>
              <a:rPr lang="en-GB" sz="900" b="0" i="0" u="none" strike="noStrike" baseline="0" dirty="0" smtClean="0">
                <a:latin typeface="Candara" panose="020E0502030303020204" pitchFamily="34" charset="0"/>
              </a:rPr>
              <a:t>achieved much for the unemployed. Other historians</a:t>
            </a:r>
          </a:p>
          <a:p>
            <a:r>
              <a:rPr lang="en-GB" sz="900" b="0" i="0" u="none" strike="noStrike" baseline="0" dirty="0" smtClean="0">
                <a:latin typeface="Candara" panose="020E0502030303020204" pitchFamily="34" charset="0"/>
              </a:rPr>
              <a:t>suggest it brought little in the way of improvement.</a:t>
            </a:r>
            <a:endParaRPr lang="en-GB" sz="900" dirty="0">
              <a:latin typeface="Candara" panose="020E0502030303020204" pitchFamily="34" charset="0"/>
            </a:endParaRPr>
          </a:p>
        </p:txBody>
      </p:sp>
      <p:graphicFrame>
        <p:nvGraphicFramePr>
          <p:cNvPr id="11" name="Table 10"/>
          <p:cNvGraphicFramePr>
            <a:graphicFrameLocks noGrp="1"/>
          </p:cNvGraphicFramePr>
          <p:nvPr/>
        </p:nvGraphicFramePr>
        <p:xfrm>
          <a:off x="6032500" y="4581525"/>
          <a:ext cx="3076575" cy="2194560"/>
        </p:xfrm>
        <a:graphic>
          <a:graphicData uri="http://schemas.openxmlformats.org/drawingml/2006/table">
            <a:tbl>
              <a:tblPr>
                <a:tableStyleId>{5940675A-B579-460E-94D1-54222C63F5DA}</a:tableStyleId>
              </a:tblPr>
              <a:tblGrid>
                <a:gridCol w="3076575"/>
              </a:tblGrid>
              <a:tr h="137120">
                <a:tc>
                  <a:txBody>
                    <a:bodyPr/>
                    <a:lstStyle/>
                    <a:p>
                      <a:pPr algn="l">
                        <a:spcAft>
                          <a:spcPts val="0"/>
                        </a:spcAft>
                      </a:pPr>
                      <a:r>
                        <a:rPr lang="en-GB" sz="900" i="1" dirty="0" smtClean="0">
                          <a:solidFill>
                            <a:srgbClr val="7030A0"/>
                          </a:solidFill>
                          <a:effectLst/>
                          <a:latin typeface="Candara" panose="020E0502030303020204" pitchFamily="34" charset="0"/>
                        </a:rPr>
                        <a:t>6 – Hypothesis Question. Source F suggests that…</a:t>
                      </a:r>
                      <a:endParaRPr lang="en-GB" sz="900" i="1" dirty="0">
                        <a:solidFill>
                          <a:srgbClr val="7030A0"/>
                        </a:solidFill>
                        <a:effectLst/>
                        <a:latin typeface="Candara" panose="020E0502030303020204" pitchFamily="34" charset="0"/>
                        <a:ea typeface="Times"/>
                        <a:cs typeface="Times New Roman"/>
                      </a:endParaRPr>
                    </a:p>
                  </a:txBody>
                  <a:tcPr marL="68597" marR="68597" marT="0" marB="0" anchor="ctr"/>
                </a:tc>
              </a:tr>
              <a:tr h="2056805">
                <a:tc>
                  <a:txBody>
                    <a:bodyPr/>
                    <a:lstStyle/>
                    <a:p>
                      <a:pPr algn="l">
                        <a:spcAft>
                          <a:spcPts val="0"/>
                        </a:spcAft>
                      </a:pPr>
                      <a:r>
                        <a:rPr lang="en-GB" sz="900" dirty="0">
                          <a:solidFill>
                            <a:srgbClr val="7030A0"/>
                          </a:solidFill>
                          <a:effectLst/>
                          <a:latin typeface="Candara" panose="020E0502030303020204" pitchFamily="34" charset="0"/>
                        </a:rPr>
                        <a:t>1 – Argument FOR </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Sources …….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a:t>
                      </a:r>
                      <a:r>
                        <a:rPr lang="en-GB" sz="900" i="1" dirty="0">
                          <a:solidFill>
                            <a:srgbClr val="7030A0"/>
                          </a:solidFill>
                          <a:effectLst/>
                          <a:latin typeface="Candara" panose="020E0502030303020204" pitchFamily="34" charset="0"/>
                        </a:rPr>
                        <a:t> (add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endParaRPr lang="en-GB" sz="900" dirty="0">
                        <a:solidFill>
                          <a:srgbClr val="7030A0"/>
                        </a:solidFill>
                        <a:effectLst/>
                        <a:latin typeface="Candara" panose="020E0502030303020204" pitchFamily="34" charset="0"/>
                      </a:endParaRPr>
                    </a:p>
                    <a:p>
                      <a:pPr algn="l">
                        <a:spcAft>
                          <a:spcPts val="0"/>
                        </a:spcAft>
                      </a:pPr>
                      <a:r>
                        <a:rPr lang="en-GB" sz="900" dirty="0">
                          <a:solidFill>
                            <a:srgbClr val="7030A0"/>
                          </a:solidFill>
                          <a:effectLst/>
                          <a:latin typeface="Candara" panose="020E0502030303020204" pitchFamily="34" charset="0"/>
                        </a:rPr>
                        <a:t>2 – Argument AGAINST (using sources and own knowledge</a:t>
                      </a:r>
                      <a:r>
                        <a:rPr lang="en-GB" sz="900" dirty="0" smtClean="0">
                          <a:solidFill>
                            <a:srgbClr val="7030A0"/>
                          </a:solidFill>
                          <a:effectLst/>
                          <a:latin typeface="Candara" panose="020E0502030303020204" pitchFamily="34" charset="0"/>
                        </a:rPr>
                        <a:t>)</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However, sources ……. weakly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 </a:t>
                      </a:r>
                      <a:r>
                        <a:rPr lang="en-GB" sz="900" i="1" dirty="0">
                          <a:solidFill>
                            <a:srgbClr val="7030A0"/>
                          </a:solidFill>
                          <a:effectLst/>
                          <a:latin typeface="Candara" panose="020E0502030303020204" pitchFamily="34" charset="0"/>
                        </a:rPr>
                        <a:t>(add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r>
                        <a:rPr lang="en-GB" sz="900" dirty="0">
                          <a:solidFill>
                            <a:srgbClr val="7030A0"/>
                          </a:solidFill>
                          <a:effectLst/>
                          <a:latin typeface="Candara" panose="020E0502030303020204" pitchFamily="34" charset="0"/>
                        </a:rPr>
                        <a:t> </a:t>
                      </a:r>
                    </a:p>
                    <a:p>
                      <a:pPr algn="l">
                        <a:spcAft>
                          <a:spcPts val="0"/>
                        </a:spcAft>
                      </a:pPr>
                      <a:r>
                        <a:rPr lang="en-GB" sz="900" b="1" dirty="0">
                          <a:solidFill>
                            <a:srgbClr val="7030A0"/>
                          </a:solidFill>
                          <a:effectLst/>
                          <a:latin typeface="Candara" panose="020E0502030303020204" pitchFamily="34" charset="0"/>
                        </a:rPr>
                        <a:t>3 – </a:t>
                      </a:r>
                      <a:r>
                        <a:rPr lang="en-GB" sz="900" b="1" i="1" dirty="0">
                          <a:solidFill>
                            <a:srgbClr val="7030A0"/>
                          </a:solidFill>
                          <a:effectLst/>
                          <a:latin typeface="Candara" panose="020E0502030303020204" pitchFamily="34" charset="0"/>
                        </a:rPr>
                        <a:t>Overall I strongly/partially/weakly agree with the interpretation because</a:t>
                      </a:r>
                      <a:r>
                        <a:rPr lang="en-GB" sz="900" b="1" i="1" dirty="0" smtClean="0">
                          <a:solidFill>
                            <a:srgbClr val="7030A0"/>
                          </a:solidFill>
                          <a:effectLst/>
                          <a:latin typeface="Candara" panose="020E0502030303020204" pitchFamily="34" charset="0"/>
                        </a:rPr>
                        <a:t>….</a:t>
                      </a:r>
                      <a:endParaRPr lang="en-GB" sz="900" b="1" i="1" dirty="0">
                        <a:solidFill>
                          <a:srgbClr val="7030A0"/>
                        </a:solidFill>
                        <a:effectLst/>
                        <a:latin typeface="Candara" panose="020E0502030303020204" pitchFamily="34" charset="0"/>
                      </a:endParaRPr>
                    </a:p>
                  </a:txBody>
                  <a:tcPr marL="68597" marR="68597" marT="0" marB="0" anchor="ctr"/>
                </a:tc>
              </a:tr>
            </a:tbl>
          </a:graphicData>
        </a:graphic>
      </p:graphicFrame>
      <p:sp>
        <p:nvSpPr>
          <p:cNvPr id="13331" name="Rectangle 12"/>
          <p:cNvSpPr>
            <a:spLocks noChangeArrowheads="1"/>
          </p:cNvSpPr>
          <p:nvPr/>
        </p:nvSpPr>
        <p:spPr bwMode="auto">
          <a:xfrm>
            <a:off x="6012160" y="2060848"/>
            <a:ext cx="30241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dirty="0">
                <a:solidFill>
                  <a:srgbClr val="0070C0"/>
                </a:solidFill>
                <a:latin typeface="Candara" pitchFamily="34" charset="0"/>
              </a:rPr>
              <a:t>Q1. Give two things you can infer from Source </a:t>
            </a:r>
            <a:r>
              <a:rPr lang="en-GB" altLang="en-US" sz="900" b="1" dirty="0" smtClean="0">
                <a:solidFill>
                  <a:srgbClr val="0070C0"/>
                </a:solidFill>
                <a:latin typeface="Candara" pitchFamily="34" charset="0"/>
              </a:rPr>
              <a:t>A about the response of the Government? (6)</a:t>
            </a: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70C0"/>
                </a:solidFill>
                <a:latin typeface="Candara" pitchFamily="34" charset="0"/>
              </a:rPr>
              <a:t>Q2. What was the purpose of Source </a:t>
            </a:r>
            <a:r>
              <a:rPr lang="en-GB" altLang="en-US" sz="900" b="1" dirty="0" smtClean="0">
                <a:solidFill>
                  <a:srgbClr val="0070C0"/>
                </a:solidFill>
                <a:latin typeface="Candara" pitchFamily="34" charset="0"/>
              </a:rPr>
              <a:t>B (8)</a:t>
            </a: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70C0"/>
                </a:solidFill>
                <a:latin typeface="Candara" pitchFamily="34" charset="0"/>
              </a:rPr>
              <a:t>Q3 </a:t>
            </a:r>
            <a:r>
              <a:rPr lang="en-GB" altLang="en-US" sz="900" b="1" dirty="0" smtClean="0">
                <a:solidFill>
                  <a:srgbClr val="0070C0"/>
                </a:solidFill>
                <a:latin typeface="Candara" pitchFamily="34" charset="0"/>
              </a:rPr>
              <a:t>Use Source C and your own knowledge to explain why there was a march to London in 1936? (10)</a:t>
            </a:r>
          </a:p>
          <a:p>
            <a:pPr>
              <a:spcBef>
                <a:spcPct val="0"/>
              </a:spcBef>
              <a:buFontTx/>
              <a:buNone/>
            </a:pPr>
            <a:r>
              <a:rPr lang="en-GB" altLang="en-US" sz="900" b="1" dirty="0" smtClean="0">
                <a:solidFill>
                  <a:srgbClr val="0070C0"/>
                </a:solidFill>
                <a:latin typeface="Candara" pitchFamily="34" charset="0"/>
              </a:rPr>
              <a:t>Q4. How reliable are Source D and E as evidence of the effects of unemployment in Britain in the 1930s? Explain your answer, using Source D and E and your own knowledge. (10)</a:t>
            </a:r>
          </a:p>
          <a:p>
            <a:pPr>
              <a:spcBef>
                <a:spcPct val="0"/>
              </a:spcBef>
              <a:buFontTx/>
              <a:buNone/>
            </a:pPr>
            <a:r>
              <a:rPr lang="en-GB" altLang="en-US" sz="900" b="1" dirty="0" smtClean="0">
                <a:solidFill>
                  <a:srgbClr val="0070C0"/>
                </a:solidFill>
                <a:latin typeface="Candara" pitchFamily="34" charset="0"/>
              </a:rPr>
              <a:t>Q5. Source F suggests that the March was successful.</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smtClean="0">
                <a:solidFill>
                  <a:srgbClr val="0070C0"/>
                </a:solidFill>
                <a:latin typeface="Candara" pitchFamily="34" charset="0"/>
              </a:rPr>
              <a:t>How far do you agree with this interpretation? Use your own knowledge and other sources to explain your answer.</a:t>
            </a:r>
            <a:endParaRPr lang="en-GB" altLang="en-US" sz="900" b="1" dirty="0">
              <a:solidFill>
                <a:srgbClr val="0070C0"/>
              </a:solidFill>
              <a:latin typeface="Candara" pitchFamily="34" charset="0"/>
            </a:endParaRPr>
          </a:p>
        </p:txBody>
      </p:sp>
      <p:pic>
        <p:nvPicPr>
          <p:cNvPr id="13333"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873249"/>
            <a:ext cx="2952601" cy="19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87824" y="5003011"/>
            <a:ext cx="2952600" cy="17543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900" b="1" dirty="0" smtClean="0">
                <a:solidFill>
                  <a:srgbClr val="002060"/>
                </a:solidFill>
                <a:latin typeface="Candara" panose="020E0502030303020204" pitchFamily="34" charset="0"/>
              </a:rPr>
              <a:t>Source F: </a:t>
            </a:r>
            <a:r>
              <a:rPr lang="en-GB" sz="900" dirty="0">
                <a:solidFill>
                  <a:srgbClr val="002060"/>
                </a:solidFill>
                <a:latin typeface="Candara" panose="020E0502030303020204" pitchFamily="34" charset="0"/>
              </a:rPr>
              <a:t>From a history of the modern world, published in 2001</a:t>
            </a:r>
            <a:r>
              <a:rPr lang="en-GB" sz="900" dirty="0" smtClean="0">
                <a:solidFill>
                  <a:srgbClr val="002060"/>
                </a:solidFill>
                <a:latin typeface="Candara" panose="020E0502030303020204" pitchFamily="34" charset="0"/>
              </a:rPr>
              <a:t>.</a:t>
            </a:r>
          </a:p>
          <a:p>
            <a:endParaRPr lang="en-GB" sz="900" dirty="0">
              <a:latin typeface="Candara" panose="020E0502030303020204" pitchFamily="34" charset="0"/>
            </a:endParaRPr>
          </a:p>
          <a:p>
            <a:r>
              <a:rPr lang="en-GB" sz="900" dirty="0" smtClean="0">
                <a:latin typeface="Candara" panose="020E0502030303020204" pitchFamily="34" charset="0"/>
              </a:rPr>
              <a:t>The Jarrow marchers captured the imagination of the country. People in the prosperous south began to understand the plight of those living in the depressed areas. The men returned home as heroes. The government, however, refused to let them present the</a:t>
            </a:r>
          </a:p>
          <a:p>
            <a:r>
              <a:rPr lang="en-GB" sz="900" dirty="0" smtClean="0">
                <a:latin typeface="Candara" panose="020E0502030303020204" pitchFamily="34" charset="0"/>
              </a:rPr>
              <a:t>petition and the marchers failed to get work for the town. Furthermore, some marchers discovered that their ‘Dole’ had been stopped as they had not been available for work while on the march.</a:t>
            </a:r>
            <a:endParaRPr lang="en-GB" sz="900" dirty="0">
              <a:latin typeface="Candara" panose="020E0502030303020204" pitchFamily="34" charset="0"/>
            </a:endParaRPr>
          </a:p>
        </p:txBody>
      </p:sp>
    </p:spTree>
    <p:extLst>
      <p:ext uri="{BB962C8B-B14F-4D97-AF65-F5344CB8AC3E}">
        <p14:creationId xmlns:p14="http://schemas.microsoft.com/office/powerpoint/2010/main" val="477893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7384"/>
            <a:ext cx="9001000" cy="648072"/>
          </a:xfrm>
          <a:ln w="3175">
            <a:solidFill>
              <a:schemeClr val="bg1"/>
            </a:solidFill>
          </a:ln>
        </p:spPr>
        <p:txBody>
          <a:bodyPr>
            <a:normAutofit/>
          </a:bodyPr>
          <a:lstStyle/>
          <a:p>
            <a:pPr marL="0" indent="0">
              <a:buNone/>
            </a:pPr>
            <a:r>
              <a:rPr lang="en-GB" sz="900" b="1" dirty="0">
                <a:latin typeface="Candara" panose="020E0502030303020204" pitchFamily="34" charset="0"/>
              </a:rPr>
              <a:t>Study Sources A, E and F and use your own </a:t>
            </a:r>
            <a:r>
              <a:rPr lang="en-GB" sz="900" b="1" dirty="0" smtClean="0">
                <a:latin typeface="Candara" panose="020E0502030303020204" pitchFamily="34" charset="0"/>
              </a:rPr>
              <a:t>knowledge. Spelling</a:t>
            </a:r>
            <a:r>
              <a:rPr lang="en-GB" sz="900" b="1" dirty="0">
                <a:latin typeface="Candara" panose="020E0502030303020204" pitchFamily="34" charset="0"/>
              </a:rPr>
              <a:t>, punctuation and grammar will be assessed in this question.</a:t>
            </a:r>
          </a:p>
          <a:p>
            <a:pPr marL="0" indent="0">
              <a:buNone/>
            </a:pPr>
            <a:r>
              <a:rPr lang="en-GB" sz="900" dirty="0">
                <a:latin typeface="Candara" panose="020E0502030303020204" pitchFamily="34" charset="0"/>
              </a:rPr>
              <a:t>Source F suggests that the reason for the German defeat in the Battle of Britain </a:t>
            </a:r>
            <a:r>
              <a:rPr lang="en-GB" sz="900" dirty="0" smtClean="0">
                <a:latin typeface="Candara" panose="020E0502030303020204" pitchFamily="34" charset="0"/>
              </a:rPr>
              <a:t>was the </a:t>
            </a:r>
            <a:r>
              <a:rPr lang="en-GB" sz="900" dirty="0">
                <a:latin typeface="Candara" panose="020E0502030303020204" pitchFamily="34" charset="0"/>
              </a:rPr>
              <a:t>weaknesses of the </a:t>
            </a:r>
            <a:r>
              <a:rPr lang="en-GB" sz="900" i="1" dirty="0">
                <a:latin typeface="Candara" panose="020E0502030303020204" pitchFamily="34" charset="0"/>
              </a:rPr>
              <a:t>Luftwaffe</a:t>
            </a:r>
            <a:r>
              <a:rPr lang="en-GB" sz="900" dirty="0" smtClean="0">
                <a:latin typeface="Candara" panose="020E0502030303020204" pitchFamily="34" charset="0"/>
              </a:rPr>
              <a:t>.</a:t>
            </a:r>
          </a:p>
          <a:p>
            <a:pPr marL="0" indent="0">
              <a:buNone/>
            </a:pPr>
            <a:r>
              <a:rPr lang="en-GB" sz="900" dirty="0" smtClean="0">
                <a:solidFill>
                  <a:srgbClr val="FF0000"/>
                </a:solidFill>
                <a:latin typeface="Candara" panose="020E0502030303020204" pitchFamily="34" charset="0"/>
              </a:rPr>
              <a:t>How </a:t>
            </a:r>
            <a:r>
              <a:rPr lang="en-GB" sz="900" dirty="0">
                <a:solidFill>
                  <a:srgbClr val="FF0000"/>
                </a:solidFill>
                <a:latin typeface="Candara" panose="020E0502030303020204" pitchFamily="34" charset="0"/>
              </a:rPr>
              <a:t>far do you agree with this interpretation? Use your own knowledge, Sources </a:t>
            </a:r>
            <a:r>
              <a:rPr lang="en-GB" sz="900" dirty="0" smtClean="0">
                <a:solidFill>
                  <a:srgbClr val="FF0000"/>
                </a:solidFill>
                <a:latin typeface="Candara" panose="020E0502030303020204" pitchFamily="34" charset="0"/>
              </a:rPr>
              <a:t>A, E </a:t>
            </a:r>
            <a:r>
              <a:rPr lang="en-GB" sz="900" dirty="0">
                <a:solidFill>
                  <a:srgbClr val="FF0000"/>
                </a:solidFill>
                <a:latin typeface="Candara" panose="020E0502030303020204" pitchFamily="34" charset="0"/>
              </a:rPr>
              <a:t>and F and any other sources you find helpful to explain your answer.</a:t>
            </a:r>
          </a:p>
        </p:txBody>
      </p:sp>
      <p:sp>
        <p:nvSpPr>
          <p:cNvPr id="4" name="TextBox 3"/>
          <p:cNvSpPr txBox="1"/>
          <p:nvPr/>
        </p:nvSpPr>
        <p:spPr>
          <a:xfrm>
            <a:off x="35496" y="692696"/>
            <a:ext cx="2888220" cy="175432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GB" sz="900" b="1" dirty="0">
                <a:solidFill>
                  <a:srgbClr val="002060"/>
                </a:solidFill>
                <a:latin typeface="Candara" panose="020E0502030303020204" pitchFamily="34" charset="0"/>
              </a:rPr>
              <a:t>Source A: </a:t>
            </a:r>
            <a:r>
              <a:rPr lang="en-GB" sz="900" dirty="0">
                <a:solidFill>
                  <a:srgbClr val="002060"/>
                </a:solidFill>
                <a:latin typeface="Candara" panose="020E0502030303020204" pitchFamily="34" charset="0"/>
              </a:rPr>
              <a:t>From the memoirs of a pilot in the </a:t>
            </a:r>
            <a:r>
              <a:rPr lang="en-GB" sz="900" i="1" dirty="0">
                <a:solidFill>
                  <a:srgbClr val="002060"/>
                </a:solidFill>
                <a:latin typeface="Candara" panose="020E0502030303020204" pitchFamily="34" charset="0"/>
              </a:rPr>
              <a:t>Luftwaffe </a:t>
            </a:r>
            <a:r>
              <a:rPr lang="en-GB" sz="900" dirty="0">
                <a:solidFill>
                  <a:srgbClr val="002060"/>
                </a:solidFill>
                <a:latin typeface="Candara" panose="020E0502030303020204" pitchFamily="34" charset="0"/>
              </a:rPr>
              <a:t>(German air force), </a:t>
            </a:r>
            <a:r>
              <a:rPr lang="en-GB" sz="900" dirty="0" smtClean="0">
                <a:solidFill>
                  <a:srgbClr val="002060"/>
                </a:solidFill>
                <a:latin typeface="Candara" panose="020E0502030303020204" pitchFamily="34" charset="0"/>
              </a:rPr>
              <a:t>published in </a:t>
            </a:r>
            <a:r>
              <a:rPr lang="en-GB" sz="900" dirty="0">
                <a:solidFill>
                  <a:srgbClr val="002060"/>
                </a:solidFill>
                <a:latin typeface="Candara" panose="020E0502030303020204" pitchFamily="34" charset="0"/>
              </a:rPr>
              <a:t>2004, about the Battle of Britain</a:t>
            </a:r>
            <a:r>
              <a:rPr lang="en-GB" sz="900" dirty="0" smtClean="0">
                <a:solidFill>
                  <a:srgbClr val="002060"/>
                </a:solidFill>
                <a:latin typeface="Candara" panose="020E0502030303020204" pitchFamily="34" charset="0"/>
              </a:rPr>
              <a:t>.</a:t>
            </a:r>
            <a:endParaRPr lang="en-GB" sz="900" dirty="0">
              <a:latin typeface="Candara" panose="020E0502030303020204" pitchFamily="34" charset="0"/>
            </a:endParaRPr>
          </a:p>
          <a:p>
            <a:r>
              <a:rPr lang="en-GB" sz="900" dirty="0" smtClean="0">
                <a:latin typeface="Candara" panose="020E0502030303020204" pitchFamily="34" charset="0"/>
              </a:rPr>
              <a:t>The </a:t>
            </a:r>
            <a:r>
              <a:rPr lang="en-GB" sz="900" dirty="0">
                <a:latin typeface="Candara" panose="020E0502030303020204" pitchFamily="34" charset="0"/>
              </a:rPr>
              <a:t>pilots in our squadron did not have much experience. In just two months, </a:t>
            </a:r>
            <a:r>
              <a:rPr lang="en-GB" sz="900" dirty="0" smtClean="0">
                <a:latin typeface="Candara" panose="020E0502030303020204" pitchFamily="34" charset="0"/>
              </a:rPr>
              <a:t>our numbers </a:t>
            </a:r>
            <a:r>
              <a:rPr lang="en-GB" sz="900" dirty="0">
                <a:latin typeface="Candara" panose="020E0502030303020204" pitchFamily="34" charset="0"/>
              </a:rPr>
              <a:t>fell from 36 pilots to four. By early September, </a:t>
            </a:r>
            <a:r>
              <a:rPr lang="en-GB" sz="900" dirty="0" smtClean="0">
                <a:latin typeface="Candara" panose="020E0502030303020204" pitchFamily="34" charset="0"/>
              </a:rPr>
              <a:t>we were </a:t>
            </a:r>
            <a:r>
              <a:rPr lang="en-GB" sz="900" dirty="0">
                <a:latin typeface="Candara" panose="020E0502030303020204" pitchFamily="34" charset="0"/>
              </a:rPr>
              <a:t>losing to the </a:t>
            </a:r>
            <a:r>
              <a:rPr lang="en-GB" sz="900" dirty="0" smtClean="0">
                <a:latin typeface="Candara" panose="020E0502030303020204" pitchFamily="34" charset="0"/>
              </a:rPr>
              <a:t>RAF. We </a:t>
            </a:r>
            <a:r>
              <a:rPr lang="en-GB" sz="900" dirty="0">
                <a:latin typeface="Candara" panose="020E0502030303020204" pitchFamily="34" charset="0"/>
              </a:rPr>
              <a:t>really wasted our fighter planes. We didn’t have enough fighter planes to </a:t>
            </a:r>
            <a:r>
              <a:rPr lang="en-GB" sz="900" dirty="0" smtClean="0">
                <a:latin typeface="Candara" panose="020E0502030303020204" pitchFamily="34" charset="0"/>
              </a:rPr>
              <a:t>begin with</a:t>
            </a:r>
            <a:r>
              <a:rPr lang="en-GB" sz="900" dirty="0">
                <a:latin typeface="Candara" panose="020E0502030303020204" pitchFamily="34" charset="0"/>
              </a:rPr>
              <a:t>. We also used them in </a:t>
            </a:r>
            <a:r>
              <a:rPr lang="en-GB" sz="900" dirty="0" smtClean="0">
                <a:latin typeface="Candara" panose="020E0502030303020204" pitchFamily="34" charset="0"/>
              </a:rPr>
              <a:t>the wrong </a:t>
            </a:r>
            <a:r>
              <a:rPr lang="en-GB" sz="900" dirty="0">
                <a:latin typeface="Candara" panose="020E0502030303020204" pitchFamily="34" charset="0"/>
              </a:rPr>
              <a:t>way by flying slowly over England in very </a:t>
            </a:r>
            <a:r>
              <a:rPr lang="en-GB" sz="900" dirty="0" smtClean="0">
                <a:latin typeface="Candara" panose="020E0502030303020204" pitchFamily="34" charset="0"/>
              </a:rPr>
              <a:t>close  escort </a:t>
            </a:r>
            <a:r>
              <a:rPr lang="en-GB" sz="900" dirty="0">
                <a:latin typeface="Candara" panose="020E0502030303020204" pitchFamily="34" charset="0"/>
              </a:rPr>
              <a:t>to </a:t>
            </a:r>
            <a:r>
              <a:rPr lang="en-GB" sz="900" dirty="0" smtClean="0">
                <a:latin typeface="Candara" panose="020E0502030303020204" pitchFamily="34" charset="0"/>
              </a:rPr>
              <a:t>the bombers</a:t>
            </a:r>
            <a:r>
              <a:rPr lang="en-GB" sz="900" dirty="0">
                <a:latin typeface="Candara" panose="020E0502030303020204" pitchFamily="34" charset="0"/>
              </a:rPr>
              <a:t>. Of course, the Spitfires could change direction easily </a:t>
            </a:r>
            <a:r>
              <a:rPr lang="en-GB" sz="900" dirty="0" smtClean="0">
                <a:latin typeface="Candara" panose="020E0502030303020204" pitchFamily="34" charset="0"/>
              </a:rPr>
              <a:t>and, when </a:t>
            </a:r>
            <a:r>
              <a:rPr lang="en-GB" sz="900" dirty="0">
                <a:latin typeface="Candara" panose="020E0502030303020204" pitchFamily="34" charset="0"/>
              </a:rPr>
              <a:t>close to the bombers, that was important.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39" t="22199" r="25924" b="28952"/>
          <a:stretch/>
        </p:blipFill>
        <p:spPr bwMode="auto">
          <a:xfrm>
            <a:off x="35496" y="3284984"/>
            <a:ext cx="2880783" cy="19442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5496" y="2564904"/>
            <a:ext cx="2880783" cy="646331"/>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GB" sz="900" dirty="0" smtClean="0">
                <a:solidFill>
                  <a:srgbClr val="002060"/>
                </a:solidFill>
                <a:latin typeface="Candara" panose="020E0502030303020204" pitchFamily="34" charset="0"/>
              </a:rPr>
              <a:t>Source B: A </a:t>
            </a:r>
            <a:r>
              <a:rPr lang="en-GB" sz="900" dirty="0">
                <a:solidFill>
                  <a:srgbClr val="002060"/>
                </a:solidFill>
                <a:latin typeface="Candara" panose="020E0502030303020204" pitchFamily="34" charset="0"/>
              </a:rPr>
              <a:t>painting of a scene from the Battle of Britain with the title </a:t>
            </a:r>
            <a:r>
              <a:rPr lang="en-GB" sz="900" i="1" dirty="0">
                <a:solidFill>
                  <a:srgbClr val="002060"/>
                </a:solidFill>
                <a:latin typeface="Candara" panose="020E0502030303020204" pitchFamily="34" charset="0"/>
              </a:rPr>
              <a:t>Diving </a:t>
            </a:r>
            <a:r>
              <a:rPr lang="en-GB" sz="900" i="1" dirty="0" smtClean="0">
                <a:solidFill>
                  <a:srgbClr val="002060"/>
                </a:solidFill>
                <a:latin typeface="Candara" panose="020E0502030303020204" pitchFamily="34" charset="0"/>
              </a:rPr>
              <a:t>Squadron of </a:t>
            </a:r>
            <a:r>
              <a:rPr lang="en-GB" sz="900" i="1" dirty="0">
                <a:solidFill>
                  <a:srgbClr val="002060"/>
                </a:solidFill>
                <a:latin typeface="Candara" panose="020E0502030303020204" pitchFamily="34" charset="0"/>
              </a:rPr>
              <a:t>Spitfires</a:t>
            </a:r>
            <a:r>
              <a:rPr lang="en-GB" sz="900" dirty="0">
                <a:solidFill>
                  <a:srgbClr val="002060"/>
                </a:solidFill>
                <a:latin typeface="Candara" panose="020E0502030303020204" pitchFamily="34" charset="0"/>
              </a:rPr>
              <a:t>. It was painted in 1942 by an artist who was working for the </a:t>
            </a:r>
            <a:r>
              <a:rPr lang="en-GB" sz="900" dirty="0" smtClean="0">
                <a:solidFill>
                  <a:srgbClr val="002060"/>
                </a:solidFill>
                <a:latin typeface="Candara" panose="020E0502030303020204" pitchFamily="34" charset="0"/>
              </a:rPr>
              <a:t>Ministry of </a:t>
            </a:r>
            <a:r>
              <a:rPr lang="en-GB" sz="900" dirty="0">
                <a:solidFill>
                  <a:srgbClr val="002060"/>
                </a:solidFill>
                <a:latin typeface="Candara" panose="020E0502030303020204" pitchFamily="34" charset="0"/>
              </a:rPr>
              <a:t>Information</a:t>
            </a:r>
            <a:r>
              <a:rPr lang="en-GB" sz="900" dirty="0">
                <a:latin typeface="Candara" panose="020E0502030303020204" pitchFamily="34" charset="0"/>
              </a:rPr>
              <a:t>.</a:t>
            </a:r>
          </a:p>
        </p:txBody>
      </p:sp>
      <p:sp>
        <p:nvSpPr>
          <p:cNvPr id="6" name="Rectangle 5"/>
          <p:cNvSpPr/>
          <p:nvPr/>
        </p:nvSpPr>
        <p:spPr>
          <a:xfrm>
            <a:off x="35496" y="5402540"/>
            <a:ext cx="2924746" cy="1338828"/>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900" b="1" dirty="0">
                <a:solidFill>
                  <a:srgbClr val="002060"/>
                </a:solidFill>
                <a:latin typeface="Candara" panose="020E0502030303020204" pitchFamily="34" charset="0"/>
              </a:rPr>
              <a:t>Source C: </a:t>
            </a:r>
            <a:r>
              <a:rPr lang="en-GB" sz="900" dirty="0">
                <a:solidFill>
                  <a:srgbClr val="002060"/>
                </a:solidFill>
                <a:latin typeface="Candara" panose="020E0502030303020204" pitchFamily="34" charset="0"/>
              </a:rPr>
              <a:t>From orders given by the German leader Adolf Hitler, 1 August 1940</a:t>
            </a:r>
            <a:r>
              <a:rPr lang="en-GB" sz="900" dirty="0" smtClean="0">
                <a:solidFill>
                  <a:srgbClr val="002060"/>
                </a:solidFill>
                <a:latin typeface="Candara" panose="020E0502030303020204" pitchFamily="34" charset="0"/>
              </a:rPr>
              <a:t>.</a:t>
            </a:r>
            <a:endParaRPr lang="en-GB" sz="900" dirty="0">
              <a:latin typeface="Candara" panose="020E0502030303020204" pitchFamily="34" charset="0"/>
            </a:endParaRPr>
          </a:p>
          <a:p>
            <a:r>
              <a:rPr lang="en-GB" sz="900" dirty="0" smtClean="0">
                <a:latin typeface="Candara" panose="020E0502030303020204" pitchFamily="34" charset="0"/>
              </a:rPr>
              <a:t>I </a:t>
            </a:r>
            <a:r>
              <a:rPr lang="en-GB" sz="900" dirty="0">
                <a:latin typeface="Candara" panose="020E0502030303020204" pitchFamily="34" charset="0"/>
              </a:rPr>
              <a:t>want to establish the necessary conditions for the final conquest of Britain. I </a:t>
            </a:r>
            <a:r>
              <a:rPr lang="en-GB" sz="900" dirty="0" smtClean="0">
                <a:latin typeface="Candara" panose="020E0502030303020204" pitchFamily="34" charset="0"/>
              </a:rPr>
              <a:t>order the </a:t>
            </a:r>
            <a:r>
              <a:rPr lang="en-GB" sz="900" i="1" dirty="0">
                <a:latin typeface="Candara" panose="020E0502030303020204" pitchFamily="34" charset="0"/>
              </a:rPr>
              <a:t>Luftwaffe </a:t>
            </a:r>
            <a:r>
              <a:rPr lang="en-GB" sz="900" dirty="0">
                <a:latin typeface="Candara" panose="020E0502030303020204" pitchFamily="34" charset="0"/>
              </a:rPr>
              <a:t>to use all the forces at its command to defeat the RAF in the </a:t>
            </a:r>
            <a:r>
              <a:rPr lang="en-GB" sz="900" dirty="0" smtClean="0">
                <a:latin typeface="Candara" panose="020E0502030303020204" pitchFamily="34" charset="0"/>
              </a:rPr>
              <a:t>shortest time </a:t>
            </a:r>
            <a:r>
              <a:rPr lang="en-GB" sz="900" dirty="0">
                <a:latin typeface="Candara" panose="020E0502030303020204" pitchFamily="34" charset="0"/>
              </a:rPr>
              <a:t>possible. The primary targets should be British planes, their airfields </a:t>
            </a:r>
            <a:r>
              <a:rPr lang="en-GB" sz="900" dirty="0" smtClean="0">
                <a:latin typeface="Candara" panose="020E0502030303020204" pitchFamily="34" charset="0"/>
              </a:rPr>
              <a:t>and supply </a:t>
            </a:r>
            <a:r>
              <a:rPr lang="en-GB" sz="900" dirty="0">
                <a:latin typeface="Candara" panose="020E0502030303020204" pitchFamily="34" charset="0"/>
              </a:rPr>
              <a:t>organisations. The </a:t>
            </a:r>
            <a:r>
              <a:rPr lang="en-GB" sz="900" i="1" dirty="0">
                <a:latin typeface="Candara" panose="020E0502030303020204" pitchFamily="34" charset="0"/>
              </a:rPr>
              <a:t>Luftwaffe </a:t>
            </a:r>
            <a:r>
              <a:rPr lang="en-GB" sz="900" dirty="0">
                <a:latin typeface="Candara" panose="020E0502030303020204" pitchFamily="34" charset="0"/>
              </a:rPr>
              <a:t>should also attack factories making </a:t>
            </a:r>
            <a:r>
              <a:rPr lang="en-GB" sz="900" dirty="0" smtClean="0">
                <a:latin typeface="Candara" panose="020E0502030303020204" pitchFamily="34" charset="0"/>
              </a:rPr>
              <a:t>aeroplanes and </a:t>
            </a:r>
            <a:r>
              <a:rPr lang="en-GB" sz="900" dirty="0">
                <a:latin typeface="Candara" panose="020E0502030303020204" pitchFamily="34" charset="0"/>
              </a:rPr>
              <a:t>anti-aircraft equipment.</a:t>
            </a:r>
          </a:p>
        </p:txBody>
      </p:sp>
      <p:sp>
        <p:nvSpPr>
          <p:cNvPr id="7" name="Rectangle 6"/>
          <p:cNvSpPr/>
          <p:nvPr/>
        </p:nvSpPr>
        <p:spPr>
          <a:xfrm>
            <a:off x="3048246" y="694437"/>
            <a:ext cx="2891906" cy="64633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900" b="1" dirty="0">
                <a:solidFill>
                  <a:srgbClr val="002060"/>
                </a:solidFill>
                <a:latin typeface="Candara" panose="020E0502030303020204" pitchFamily="34" charset="0"/>
              </a:rPr>
              <a:t>Source D: </a:t>
            </a:r>
            <a:r>
              <a:rPr lang="en-GB" sz="900" dirty="0">
                <a:solidFill>
                  <a:srgbClr val="002060"/>
                </a:solidFill>
                <a:latin typeface="Candara" panose="020E0502030303020204" pitchFamily="34" charset="0"/>
              </a:rPr>
              <a:t>A photograph published in a British newspaper during the Battle of </a:t>
            </a:r>
            <a:r>
              <a:rPr lang="en-GB" sz="900" dirty="0" smtClean="0">
                <a:solidFill>
                  <a:srgbClr val="002060"/>
                </a:solidFill>
                <a:latin typeface="Candara" panose="020E0502030303020204" pitchFamily="34" charset="0"/>
              </a:rPr>
              <a:t>Britain. It </a:t>
            </a:r>
            <a:r>
              <a:rPr lang="en-GB" sz="900" dirty="0">
                <a:solidFill>
                  <a:srgbClr val="002060"/>
                </a:solidFill>
                <a:latin typeface="Candara" panose="020E0502030303020204" pitchFamily="34" charset="0"/>
              </a:rPr>
              <a:t>shows a German plane which has been shot down during the battle.</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475" t="41719" r="22620" b="26251"/>
          <a:stretch/>
        </p:blipFill>
        <p:spPr bwMode="auto">
          <a:xfrm>
            <a:off x="3059832" y="1412776"/>
            <a:ext cx="2880320" cy="127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3059832" y="2760310"/>
            <a:ext cx="2880320" cy="18928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900" b="1" dirty="0" smtClean="0">
                <a:solidFill>
                  <a:srgbClr val="002060"/>
                </a:solidFill>
                <a:latin typeface="Candara" panose="020E0502030303020204" pitchFamily="34" charset="0"/>
              </a:rPr>
              <a:t>Source </a:t>
            </a:r>
            <a:r>
              <a:rPr lang="en-GB" sz="900" b="1" dirty="0">
                <a:solidFill>
                  <a:srgbClr val="002060"/>
                </a:solidFill>
                <a:latin typeface="Candara" panose="020E0502030303020204" pitchFamily="34" charset="0"/>
              </a:rPr>
              <a:t>E: </a:t>
            </a:r>
            <a:r>
              <a:rPr lang="en-GB" sz="900" dirty="0">
                <a:solidFill>
                  <a:srgbClr val="002060"/>
                </a:solidFill>
                <a:latin typeface="Candara" panose="020E0502030303020204" pitchFamily="34" charset="0"/>
              </a:rPr>
              <a:t>From an interview given in 2007 by a former RAF officer. He is talking </a:t>
            </a:r>
            <a:r>
              <a:rPr lang="en-GB" sz="900" dirty="0" smtClean="0">
                <a:solidFill>
                  <a:srgbClr val="002060"/>
                </a:solidFill>
                <a:latin typeface="Candara" panose="020E0502030303020204" pitchFamily="34" charset="0"/>
              </a:rPr>
              <a:t>about events </a:t>
            </a:r>
            <a:r>
              <a:rPr lang="en-GB" sz="900" dirty="0">
                <a:solidFill>
                  <a:srgbClr val="002060"/>
                </a:solidFill>
                <a:latin typeface="Candara" panose="020E0502030303020204" pitchFamily="34" charset="0"/>
              </a:rPr>
              <a:t>on 15 September 1940, during the Battle of Britain. The interview </a:t>
            </a:r>
            <a:r>
              <a:rPr lang="en-GB" sz="900" dirty="0" smtClean="0">
                <a:solidFill>
                  <a:srgbClr val="002060"/>
                </a:solidFill>
                <a:latin typeface="Candara" panose="020E0502030303020204" pitchFamily="34" charset="0"/>
              </a:rPr>
              <a:t>was for </a:t>
            </a:r>
            <a:r>
              <a:rPr lang="en-GB" sz="900" i="1" dirty="0">
                <a:solidFill>
                  <a:srgbClr val="002060"/>
                </a:solidFill>
                <a:latin typeface="Candara" panose="020E0502030303020204" pitchFamily="34" charset="0"/>
              </a:rPr>
              <a:t>The Battle of Britain Historical Society </a:t>
            </a:r>
            <a:r>
              <a:rPr lang="en-GB" sz="900" dirty="0" smtClean="0">
                <a:solidFill>
                  <a:srgbClr val="002060"/>
                </a:solidFill>
                <a:latin typeface="Candara" panose="020E0502030303020204" pitchFamily="34" charset="0"/>
              </a:rPr>
              <a:t>website.</a:t>
            </a:r>
          </a:p>
          <a:p>
            <a:r>
              <a:rPr lang="en-GB" sz="900" dirty="0">
                <a:latin typeface="Candara" panose="020E0502030303020204" pitchFamily="34" charset="0"/>
              </a:rPr>
              <a:t>R</a:t>
            </a:r>
            <a:r>
              <a:rPr lang="en-GB" sz="900" dirty="0" smtClean="0">
                <a:latin typeface="Candara" panose="020E0502030303020204" pitchFamily="34" charset="0"/>
              </a:rPr>
              <a:t>adar meant we were ready for the </a:t>
            </a:r>
            <a:r>
              <a:rPr lang="en-GB" sz="900" i="1" dirty="0" smtClean="0">
                <a:latin typeface="Candara" panose="020E0502030303020204" pitchFamily="34" charset="0"/>
              </a:rPr>
              <a:t>Luftwaffe</a:t>
            </a:r>
            <a:r>
              <a:rPr lang="en-GB" sz="900" dirty="0" smtClean="0">
                <a:latin typeface="Candara" panose="020E0502030303020204" pitchFamily="34" charset="0"/>
              </a:rPr>
              <a:t>. My RAF squadron moved towards about </a:t>
            </a:r>
            <a:r>
              <a:rPr lang="en-GB" sz="900" dirty="0">
                <a:latin typeface="Candara" panose="020E0502030303020204" pitchFamily="34" charset="0"/>
              </a:rPr>
              <a:t>20 unescorted German bombers which were coming in towards London. It</a:t>
            </a:r>
          </a:p>
          <a:p>
            <a:r>
              <a:rPr lang="en-GB" sz="900" dirty="0">
                <a:latin typeface="Candara" panose="020E0502030303020204" pitchFamily="34" charset="0"/>
              </a:rPr>
              <a:t>was going to be a nice party because other squadrons of Hurricanes and </a:t>
            </a:r>
            <a:r>
              <a:rPr lang="en-GB" sz="900" dirty="0" smtClean="0">
                <a:latin typeface="Candara" panose="020E0502030303020204" pitchFamily="34" charset="0"/>
              </a:rPr>
              <a:t>Spitfires also </a:t>
            </a:r>
            <a:r>
              <a:rPr lang="en-GB" sz="900" dirty="0">
                <a:latin typeface="Candara" panose="020E0502030303020204" pitchFamily="34" charset="0"/>
              </a:rPr>
              <a:t>joined in. We gained a little height on the German bombers and were able </a:t>
            </a:r>
            <a:r>
              <a:rPr lang="en-GB" sz="900" dirty="0" smtClean="0">
                <a:latin typeface="Candara" panose="020E0502030303020204" pitchFamily="34" charset="0"/>
              </a:rPr>
              <a:t>to dive </a:t>
            </a:r>
            <a:r>
              <a:rPr lang="en-GB" sz="900" dirty="0">
                <a:latin typeface="Candara" panose="020E0502030303020204" pitchFamily="34" charset="0"/>
              </a:rPr>
              <a:t>on them from the right. Our first attack broke them up very nicely. The bomber </a:t>
            </a:r>
            <a:r>
              <a:rPr lang="en-GB" sz="900" dirty="0" smtClean="0">
                <a:latin typeface="Candara" panose="020E0502030303020204" pitchFamily="34" charset="0"/>
              </a:rPr>
              <a:t>I attacked </a:t>
            </a:r>
            <a:r>
              <a:rPr lang="en-GB" sz="900" dirty="0">
                <a:latin typeface="Candara" panose="020E0502030303020204" pitchFamily="34" charset="0"/>
              </a:rPr>
              <a:t>soon had white smoke streaming behind it.</a:t>
            </a:r>
          </a:p>
        </p:txBody>
      </p:sp>
      <p:sp>
        <p:nvSpPr>
          <p:cNvPr id="9" name="Rectangle 8"/>
          <p:cNvSpPr/>
          <p:nvPr/>
        </p:nvSpPr>
        <p:spPr>
          <a:xfrm>
            <a:off x="3059832" y="4710043"/>
            <a:ext cx="2880320" cy="2031325"/>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900" b="1" dirty="0">
                <a:solidFill>
                  <a:srgbClr val="002060"/>
                </a:solidFill>
              </a:rPr>
              <a:t>Source F: </a:t>
            </a:r>
            <a:r>
              <a:rPr lang="en-GB" sz="900" dirty="0">
                <a:solidFill>
                  <a:srgbClr val="002060"/>
                </a:solidFill>
              </a:rPr>
              <a:t>From a modern world history textbook, published in 1996</a:t>
            </a:r>
            <a:r>
              <a:rPr lang="en-GB" sz="900" dirty="0" smtClean="0"/>
              <a:t>.</a:t>
            </a:r>
          </a:p>
          <a:p>
            <a:r>
              <a:rPr lang="en-GB" sz="900" dirty="0" smtClean="0">
                <a:latin typeface="Candara" panose="020E0502030303020204" pitchFamily="34" charset="0"/>
              </a:rPr>
              <a:t>The </a:t>
            </a:r>
            <a:r>
              <a:rPr lang="en-GB" sz="900" dirty="0">
                <a:latin typeface="Candara" panose="020E0502030303020204" pitchFamily="34" charset="0"/>
              </a:rPr>
              <a:t>successful outcome of the Battle of Britain was due to the weaknesses of </a:t>
            </a:r>
            <a:r>
              <a:rPr lang="en-GB" sz="900" dirty="0" smtClean="0">
                <a:latin typeface="Candara" panose="020E0502030303020204" pitchFamily="34" charset="0"/>
              </a:rPr>
              <a:t>the </a:t>
            </a:r>
            <a:r>
              <a:rPr lang="en-GB" sz="900" i="1" dirty="0" smtClean="0">
                <a:latin typeface="Candara" panose="020E0502030303020204" pitchFamily="34" charset="0"/>
              </a:rPr>
              <a:t>Luftwaffe</a:t>
            </a:r>
            <a:r>
              <a:rPr lang="en-GB" sz="900" dirty="0">
                <a:latin typeface="Candara" panose="020E0502030303020204" pitchFamily="34" charset="0"/>
              </a:rPr>
              <a:t>. The commander of the </a:t>
            </a:r>
            <a:r>
              <a:rPr lang="en-GB" sz="900" i="1" dirty="0">
                <a:latin typeface="Candara" panose="020E0502030303020204" pitchFamily="34" charset="0"/>
              </a:rPr>
              <a:t>Luftwaffe</a:t>
            </a:r>
            <a:r>
              <a:rPr lang="en-GB" sz="900" dirty="0">
                <a:latin typeface="Candara" panose="020E0502030303020204" pitchFamily="34" charset="0"/>
              </a:rPr>
              <a:t>, Goering, had little understanding </a:t>
            </a:r>
            <a:r>
              <a:rPr lang="en-GB" sz="900" dirty="0" smtClean="0">
                <a:latin typeface="Candara" panose="020E0502030303020204" pitchFamily="34" charset="0"/>
              </a:rPr>
              <a:t>of tactics and </a:t>
            </a:r>
            <a:r>
              <a:rPr lang="en-GB" sz="900" dirty="0">
                <a:latin typeface="Candara" panose="020E0502030303020204" pitchFamily="34" charset="0"/>
              </a:rPr>
              <a:t>underestimated the strength of the RAF. Hitler and Goering also made </a:t>
            </a:r>
            <a:r>
              <a:rPr lang="en-GB" sz="900" dirty="0" smtClean="0">
                <a:latin typeface="Candara" panose="020E0502030303020204" pitchFamily="34" charset="0"/>
              </a:rPr>
              <a:t>the mistake </a:t>
            </a:r>
            <a:r>
              <a:rPr lang="en-GB" sz="900" dirty="0">
                <a:latin typeface="Candara" panose="020E0502030303020204" pitchFamily="34" charset="0"/>
              </a:rPr>
              <a:t>on 7 September 1940 of switching their attacks from RAF fighter bases </a:t>
            </a:r>
            <a:r>
              <a:rPr lang="en-GB" sz="900" dirty="0" smtClean="0">
                <a:latin typeface="Candara" panose="020E0502030303020204" pitchFamily="34" charset="0"/>
              </a:rPr>
              <a:t>to London</a:t>
            </a:r>
            <a:r>
              <a:rPr lang="en-GB" sz="900" dirty="0">
                <a:latin typeface="Candara" panose="020E0502030303020204" pitchFamily="34" charset="0"/>
              </a:rPr>
              <a:t>. On the other hand, the RAF had several advantages. It was led by Air </a:t>
            </a:r>
            <a:r>
              <a:rPr lang="en-GB" sz="900" dirty="0" smtClean="0">
                <a:latin typeface="Candara" panose="020E0502030303020204" pitchFamily="34" charset="0"/>
              </a:rPr>
              <a:t>Chief Marshall </a:t>
            </a:r>
            <a:r>
              <a:rPr lang="en-GB" sz="900" dirty="0" err="1">
                <a:latin typeface="Candara" panose="020E0502030303020204" pitchFamily="34" charset="0"/>
              </a:rPr>
              <a:t>Dowding</a:t>
            </a:r>
            <a:r>
              <a:rPr lang="en-GB" sz="900" dirty="0">
                <a:latin typeface="Candara" panose="020E0502030303020204" pitchFamily="34" charset="0"/>
              </a:rPr>
              <a:t> who was a great supporter of radar. The British also made </a:t>
            </a:r>
            <a:r>
              <a:rPr lang="en-GB" sz="900" dirty="0" smtClean="0">
                <a:latin typeface="Candara" panose="020E0502030303020204" pitchFamily="34" charset="0"/>
              </a:rPr>
              <a:t>effective use </a:t>
            </a:r>
            <a:r>
              <a:rPr lang="en-GB" sz="900" dirty="0">
                <a:latin typeface="Candara" panose="020E0502030303020204" pitchFamily="34" charset="0"/>
              </a:rPr>
              <a:t>of their fighter planes, the Hurricane and the Spitfire, which were a good </a:t>
            </a:r>
            <a:r>
              <a:rPr lang="en-GB" sz="900" dirty="0" smtClean="0">
                <a:latin typeface="Candara" panose="020E0502030303020204" pitchFamily="34" charset="0"/>
              </a:rPr>
              <a:t>match for </a:t>
            </a:r>
            <a:r>
              <a:rPr lang="en-GB" sz="900" dirty="0">
                <a:latin typeface="Candara" panose="020E0502030303020204" pitchFamily="34" charset="0"/>
              </a:rPr>
              <a:t>the German </a:t>
            </a:r>
            <a:r>
              <a:rPr lang="en-GB" sz="900" i="1" dirty="0">
                <a:latin typeface="Candara" panose="020E0502030303020204" pitchFamily="34" charset="0"/>
              </a:rPr>
              <a:t>Messerschmitt </a:t>
            </a:r>
            <a:r>
              <a:rPr lang="en-GB" sz="900" dirty="0">
                <a:latin typeface="Candara" panose="020E0502030303020204" pitchFamily="34" charset="0"/>
              </a:rPr>
              <a:t>109.</a:t>
            </a:r>
          </a:p>
        </p:txBody>
      </p:sp>
      <p:sp>
        <p:nvSpPr>
          <p:cNvPr id="10" name="TextBox 9"/>
          <p:cNvSpPr txBox="1"/>
          <p:nvPr/>
        </p:nvSpPr>
        <p:spPr>
          <a:xfrm>
            <a:off x="6084168" y="694437"/>
            <a:ext cx="3024336" cy="3970318"/>
          </a:xfrm>
          <a:prstGeom prst="rect">
            <a:avLst/>
          </a:prstGeom>
          <a:noFill/>
        </p:spPr>
        <p:txBody>
          <a:bodyPr wrap="square" rtlCol="0">
            <a:spAutoFit/>
          </a:bodyPr>
          <a:lstStyle/>
          <a:p>
            <a:r>
              <a:rPr lang="en-GB" sz="900" b="1" u="sng" dirty="0" smtClean="0"/>
              <a:t>Battle of Britain</a:t>
            </a:r>
            <a:endParaRPr lang="en-GB" sz="900" b="1" u="sng" dirty="0"/>
          </a:p>
          <a:p>
            <a:r>
              <a:rPr lang="en-GB" sz="900" dirty="0" smtClean="0"/>
              <a:t>Following the evacuation of the BEF from Dunkirk, Hitler ordered the preparation for the invasion of GB – Codenamed Operation Sea lion.</a:t>
            </a:r>
          </a:p>
          <a:p>
            <a:r>
              <a:rPr lang="en-GB" sz="900" dirty="0" smtClean="0"/>
              <a:t>Britain had naval superiority. Hitler would need to win the battle of the air.</a:t>
            </a:r>
          </a:p>
          <a:p>
            <a:r>
              <a:rPr lang="en-GB" sz="900" dirty="0" smtClean="0">
                <a:solidFill>
                  <a:srgbClr val="FF0000"/>
                </a:solidFill>
              </a:rPr>
              <a:t>Luftwaffe had a clear advantage. 1,300 bombers, 1,200 fights. RAF had 600.</a:t>
            </a:r>
          </a:p>
          <a:p>
            <a:r>
              <a:rPr lang="en-GB" sz="900" dirty="0" smtClean="0">
                <a:solidFill>
                  <a:srgbClr val="FF0000"/>
                </a:solidFill>
              </a:rPr>
              <a:t>Luftwaffe blockaded British shipping.</a:t>
            </a:r>
          </a:p>
          <a:p>
            <a:r>
              <a:rPr lang="en-GB" sz="900" dirty="0" smtClean="0">
                <a:solidFill>
                  <a:srgbClr val="FF0000"/>
                </a:solidFill>
              </a:rPr>
              <a:t>Luftwaffe attacked Britain's fighter command ground installations and major cities.</a:t>
            </a:r>
          </a:p>
          <a:p>
            <a:r>
              <a:rPr lang="en-GB" sz="900" dirty="0" smtClean="0">
                <a:solidFill>
                  <a:srgbClr val="00B050"/>
                </a:solidFill>
              </a:rPr>
              <a:t>British forced were well prepared. Radar was an advantage. Most advanced in the world. Gave early notice of an attack.</a:t>
            </a:r>
            <a:endParaRPr lang="en-GB" sz="900" dirty="0">
              <a:solidFill>
                <a:srgbClr val="00B050"/>
              </a:solidFill>
            </a:endParaRPr>
          </a:p>
          <a:p>
            <a:r>
              <a:rPr lang="en-GB" sz="900" dirty="0" smtClean="0">
                <a:solidFill>
                  <a:srgbClr val="00B050"/>
                </a:solidFill>
              </a:rPr>
              <a:t>Spitfire plan was arguably the best fighter in the world but short supply.</a:t>
            </a:r>
          </a:p>
          <a:p>
            <a:r>
              <a:rPr lang="en-GB" sz="900" dirty="0" smtClean="0">
                <a:solidFill>
                  <a:srgbClr val="FF0000"/>
                </a:solidFill>
              </a:rPr>
              <a:t>June 1940 – Hitler attacks shipping, ports, airfields.</a:t>
            </a:r>
            <a:r>
              <a:rPr lang="en-GB" sz="900" dirty="0">
                <a:solidFill>
                  <a:srgbClr val="FF0000"/>
                </a:solidFill>
              </a:rPr>
              <a:t> </a:t>
            </a:r>
            <a:endParaRPr lang="en-GB" sz="900" dirty="0" smtClean="0">
              <a:solidFill>
                <a:srgbClr val="FF0000"/>
              </a:solidFill>
            </a:endParaRPr>
          </a:p>
          <a:p>
            <a:r>
              <a:rPr lang="en-GB" sz="900" dirty="0" smtClean="0">
                <a:solidFill>
                  <a:srgbClr val="FF0000"/>
                </a:solidFill>
              </a:rPr>
              <a:t>2</a:t>
            </a:r>
            <a:r>
              <a:rPr lang="en-GB" sz="900" baseline="30000" dirty="0" smtClean="0">
                <a:solidFill>
                  <a:srgbClr val="FF0000"/>
                </a:solidFill>
              </a:rPr>
              <a:t>nd</a:t>
            </a:r>
            <a:r>
              <a:rPr lang="en-GB" sz="900" dirty="0" smtClean="0">
                <a:solidFill>
                  <a:srgbClr val="FF0000"/>
                </a:solidFill>
              </a:rPr>
              <a:t> August – Goering issued the </a:t>
            </a:r>
            <a:r>
              <a:rPr lang="en-GB" sz="900" dirty="0" err="1" smtClean="0">
                <a:solidFill>
                  <a:srgbClr val="FF0000"/>
                </a:solidFill>
              </a:rPr>
              <a:t>Adlertag</a:t>
            </a:r>
            <a:r>
              <a:rPr lang="en-GB" sz="900" dirty="0" smtClean="0">
                <a:solidFill>
                  <a:srgbClr val="FF0000"/>
                </a:solidFill>
              </a:rPr>
              <a:t> (Eagle Day) directive to attack air power and to open the way to invade. Began on the 8</a:t>
            </a:r>
            <a:r>
              <a:rPr lang="en-GB" sz="900" baseline="30000" dirty="0" smtClean="0">
                <a:solidFill>
                  <a:srgbClr val="FF0000"/>
                </a:solidFill>
              </a:rPr>
              <a:t>th</a:t>
            </a:r>
            <a:r>
              <a:rPr lang="en-GB" sz="900" dirty="0" smtClean="0">
                <a:solidFill>
                  <a:srgbClr val="FF0000"/>
                </a:solidFill>
              </a:rPr>
              <a:t> August, 1,500 aircraft a day and directed them against airfields and radar stations. </a:t>
            </a:r>
            <a:r>
              <a:rPr lang="en-GB" sz="900" dirty="0" smtClean="0">
                <a:solidFill>
                  <a:srgbClr val="00B050"/>
                </a:solidFill>
              </a:rPr>
              <a:t>By late August, Germans had lost 600, RAF only 260. RAF was rapidly losing fighters and pilots, radar was damaged.</a:t>
            </a:r>
          </a:p>
          <a:p>
            <a:r>
              <a:rPr lang="en-GB" sz="900" dirty="0" smtClean="0">
                <a:solidFill>
                  <a:srgbClr val="00B050"/>
                </a:solidFill>
              </a:rPr>
              <a:t>September – British retaliated by bombing Berlin, Hitler redirected his attack against cities.. Much needed breather. Blitz against London intensified.</a:t>
            </a:r>
          </a:p>
          <a:p>
            <a:r>
              <a:rPr lang="en-GB" sz="900" dirty="0" smtClean="0">
                <a:solidFill>
                  <a:srgbClr val="00B050"/>
                </a:solidFill>
              </a:rPr>
              <a:t>Mid September – Battle of Britain won. Air superiority had been secured. Built more planes than could be shot down.</a:t>
            </a:r>
          </a:p>
          <a:p>
            <a:pPr marL="285750" indent="-285750">
              <a:buFontTx/>
              <a:buChar char="-"/>
            </a:pPr>
            <a:endParaRPr lang="en-GB" sz="900" dirty="0" smtClean="0"/>
          </a:p>
        </p:txBody>
      </p:sp>
      <p:graphicFrame>
        <p:nvGraphicFramePr>
          <p:cNvPr id="11" name="Table 10"/>
          <p:cNvGraphicFramePr>
            <a:graphicFrameLocks noGrp="1"/>
          </p:cNvGraphicFramePr>
          <p:nvPr>
            <p:extLst>
              <p:ext uri="{D42A27DB-BD31-4B8C-83A1-F6EECF244321}">
                <p14:modId xmlns:p14="http://schemas.microsoft.com/office/powerpoint/2010/main" val="1055312405"/>
              </p:ext>
            </p:extLst>
          </p:nvPr>
        </p:nvGraphicFramePr>
        <p:xfrm>
          <a:off x="6032688" y="4581128"/>
          <a:ext cx="3075816" cy="2194560"/>
        </p:xfrm>
        <a:graphic>
          <a:graphicData uri="http://schemas.openxmlformats.org/drawingml/2006/table">
            <a:tbl>
              <a:tblPr>
                <a:tableStyleId>{5940675A-B579-460E-94D1-54222C63F5DA}</a:tableStyleId>
              </a:tblPr>
              <a:tblGrid>
                <a:gridCol w="3075816"/>
              </a:tblGrid>
              <a:tr h="0">
                <a:tc>
                  <a:txBody>
                    <a:bodyPr/>
                    <a:lstStyle/>
                    <a:p>
                      <a:pPr algn="l">
                        <a:spcAft>
                          <a:spcPts val="0"/>
                        </a:spcAft>
                      </a:pPr>
                      <a:r>
                        <a:rPr lang="en-GB" sz="900" i="1" dirty="0" smtClean="0">
                          <a:solidFill>
                            <a:srgbClr val="7030A0"/>
                          </a:solidFill>
                          <a:effectLst/>
                          <a:latin typeface="Candara" panose="020E0502030303020204" pitchFamily="34" charset="0"/>
                        </a:rPr>
                        <a:t>6 – Hypothesis Question. Source F suggests that…</a:t>
                      </a:r>
                      <a:endParaRPr lang="en-GB" sz="900" i="1" dirty="0">
                        <a:solidFill>
                          <a:srgbClr val="7030A0"/>
                        </a:solidFill>
                        <a:effectLst/>
                        <a:latin typeface="Candara" panose="020E0502030303020204" pitchFamily="34" charset="0"/>
                        <a:ea typeface="Times"/>
                        <a:cs typeface="Times New Roman"/>
                      </a:endParaRPr>
                    </a:p>
                  </a:txBody>
                  <a:tcPr marL="68580" marR="68580" marT="0" marB="0" anchor="ctr"/>
                </a:tc>
              </a:tr>
              <a:tr h="0">
                <a:tc>
                  <a:txBody>
                    <a:bodyPr/>
                    <a:lstStyle/>
                    <a:p>
                      <a:pPr algn="l">
                        <a:spcAft>
                          <a:spcPts val="0"/>
                        </a:spcAft>
                      </a:pPr>
                      <a:r>
                        <a:rPr lang="en-GB" sz="900" dirty="0">
                          <a:solidFill>
                            <a:srgbClr val="7030A0"/>
                          </a:solidFill>
                          <a:effectLst/>
                          <a:latin typeface="Candara" panose="020E0502030303020204" pitchFamily="34" charset="0"/>
                        </a:rPr>
                        <a:t>1 – Argument FOR </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Sources …….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a:t>
                      </a:r>
                      <a:r>
                        <a:rPr lang="en-GB" sz="900" i="1" dirty="0">
                          <a:solidFill>
                            <a:srgbClr val="7030A0"/>
                          </a:solidFill>
                          <a:effectLst/>
                          <a:latin typeface="Candara" panose="020E0502030303020204" pitchFamily="34" charset="0"/>
                        </a:rPr>
                        <a:t> (add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endParaRPr lang="en-GB" sz="900" dirty="0">
                        <a:solidFill>
                          <a:srgbClr val="7030A0"/>
                        </a:solidFill>
                        <a:effectLst/>
                        <a:latin typeface="Candara" panose="020E0502030303020204" pitchFamily="34" charset="0"/>
                      </a:endParaRPr>
                    </a:p>
                    <a:p>
                      <a:pPr algn="l">
                        <a:spcAft>
                          <a:spcPts val="0"/>
                        </a:spcAft>
                      </a:pPr>
                      <a:r>
                        <a:rPr lang="en-GB" sz="900" dirty="0">
                          <a:solidFill>
                            <a:srgbClr val="7030A0"/>
                          </a:solidFill>
                          <a:effectLst/>
                          <a:latin typeface="Candara" panose="020E0502030303020204" pitchFamily="34" charset="0"/>
                        </a:rPr>
                        <a:t>2 – Argument AGAINST (using sources and own knowledge</a:t>
                      </a:r>
                      <a:r>
                        <a:rPr lang="en-GB" sz="900" dirty="0" smtClean="0">
                          <a:solidFill>
                            <a:srgbClr val="7030A0"/>
                          </a:solidFill>
                          <a:effectLst/>
                          <a:latin typeface="Candara" panose="020E0502030303020204" pitchFamily="34" charset="0"/>
                        </a:rPr>
                        <a:t>)</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However, sources ……. weakly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 </a:t>
                      </a:r>
                      <a:r>
                        <a:rPr lang="en-GB" sz="900" i="1" dirty="0">
                          <a:solidFill>
                            <a:srgbClr val="7030A0"/>
                          </a:solidFill>
                          <a:effectLst/>
                          <a:latin typeface="Candara" panose="020E0502030303020204" pitchFamily="34" charset="0"/>
                        </a:rPr>
                        <a:t>(add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r>
                        <a:rPr lang="en-GB" sz="900" dirty="0">
                          <a:solidFill>
                            <a:srgbClr val="7030A0"/>
                          </a:solidFill>
                          <a:effectLst/>
                          <a:latin typeface="Candara" panose="020E0502030303020204" pitchFamily="34" charset="0"/>
                        </a:rPr>
                        <a:t> </a:t>
                      </a:r>
                    </a:p>
                    <a:p>
                      <a:pPr algn="l">
                        <a:spcAft>
                          <a:spcPts val="0"/>
                        </a:spcAft>
                      </a:pPr>
                      <a:r>
                        <a:rPr lang="en-GB" sz="900" b="1" dirty="0">
                          <a:solidFill>
                            <a:srgbClr val="7030A0"/>
                          </a:solidFill>
                          <a:effectLst/>
                          <a:latin typeface="Candara" panose="020E0502030303020204" pitchFamily="34" charset="0"/>
                        </a:rPr>
                        <a:t>3 – </a:t>
                      </a:r>
                      <a:r>
                        <a:rPr lang="en-GB" sz="900" b="1" i="1" dirty="0">
                          <a:solidFill>
                            <a:srgbClr val="7030A0"/>
                          </a:solidFill>
                          <a:effectLst/>
                          <a:latin typeface="Candara" panose="020E0502030303020204" pitchFamily="34" charset="0"/>
                        </a:rPr>
                        <a:t>Overall I strongly/partially/weakly agree with the interpretation because</a:t>
                      </a:r>
                      <a:r>
                        <a:rPr lang="en-GB" sz="900" b="1" i="1" dirty="0" smtClean="0">
                          <a:solidFill>
                            <a:srgbClr val="7030A0"/>
                          </a:solidFill>
                          <a:effectLst/>
                          <a:latin typeface="Candara" panose="020E0502030303020204" pitchFamily="34" charset="0"/>
                        </a:rPr>
                        <a:t>….</a:t>
                      </a:r>
                      <a:endParaRPr lang="en-GB" sz="900" b="1" i="1" dirty="0">
                        <a:solidFill>
                          <a:srgbClr val="7030A0"/>
                        </a:solidFill>
                        <a:effectLst/>
                        <a:latin typeface="Candara" panose="020E0502030303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906981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25" y="44624"/>
            <a:ext cx="2889250" cy="2092881"/>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1000" b="1" dirty="0">
                <a:solidFill>
                  <a:srgbClr val="002060"/>
                </a:solidFill>
                <a:latin typeface="Candara" panose="020E0502030303020204" pitchFamily="34" charset="0"/>
              </a:rPr>
              <a:t>Source A: </a:t>
            </a:r>
            <a:r>
              <a:rPr lang="en-GB" sz="1000" dirty="0">
                <a:solidFill>
                  <a:srgbClr val="002060"/>
                </a:solidFill>
                <a:latin typeface="Candara" panose="020E0502030303020204" pitchFamily="34" charset="0"/>
              </a:rPr>
              <a:t>From a US army report about the landings on Omaha Beach on D-Day.</a:t>
            </a:r>
          </a:p>
          <a:p>
            <a:pPr>
              <a:defRPr/>
            </a:pPr>
            <a:endParaRPr lang="en-GB" sz="1000" dirty="0">
              <a:latin typeface="Candara" panose="020E0502030303020204" pitchFamily="34" charset="0"/>
            </a:endParaRPr>
          </a:p>
          <a:p>
            <a:pPr>
              <a:defRPr/>
            </a:pPr>
            <a:r>
              <a:rPr lang="en-GB" sz="1000" dirty="0">
                <a:latin typeface="Candara" panose="020E0502030303020204" pitchFamily="34" charset="0"/>
              </a:rPr>
              <a:t>As the landing craft reached the beach they faced heavy shelling, machine gun fire and rifle fire. It came from the pill-boxes and cliffs above the beach. Men were hit as they came down the ramps of the landing craft and as they struggled through the defences towards land. Many others were killed by mines. Several craft were sunk by shelling and mines. The enemy now started shelling the beaches, which were full of US soldiers.</a:t>
            </a:r>
          </a:p>
        </p:txBody>
      </p:sp>
      <p:sp>
        <p:nvSpPr>
          <p:cNvPr id="5" name="TextBox 4"/>
          <p:cNvSpPr txBox="1"/>
          <p:nvPr/>
        </p:nvSpPr>
        <p:spPr>
          <a:xfrm>
            <a:off x="34925" y="2204864"/>
            <a:ext cx="2881313" cy="369888"/>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B: </a:t>
            </a:r>
            <a:r>
              <a:rPr lang="en-GB" sz="900" dirty="0">
                <a:solidFill>
                  <a:srgbClr val="002060"/>
                </a:solidFill>
                <a:latin typeface="Candara" panose="020E0502030303020204" pitchFamily="34" charset="0"/>
              </a:rPr>
              <a:t>British newspaper headlines for D-Day, 6 June 1944.</a:t>
            </a:r>
            <a:endParaRPr lang="en-GB" sz="900" dirty="0">
              <a:latin typeface="Candara" panose="020E0502030303020204" pitchFamily="34" charset="0"/>
            </a:endParaRPr>
          </a:p>
        </p:txBody>
      </p:sp>
      <p:sp>
        <p:nvSpPr>
          <p:cNvPr id="6" name="Rectangle 5"/>
          <p:cNvSpPr/>
          <p:nvPr/>
        </p:nvSpPr>
        <p:spPr>
          <a:xfrm>
            <a:off x="35496" y="3824833"/>
            <a:ext cx="2925763" cy="1476375"/>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C: </a:t>
            </a:r>
            <a:r>
              <a:rPr lang="en-GB" sz="900" dirty="0">
                <a:solidFill>
                  <a:srgbClr val="002060"/>
                </a:solidFill>
                <a:latin typeface="Candara" panose="020E0502030303020204" pitchFamily="34" charset="0"/>
              </a:rPr>
              <a:t>From a British newspaper reporter who witnessed the landings on D-Day.</a:t>
            </a:r>
          </a:p>
          <a:p>
            <a:pPr>
              <a:defRPr/>
            </a:pPr>
            <a:endParaRPr lang="en-GB" sz="900" dirty="0">
              <a:solidFill>
                <a:srgbClr val="002060"/>
              </a:solidFill>
              <a:latin typeface="Candara" panose="020E0502030303020204" pitchFamily="34" charset="0"/>
            </a:endParaRPr>
          </a:p>
          <a:p>
            <a:pPr>
              <a:defRPr/>
            </a:pPr>
            <a:r>
              <a:rPr lang="en-GB" sz="900" dirty="0">
                <a:solidFill>
                  <a:srgbClr val="002060"/>
                </a:solidFill>
                <a:latin typeface="Candara" panose="020E0502030303020204" pitchFamily="34" charset="0"/>
              </a:rPr>
              <a:t>I </a:t>
            </a:r>
            <a:r>
              <a:rPr lang="en-GB" sz="900" dirty="0">
                <a:latin typeface="Candara" panose="020E0502030303020204" pitchFamily="34" charset="0"/>
              </a:rPr>
              <a:t>was in a bomber aircraft above the landings for the first few minutes. From what I could see there was nothing stopping the attacking soldiers from getting to the shore. The Germans had been taken by surprise. There seemed little resistance. Wave after wave of Allied troops reached the shore almost unopposed. Everything seemed to be going according to plan.</a:t>
            </a:r>
          </a:p>
        </p:txBody>
      </p:sp>
      <p:sp>
        <p:nvSpPr>
          <p:cNvPr id="7" name="Rectangle 6"/>
          <p:cNvSpPr/>
          <p:nvPr/>
        </p:nvSpPr>
        <p:spPr>
          <a:xfrm>
            <a:off x="2987824" y="44624"/>
            <a:ext cx="3024039" cy="646112"/>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E: </a:t>
            </a:r>
            <a:r>
              <a:rPr lang="en-GB" sz="900" dirty="0">
                <a:solidFill>
                  <a:srgbClr val="002060"/>
                </a:solidFill>
                <a:latin typeface="Candara" panose="020E0502030303020204" pitchFamily="34" charset="0"/>
              </a:rPr>
              <a:t>An official US photograph showing the first soldiers crossing the Rhine, March 1945. The notice board refers to the soldiers in the engineering corps who constructed ‘the longest tactical bridge built’.</a:t>
            </a:r>
          </a:p>
        </p:txBody>
      </p:sp>
      <p:sp>
        <p:nvSpPr>
          <p:cNvPr id="8" name="Rectangle 7"/>
          <p:cNvSpPr/>
          <p:nvPr/>
        </p:nvSpPr>
        <p:spPr>
          <a:xfrm>
            <a:off x="3059113" y="2873836"/>
            <a:ext cx="2881312" cy="3939540"/>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1000" b="1" dirty="0">
                <a:solidFill>
                  <a:srgbClr val="002060"/>
                </a:solidFill>
                <a:latin typeface="Candara" panose="020E0502030303020204" pitchFamily="34" charset="0"/>
              </a:rPr>
              <a:t>Source F: </a:t>
            </a:r>
            <a:r>
              <a:rPr lang="en-GB" sz="1000" dirty="0">
                <a:solidFill>
                  <a:srgbClr val="002060"/>
                </a:solidFill>
                <a:latin typeface="Candara" panose="020E0502030303020204" pitchFamily="34" charset="0"/>
              </a:rPr>
              <a:t>From a diary written by William Shirer and published in 1945. Shirer was a US journalist who had lived in Nazi Germany until 1941. He accompanied the Allied advance after D-Day.</a:t>
            </a:r>
          </a:p>
          <a:p>
            <a:pPr>
              <a:defRPr/>
            </a:pPr>
            <a:endParaRPr lang="en-GB" sz="1000" dirty="0">
              <a:solidFill>
                <a:srgbClr val="002060"/>
              </a:solidFill>
              <a:latin typeface="Candara" panose="020E0502030303020204" pitchFamily="34" charset="0"/>
            </a:endParaRPr>
          </a:p>
          <a:p>
            <a:pPr>
              <a:defRPr/>
            </a:pPr>
            <a:r>
              <a:rPr lang="en-GB" sz="1000" dirty="0">
                <a:latin typeface="Candara" panose="020E0502030303020204" pitchFamily="34" charset="0"/>
              </a:rPr>
              <a:t>March 2nd</a:t>
            </a:r>
          </a:p>
          <a:p>
            <a:pPr>
              <a:defRPr/>
            </a:pPr>
            <a:r>
              <a:rPr lang="en-GB" sz="1000" dirty="0">
                <a:latin typeface="Candara" panose="020E0502030303020204" pitchFamily="34" charset="0"/>
              </a:rPr>
              <a:t>US troops have reached the Rhine.</a:t>
            </a:r>
          </a:p>
          <a:p>
            <a:pPr>
              <a:defRPr/>
            </a:pPr>
            <a:endParaRPr lang="en-GB" sz="1000" dirty="0">
              <a:latin typeface="Candara" panose="020E0502030303020204" pitchFamily="34" charset="0"/>
            </a:endParaRPr>
          </a:p>
          <a:p>
            <a:pPr>
              <a:defRPr/>
            </a:pPr>
            <a:r>
              <a:rPr lang="en-GB" sz="1000" dirty="0">
                <a:latin typeface="Candara" panose="020E0502030303020204" pitchFamily="34" charset="0"/>
              </a:rPr>
              <a:t>March 8th</a:t>
            </a:r>
          </a:p>
          <a:p>
            <a:pPr>
              <a:defRPr/>
            </a:pPr>
            <a:r>
              <a:rPr lang="en-GB" sz="1000" dirty="0">
                <a:latin typeface="Candara" panose="020E0502030303020204" pitchFamily="34" charset="0"/>
              </a:rPr>
              <a:t>The first army is across the Rhine. We got across at </a:t>
            </a:r>
            <a:r>
              <a:rPr lang="en-GB" sz="1000" dirty="0" err="1">
                <a:latin typeface="Candara" panose="020E0502030303020204" pitchFamily="34" charset="0"/>
              </a:rPr>
              <a:t>Remagen</a:t>
            </a:r>
            <a:r>
              <a:rPr lang="en-GB" sz="1000" dirty="0">
                <a:latin typeface="Candara" panose="020E0502030303020204" pitchFamily="34" charset="0"/>
              </a:rPr>
              <a:t> on the railway bridge – a few minutes before the Germans had planned to blow it up.</a:t>
            </a:r>
          </a:p>
          <a:p>
            <a:pPr>
              <a:defRPr/>
            </a:pPr>
            <a:endParaRPr lang="en-GB" sz="1000" dirty="0">
              <a:latin typeface="Candara" panose="020E0502030303020204" pitchFamily="34" charset="0"/>
            </a:endParaRPr>
          </a:p>
          <a:p>
            <a:pPr>
              <a:defRPr/>
            </a:pPr>
            <a:r>
              <a:rPr lang="en-GB" sz="1000" dirty="0">
                <a:latin typeface="Candara" panose="020E0502030303020204" pitchFamily="34" charset="0"/>
              </a:rPr>
              <a:t>April 2nd</a:t>
            </a:r>
          </a:p>
          <a:p>
            <a:pPr>
              <a:defRPr/>
            </a:pPr>
            <a:r>
              <a:rPr lang="en-GB" sz="1000" dirty="0">
                <a:latin typeface="Candara" panose="020E0502030303020204" pitchFamily="34" charset="0"/>
              </a:rPr>
              <a:t>War reporters are saying today that there will be no more big battles in the West. The Germans are finished.</a:t>
            </a:r>
          </a:p>
          <a:p>
            <a:pPr>
              <a:defRPr/>
            </a:pPr>
            <a:endParaRPr lang="en-GB" sz="1000" dirty="0">
              <a:latin typeface="Candara" panose="020E0502030303020204" pitchFamily="34" charset="0"/>
            </a:endParaRPr>
          </a:p>
          <a:p>
            <a:pPr>
              <a:defRPr/>
            </a:pPr>
            <a:r>
              <a:rPr lang="en-GB" sz="1000" dirty="0">
                <a:latin typeface="Candara" panose="020E0502030303020204" pitchFamily="34" charset="0"/>
              </a:rPr>
              <a:t>April 22nd</a:t>
            </a:r>
          </a:p>
          <a:p>
            <a:pPr>
              <a:defRPr/>
            </a:pPr>
            <a:r>
              <a:rPr lang="en-GB" sz="1000" dirty="0">
                <a:latin typeface="Candara" panose="020E0502030303020204" pitchFamily="34" charset="0"/>
              </a:rPr>
              <a:t>The Russians are within 3 miles of the heart of Berlin. The city is in flames.</a:t>
            </a:r>
          </a:p>
          <a:p>
            <a:pPr>
              <a:defRPr/>
            </a:pPr>
            <a:endParaRPr lang="en-GB" sz="1000" dirty="0">
              <a:latin typeface="Candara" panose="020E0502030303020204" pitchFamily="34" charset="0"/>
            </a:endParaRPr>
          </a:p>
          <a:p>
            <a:pPr>
              <a:defRPr/>
            </a:pPr>
            <a:r>
              <a:rPr lang="en-GB" sz="1000" dirty="0">
                <a:latin typeface="Candara" panose="020E0502030303020204" pitchFamily="34" charset="0"/>
              </a:rPr>
              <a:t>May 1st</a:t>
            </a:r>
          </a:p>
          <a:p>
            <a:pPr>
              <a:defRPr/>
            </a:pPr>
            <a:r>
              <a:rPr lang="en-GB" sz="1000" dirty="0">
                <a:latin typeface="Candara" panose="020E0502030303020204" pitchFamily="34" charset="0"/>
              </a:rPr>
              <a:t>Adolf Hitler is dead. The news came from German radio.</a:t>
            </a:r>
          </a:p>
        </p:txBody>
      </p:sp>
      <p:sp>
        <p:nvSpPr>
          <p:cNvPr id="9" name="Rectangle 8"/>
          <p:cNvSpPr/>
          <p:nvPr/>
        </p:nvSpPr>
        <p:spPr>
          <a:xfrm>
            <a:off x="34925" y="5335414"/>
            <a:ext cx="2926334" cy="1477962"/>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rPr>
              <a:t>Source D: </a:t>
            </a:r>
            <a:r>
              <a:rPr lang="en-GB" sz="900" dirty="0">
                <a:solidFill>
                  <a:srgbClr val="002060"/>
                </a:solidFill>
              </a:rPr>
              <a:t>From a modern world history textbook, 2001.</a:t>
            </a:r>
          </a:p>
          <a:p>
            <a:pPr>
              <a:defRPr/>
            </a:pPr>
            <a:endParaRPr lang="en-GB" sz="900" dirty="0">
              <a:solidFill>
                <a:srgbClr val="002060"/>
              </a:solidFill>
            </a:endParaRPr>
          </a:p>
          <a:p>
            <a:pPr>
              <a:defRPr/>
            </a:pPr>
            <a:r>
              <a:rPr lang="en-GB" sz="900" dirty="0">
                <a:latin typeface="Candara" panose="020E0502030303020204" pitchFamily="34" charset="0"/>
              </a:rPr>
              <a:t>In December 1944, the Germans launched one last attack on the Americans in the Ardennes. The Battle of the Bulge was Hitler’s last gamble and it failed. This forced the Germans to retreat once more. They had used up their final reserves of troops and tanks. German troops everywhere were overstretched and on the retreat. The Russians continued to close in from the east, while German troops were retreating from Italy.</a:t>
            </a:r>
          </a:p>
        </p:txBody>
      </p:sp>
      <p:sp>
        <p:nvSpPr>
          <p:cNvPr id="10" name="TextBox 9"/>
          <p:cNvSpPr txBox="1"/>
          <p:nvPr/>
        </p:nvSpPr>
        <p:spPr>
          <a:xfrm>
            <a:off x="6065838" y="44624"/>
            <a:ext cx="3024187" cy="1477962"/>
          </a:xfrm>
          <a:prstGeom prst="rect">
            <a:avLst/>
          </a:prstGeom>
          <a:noFill/>
        </p:spPr>
        <p:txBody>
          <a:bodyPr>
            <a:spAutoFit/>
          </a:bodyPr>
          <a:lstStyle/>
          <a:p>
            <a:pPr>
              <a:defRPr/>
            </a:pPr>
            <a:r>
              <a:rPr lang="en-GB" sz="900" b="1" u="sng" dirty="0">
                <a:latin typeface="Candara" panose="020E0502030303020204" pitchFamily="34" charset="0"/>
              </a:rPr>
              <a:t>D-Day</a:t>
            </a:r>
          </a:p>
          <a:p>
            <a:pPr marL="285750" indent="-285750">
              <a:buFontTx/>
              <a:buChar char="-"/>
              <a:defRPr/>
            </a:pPr>
            <a:endParaRPr lang="en-GB" sz="900" dirty="0">
              <a:latin typeface="Candara" panose="020E0502030303020204" pitchFamily="34" charset="0"/>
            </a:endParaRPr>
          </a:p>
          <a:p>
            <a:pPr>
              <a:defRPr/>
            </a:pPr>
            <a:r>
              <a:rPr lang="en-GB" sz="900" dirty="0">
                <a:latin typeface="Candara" panose="020E0502030303020204" pitchFamily="34" charset="0"/>
              </a:rPr>
              <a:t>In June 1944 Allied forces successfully landed on the beaches of Normandy in France. In the months that followed, they liberated France, Belgium and Holland, crossed the Rhine and advanced on Berlin. Germany surrendered in early May 1945. Some historians argue that D-Day was the main reason for the German defeat. Some believe it was other factors, such as the Allied advance after the landings and the events on the Russian front.</a:t>
            </a:r>
          </a:p>
        </p:txBody>
      </p:sp>
      <p:graphicFrame>
        <p:nvGraphicFramePr>
          <p:cNvPr id="11" name="Table 10"/>
          <p:cNvGraphicFramePr>
            <a:graphicFrameLocks noGrp="1"/>
          </p:cNvGraphicFramePr>
          <p:nvPr/>
        </p:nvGraphicFramePr>
        <p:xfrm>
          <a:off x="6032500" y="4581525"/>
          <a:ext cx="3076575" cy="2194560"/>
        </p:xfrm>
        <a:graphic>
          <a:graphicData uri="http://schemas.openxmlformats.org/drawingml/2006/table">
            <a:tbl>
              <a:tblPr>
                <a:tableStyleId>{5940675A-B579-460E-94D1-54222C63F5DA}</a:tableStyleId>
              </a:tblPr>
              <a:tblGrid>
                <a:gridCol w="3076575"/>
              </a:tblGrid>
              <a:tr h="137120">
                <a:tc>
                  <a:txBody>
                    <a:bodyPr/>
                    <a:lstStyle/>
                    <a:p>
                      <a:pPr algn="l">
                        <a:spcAft>
                          <a:spcPts val="0"/>
                        </a:spcAft>
                      </a:pPr>
                      <a:r>
                        <a:rPr lang="en-GB" sz="900" i="1" dirty="0" smtClean="0">
                          <a:solidFill>
                            <a:srgbClr val="7030A0"/>
                          </a:solidFill>
                          <a:effectLst/>
                          <a:latin typeface="Candara" panose="020E0502030303020204" pitchFamily="34" charset="0"/>
                        </a:rPr>
                        <a:t>6 – Hypothesis Question. Source F suggests that…</a:t>
                      </a:r>
                      <a:endParaRPr lang="en-GB" sz="900" i="1" dirty="0">
                        <a:solidFill>
                          <a:srgbClr val="7030A0"/>
                        </a:solidFill>
                        <a:effectLst/>
                        <a:latin typeface="Candara" panose="020E0502030303020204" pitchFamily="34" charset="0"/>
                        <a:ea typeface="Times"/>
                        <a:cs typeface="Times New Roman"/>
                      </a:endParaRPr>
                    </a:p>
                  </a:txBody>
                  <a:tcPr marL="68597" marR="68597" marT="0" marB="0" anchor="ctr"/>
                </a:tc>
              </a:tr>
              <a:tr h="2056805">
                <a:tc>
                  <a:txBody>
                    <a:bodyPr/>
                    <a:lstStyle/>
                    <a:p>
                      <a:pPr algn="l">
                        <a:spcAft>
                          <a:spcPts val="0"/>
                        </a:spcAft>
                      </a:pPr>
                      <a:r>
                        <a:rPr lang="en-GB" sz="900" dirty="0">
                          <a:solidFill>
                            <a:srgbClr val="7030A0"/>
                          </a:solidFill>
                          <a:effectLst/>
                          <a:latin typeface="Candara" panose="020E0502030303020204" pitchFamily="34" charset="0"/>
                        </a:rPr>
                        <a:t>1 – Argument FOR </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Sources …….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a:t>
                      </a:r>
                      <a:r>
                        <a:rPr lang="en-GB" sz="900" i="1" dirty="0">
                          <a:solidFill>
                            <a:srgbClr val="7030A0"/>
                          </a:solidFill>
                          <a:effectLst/>
                          <a:latin typeface="Candara" panose="020E0502030303020204" pitchFamily="34" charset="0"/>
                        </a:rPr>
                        <a:t> (add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endParaRPr lang="en-GB" sz="900" dirty="0">
                        <a:solidFill>
                          <a:srgbClr val="7030A0"/>
                        </a:solidFill>
                        <a:effectLst/>
                        <a:latin typeface="Candara" panose="020E0502030303020204" pitchFamily="34" charset="0"/>
                      </a:endParaRPr>
                    </a:p>
                    <a:p>
                      <a:pPr algn="l">
                        <a:spcAft>
                          <a:spcPts val="0"/>
                        </a:spcAft>
                      </a:pPr>
                      <a:r>
                        <a:rPr lang="en-GB" sz="900" dirty="0">
                          <a:solidFill>
                            <a:srgbClr val="7030A0"/>
                          </a:solidFill>
                          <a:effectLst/>
                          <a:latin typeface="Candara" panose="020E0502030303020204" pitchFamily="34" charset="0"/>
                        </a:rPr>
                        <a:t>2 – Argument AGAINST (using sources and own knowledge</a:t>
                      </a:r>
                      <a:r>
                        <a:rPr lang="en-GB" sz="900" dirty="0" smtClean="0">
                          <a:solidFill>
                            <a:srgbClr val="7030A0"/>
                          </a:solidFill>
                          <a:effectLst/>
                          <a:latin typeface="Candara" panose="020E0502030303020204" pitchFamily="34" charset="0"/>
                        </a:rPr>
                        <a:t>)</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However, sources ……. weakly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 </a:t>
                      </a:r>
                      <a:r>
                        <a:rPr lang="en-GB" sz="900" i="1" dirty="0">
                          <a:solidFill>
                            <a:srgbClr val="7030A0"/>
                          </a:solidFill>
                          <a:effectLst/>
                          <a:latin typeface="Candara" panose="020E0502030303020204" pitchFamily="34" charset="0"/>
                        </a:rPr>
                        <a:t>(add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r>
                        <a:rPr lang="en-GB" sz="900" dirty="0">
                          <a:solidFill>
                            <a:srgbClr val="7030A0"/>
                          </a:solidFill>
                          <a:effectLst/>
                          <a:latin typeface="Candara" panose="020E0502030303020204" pitchFamily="34" charset="0"/>
                        </a:rPr>
                        <a:t> </a:t>
                      </a:r>
                    </a:p>
                    <a:p>
                      <a:pPr algn="l">
                        <a:spcAft>
                          <a:spcPts val="0"/>
                        </a:spcAft>
                      </a:pPr>
                      <a:r>
                        <a:rPr lang="en-GB" sz="900" b="1" dirty="0">
                          <a:solidFill>
                            <a:srgbClr val="7030A0"/>
                          </a:solidFill>
                          <a:effectLst/>
                          <a:latin typeface="Candara" panose="020E0502030303020204" pitchFamily="34" charset="0"/>
                        </a:rPr>
                        <a:t>3 – </a:t>
                      </a:r>
                      <a:r>
                        <a:rPr lang="en-GB" sz="900" b="1" i="1" dirty="0">
                          <a:solidFill>
                            <a:srgbClr val="7030A0"/>
                          </a:solidFill>
                          <a:effectLst/>
                          <a:latin typeface="Candara" panose="020E0502030303020204" pitchFamily="34" charset="0"/>
                        </a:rPr>
                        <a:t>Overall I strongly/partially/weakly agree with the interpretation because</a:t>
                      </a:r>
                      <a:r>
                        <a:rPr lang="en-GB" sz="900" b="1" i="1" dirty="0" smtClean="0">
                          <a:solidFill>
                            <a:srgbClr val="7030A0"/>
                          </a:solidFill>
                          <a:effectLst/>
                          <a:latin typeface="Candara" panose="020E0502030303020204" pitchFamily="34" charset="0"/>
                        </a:rPr>
                        <a:t>….</a:t>
                      </a:r>
                      <a:endParaRPr lang="en-GB" sz="900" b="1" i="1" dirty="0">
                        <a:solidFill>
                          <a:srgbClr val="7030A0"/>
                        </a:solidFill>
                        <a:effectLst/>
                        <a:latin typeface="Candara" panose="020E0502030303020204" pitchFamily="34" charset="0"/>
                      </a:endParaRPr>
                    </a:p>
                  </a:txBody>
                  <a:tcPr marL="68597" marR="68597" marT="0" marB="0" anchor="ctr"/>
                </a:tc>
              </a:tr>
            </a:tbl>
          </a:graphicData>
        </a:graphic>
      </p:graphicFrame>
      <p:pic>
        <p:nvPicPr>
          <p:cNvPr id="13329" name="Picture 2"/>
          <p:cNvPicPr>
            <a:picLocks noChangeAspect="1" noChangeArrowheads="1"/>
          </p:cNvPicPr>
          <p:nvPr/>
        </p:nvPicPr>
        <p:blipFill>
          <a:blip r:embed="rId3">
            <a:extLst>
              <a:ext uri="{28A0092B-C50C-407E-A947-70E740481C1C}">
                <a14:useLocalDpi xmlns:a14="http://schemas.microsoft.com/office/drawing/2010/main" val="0"/>
              </a:ext>
            </a:extLst>
          </a:blip>
          <a:srcRect l="60783" t="28525" r="24126" b="54213"/>
          <a:stretch>
            <a:fillRect/>
          </a:stretch>
        </p:blipFill>
        <p:spPr bwMode="auto">
          <a:xfrm>
            <a:off x="35495" y="2636912"/>
            <a:ext cx="2925763" cy="108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30" name="Picture 3"/>
          <p:cNvPicPr>
            <a:picLocks noChangeAspect="1" noChangeArrowheads="1"/>
          </p:cNvPicPr>
          <p:nvPr/>
        </p:nvPicPr>
        <p:blipFill>
          <a:blip r:embed="rId4">
            <a:extLst>
              <a:ext uri="{28A0092B-C50C-407E-A947-70E740481C1C}">
                <a14:useLocalDpi xmlns:a14="http://schemas.microsoft.com/office/drawing/2010/main" val="0"/>
              </a:ext>
            </a:extLst>
          </a:blip>
          <a:srcRect l="59898" t="36726" r="26530" b="37849"/>
          <a:stretch>
            <a:fillRect/>
          </a:stretch>
        </p:blipFill>
        <p:spPr bwMode="auto">
          <a:xfrm>
            <a:off x="2987824" y="728266"/>
            <a:ext cx="3024039"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31" name="Rectangle 12"/>
          <p:cNvSpPr>
            <a:spLocks noChangeArrowheads="1"/>
          </p:cNvSpPr>
          <p:nvPr/>
        </p:nvSpPr>
        <p:spPr bwMode="auto">
          <a:xfrm>
            <a:off x="6084888" y="1574875"/>
            <a:ext cx="30241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dirty="0">
                <a:solidFill>
                  <a:srgbClr val="0070C0"/>
                </a:solidFill>
                <a:latin typeface="Candara" pitchFamily="34" charset="0"/>
              </a:rPr>
              <a:t>Q1. Give two things you can infer from Source </a:t>
            </a:r>
            <a:r>
              <a:rPr lang="en-GB" altLang="en-US" sz="900" b="1" dirty="0" smtClean="0">
                <a:solidFill>
                  <a:srgbClr val="0070C0"/>
                </a:solidFill>
                <a:latin typeface="Candara" pitchFamily="34" charset="0"/>
              </a:rPr>
              <a:t>A</a:t>
            </a:r>
            <a:endParaRPr lang="en-GB" altLang="en-US" sz="900" b="1" dirty="0">
              <a:solidFill>
                <a:srgbClr val="0070C0"/>
              </a:solidFill>
              <a:latin typeface="Candara" pitchFamily="34" charset="0"/>
            </a:endParaRPr>
          </a:p>
          <a:p>
            <a:pPr>
              <a:spcBef>
                <a:spcPct val="0"/>
              </a:spcBef>
              <a:buNone/>
            </a:pPr>
            <a:r>
              <a:rPr lang="en-GB" altLang="en-US" sz="900" b="1" dirty="0">
                <a:solidFill>
                  <a:srgbClr val="0070C0"/>
                </a:solidFill>
                <a:latin typeface="Candara" pitchFamily="34" charset="0"/>
              </a:rPr>
              <a:t>Q2. What was the purpose of Source </a:t>
            </a:r>
            <a:r>
              <a:rPr lang="en-GB" altLang="en-US" sz="900" b="1" dirty="0" smtClean="0">
                <a:solidFill>
                  <a:srgbClr val="0070C0"/>
                </a:solidFill>
                <a:latin typeface="Candara" pitchFamily="34" charset="0"/>
              </a:rPr>
              <a:t>B</a:t>
            </a:r>
          </a:p>
          <a:p>
            <a:pPr>
              <a:spcBef>
                <a:spcPct val="0"/>
              </a:spcBef>
              <a:buNone/>
            </a:pPr>
            <a:r>
              <a:rPr lang="en-GB" altLang="en-US" sz="900" b="1" dirty="0" smtClean="0">
                <a:solidFill>
                  <a:srgbClr val="0070C0"/>
                </a:solidFill>
                <a:latin typeface="Candara" pitchFamily="34" charset="0"/>
              </a:rPr>
              <a:t>Q3. Use Source  C and your own knowledge to explain the success of the D-Day landings.</a:t>
            </a:r>
          </a:p>
          <a:p>
            <a:pPr>
              <a:spcBef>
                <a:spcPct val="0"/>
              </a:spcBef>
              <a:buNone/>
            </a:pPr>
            <a:r>
              <a:rPr lang="en-GB" altLang="en-US" sz="900" b="1" dirty="0" smtClean="0">
                <a:solidFill>
                  <a:srgbClr val="0070C0"/>
                </a:solidFill>
                <a:latin typeface="Candara" pitchFamily="34" charset="0"/>
              </a:rPr>
              <a:t>Q4. </a:t>
            </a:r>
            <a:r>
              <a:rPr lang="en-GB" altLang="en-US" sz="900" b="1" dirty="0">
                <a:solidFill>
                  <a:srgbClr val="0070C0"/>
                </a:solidFill>
                <a:latin typeface="Candara" pitchFamily="34" charset="0"/>
              </a:rPr>
              <a:t>How </a:t>
            </a:r>
            <a:r>
              <a:rPr lang="en-GB" altLang="en-US" sz="900" b="1" dirty="0" smtClean="0">
                <a:solidFill>
                  <a:srgbClr val="0070C0"/>
                </a:solidFill>
                <a:latin typeface="Candara" pitchFamily="34" charset="0"/>
              </a:rPr>
              <a:t>reliable are Sources D and F as </a:t>
            </a:r>
            <a:r>
              <a:rPr lang="en-GB" altLang="en-US" sz="900" b="1" dirty="0">
                <a:solidFill>
                  <a:srgbClr val="0070C0"/>
                </a:solidFill>
                <a:latin typeface="Candara" pitchFamily="34" charset="0"/>
              </a:rPr>
              <a:t>evidence of </a:t>
            </a:r>
            <a:r>
              <a:rPr lang="en-GB" altLang="en-US" sz="900" b="1" dirty="0" smtClean="0">
                <a:solidFill>
                  <a:srgbClr val="0070C0"/>
                </a:solidFill>
                <a:latin typeface="Candara" pitchFamily="34" charset="0"/>
              </a:rPr>
              <a:t>the advance towards Berlin in 1945?</a:t>
            </a:r>
            <a:endParaRPr lang="en-GB" altLang="en-US" sz="900" dirty="0" smtClean="0">
              <a:latin typeface="Candara" pitchFamily="34" charset="0"/>
            </a:endParaRPr>
          </a:p>
          <a:p>
            <a:pPr>
              <a:spcBef>
                <a:spcPct val="0"/>
              </a:spcBef>
              <a:buFontTx/>
              <a:buNone/>
            </a:pPr>
            <a:r>
              <a:rPr lang="en-GB" altLang="en-US" sz="900" b="1" dirty="0" smtClean="0">
                <a:solidFill>
                  <a:srgbClr val="0070C0"/>
                </a:solidFill>
                <a:latin typeface="Candara" pitchFamily="34" charset="0"/>
              </a:rPr>
              <a:t>Q5. Source </a:t>
            </a:r>
            <a:r>
              <a:rPr lang="en-GB" altLang="en-US" sz="900" b="1" dirty="0">
                <a:solidFill>
                  <a:srgbClr val="0070C0"/>
                </a:solidFill>
                <a:latin typeface="Candara" pitchFamily="34" charset="0"/>
              </a:rPr>
              <a:t>F suggests that the reason for the German defeat was the success of the D-Day landings.</a:t>
            </a:r>
          </a:p>
          <a:p>
            <a:pPr>
              <a:spcBef>
                <a:spcPct val="0"/>
              </a:spcBef>
              <a:buFontTx/>
              <a:buNone/>
            </a:pPr>
            <a:r>
              <a:rPr lang="en-GB" altLang="en-US" sz="900" b="1" dirty="0">
                <a:solidFill>
                  <a:srgbClr val="0070C0"/>
                </a:solidFill>
                <a:latin typeface="Candara" pitchFamily="34" charset="0"/>
              </a:rPr>
              <a:t>How far do you agree with this interpretation? Use your own knowledge, Sources A, E and F and any other sources you find helpful to explain your answer.</a:t>
            </a:r>
          </a:p>
        </p:txBody>
      </p:sp>
      <p:sp>
        <p:nvSpPr>
          <p:cNvPr id="13332" name="Rectangle 13"/>
          <p:cNvSpPr>
            <a:spLocks noChangeArrowheads="1"/>
          </p:cNvSpPr>
          <p:nvPr/>
        </p:nvSpPr>
        <p:spPr bwMode="auto">
          <a:xfrm>
            <a:off x="6011863" y="3308970"/>
            <a:ext cx="3097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dirty="0">
                <a:latin typeface="Candara" pitchFamily="34" charset="0"/>
              </a:rPr>
              <a:t>Study Sources A, E and F and use your own knowledge. Spelling, punctuation and grammar will be assessed in this question.</a:t>
            </a:r>
          </a:p>
          <a:p>
            <a:pPr>
              <a:spcBef>
                <a:spcPct val="0"/>
              </a:spcBef>
              <a:buFontTx/>
              <a:buNone/>
            </a:pPr>
            <a:r>
              <a:rPr lang="en-GB" altLang="en-US" sz="900" dirty="0">
                <a:latin typeface="Candara" pitchFamily="34" charset="0"/>
              </a:rPr>
              <a:t>Source F suggests that the reason for the German defeat was the success of the D-Day landings.</a:t>
            </a:r>
          </a:p>
          <a:p>
            <a:pPr>
              <a:spcBef>
                <a:spcPct val="0"/>
              </a:spcBef>
              <a:buFontTx/>
              <a:buNone/>
            </a:pPr>
            <a:r>
              <a:rPr lang="en-GB" altLang="en-US" sz="900" dirty="0">
                <a:solidFill>
                  <a:srgbClr val="FF0000"/>
                </a:solidFill>
                <a:latin typeface="Candara" pitchFamily="34" charset="0"/>
              </a:rPr>
              <a:t>How far do you agree with this interpretation? Use your own knowledge, Sources A, E and F and any other sources you find helpful to explain your answer.</a:t>
            </a:r>
          </a:p>
        </p:txBody>
      </p:sp>
    </p:spTree>
    <p:extLst>
      <p:ext uri="{BB962C8B-B14F-4D97-AF65-F5344CB8AC3E}">
        <p14:creationId xmlns:p14="http://schemas.microsoft.com/office/powerpoint/2010/main" val="3134539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25" y="44624"/>
            <a:ext cx="2889250" cy="1754326"/>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A: </a:t>
            </a:r>
            <a:r>
              <a:rPr lang="en-GB" sz="900" dirty="0">
                <a:solidFill>
                  <a:srgbClr val="002060"/>
                </a:solidFill>
                <a:latin typeface="Candara" panose="020E0502030303020204" pitchFamily="34" charset="0"/>
              </a:rPr>
              <a:t>An extract from the diary of a 30-year-old woman, August 1941. She lived </a:t>
            </a:r>
            <a:r>
              <a:rPr lang="en-GB" sz="900" dirty="0" smtClean="0">
                <a:solidFill>
                  <a:srgbClr val="002060"/>
                </a:solidFill>
                <a:latin typeface="Candara" panose="020E0502030303020204" pitchFamily="34" charset="0"/>
              </a:rPr>
              <a:t>in London </a:t>
            </a:r>
            <a:r>
              <a:rPr lang="en-GB" sz="900" dirty="0">
                <a:solidFill>
                  <a:srgbClr val="002060"/>
                </a:solidFill>
                <a:latin typeface="Candara" panose="020E0502030303020204" pitchFamily="34" charset="0"/>
              </a:rPr>
              <a:t>during the Second World War</a:t>
            </a:r>
            <a:r>
              <a:rPr lang="en-GB" sz="900" dirty="0" smtClean="0">
                <a:solidFill>
                  <a:srgbClr val="002060"/>
                </a:solidFill>
                <a:latin typeface="Candara" panose="020E0502030303020204" pitchFamily="34" charset="0"/>
              </a:rPr>
              <a:t>.</a:t>
            </a:r>
          </a:p>
          <a:p>
            <a:pPr>
              <a:defRPr/>
            </a:pPr>
            <a:endParaRPr lang="en-GB" sz="900" dirty="0">
              <a:latin typeface="Candara" panose="020E0502030303020204" pitchFamily="34" charset="0"/>
            </a:endParaRPr>
          </a:p>
          <a:p>
            <a:pPr>
              <a:defRPr/>
            </a:pPr>
            <a:r>
              <a:rPr lang="en-GB" sz="900" dirty="0">
                <a:latin typeface="Candara" panose="020E0502030303020204" pitchFamily="34" charset="0"/>
              </a:rPr>
              <a:t>We think and talk about food all the time. Not because we are hungry, but </a:t>
            </a:r>
            <a:r>
              <a:rPr lang="en-GB" sz="900" dirty="0" smtClean="0">
                <a:latin typeface="Candara" panose="020E0502030303020204" pitchFamily="34" charset="0"/>
              </a:rPr>
              <a:t>because our </a:t>
            </a:r>
            <a:r>
              <a:rPr lang="en-GB" sz="900" dirty="0">
                <a:latin typeface="Candara" panose="020E0502030303020204" pitchFamily="34" charset="0"/>
              </a:rPr>
              <a:t>meals are expensive and difficult to come by because of rationing. How </a:t>
            </a:r>
            <a:r>
              <a:rPr lang="en-GB" sz="900" dirty="0" smtClean="0">
                <a:latin typeface="Candara" panose="020E0502030303020204" pitchFamily="34" charset="0"/>
              </a:rPr>
              <a:t>bored I </a:t>
            </a:r>
            <a:r>
              <a:rPr lang="en-GB" sz="900" dirty="0">
                <a:latin typeface="Candara" panose="020E0502030303020204" pitchFamily="34" charset="0"/>
              </a:rPr>
              <a:t>am with vegetable pie, tinned meats and boiled potatoes. What wouldn’t I </a:t>
            </a:r>
            <a:r>
              <a:rPr lang="en-GB" sz="900" dirty="0" smtClean="0">
                <a:latin typeface="Candara" panose="020E0502030303020204" pitchFamily="34" charset="0"/>
              </a:rPr>
              <a:t>give for </a:t>
            </a:r>
            <a:r>
              <a:rPr lang="en-GB" sz="900" dirty="0">
                <a:latin typeface="Candara" panose="020E0502030303020204" pitchFamily="34" charset="0"/>
              </a:rPr>
              <a:t>orange juice, steak and onions, chocolate or apples and cream! I haven’t </a:t>
            </a:r>
            <a:r>
              <a:rPr lang="en-GB" sz="900" dirty="0" smtClean="0">
                <a:latin typeface="Candara" panose="020E0502030303020204" pitchFamily="34" charset="0"/>
              </a:rPr>
              <a:t>seen an </a:t>
            </a:r>
            <a:r>
              <a:rPr lang="en-GB" sz="900" dirty="0">
                <a:latin typeface="Candara" panose="020E0502030303020204" pitchFamily="34" charset="0"/>
              </a:rPr>
              <a:t>egg for months in London, but many other parts of the country seem to have </a:t>
            </a:r>
            <a:r>
              <a:rPr lang="en-GB" sz="900" dirty="0" smtClean="0">
                <a:latin typeface="Candara" panose="020E0502030303020204" pitchFamily="34" charset="0"/>
              </a:rPr>
              <a:t>a reasonable </a:t>
            </a:r>
            <a:r>
              <a:rPr lang="en-GB" sz="900" dirty="0">
                <a:latin typeface="Candara" panose="020E0502030303020204" pitchFamily="34" charset="0"/>
              </a:rPr>
              <a:t>supply.</a:t>
            </a:r>
          </a:p>
        </p:txBody>
      </p:sp>
      <p:sp>
        <p:nvSpPr>
          <p:cNvPr id="5" name="TextBox 4"/>
          <p:cNvSpPr txBox="1"/>
          <p:nvPr/>
        </p:nvSpPr>
        <p:spPr>
          <a:xfrm>
            <a:off x="34925" y="1844824"/>
            <a:ext cx="2881313" cy="507831"/>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B: </a:t>
            </a:r>
            <a:r>
              <a:rPr lang="en-GB" sz="900" dirty="0">
                <a:solidFill>
                  <a:srgbClr val="002060"/>
                </a:solidFill>
                <a:latin typeface="Candara" panose="020E0502030303020204" pitchFamily="34" charset="0"/>
              </a:rPr>
              <a:t>A photograph published in a </a:t>
            </a:r>
            <a:r>
              <a:rPr lang="en-GB" sz="900" dirty="0" smtClean="0">
                <a:solidFill>
                  <a:srgbClr val="002060"/>
                </a:solidFill>
                <a:latin typeface="Candara" panose="020E0502030303020204" pitchFamily="34" charset="0"/>
              </a:rPr>
              <a:t>British newspaper </a:t>
            </a:r>
            <a:r>
              <a:rPr lang="en-GB" sz="900" dirty="0">
                <a:solidFill>
                  <a:srgbClr val="002060"/>
                </a:solidFill>
                <a:latin typeface="Candara" panose="020E0502030303020204" pitchFamily="34" charset="0"/>
              </a:rPr>
              <a:t>in 1941. It shows a </a:t>
            </a:r>
            <a:r>
              <a:rPr lang="en-GB" sz="900" dirty="0" smtClean="0">
                <a:solidFill>
                  <a:srgbClr val="002060"/>
                </a:solidFill>
                <a:latin typeface="Candara" panose="020E0502030303020204" pitchFamily="34" charset="0"/>
              </a:rPr>
              <a:t>shop assistant arranging tins </a:t>
            </a:r>
            <a:r>
              <a:rPr lang="en-GB" sz="900" dirty="0">
                <a:solidFill>
                  <a:srgbClr val="002060"/>
                </a:solidFill>
                <a:latin typeface="Candara" panose="020E0502030303020204" pitchFamily="34" charset="0"/>
              </a:rPr>
              <a:t>of meat newly arrived from the USA.</a:t>
            </a:r>
            <a:endParaRPr lang="en-GB" sz="900" dirty="0">
              <a:latin typeface="Candara" panose="020E0502030303020204" pitchFamily="34" charset="0"/>
            </a:endParaRPr>
          </a:p>
        </p:txBody>
      </p:sp>
      <p:sp>
        <p:nvSpPr>
          <p:cNvPr id="6" name="Rectangle 5"/>
          <p:cNvSpPr/>
          <p:nvPr/>
        </p:nvSpPr>
        <p:spPr>
          <a:xfrm>
            <a:off x="3008656" y="4522543"/>
            <a:ext cx="2982374" cy="18928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F: From a modern world history textbook, published in 1996.</a:t>
            </a:r>
          </a:p>
          <a:p>
            <a:pPr>
              <a:defRPr/>
            </a:pPr>
            <a:endParaRPr lang="en-GB" sz="900" dirty="0" smtClean="0">
              <a:solidFill>
                <a:srgbClr val="002060"/>
              </a:solidFill>
              <a:latin typeface="Candara" panose="020E0502030303020204" pitchFamily="34" charset="0"/>
            </a:endParaRPr>
          </a:p>
          <a:p>
            <a:pPr>
              <a:defRPr/>
            </a:pPr>
            <a:r>
              <a:rPr lang="en-GB" sz="900" dirty="0" smtClean="0">
                <a:solidFill>
                  <a:schemeClr val="tx1"/>
                </a:solidFill>
                <a:latin typeface="Candara" panose="020E0502030303020204" pitchFamily="34" charset="0"/>
              </a:rPr>
              <a:t>Despite the hardships caused by rationing, the people of Britain were healthier than before </a:t>
            </a:r>
            <a:r>
              <a:rPr lang="en-GB" sz="900" dirty="0">
                <a:solidFill>
                  <a:schemeClr val="tx1"/>
                </a:solidFill>
                <a:latin typeface="Candara" panose="020E0502030303020204" pitchFamily="34" charset="0"/>
              </a:rPr>
              <a:t>the war. They had a more balanced diet, even if it was rather boring. The</a:t>
            </a:r>
          </a:p>
          <a:p>
            <a:pPr>
              <a:defRPr/>
            </a:pPr>
            <a:r>
              <a:rPr lang="en-GB" sz="900" dirty="0">
                <a:solidFill>
                  <a:schemeClr val="tx1"/>
                </a:solidFill>
                <a:latin typeface="Candara" panose="020E0502030303020204" pitchFamily="34" charset="0"/>
              </a:rPr>
              <a:t>‘Dig for Victory’ campaign led to twice the number of allotments by 1943. </a:t>
            </a:r>
            <a:r>
              <a:rPr lang="en-GB" sz="900" dirty="0" smtClean="0">
                <a:solidFill>
                  <a:schemeClr val="tx1"/>
                </a:solidFill>
                <a:latin typeface="Candara" panose="020E0502030303020204" pitchFamily="34" charset="0"/>
              </a:rPr>
              <a:t>However, the </a:t>
            </a:r>
            <a:r>
              <a:rPr lang="en-GB" sz="900" dirty="0">
                <a:solidFill>
                  <a:schemeClr val="tx1"/>
                </a:solidFill>
                <a:latin typeface="Candara" panose="020E0502030303020204" pitchFamily="34" charset="0"/>
              </a:rPr>
              <a:t>effects of rationing and shortages were different in different areas and even </a:t>
            </a:r>
            <a:r>
              <a:rPr lang="en-GB" sz="900" dirty="0" smtClean="0">
                <a:solidFill>
                  <a:schemeClr val="tx1"/>
                </a:solidFill>
                <a:latin typeface="Candara" panose="020E0502030303020204" pitchFamily="34" charset="0"/>
              </a:rPr>
              <a:t>for different </a:t>
            </a:r>
            <a:r>
              <a:rPr lang="en-GB" sz="900" dirty="0">
                <a:solidFill>
                  <a:schemeClr val="tx1"/>
                </a:solidFill>
                <a:latin typeface="Candara" panose="020E0502030303020204" pitchFamily="34" charset="0"/>
              </a:rPr>
              <a:t>families. Very large families with a large number of ration books did </a:t>
            </a:r>
            <a:r>
              <a:rPr lang="en-GB" sz="900" dirty="0" smtClean="0">
                <a:solidFill>
                  <a:schemeClr val="tx1"/>
                </a:solidFill>
                <a:latin typeface="Candara" panose="020E0502030303020204" pitchFamily="34" charset="0"/>
              </a:rPr>
              <a:t>not suffer </a:t>
            </a:r>
            <a:r>
              <a:rPr lang="en-GB" sz="900" dirty="0">
                <a:solidFill>
                  <a:schemeClr val="tx1"/>
                </a:solidFill>
                <a:latin typeface="Candara" panose="020E0502030303020204" pitchFamily="34" charset="0"/>
              </a:rPr>
              <a:t>from shortages in the same way as smaller families. Meat and vegetables </a:t>
            </a:r>
            <a:r>
              <a:rPr lang="en-GB" sz="900" dirty="0" smtClean="0">
                <a:solidFill>
                  <a:schemeClr val="tx1"/>
                </a:solidFill>
                <a:latin typeface="Candara" panose="020E0502030303020204" pitchFamily="34" charset="0"/>
              </a:rPr>
              <a:t>were much </a:t>
            </a:r>
            <a:r>
              <a:rPr lang="en-GB" sz="900" dirty="0">
                <a:solidFill>
                  <a:schemeClr val="tx1"/>
                </a:solidFill>
                <a:latin typeface="Candara" panose="020E0502030303020204" pitchFamily="34" charset="0"/>
              </a:rPr>
              <a:t>easier to come by in the countryside.</a:t>
            </a:r>
          </a:p>
        </p:txBody>
      </p:sp>
      <p:sp>
        <p:nvSpPr>
          <p:cNvPr id="7" name="Rectangle 6"/>
          <p:cNvSpPr/>
          <p:nvPr/>
        </p:nvSpPr>
        <p:spPr>
          <a:xfrm>
            <a:off x="2987824" y="44624"/>
            <a:ext cx="3024039" cy="50783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D: </a:t>
            </a:r>
            <a:r>
              <a:rPr lang="en-GB" sz="900" dirty="0">
                <a:solidFill>
                  <a:srgbClr val="002060"/>
                </a:solidFill>
                <a:latin typeface="Candara" panose="020E0502030303020204" pitchFamily="34" charset="0"/>
              </a:rPr>
              <a:t>A photograph published in a British newspaper in 1942. It shows </a:t>
            </a:r>
            <a:r>
              <a:rPr lang="en-GB" sz="900" dirty="0" smtClean="0">
                <a:solidFill>
                  <a:srgbClr val="002060"/>
                </a:solidFill>
                <a:latin typeface="Candara" panose="020E0502030303020204" pitchFamily="34" charset="0"/>
              </a:rPr>
              <a:t>firefighters working </a:t>
            </a:r>
            <a:r>
              <a:rPr lang="en-GB" sz="900" dirty="0">
                <a:solidFill>
                  <a:srgbClr val="002060"/>
                </a:solidFill>
                <a:latin typeface="Candara" panose="020E0502030303020204" pitchFamily="34" charset="0"/>
              </a:rPr>
              <a:t>in their allotments in the centre of London.</a:t>
            </a:r>
          </a:p>
        </p:txBody>
      </p:sp>
      <p:sp>
        <p:nvSpPr>
          <p:cNvPr id="8" name="Rectangle 7"/>
          <p:cNvSpPr/>
          <p:nvPr/>
        </p:nvSpPr>
        <p:spPr>
          <a:xfrm>
            <a:off x="3024239" y="2700164"/>
            <a:ext cx="2993841" cy="17543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E</a:t>
            </a:r>
            <a:r>
              <a:rPr lang="en-GB" sz="900" b="1" dirty="0" smtClean="0">
                <a:solidFill>
                  <a:srgbClr val="002060"/>
                </a:solidFill>
                <a:latin typeface="Candara" panose="020E0502030303020204" pitchFamily="34" charset="0"/>
              </a:rPr>
              <a:t>: </a:t>
            </a:r>
            <a:r>
              <a:rPr lang="en-GB" sz="900" b="1" dirty="0">
                <a:solidFill>
                  <a:srgbClr val="002060"/>
                </a:solidFill>
                <a:latin typeface="Candara" panose="020E0502030303020204" pitchFamily="34" charset="0"/>
              </a:rPr>
              <a:t>From a radio broadcast by the Ministry of Agriculture in 1944.</a:t>
            </a:r>
            <a:endParaRPr lang="en-GB" sz="900" b="1" dirty="0" smtClean="0">
              <a:solidFill>
                <a:srgbClr val="002060"/>
              </a:solidFill>
              <a:latin typeface="Candara" panose="020E0502030303020204" pitchFamily="34" charset="0"/>
            </a:endParaRPr>
          </a:p>
          <a:p>
            <a:pPr>
              <a:defRPr/>
            </a:pPr>
            <a:endParaRPr lang="en-GB" sz="900" b="1" dirty="0">
              <a:solidFill>
                <a:srgbClr val="002060"/>
              </a:solidFill>
              <a:latin typeface="Candara" panose="020E0502030303020204" pitchFamily="34" charset="0"/>
            </a:endParaRPr>
          </a:p>
          <a:p>
            <a:pPr>
              <a:defRPr/>
            </a:pPr>
            <a:r>
              <a:rPr lang="en-GB" sz="900" dirty="0" smtClean="0">
                <a:solidFill>
                  <a:srgbClr val="002060"/>
                </a:solidFill>
                <a:latin typeface="Candara" panose="020E0502030303020204" pitchFamily="34" charset="0"/>
              </a:rPr>
              <a:t>We </a:t>
            </a:r>
            <a:r>
              <a:rPr lang="en-GB" sz="900" dirty="0">
                <a:solidFill>
                  <a:srgbClr val="002060"/>
                </a:solidFill>
                <a:latin typeface="Candara" panose="020E0502030303020204" pitchFamily="34" charset="0"/>
              </a:rPr>
              <a:t>can justly congratulate ourselves in what </a:t>
            </a:r>
            <a:r>
              <a:rPr lang="en-GB" sz="900" dirty="0" smtClean="0">
                <a:solidFill>
                  <a:srgbClr val="002060"/>
                </a:solidFill>
                <a:latin typeface="Candara" panose="020E0502030303020204" pitchFamily="34" charset="0"/>
              </a:rPr>
              <a:t>we have </a:t>
            </a:r>
            <a:r>
              <a:rPr lang="en-GB" sz="900" dirty="0">
                <a:solidFill>
                  <a:srgbClr val="002060"/>
                </a:solidFill>
                <a:latin typeface="Candara" panose="020E0502030303020204" pitchFamily="34" charset="0"/>
              </a:rPr>
              <a:t>achieved so far in our ‘Dig </a:t>
            </a:r>
            <a:r>
              <a:rPr lang="en-GB" sz="900" dirty="0" smtClean="0">
                <a:solidFill>
                  <a:srgbClr val="002060"/>
                </a:solidFill>
                <a:latin typeface="Candara" panose="020E0502030303020204" pitchFamily="34" charset="0"/>
              </a:rPr>
              <a:t>for Victory</a:t>
            </a:r>
            <a:r>
              <a:rPr lang="en-GB" sz="900" dirty="0">
                <a:solidFill>
                  <a:srgbClr val="002060"/>
                </a:solidFill>
                <a:latin typeface="Candara" panose="020E0502030303020204" pitchFamily="34" charset="0"/>
              </a:rPr>
              <a:t>’ campaign. But we must on no account relax our efforts. The war is not </a:t>
            </a:r>
            <a:r>
              <a:rPr lang="en-GB" sz="900" dirty="0" smtClean="0">
                <a:solidFill>
                  <a:srgbClr val="002060"/>
                </a:solidFill>
                <a:latin typeface="Candara" panose="020E0502030303020204" pitchFamily="34" charset="0"/>
              </a:rPr>
              <a:t>yet won</a:t>
            </a:r>
            <a:r>
              <a:rPr lang="en-GB" sz="900" dirty="0">
                <a:solidFill>
                  <a:srgbClr val="002060"/>
                </a:solidFill>
                <a:latin typeface="Candara" panose="020E0502030303020204" pitchFamily="34" charset="0"/>
              </a:rPr>
              <a:t>. Even if the war were to end sooner than we expect, the food situation </a:t>
            </a:r>
            <a:r>
              <a:rPr lang="en-GB" sz="900" dirty="0" smtClean="0">
                <a:solidFill>
                  <a:srgbClr val="002060"/>
                </a:solidFill>
                <a:latin typeface="Candara" panose="020E0502030303020204" pitchFamily="34" charset="0"/>
              </a:rPr>
              <a:t>might not </a:t>
            </a:r>
            <a:r>
              <a:rPr lang="en-GB" sz="900" dirty="0">
                <a:solidFill>
                  <a:srgbClr val="002060"/>
                </a:solidFill>
                <a:latin typeface="Candara" panose="020E0502030303020204" pitchFamily="34" charset="0"/>
              </a:rPr>
              <a:t>become easier. It might actually become more difficult. There would be an </a:t>
            </a:r>
            <a:r>
              <a:rPr lang="en-GB" sz="900" dirty="0" smtClean="0">
                <a:solidFill>
                  <a:srgbClr val="002060"/>
                </a:solidFill>
                <a:latin typeface="Candara" panose="020E0502030303020204" pitchFamily="34" charset="0"/>
              </a:rPr>
              <a:t>urgent need </a:t>
            </a:r>
            <a:r>
              <a:rPr lang="en-GB" sz="900" dirty="0">
                <a:solidFill>
                  <a:srgbClr val="002060"/>
                </a:solidFill>
                <a:latin typeface="Candara" panose="020E0502030303020204" pitchFamily="34" charset="0"/>
              </a:rPr>
              <a:t>to feed the starving people </a:t>
            </a:r>
            <a:r>
              <a:rPr lang="en-GB" sz="900" dirty="0" smtClean="0">
                <a:solidFill>
                  <a:srgbClr val="002060"/>
                </a:solidFill>
                <a:latin typeface="Candara" panose="020E0502030303020204" pitchFamily="34" charset="0"/>
              </a:rPr>
              <a:t>of Europe</a:t>
            </a:r>
            <a:r>
              <a:rPr lang="en-GB" sz="900" dirty="0">
                <a:solidFill>
                  <a:srgbClr val="002060"/>
                </a:solidFill>
                <a:latin typeface="Candara" panose="020E0502030303020204" pitchFamily="34" charset="0"/>
              </a:rPr>
              <a:t>. Carry on therefore with your good </a:t>
            </a:r>
            <a:r>
              <a:rPr lang="en-GB" sz="900" dirty="0" smtClean="0">
                <a:solidFill>
                  <a:srgbClr val="002060"/>
                </a:solidFill>
                <a:latin typeface="Candara" panose="020E0502030303020204" pitchFamily="34" charset="0"/>
              </a:rPr>
              <a:t>work. Do </a:t>
            </a:r>
            <a:r>
              <a:rPr lang="en-GB" sz="900" dirty="0">
                <a:solidFill>
                  <a:srgbClr val="002060"/>
                </a:solidFill>
                <a:latin typeface="Candara" panose="020E0502030303020204" pitchFamily="34" charset="0"/>
              </a:rPr>
              <a:t>not rest on your spades!</a:t>
            </a:r>
            <a:endParaRPr lang="en-GB" sz="900" dirty="0">
              <a:latin typeface="Candara" panose="020E0502030303020204" pitchFamily="34" charset="0"/>
            </a:endParaRPr>
          </a:p>
        </p:txBody>
      </p:sp>
      <p:sp>
        <p:nvSpPr>
          <p:cNvPr id="9" name="Rectangle 8"/>
          <p:cNvSpPr/>
          <p:nvPr/>
        </p:nvSpPr>
        <p:spPr>
          <a:xfrm>
            <a:off x="35496" y="4797152"/>
            <a:ext cx="2926334" cy="2031325"/>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smtClean="0">
                <a:solidFill>
                  <a:srgbClr val="002060"/>
                </a:solidFill>
                <a:latin typeface="Candara" panose="020E0502030303020204" pitchFamily="34" charset="0"/>
              </a:rPr>
              <a:t>Source C</a:t>
            </a:r>
            <a:r>
              <a:rPr lang="en-GB" sz="900" dirty="0" smtClean="0">
                <a:solidFill>
                  <a:srgbClr val="002060"/>
                </a:solidFill>
                <a:latin typeface="Candara" panose="020E0502030303020204" pitchFamily="34" charset="0"/>
              </a:rPr>
              <a:t>: </a:t>
            </a:r>
            <a:r>
              <a:rPr lang="en-GB" sz="900" b="1" dirty="0">
                <a:solidFill>
                  <a:srgbClr val="002060"/>
                </a:solidFill>
                <a:latin typeface="Candara" panose="020E0502030303020204" pitchFamily="34" charset="0"/>
              </a:rPr>
              <a:t>From an interview in 2005 with a woman about her childhood memories </a:t>
            </a:r>
            <a:r>
              <a:rPr lang="en-GB" sz="900" b="1" dirty="0" smtClean="0">
                <a:solidFill>
                  <a:srgbClr val="002060"/>
                </a:solidFill>
                <a:latin typeface="Candara" panose="020E0502030303020204" pitchFamily="34" charset="0"/>
              </a:rPr>
              <a:t>of living </a:t>
            </a:r>
            <a:r>
              <a:rPr lang="en-GB" sz="900" b="1" dirty="0">
                <a:solidFill>
                  <a:srgbClr val="002060"/>
                </a:solidFill>
                <a:latin typeface="Candara" panose="020E0502030303020204" pitchFamily="34" charset="0"/>
              </a:rPr>
              <a:t>in a village during the Second World War</a:t>
            </a:r>
            <a:r>
              <a:rPr lang="en-GB" sz="900" b="1" dirty="0" smtClean="0">
                <a:solidFill>
                  <a:srgbClr val="002060"/>
                </a:solidFill>
                <a:latin typeface="Candara" panose="020E0502030303020204" pitchFamily="34" charset="0"/>
              </a:rPr>
              <a:t>.</a:t>
            </a:r>
          </a:p>
          <a:p>
            <a:pPr>
              <a:defRPr/>
            </a:pPr>
            <a:endParaRPr lang="en-GB" sz="900" dirty="0">
              <a:solidFill>
                <a:srgbClr val="002060"/>
              </a:solidFill>
            </a:endParaRPr>
          </a:p>
          <a:p>
            <a:pPr>
              <a:defRPr/>
            </a:pPr>
            <a:r>
              <a:rPr lang="en-GB" sz="900" dirty="0">
                <a:latin typeface="Candara" panose="020E0502030303020204" pitchFamily="34" charset="0"/>
              </a:rPr>
              <a:t>Rationing did not affect us very much, except </a:t>
            </a:r>
            <a:r>
              <a:rPr lang="en-GB" sz="900" dirty="0" smtClean="0">
                <a:latin typeface="Candara" panose="020E0502030303020204" pitchFamily="34" charset="0"/>
              </a:rPr>
              <a:t>for occasional </a:t>
            </a:r>
            <a:r>
              <a:rPr lang="en-GB" sz="900" dirty="0">
                <a:latin typeface="Candara" panose="020E0502030303020204" pitchFamily="34" charset="0"/>
              </a:rPr>
              <a:t>tasteless tinned </a:t>
            </a:r>
            <a:r>
              <a:rPr lang="en-GB" sz="900" dirty="0" smtClean="0">
                <a:latin typeface="Candara" panose="020E0502030303020204" pitchFamily="34" charset="0"/>
              </a:rPr>
              <a:t>meats. We </a:t>
            </a:r>
            <a:r>
              <a:rPr lang="en-GB" sz="900" dirty="0">
                <a:latin typeface="Candara" panose="020E0502030303020204" pitchFamily="34" charset="0"/>
              </a:rPr>
              <a:t>were better off for food than some people, especially those living in cities. </a:t>
            </a:r>
            <a:r>
              <a:rPr lang="en-GB" sz="900" dirty="0" smtClean="0">
                <a:latin typeface="Candara" panose="020E0502030303020204" pitchFamily="34" charset="0"/>
              </a:rPr>
              <a:t>We had </a:t>
            </a:r>
            <a:r>
              <a:rPr lang="en-GB" sz="900" dirty="0">
                <a:latin typeface="Candara" panose="020E0502030303020204" pitchFamily="34" charset="0"/>
              </a:rPr>
              <a:t>a large vegetable garden and orchard and a plentiful supply of apples, </a:t>
            </a:r>
            <a:r>
              <a:rPr lang="en-GB" sz="900" dirty="0" smtClean="0">
                <a:latin typeface="Candara" panose="020E0502030303020204" pitchFamily="34" charset="0"/>
              </a:rPr>
              <a:t>pears and </a:t>
            </a:r>
            <a:r>
              <a:rPr lang="en-GB" sz="900" dirty="0">
                <a:latin typeface="Candara" panose="020E0502030303020204" pitchFamily="34" charset="0"/>
              </a:rPr>
              <a:t>plums and we collected blackberries by the basketful. We also kept chickens </a:t>
            </a:r>
            <a:r>
              <a:rPr lang="en-GB" sz="900" dirty="0" smtClean="0">
                <a:latin typeface="Candara" panose="020E0502030303020204" pitchFamily="34" charset="0"/>
              </a:rPr>
              <a:t>and had </a:t>
            </a:r>
            <a:r>
              <a:rPr lang="en-GB" sz="900" dirty="0">
                <a:latin typeface="Candara" panose="020E0502030303020204" pitchFamily="34" charset="0"/>
              </a:rPr>
              <a:t>lots of eggs. My father worked for a landowner and usually got rabbits, </a:t>
            </a:r>
            <a:r>
              <a:rPr lang="en-GB" sz="900" dirty="0" smtClean="0">
                <a:latin typeface="Candara" panose="020E0502030303020204" pitchFamily="34" charset="0"/>
              </a:rPr>
              <a:t>pigeons and sometimes </a:t>
            </a:r>
            <a:r>
              <a:rPr lang="en-GB" sz="900" dirty="0">
                <a:latin typeface="Candara" panose="020E0502030303020204" pitchFamily="34" charset="0"/>
              </a:rPr>
              <a:t>pheasants. I also remember we ate lots of stinging nettle tops </a:t>
            </a:r>
            <a:r>
              <a:rPr lang="en-GB" sz="900" dirty="0" smtClean="0">
                <a:latin typeface="Candara" panose="020E0502030303020204" pitchFamily="34" charset="0"/>
              </a:rPr>
              <a:t>for vegetables</a:t>
            </a:r>
            <a:r>
              <a:rPr lang="en-GB" sz="900" dirty="0">
                <a:latin typeface="Candara" panose="020E0502030303020204" pitchFamily="34" charset="0"/>
              </a:rPr>
              <a:t>.</a:t>
            </a:r>
          </a:p>
        </p:txBody>
      </p:sp>
      <p:sp>
        <p:nvSpPr>
          <p:cNvPr id="10" name="TextBox 9"/>
          <p:cNvSpPr txBox="1"/>
          <p:nvPr/>
        </p:nvSpPr>
        <p:spPr>
          <a:xfrm>
            <a:off x="6065838" y="44624"/>
            <a:ext cx="3024187" cy="1615827"/>
          </a:xfrm>
          <a:prstGeom prst="rect">
            <a:avLst/>
          </a:prstGeom>
          <a:noFill/>
        </p:spPr>
        <p:txBody>
          <a:bodyPr>
            <a:spAutoFit/>
          </a:bodyPr>
          <a:lstStyle/>
          <a:p>
            <a:pPr>
              <a:defRPr/>
            </a:pPr>
            <a:r>
              <a:rPr lang="en-GB" sz="900" b="1" u="sng" dirty="0" smtClean="0">
                <a:latin typeface="Candara" panose="020E0502030303020204" pitchFamily="34" charset="0"/>
              </a:rPr>
              <a:t>Rationing</a:t>
            </a:r>
            <a:endParaRPr lang="en-GB" sz="900" b="1" u="sng" dirty="0">
              <a:latin typeface="Candara" panose="020E0502030303020204" pitchFamily="34" charset="0"/>
            </a:endParaRPr>
          </a:p>
          <a:p>
            <a:pPr marL="285750" indent="-285750">
              <a:buFontTx/>
              <a:buChar char="-"/>
              <a:defRPr/>
            </a:pPr>
            <a:endParaRPr lang="en-GB" sz="900" dirty="0">
              <a:latin typeface="Candara" panose="020E0502030303020204" pitchFamily="34" charset="0"/>
            </a:endParaRPr>
          </a:p>
          <a:p>
            <a:pPr>
              <a:defRPr/>
            </a:pPr>
            <a:r>
              <a:rPr lang="en-GB" sz="900" dirty="0">
                <a:latin typeface="Candara" panose="020E0502030303020204" pitchFamily="34" charset="0"/>
              </a:rPr>
              <a:t>The government had been making plans since 1936 to deal with possible </a:t>
            </a:r>
            <a:r>
              <a:rPr lang="en-GB" sz="900" dirty="0" smtClean="0">
                <a:latin typeface="Candara" panose="020E0502030303020204" pitchFamily="34" charset="0"/>
              </a:rPr>
              <a:t>food shortages </a:t>
            </a:r>
            <a:r>
              <a:rPr lang="en-GB" sz="900" dirty="0">
                <a:latin typeface="Candara" panose="020E0502030303020204" pitchFamily="34" charset="0"/>
              </a:rPr>
              <a:t>during a war. In the early months of the Second World War, food rationing was</a:t>
            </a:r>
          </a:p>
          <a:p>
            <a:pPr>
              <a:defRPr/>
            </a:pPr>
            <a:r>
              <a:rPr lang="en-GB" sz="900" dirty="0">
                <a:latin typeface="Candara" panose="020E0502030303020204" pitchFamily="34" charset="0"/>
              </a:rPr>
              <a:t>introduced and the ‘Dig for Victory’ campaign began. The campaign asked every man </a:t>
            </a:r>
            <a:r>
              <a:rPr lang="en-GB" sz="900" dirty="0" smtClean="0">
                <a:latin typeface="Candara" panose="020E0502030303020204" pitchFamily="34" charset="0"/>
              </a:rPr>
              <a:t>and woman </a:t>
            </a:r>
            <a:r>
              <a:rPr lang="en-GB" sz="900" dirty="0">
                <a:latin typeface="Candara" panose="020E0502030303020204" pitchFamily="34" charset="0"/>
              </a:rPr>
              <a:t>in Britain to grow vegetables in gardens and allotments. Some historians </a:t>
            </a:r>
            <a:r>
              <a:rPr lang="en-GB" sz="900" dirty="0" smtClean="0">
                <a:latin typeface="Candara" panose="020E0502030303020204" pitchFamily="34" charset="0"/>
              </a:rPr>
              <a:t>believe that </a:t>
            </a:r>
            <a:r>
              <a:rPr lang="en-GB" sz="900" dirty="0">
                <a:latin typeface="Candara" panose="020E0502030303020204" pitchFamily="34" charset="0"/>
              </a:rPr>
              <a:t>these government measures to deal with food shortages were successful. </a:t>
            </a:r>
            <a:r>
              <a:rPr lang="en-GB" sz="900" dirty="0" smtClean="0">
                <a:latin typeface="Candara" panose="020E0502030303020204" pitchFamily="34" charset="0"/>
              </a:rPr>
              <a:t>Others suggest </a:t>
            </a:r>
            <a:r>
              <a:rPr lang="en-GB" sz="900" dirty="0">
                <a:latin typeface="Candara" panose="020E0502030303020204" pitchFamily="34" charset="0"/>
              </a:rPr>
              <a:t>that they were not.</a:t>
            </a:r>
          </a:p>
        </p:txBody>
      </p:sp>
      <p:graphicFrame>
        <p:nvGraphicFramePr>
          <p:cNvPr id="11" name="Table 10"/>
          <p:cNvGraphicFramePr>
            <a:graphicFrameLocks noGrp="1"/>
          </p:cNvGraphicFramePr>
          <p:nvPr/>
        </p:nvGraphicFramePr>
        <p:xfrm>
          <a:off x="6032500" y="4581525"/>
          <a:ext cx="3076575" cy="2194560"/>
        </p:xfrm>
        <a:graphic>
          <a:graphicData uri="http://schemas.openxmlformats.org/drawingml/2006/table">
            <a:tbl>
              <a:tblPr>
                <a:tableStyleId>{5940675A-B579-460E-94D1-54222C63F5DA}</a:tableStyleId>
              </a:tblPr>
              <a:tblGrid>
                <a:gridCol w="3076575"/>
              </a:tblGrid>
              <a:tr h="137120">
                <a:tc>
                  <a:txBody>
                    <a:bodyPr/>
                    <a:lstStyle/>
                    <a:p>
                      <a:pPr algn="l">
                        <a:spcAft>
                          <a:spcPts val="0"/>
                        </a:spcAft>
                      </a:pPr>
                      <a:r>
                        <a:rPr lang="en-GB" sz="900" i="1" dirty="0" smtClean="0">
                          <a:solidFill>
                            <a:srgbClr val="7030A0"/>
                          </a:solidFill>
                          <a:effectLst/>
                          <a:latin typeface="Candara" panose="020E0502030303020204" pitchFamily="34" charset="0"/>
                        </a:rPr>
                        <a:t>6 – Hypothesis Question. Source F suggests that…</a:t>
                      </a:r>
                      <a:endParaRPr lang="en-GB" sz="900" i="1" dirty="0">
                        <a:solidFill>
                          <a:srgbClr val="7030A0"/>
                        </a:solidFill>
                        <a:effectLst/>
                        <a:latin typeface="Candara" panose="020E0502030303020204" pitchFamily="34" charset="0"/>
                        <a:ea typeface="Times"/>
                        <a:cs typeface="Times New Roman"/>
                      </a:endParaRPr>
                    </a:p>
                  </a:txBody>
                  <a:tcPr marL="68597" marR="68597" marT="0" marB="0" anchor="ctr"/>
                </a:tc>
              </a:tr>
              <a:tr h="2056805">
                <a:tc>
                  <a:txBody>
                    <a:bodyPr/>
                    <a:lstStyle/>
                    <a:p>
                      <a:pPr algn="l">
                        <a:spcAft>
                          <a:spcPts val="0"/>
                        </a:spcAft>
                      </a:pPr>
                      <a:r>
                        <a:rPr lang="en-GB" sz="900" dirty="0">
                          <a:solidFill>
                            <a:srgbClr val="7030A0"/>
                          </a:solidFill>
                          <a:effectLst/>
                          <a:latin typeface="Candara" panose="020E0502030303020204" pitchFamily="34" charset="0"/>
                        </a:rPr>
                        <a:t>1 – Argument FOR </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Sources …….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a:t>
                      </a:r>
                      <a:r>
                        <a:rPr lang="en-GB" sz="900" i="1" dirty="0">
                          <a:solidFill>
                            <a:srgbClr val="7030A0"/>
                          </a:solidFill>
                          <a:effectLst/>
                          <a:latin typeface="Candara" panose="020E0502030303020204" pitchFamily="34" charset="0"/>
                        </a:rPr>
                        <a:t> (add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endParaRPr lang="en-GB" sz="900" dirty="0">
                        <a:solidFill>
                          <a:srgbClr val="7030A0"/>
                        </a:solidFill>
                        <a:effectLst/>
                        <a:latin typeface="Candara" panose="020E0502030303020204" pitchFamily="34" charset="0"/>
                      </a:endParaRPr>
                    </a:p>
                    <a:p>
                      <a:pPr algn="l">
                        <a:spcAft>
                          <a:spcPts val="0"/>
                        </a:spcAft>
                      </a:pPr>
                      <a:r>
                        <a:rPr lang="en-GB" sz="900" dirty="0">
                          <a:solidFill>
                            <a:srgbClr val="7030A0"/>
                          </a:solidFill>
                          <a:effectLst/>
                          <a:latin typeface="Candara" panose="020E0502030303020204" pitchFamily="34" charset="0"/>
                        </a:rPr>
                        <a:t>2 – Argument AGAINST (using sources and own knowledge</a:t>
                      </a:r>
                      <a:r>
                        <a:rPr lang="en-GB" sz="900" dirty="0" smtClean="0">
                          <a:solidFill>
                            <a:srgbClr val="7030A0"/>
                          </a:solidFill>
                          <a:effectLst/>
                          <a:latin typeface="Candara" panose="020E0502030303020204" pitchFamily="34" charset="0"/>
                        </a:rPr>
                        <a:t>)</a:t>
                      </a:r>
                      <a:endParaRPr lang="en-GB" sz="900" i="1" dirty="0">
                        <a:solidFill>
                          <a:srgbClr val="7030A0"/>
                        </a:solidFill>
                        <a:effectLst/>
                        <a:latin typeface="Candara" panose="020E0502030303020204" pitchFamily="34" charset="0"/>
                      </a:endParaRPr>
                    </a:p>
                    <a:p>
                      <a:pPr marL="0" lvl="0" indent="0" algn="l">
                        <a:spcAft>
                          <a:spcPts val="0"/>
                        </a:spcAft>
                        <a:buFont typeface="Symbol"/>
                        <a:buNone/>
                      </a:pPr>
                      <a:r>
                        <a:rPr lang="en-GB" sz="900" b="1" i="1" dirty="0">
                          <a:solidFill>
                            <a:srgbClr val="7030A0"/>
                          </a:solidFill>
                          <a:effectLst/>
                          <a:latin typeface="Candara" panose="020E0502030303020204" pitchFamily="34" charset="0"/>
                        </a:rPr>
                        <a:t>However, sources ……. weakly support the view that …… as…. </a:t>
                      </a:r>
                      <a:r>
                        <a:rPr lang="en-GB" sz="900" i="1" dirty="0">
                          <a:solidFill>
                            <a:srgbClr val="7030A0"/>
                          </a:solidFill>
                          <a:effectLst/>
                          <a:latin typeface="Candara" panose="020E0502030303020204" pitchFamily="34" charset="0"/>
                        </a:rPr>
                        <a:t>(sources)</a:t>
                      </a:r>
                    </a:p>
                    <a:p>
                      <a:pPr marL="0" lvl="0" indent="0" algn="l">
                        <a:spcAft>
                          <a:spcPts val="0"/>
                        </a:spcAft>
                        <a:buFont typeface="Symbol"/>
                        <a:buNone/>
                      </a:pPr>
                      <a:r>
                        <a:rPr lang="en-GB" sz="900" b="1" i="1" dirty="0">
                          <a:solidFill>
                            <a:srgbClr val="7030A0"/>
                          </a:solidFill>
                          <a:effectLst/>
                          <a:latin typeface="Candara" panose="020E0502030303020204" pitchFamily="34" charset="0"/>
                        </a:rPr>
                        <a:t>In addition… </a:t>
                      </a:r>
                      <a:r>
                        <a:rPr lang="en-GB" sz="900" i="1" dirty="0">
                          <a:solidFill>
                            <a:srgbClr val="7030A0"/>
                          </a:solidFill>
                          <a:effectLst/>
                          <a:latin typeface="Candara" panose="020E0502030303020204" pitchFamily="34" charset="0"/>
                        </a:rPr>
                        <a:t>(add own knowledge)</a:t>
                      </a:r>
                    </a:p>
                    <a:p>
                      <a:pPr marL="0" lvl="0" indent="0" algn="l">
                        <a:spcAft>
                          <a:spcPts val="0"/>
                        </a:spcAft>
                        <a:buFont typeface="Symbol"/>
                        <a:buNone/>
                      </a:pPr>
                      <a:r>
                        <a:rPr lang="en-GB" sz="900" b="1" i="1" dirty="0">
                          <a:solidFill>
                            <a:srgbClr val="7030A0"/>
                          </a:solidFill>
                          <a:effectLst/>
                          <a:latin typeface="Candara" panose="020E0502030303020204" pitchFamily="34" charset="0"/>
                        </a:rPr>
                        <a:t>This evidence is further strengthened/weakened by the reliability of…</a:t>
                      </a:r>
                    </a:p>
                    <a:p>
                      <a:pPr algn="l">
                        <a:spcAft>
                          <a:spcPts val="0"/>
                        </a:spcAft>
                      </a:pPr>
                      <a:r>
                        <a:rPr lang="en-GB" sz="900" dirty="0">
                          <a:solidFill>
                            <a:srgbClr val="7030A0"/>
                          </a:solidFill>
                          <a:effectLst/>
                          <a:latin typeface="Candara" panose="020E0502030303020204" pitchFamily="34" charset="0"/>
                        </a:rPr>
                        <a:t> </a:t>
                      </a:r>
                    </a:p>
                    <a:p>
                      <a:pPr algn="l">
                        <a:spcAft>
                          <a:spcPts val="0"/>
                        </a:spcAft>
                      </a:pPr>
                      <a:r>
                        <a:rPr lang="en-GB" sz="900" b="1" dirty="0">
                          <a:solidFill>
                            <a:srgbClr val="7030A0"/>
                          </a:solidFill>
                          <a:effectLst/>
                          <a:latin typeface="Candara" panose="020E0502030303020204" pitchFamily="34" charset="0"/>
                        </a:rPr>
                        <a:t>3 – </a:t>
                      </a:r>
                      <a:r>
                        <a:rPr lang="en-GB" sz="900" b="1" i="1" dirty="0">
                          <a:solidFill>
                            <a:srgbClr val="7030A0"/>
                          </a:solidFill>
                          <a:effectLst/>
                          <a:latin typeface="Candara" panose="020E0502030303020204" pitchFamily="34" charset="0"/>
                        </a:rPr>
                        <a:t>Overall I strongly/partially/weakly agree with the interpretation because</a:t>
                      </a:r>
                      <a:r>
                        <a:rPr lang="en-GB" sz="900" b="1" i="1" dirty="0" smtClean="0">
                          <a:solidFill>
                            <a:srgbClr val="7030A0"/>
                          </a:solidFill>
                          <a:effectLst/>
                          <a:latin typeface="Candara" panose="020E0502030303020204" pitchFamily="34" charset="0"/>
                        </a:rPr>
                        <a:t>….</a:t>
                      </a:r>
                      <a:endParaRPr lang="en-GB" sz="900" b="1" i="1" dirty="0">
                        <a:solidFill>
                          <a:srgbClr val="7030A0"/>
                        </a:solidFill>
                        <a:effectLst/>
                        <a:latin typeface="Candara" panose="020E0502030303020204" pitchFamily="34" charset="0"/>
                      </a:endParaRPr>
                    </a:p>
                  </a:txBody>
                  <a:tcPr marL="68597" marR="68597" marT="0" marB="0" anchor="ctr"/>
                </a:tc>
              </a:tr>
            </a:tbl>
          </a:graphicData>
        </a:graphic>
      </p:graphicFrame>
      <p:sp>
        <p:nvSpPr>
          <p:cNvPr id="13331" name="Rectangle 12"/>
          <p:cNvSpPr>
            <a:spLocks noChangeArrowheads="1"/>
          </p:cNvSpPr>
          <p:nvPr/>
        </p:nvSpPr>
        <p:spPr bwMode="auto">
          <a:xfrm>
            <a:off x="6065837" y="1628800"/>
            <a:ext cx="30241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dirty="0" smtClean="0">
                <a:solidFill>
                  <a:srgbClr val="0070C0"/>
                </a:solidFill>
                <a:latin typeface="Candara" pitchFamily="34" charset="0"/>
              </a:rPr>
              <a:t>Questions</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smtClean="0">
                <a:solidFill>
                  <a:srgbClr val="0070C0"/>
                </a:solidFill>
                <a:latin typeface="Candara" pitchFamily="34" charset="0"/>
              </a:rPr>
              <a:t>Q1</a:t>
            </a:r>
            <a:r>
              <a:rPr lang="en-GB" altLang="en-US" sz="900" b="1" dirty="0">
                <a:solidFill>
                  <a:srgbClr val="0070C0"/>
                </a:solidFill>
                <a:latin typeface="Candara" pitchFamily="34" charset="0"/>
              </a:rPr>
              <a:t>. Give two things you can infer from Source </a:t>
            </a:r>
            <a:r>
              <a:rPr lang="en-GB" altLang="en-US" sz="900" b="1" dirty="0" smtClean="0">
                <a:solidFill>
                  <a:srgbClr val="0070C0"/>
                </a:solidFill>
                <a:latin typeface="Candara" pitchFamily="34" charset="0"/>
              </a:rPr>
              <a:t>A about rationing?</a:t>
            </a:r>
          </a:p>
          <a:p>
            <a:pPr>
              <a:spcBef>
                <a:spcPct val="0"/>
              </a:spcBef>
              <a:buFontTx/>
              <a:buNone/>
            </a:pPr>
            <a:endParaRPr lang="en-GB" altLang="en-US" sz="900" b="1" dirty="0">
              <a:solidFill>
                <a:srgbClr val="0070C0"/>
              </a:solidFill>
              <a:latin typeface="Candara" pitchFamily="34" charset="0"/>
            </a:endParaRPr>
          </a:p>
          <a:p>
            <a:pPr>
              <a:spcBef>
                <a:spcPct val="0"/>
              </a:spcBef>
              <a:buNone/>
            </a:pPr>
            <a:r>
              <a:rPr lang="en-GB" altLang="en-US" sz="900" b="1" dirty="0">
                <a:solidFill>
                  <a:srgbClr val="0070C0"/>
                </a:solidFill>
                <a:latin typeface="Candara" pitchFamily="34" charset="0"/>
              </a:rPr>
              <a:t>Q2. What was the purpose of Source </a:t>
            </a:r>
            <a:r>
              <a:rPr lang="en-GB" altLang="en-US" sz="900" b="1" dirty="0" smtClean="0">
                <a:solidFill>
                  <a:srgbClr val="0070C0"/>
                </a:solidFill>
                <a:latin typeface="Candara" pitchFamily="34" charset="0"/>
              </a:rPr>
              <a:t>B ?</a:t>
            </a:r>
          </a:p>
          <a:p>
            <a:pPr>
              <a:spcBef>
                <a:spcPct val="0"/>
              </a:spcBef>
              <a:buNone/>
            </a:pPr>
            <a:endParaRPr lang="en-GB" altLang="en-US" sz="900" b="1" dirty="0" smtClean="0">
              <a:solidFill>
                <a:srgbClr val="0070C0"/>
              </a:solidFill>
              <a:latin typeface="Candara" pitchFamily="34" charset="0"/>
            </a:endParaRPr>
          </a:p>
          <a:p>
            <a:pPr>
              <a:spcBef>
                <a:spcPct val="0"/>
              </a:spcBef>
              <a:buNone/>
            </a:pPr>
            <a:r>
              <a:rPr lang="en-GB" altLang="en-US" sz="900" b="1" dirty="0" smtClean="0">
                <a:solidFill>
                  <a:srgbClr val="0070C0"/>
                </a:solidFill>
                <a:latin typeface="Candara" pitchFamily="34" charset="0"/>
              </a:rPr>
              <a:t>Q3. Use Source  C and your own knowledge to explain the success of rationing?</a:t>
            </a:r>
          </a:p>
          <a:p>
            <a:pPr>
              <a:spcBef>
                <a:spcPct val="0"/>
              </a:spcBef>
              <a:buNone/>
            </a:pPr>
            <a:endParaRPr lang="en-GB" altLang="en-US" sz="900" b="1" dirty="0" smtClean="0">
              <a:solidFill>
                <a:srgbClr val="0070C0"/>
              </a:solidFill>
              <a:latin typeface="Candara" pitchFamily="34" charset="0"/>
            </a:endParaRPr>
          </a:p>
          <a:p>
            <a:pPr>
              <a:spcBef>
                <a:spcPct val="0"/>
              </a:spcBef>
              <a:buNone/>
            </a:pPr>
            <a:r>
              <a:rPr lang="en-GB" altLang="en-US" sz="900" b="1" dirty="0" smtClean="0">
                <a:solidFill>
                  <a:srgbClr val="0070C0"/>
                </a:solidFill>
                <a:latin typeface="Candara" pitchFamily="34" charset="0"/>
              </a:rPr>
              <a:t>Q4. </a:t>
            </a:r>
            <a:r>
              <a:rPr lang="en-GB" altLang="en-US" sz="900" b="1" dirty="0">
                <a:solidFill>
                  <a:srgbClr val="0070C0"/>
                </a:solidFill>
                <a:latin typeface="Candara" pitchFamily="34" charset="0"/>
              </a:rPr>
              <a:t>How </a:t>
            </a:r>
            <a:r>
              <a:rPr lang="en-GB" altLang="en-US" sz="900" b="1" dirty="0" smtClean="0">
                <a:solidFill>
                  <a:srgbClr val="0070C0"/>
                </a:solidFill>
                <a:latin typeface="Candara" pitchFamily="34" charset="0"/>
              </a:rPr>
              <a:t>reliable are Sources D and E as </a:t>
            </a:r>
            <a:r>
              <a:rPr lang="en-GB" altLang="en-US" sz="900" b="1" dirty="0">
                <a:solidFill>
                  <a:srgbClr val="0070C0"/>
                </a:solidFill>
                <a:latin typeface="Candara" pitchFamily="34" charset="0"/>
              </a:rPr>
              <a:t>evidence of </a:t>
            </a:r>
            <a:r>
              <a:rPr lang="en-GB" altLang="en-US" sz="900" b="1" dirty="0" smtClean="0">
                <a:solidFill>
                  <a:srgbClr val="0070C0"/>
                </a:solidFill>
                <a:latin typeface="Candara" pitchFamily="34" charset="0"/>
              </a:rPr>
              <a:t>the success of the War Effort?</a:t>
            </a:r>
          </a:p>
          <a:p>
            <a:pPr>
              <a:spcBef>
                <a:spcPct val="0"/>
              </a:spcBef>
              <a:buNone/>
            </a:pPr>
            <a:endParaRPr lang="en-GB" altLang="en-US" sz="900" dirty="0" smtClean="0">
              <a:latin typeface="Candara" pitchFamily="34" charset="0"/>
            </a:endParaRPr>
          </a:p>
          <a:p>
            <a:pPr>
              <a:spcBef>
                <a:spcPct val="0"/>
              </a:spcBef>
              <a:buFontTx/>
              <a:buNone/>
            </a:pPr>
            <a:r>
              <a:rPr lang="en-GB" altLang="en-US" sz="900" b="1" dirty="0" smtClean="0">
                <a:solidFill>
                  <a:srgbClr val="0070C0"/>
                </a:solidFill>
                <a:latin typeface="Candara" pitchFamily="34" charset="0"/>
              </a:rPr>
              <a:t>Q5. Source </a:t>
            </a:r>
            <a:r>
              <a:rPr lang="en-GB" altLang="en-US" sz="900" b="1" dirty="0">
                <a:solidFill>
                  <a:srgbClr val="0070C0"/>
                </a:solidFill>
                <a:latin typeface="Candara" pitchFamily="34" charset="0"/>
              </a:rPr>
              <a:t>F suggests that </a:t>
            </a:r>
            <a:r>
              <a:rPr lang="en-GB" altLang="en-US" sz="900" b="1" dirty="0" smtClean="0">
                <a:solidFill>
                  <a:srgbClr val="0070C0"/>
                </a:solidFill>
                <a:latin typeface="Candara" pitchFamily="34" charset="0"/>
              </a:rPr>
              <a:t>the some people did not suffer the same hardship due to rationing.</a:t>
            </a: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70C0"/>
                </a:solidFill>
                <a:latin typeface="Candara" pitchFamily="34" charset="0"/>
              </a:rPr>
              <a:t>How far do you agree with this interpretation? Use your own knowledge, Sources A, E and F and any other sources you find helpful to explain your answer.</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714" t="37016" r="6819" b="43527"/>
          <a:stretch/>
        </p:blipFill>
        <p:spPr bwMode="auto">
          <a:xfrm>
            <a:off x="71425" y="2401171"/>
            <a:ext cx="2808312" cy="235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4571" t="38000" r="5714" b="25192"/>
          <a:stretch/>
        </p:blipFill>
        <p:spPr bwMode="auto">
          <a:xfrm>
            <a:off x="27066240" y="3909045"/>
            <a:ext cx="3108960" cy="378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5252" t="44841" r="6928" b="35763"/>
          <a:stretch/>
        </p:blipFill>
        <p:spPr bwMode="auto">
          <a:xfrm>
            <a:off x="3014389" y="620688"/>
            <a:ext cx="2997474" cy="199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108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25" y="44624"/>
            <a:ext cx="2889250" cy="2446824"/>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A: </a:t>
            </a:r>
            <a:r>
              <a:rPr lang="en-GB" sz="900" dirty="0" smtClean="0">
                <a:solidFill>
                  <a:srgbClr val="002060"/>
                </a:solidFill>
                <a:latin typeface="Candara" panose="020E0502030303020204" pitchFamily="34" charset="0"/>
              </a:rPr>
              <a:t>Mass Observation. This project asked people to keep daily diaries of their lives to be used a record of the times. Why might this be different from a personal one?</a:t>
            </a:r>
          </a:p>
          <a:p>
            <a:pPr>
              <a:defRPr/>
            </a:pPr>
            <a:endParaRPr lang="en-GB" sz="900" dirty="0" smtClean="0">
              <a:latin typeface="Candara" panose="020E0502030303020204" pitchFamily="34" charset="0"/>
            </a:endParaRPr>
          </a:p>
          <a:p>
            <a:pPr>
              <a:defRPr/>
            </a:pPr>
            <a:r>
              <a:rPr lang="en-GB" sz="900" b="1" dirty="0" smtClean="0">
                <a:latin typeface="Candara" panose="020E0502030303020204" pitchFamily="34" charset="0"/>
              </a:rPr>
              <a:t>29 August 1939</a:t>
            </a:r>
            <a:r>
              <a:rPr lang="en-GB" sz="900" dirty="0" smtClean="0">
                <a:latin typeface="Candara" panose="020E0502030303020204" pitchFamily="34" charset="0"/>
              </a:rPr>
              <a:t>: On the way home, I bought a torch and batter and looked at stuff for blackout curtains for the dining room. It would cost at least £1 to darken. I think I’ll wait and see what happens.</a:t>
            </a:r>
          </a:p>
          <a:p>
            <a:pPr>
              <a:defRPr/>
            </a:pPr>
            <a:r>
              <a:rPr lang="en-GB" sz="900" b="1" dirty="0" smtClean="0">
                <a:latin typeface="Candara" panose="020E0502030303020204" pitchFamily="34" charset="0"/>
              </a:rPr>
              <a:t>30 August 1939: </a:t>
            </a:r>
            <a:r>
              <a:rPr lang="en-GB" sz="900" dirty="0" smtClean="0">
                <a:latin typeface="Candara" panose="020E0502030303020204" pitchFamily="34" charset="0"/>
              </a:rPr>
              <a:t>On the way home, I bought another torch battery. I had another look at the blackout material.</a:t>
            </a:r>
          </a:p>
          <a:p>
            <a:pPr>
              <a:defRPr/>
            </a:pPr>
            <a:r>
              <a:rPr lang="en-GB" sz="900" b="1" dirty="0" smtClean="0">
                <a:latin typeface="Candara" panose="020E0502030303020204" pitchFamily="34" charset="0"/>
              </a:rPr>
              <a:t>1 September 1939: </a:t>
            </a:r>
            <a:r>
              <a:rPr lang="en-GB" sz="900" dirty="0" smtClean="0">
                <a:latin typeface="Candara" panose="020E0502030303020204" pitchFamily="34" charset="0"/>
              </a:rPr>
              <a:t>Our blackout curtains are now up. The whole town seems to be buying blackout paper – about every sixth person has a roll. Buses and trams are running with only headlights and the barrage balloon is up.</a:t>
            </a:r>
          </a:p>
        </p:txBody>
      </p:sp>
      <p:sp>
        <p:nvSpPr>
          <p:cNvPr id="5" name="TextBox 4"/>
          <p:cNvSpPr txBox="1"/>
          <p:nvPr/>
        </p:nvSpPr>
        <p:spPr>
          <a:xfrm>
            <a:off x="34925" y="2564904"/>
            <a:ext cx="2881313" cy="3277820"/>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B: </a:t>
            </a:r>
            <a:r>
              <a:rPr lang="en-GB" sz="900" dirty="0" smtClean="0">
                <a:solidFill>
                  <a:srgbClr val="002060"/>
                </a:solidFill>
                <a:latin typeface="Candara" panose="020E0502030303020204" pitchFamily="34" charset="0"/>
              </a:rPr>
              <a:t>Eileen Potter, who lived and worked in London. At this point, there had been no serious bombing. How do you think too many nights like this would affect people?</a:t>
            </a:r>
          </a:p>
          <a:p>
            <a:pPr>
              <a:defRPr/>
            </a:pPr>
            <a:endParaRPr lang="en-GB" sz="900" dirty="0">
              <a:solidFill>
                <a:srgbClr val="002060"/>
              </a:solidFill>
              <a:latin typeface="Candara" panose="020E0502030303020204" pitchFamily="34" charset="0"/>
            </a:endParaRPr>
          </a:p>
          <a:p>
            <a:pPr>
              <a:defRPr/>
            </a:pPr>
            <a:r>
              <a:rPr lang="en-GB" sz="900" b="1" dirty="0" smtClean="0">
                <a:solidFill>
                  <a:schemeClr val="tx1"/>
                </a:solidFill>
                <a:latin typeface="Candara" panose="020E0502030303020204" pitchFamily="34" charset="0"/>
              </a:rPr>
              <a:t>25 June 1940: </a:t>
            </a:r>
            <a:r>
              <a:rPr lang="en-GB" sz="900" dirty="0" smtClean="0">
                <a:solidFill>
                  <a:schemeClr val="tx1"/>
                </a:solidFill>
                <a:latin typeface="Candara" panose="020E0502030303020204" pitchFamily="34" charset="0"/>
              </a:rPr>
              <a:t>Woke at 1 am to the air raid siren hooting. Jump out of bed and dress in old clothes by the bed ready. I run upstairs for cushions to take to the Anderson Shelter. By the time we are ready and crossing the garden to the shelter, Mr H, the ARP warden is looking in the back gate to see if we are alright. We settle in the shelter with cushions and rugs. I suddenly realise I am very thirsty. Brenda [her sister] went to sleep in a corner. Jack F goes out to have a look round then and Mrs F [neighbours] can’t settle. If anything destroys my morale, it will be being cooped up in this shelter with such fidgety people. Brenda brought some cards to the shelter, so we try to play by torchlight, but doesn’t work very well. No sound of bombing. Even I go out to wander over to the H’s shelter to see how they are getting on. In the end, Mr H is just saying we might as well go back when the ‘all-clear’ sounds. It is dawn – might as well get up. </a:t>
            </a:r>
            <a:endParaRPr lang="en-GB" sz="900" b="1" dirty="0">
              <a:solidFill>
                <a:schemeClr val="tx1"/>
              </a:solidFill>
              <a:latin typeface="Candara" panose="020E0502030303020204" pitchFamily="34" charset="0"/>
            </a:endParaRPr>
          </a:p>
        </p:txBody>
      </p:sp>
      <p:sp>
        <p:nvSpPr>
          <p:cNvPr id="6" name="Rectangle 5"/>
          <p:cNvSpPr/>
          <p:nvPr/>
        </p:nvSpPr>
        <p:spPr>
          <a:xfrm>
            <a:off x="2987749" y="44624"/>
            <a:ext cx="2925763" cy="1754326"/>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en-GB" sz="900" b="1" dirty="0">
                <a:solidFill>
                  <a:srgbClr val="002060"/>
                </a:solidFill>
                <a:latin typeface="Candara" panose="020E0502030303020204" pitchFamily="34" charset="0"/>
              </a:rPr>
              <a:t>Source C: </a:t>
            </a:r>
            <a:r>
              <a:rPr lang="en-GB" sz="900" dirty="0" smtClean="0">
                <a:solidFill>
                  <a:srgbClr val="002060"/>
                </a:solidFill>
                <a:latin typeface="Candara" panose="020E0502030303020204" pitchFamily="34" charset="0"/>
              </a:rPr>
              <a:t>From the Mass Observation diary of Edward Ward, who joined the Home Guard and was sent on several training courses.</a:t>
            </a:r>
            <a:endParaRPr lang="en-GB" sz="900" dirty="0">
              <a:solidFill>
                <a:srgbClr val="002060"/>
              </a:solidFill>
              <a:latin typeface="Candara" panose="020E0502030303020204" pitchFamily="34" charset="0"/>
            </a:endParaRPr>
          </a:p>
          <a:p>
            <a:pPr>
              <a:defRPr/>
            </a:pPr>
            <a:endParaRPr lang="en-GB" sz="900" dirty="0">
              <a:solidFill>
                <a:schemeClr val="tx1"/>
              </a:solidFill>
              <a:latin typeface="Candara" panose="020E0502030303020204" pitchFamily="34" charset="0"/>
            </a:endParaRPr>
          </a:p>
          <a:p>
            <a:pPr>
              <a:defRPr/>
            </a:pPr>
            <a:r>
              <a:rPr lang="en-GB" sz="900" b="1" dirty="0" smtClean="0">
                <a:solidFill>
                  <a:schemeClr val="tx1"/>
                </a:solidFill>
                <a:latin typeface="Candara" panose="020E0502030303020204" pitchFamily="34" charset="0"/>
              </a:rPr>
              <a:t>8 August 1940: </a:t>
            </a:r>
            <a:r>
              <a:rPr lang="en-GB" sz="900" dirty="0" smtClean="0">
                <a:solidFill>
                  <a:schemeClr val="tx1"/>
                </a:solidFill>
                <a:latin typeface="Candara" panose="020E0502030303020204" pitchFamily="34" charset="0"/>
              </a:rPr>
              <a:t>What you are taught is not pretty. You learn how to stab a tank crew sentry in the back, so that he dies without making any noise. You are then told how to deal with the sleeping crew with nothing but a piece of lead pipe. We were told a lot about how to stop trains by filling the oil boxes with sand or grit. I learned a lot about street fighting and defending houses from a man who learned in the Spanish Civil War. </a:t>
            </a:r>
            <a:endParaRPr lang="en-GB" sz="900" b="1" dirty="0">
              <a:solidFill>
                <a:schemeClr val="tx1"/>
              </a:solidFill>
              <a:latin typeface="Candara" panose="020E0502030303020204" pitchFamily="34" charset="0"/>
            </a:endParaRPr>
          </a:p>
        </p:txBody>
      </p:sp>
      <p:sp>
        <p:nvSpPr>
          <p:cNvPr id="7" name="Rectangle 6"/>
          <p:cNvSpPr/>
          <p:nvPr/>
        </p:nvSpPr>
        <p:spPr>
          <a:xfrm>
            <a:off x="34924" y="5890046"/>
            <a:ext cx="5878588" cy="92333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E: </a:t>
            </a:r>
            <a:r>
              <a:rPr lang="en-GB" sz="900" dirty="0" smtClean="0">
                <a:solidFill>
                  <a:srgbClr val="002060"/>
                </a:solidFill>
                <a:latin typeface="Candara" panose="020E0502030303020204" pitchFamily="34" charset="0"/>
              </a:rPr>
              <a:t>From a modern History Textbook.</a:t>
            </a:r>
          </a:p>
          <a:p>
            <a:pPr>
              <a:defRPr/>
            </a:pPr>
            <a:endParaRPr lang="en-GB" sz="900" dirty="0">
              <a:solidFill>
                <a:srgbClr val="002060"/>
              </a:solidFill>
              <a:latin typeface="Candara" panose="020E0502030303020204" pitchFamily="34" charset="0"/>
            </a:endParaRPr>
          </a:p>
          <a:p>
            <a:pPr>
              <a:defRPr/>
            </a:pPr>
            <a:r>
              <a:rPr lang="en-GB" sz="900" dirty="0">
                <a:latin typeface="Candara" panose="020E0502030303020204" pitchFamily="34" charset="0"/>
              </a:rPr>
              <a:t>The government expected the war to disrupt and threaten the lives of civilians left at home. This happened in a variety of different ways, from cutting down railings to be melted down and used in munitions factories, to rationing and evacuation plans</a:t>
            </a:r>
            <a:r>
              <a:rPr lang="en-GB" sz="900" dirty="0" smtClean="0">
                <a:latin typeface="Candara" panose="020E0502030303020204" pitchFamily="34" charset="0"/>
              </a:rPr>
              <a:t>. Over 3.5 million children were evacuated during WW2. However, less than half of children in Urban areas were moved. Less than the 80% expected. The government refused to spend the necessary money. </a:t>
            </a:r>
            <a:endParaRPr lang="en-GB" sz="900" dirty="0">
              <a:latin typeface="Candara" panose="020E0502030303020204" pitchFamily="34" charset="0"/>
            </a:endParaRPr>
          </a:p>
        </p:txBody>
      </p:sp>
      <p:sp>
        <p:nvSpPr>
          <p:cNvPr id="8" name="Rectangle 7"/>
          <p:cNvSpPr/>
          <p:nvPr/>
        </p:nvSpPr>
        <p:spPr>
          <a:xfrm>
            <a:off x="2981234" y="1846631"/>
            <a:ext cx="2932278" cy="64633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D: </a:t>
            </a:r>
            <a:r>
              <a:rPr lang="en-GB" sz="900" dirty="0" smtClean="0">
                <a:solidFill>
                  <a:srgbClr val="002060"/>
                </a:solidFill>
                <a:latin typeface="Candara" panose="020E0502030303020204" pitchFamily="34" charset="0"/>
              </a:rPr>
              <a:t>A government poster warning people to wait for their eyes to adjust before setting off in the blackout. There were many major accidents (such as sprained ankles) in the first few weeks of the black out.</a:t>
            </a:r>
            <a:endParaRPr lang="en-GB" sz="900" dirty="0" smtClean="0">
              <a:latin typeface="Candara" panose="020E0502030303020204" pitchFamily="34" charset="0"/>
            </a:endParaRPr>
          </a:p>
        </p:txBody>
      </p:sp>
      <p:sp>
        <p:nvSpPr>
          <p:cNvPr id="10" name="TextBox 9"/>
          <p:cNvSpPr txBox="1"/>
          <p:nvPr/>
        </p:nvSpPr>
        <p:spPr>
          <a:xfrm>
            <a:off x="5913512" y="107047"/>
            <a:ext cx="3230488" cy="2308324"/>
          </a:xfrm>
          <a:prstGeom prst="rect">
            <a:avLst/>
          </a:prstGeom>
          <a:noFill/>
        </p:spPr>
        <p:txBody>
          <a:bodyPr wrap="square">
            <a:spAutoFit/>
          </a:bodyPr>
          <a:lstStyle/>
          <a:p>
            <a:pPr>
              <a:defRPr/>
            </a:pPr>
            <a:r>
              <a:rPr lang="en-GB" sz="900" b="1" u="sng" dirty="0" smtClean="0">
                <a:latin typeface="Candara" panose="020E0502030303020204" pitchFamily="34" charset="0"/>
              </a:rPr>
              <a:t>How did the Government prepare.</a:t>
            </a:r>
            <a:endParaRPr lang="en-GB" sz="900" b="1" u="sng" dirty="0">
              <a:latin typeface="Candara" panose="020E0502030303020204" pitchFamily="34" charset="0"/>
            </a:endParaRPr>
          </a:p>
          <a:p>
            <a:pPr marL="285750" indent="-285750">
              <a:buFontTx/>
              <a:buChar char="-"/>
              <a:defRPr/>
            </a:pPr>
            <a:endParaRPr lang="en-GB" sz="900" dirty="0">
              <a:latin typeface="Candara" panose="020E0502030303020204" pitchFamily="34" charset="0"/>
            </a:endParaRPr>
          </a:p>
          <a:p>
            <a:pPr>
              <a:defRPr/>
            </a:pPr>
            <a:r>
              <a:rPr lang="en-GB" sz="900" dirty="0" smtClean="0">
                <a:latin typeface="Candara" panose="020E0502030303020204" pitchFamily="34" charset="0"/>
              </a:rPr>
              <a:t>Between </a:t>
            </a:r>
            <a:r>
              <a:rPr lang="en-GB" sz="900" dirty="0">
                <a:latin typeface="Candara" panose="020E0502030303020204" pitchFamily="34" charset="0"/>
              </a:rPr>
              <a:t>1938 and 1939, the government thought of all the possible dangers and difficulties the Home Front would face during war, and started to take precautions. People were needed on the home front to help with all sorts of things. They were encouraged to plant vegetables on any spare land they had to supplement the rationing, but people were also recruited into a variety of essential positions such as Air Raid Wardens and the Home Guard. People were also encouraged to think about their safety, and the government spent a great deal of time educating people on what to do in situations such as an air raid, or a gas attack, as well as providing information on how to make rations stretch further and how to keep yourself </a:t>
            </a:r>
            <a:r>
              <a:rPr lang="en-GB" sz="900" dirty="0" smtClean="0">
                <a:latin typeface="Candara" panose="020E0502030303020204" pitchFamily="34" charset="0"/>
              </a:rPr>
              <a:t>healthy. In addition, children near to the bombing targets were evacuated to the countryside.</a:t>
            </a:r>
            <a:endParaRPr lang="en-GB" sz="900" dirty="0">
              <a:latin typeface="Candara" panose="020E0502030303020204" pitchFamily="34" charset="0"/>
            </a:endParaRPr>
          </a:p>
        </p:txBody>
      </p:sp>
      <p:sp>
        <p:nvSpPr>
          <p:cNvPr id="13331" name="Rectangle 12"/>
          <p:cNvSpPr>
            <a:spLocks noChangeArrowheads="1"/>
          </p:cNvSpPr>
          <p:nvPr/>
        </p:nvSpPr>
        <p:spPr bwMode="auto">
          <a:xfrm>
            <a:off x="5950024" y="4335884"/>
            <a:ext cx="3230488"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dirty="0">
                <a:solidFill>
                  <a:srgbClr val="0070C0"/>
                </a:solidFill>
                <a:latin typeface="Candara" pitchFamily="34" charset="0"/>
              </a:rPr>
              <a:t>Q1. Give two things you can infer from Source </a:t>
            </a:r>
            <a:r>
              <a:rPr lang="en-GB" altLang="en-US" sz="900" b="1" dirty="0" smtClean="0">
                <a:solidFill>
                  <a:srgbClr val="0070C0"/>
                </a:solidFill>
                <a:latin typeface="Candara" pitchFamily="34" charset="0"/>
              </a:rPr>
              <a:t>A about the reaction of the British.</a:t>
            </a:r>
          </a:p>
          <a:p>
            <a:pPr>
              <a:spcBef>
                <a:spcPct val="0"/>
              </a:spcBef>
              <a:buFontTx/>
              <a:buNone/>
            </a:pPr>
            <a:endParaRPr lang="en-GB" altLang="en-US" sz="900" b="1" dirty="0">
              <a:solidFill>
                <a:srgbClr val="0070C0"/>
              </a:solidFill>
              <a:latin typeface="Candara" pitchFamily="34" charset="0"/>
            </a:endParaRPr>
          </a:p>
          <a:p>
            <a:pPr>
              <a:spcBef>
                <a:spcPct val="0"/>
              </a:spcBef>
              <a:buNone/>
            </a:pPr>
            <a:r>
              <a:rPr lang="en-GB" altLang="en-US" sz="900" b="1" dirty="0">
                <a:solidFill>
                  <a:srgbClr val="0070C0"/>
                </a:solidFill>
                <a:latin typeface="Candara" pitchFamily="34" charset="0"/>
              </a:rPr>
              <a:t>Q2. What was the purpose of Source </a:t>
            </a:r>
            <a:r>
              <a:rPr lang="en-GB" altLang="en-US" sz="900" b="1" dirty="0" smtClean="0">
                <a:solidFill>
                  <a:srgbClr val="0070C0"/>
                </a:solidFill>
                <a:latin typeface="Candara" pitchFamily="34" charset="0"/>
              </a:rPr>
              <a:t>B?</a:t>
            </a:r>
          </a:p>
          <a:p>
            <a:pPr>
              <a:spcBef>
                <a:spcPct val="0"/>
              </a:spcBef>
              <a:buNone/>
            </a:pPr>
            <a:endParaRPr lang="en-GB" altLang="en-US" sz="900" b="1" dirty="0" smtClean="0">
              <a:solidFill>
                <a:srgbClr val="0070C0"/>
              </a:solidFill>
              <a:latin typeface="Candara" pitchFamily="34" charset="0"/>
            </a:endParaRPr>
          </a:p>
          <a:p>
            <a:pPr>
              <a:spcBef>
                <a:spcPct val="0"/>
              </a:spcBef>
              <a:buNone/>
            </a:pPr>
            <a:r>
              <a:rPr lang="en-GB" altLang="en-US" sz="900" b="1" dirty="0" smtClean="0">
                <a:solidFill>
                  <a:srgbClr val="0070C0"/>
                </a:solidFill>
                <a:latin typeface="Candara" pitchFamily="34" charset="0"/>
              </a:rPr>
              <a:t>Q3. Use Source  C and your own knowledge to explain the success of the Home Guard.</a:t>
            </a:r>
          </a:p>
          <a:p>
            <a:pPr>
              <a:spcBef>
                <a:spcPct val="0"/>
              </a:spcBef>
              <a:buNone/>
            </a:pPr>
            <a:endParaRPr lang="en-GB" altLang="en-US" sz="900" b="1" dirty="0" smtClean="0">
              <a:solidFill>
                <a:srgbClr val="0070C0"/>
              </a:solidFill>
              <a:latin typeface="Candara" pitchFamily="34" charset="0"/>
            </a:endParaRPr>
          </a:p>
          <a:p>
            <a:pPr>
              <a:spcBef>
                <a:spcPct val="0"/>
              </a:spcBef>
              <a:buNone/>
            </a:pPr>
            <a:r>
              <a:rPr lang="en-GB" altLang="en-US" sz="900" b="1" dirty="0" smtClean="0">
                <a:solidFill>
                  <a:srgbClr val="0070C0"/>
                </a:solidFill>
                <a:latin typeface="Candara" pitchFamily="34" charset="0"/>
              </a:rPr>
              <a:t>Q4. </a:t>
            </a:r>
            <a:r>
              <a:rPr lang="en-GB" altLang="en-US" sz="900" b="1" dirty="0">
                <a:solidFill>
                  <a:srgbClr val="0070C0"/>
                </a:solidFill>
                <a:latin typeface="Candara" pitchFamily="34" charset="0"/>
              </a:rPr>
              <a:t>How </a:t>
            </a:r>
            <a:r>
              <a:rPr lang="en-GB" altLang="en-US" sz="900" b="1" dirty="0" smtClean="0">
                <a:solidFill>
                  <a:srgbClr val="0070C0"/>
                </a:solidFill>
                <a:latin typeface="Candara" pitchFamily="34" charset="0"/>
              </a:rPr>
              <a:t>reliable are Sources D and E as </a:t>
            </a:r>
            <a:r>
              <a:rPr lang="en-GB" altLang="en-US" sz="900" b="1" dirty="0">
                <a:solidFill>
                  <a:srgbClr val="0070C0"/>
                </a:solidFill>
                <a:latin typeface="Candara" pitchFamily="34" charset="0"/>
              </a:rPr>
              <a:t>evidence of </a:t>
            </a:r>
            <a:r>
              <a:rPr lang="en-GB" altLang="en-US" sz="900" b="1" dirty="0" smtClean="0">
                <a:solidFill>
                  <a:srgbClr val="0070C0"/>
                </a:solidFill>
                <a:latin typeface="Candara" pitchFamily="34" charset="0"/>
              </a:rPr>
              <a:t>the government response to war?</a:t>
            </a:r>
          </a:p>
          <a:p>
            <a:pPr>
              <a:spcBef>
                <a:spcPct val="0"/>
              </a:spcBef>
              <a:buNone/>
            </a:pPr>
            <a:endParaRPr lang="en-GB" altLang="en-US" sz="900" dirty="0" smtClean="0">
              <a:latin typeface="Candara" pitchFamily="34" charset="0"/>
            </a:endParaRPr>
          </a:p>
          <a:p>
            <a:pPr>
              <a:spcBef>
                <a:spcPct val="0"/>
              </a:spcBef>
              <a:buFontTx/>
              <a:buNone/>
            </a:pPr>
            <a:r>
              <a:rPr lang="en-GB" altLang="en-US" sz="900" b="1" dirty="0" smtClean="0">
                <a:solidFill>
                  <a:srgbClr val="FF0000"/>
                </a:solidFill>
                <a:latin typeface="Candara" pitchFamily="34" charset="0"/>
              </a:rPr>
              <a:t>Q5. Source </a:t>
            </a:r>
            <a:r>
              <a:rPr lang="en-GB" altLang="en-US" sz="900" b="1" dirty="0">
                <a:solidFill>
                  <a:srgbClr val="FF0000"/>
                </a:solidFill>
                <a:latin typeface="Candara" pitchFamily="34" charset="0"/>
              </a:rPr>
              <a:t>F suggests that </a:t>
            </a:r>
            <a:r>
              <a:rPr lang="en-GB" altLang="en-US" sz="900" b="1" dirty="0" smtClean="0">
                <a:solidFill>
                  <a:srgbClr val="FF0000"/>
                </a:solidFill>
                <a:latin typeface="Candara" pitchFamily="34" charset="0"/>
              </a:rPr>
              <a:t>Government preparation was successful.</a:t>
            </a:r>
          </a:p>
          <a:p>
            <a:pPr>
              <a:spcBef>
                <a:spcPct val="0"/>
              </a:spcBef>
              <a:buFontTx/>
              <a:buNone/>
            </a:pPr>
            <a:endParaRPr lang="en-GB" altLang="en-US" sz="900" b="1" dirty="0">
              <a:solidFill>
                <a:srgbClr val="FF0000"/>
              </a:solidFill>
              <a:latin typeface="Candara" pitchFamily="34" charset="0"/>
            </a:endParaRPr>
          </a:p>
          <a:p>
            <a:pPr>
              <a:spcBef>
                <a:spcPct val="0"/>
              </a:spcBef>
              <a:buFontTx/>
              <a:buNone/>
            </a:pPr>
            <a:r>
              <a:rPr lang="en-GB" altLang="en-US" sz="900" b="1" dirty="0">
                <a:solidFill>
                  <a:srgbClr val="FF0000"/>
                </a:solidFill>
                <a:latin typeface="Candara" pitchFamily="34" charset="0"/>
              </a:rPr>
              <a:t>How far do you agree with this interpretation? Use your own knowledge, Sources A, E and F and any other sources you find helpful to explain your answer</a:t>
            </a:r>
            <a:r>
              <a:rPr lang="en-GB" altLang="en-US" sz="900" b="1" dirty="0">
                <a:solidFill>
                  <a:srgbClr val="0070C0"/>
                </a:solidFill>
                <a:latin typeface="Candara" pitchFamily="34" charset="0"/>
              </a:rPr>
              <a:t>.</a:t>
            </a:r>
          </a:p>
        </p:txBody>
      </p:sp>
      <p:pic>
        <p:nvPicPr>
          <p:cNvPr id="14" name="Picture 2" descr="precsources"/>
          <p:cNvPicPr>
            <a:picLocks noChangeAspect="1" noChangeArrowheads="1"/>
          </p:cNvPicPr>
          <p:nvPr/>
        </p:nvPicPr>
        <p:blipFill rotWithShape="1">
          <a:blip r:embed="rId3">
            <a:extLst>
              <a:ext uri="{28A0092B-C50C-407E-A947-70E740481C1C}">
                <a14:useLocalDpi xmlns:a14="http://schemas.microsoft.com/office/drawing/2010/main" val="0"/>
              </a:ext>
            </a:extLst>
          </a:blip>
          <a:srcRect l="43239" t="7015" r="1016" b="37356"/>
          <a:stretch/>
        </p:blipFill>
        <p:spPr bwMode="auto">
          <a:xfrm>
            <a:off x="2987823" y="2537035"/>
            <a:ext cx="2962201" cy="330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974010" y="2500154"/>
            <a:ext cx="3062486" cy="17543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F: </a:t>
            </a:r>
            <a:r>
              <a:rPr lang="en-GB" sz="900" dirty="0" smtClean="0">
                <a:solidFill>
                  <a:srgbClr val="002060"/>
                </a:solidFill>
                <a:latin typeface="Candara" panose="020E0502030303020204" pitchFamily="34" charset="0"/>
              </a:rPr>
              <a:t>An ‘interview’ with a Londoner during in 1940 published in a national newspaper. This later turned out to be a piece of propaganda.</a:t>
            </a:r>
          </a:p>
          <a:p>
            <a:pPr>
              <a:defRPr/>
            </a:pPr>
            <a:endParaRPr lang="en-GB" sz="900" dirty="0">
              <a:solidFill>
                <a:schemeClr val="tx1"/>
              </a:solidFill>
              <a:latin typeface="Candara" panose="020E0502030303020204" pitchFamily="34" charset="0"/>
            </a:endParaRPr>
          </a:p>
          <a:p>
            <a:pPr>
              <a:defRPr/>
            </a:pPr>
            <a:r>
              <a:rPr lang="en-GB" sz="900" dirty="0" smtClean="0">
                <a:solidFill>
                  <a:schemeClr val="tx1"/>
                </a:solidFill>
                <a:latin typeface="Candara" panose="020E0502030303020204" pitchFamily="34" charset="0"/>
              </a:rPr>
              <a:t>All in all it hasn’t disrupted my life. Our kids moved to the countryside and received an excellent education. They write to us weekly. My husband has joint the home guard to do his bit for King and country. He is drilled daily and comes home exhausted but say’s he is well prepared should we be attacked. We’ve had to use the air raid shelter, but it is so well organised it is hardly an issue. We make do.</a:t>
            </a:r>
            <a:r>
              <a:rPr lang="en-GB" sz="900" dirty="0" smtClean="0">
                <a:solidFill>
                  <a:srgbClr val="002060"/>
                </a:solidFill>
                <a:latin typeface="Candara" panose="020E0502030303020204" pitchFamily="34" charset="0"/>
              </a:rPr>
              <a:t> </a:t>
            </a:r>
            <a:endParaRPr lang="en-GB" sz="900" dirty="0" smtClean="0">
              <a:latin typeface="Candara" panose="020E0502030303020204" pitchFamily="34" charset="0"/>
            </a:endParaRPr>
          </a:p>
        </p:txBody>
      </p:sp>
    </p:spTree>
    <p:extLst>
      <p:ext uri="{BB962C8B-B14F-4D97-AF65-F5344CB8AC3E}">
        <p14:creationId xmlns:p14="http://schemas.microsoft.com/office/powerpoint/2010/main" val="3188019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25" y="44624"/>
            <a:ext cx="2889250" cy="223138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solidFill>
                  <a:srgbClr val="002060"/>
                </a:solidFill>
                <a:latin typeface="Candara" panose="020E0502030303020204" pitchFamily="34" charset="0"/>
              </a:rPr>
              <a:t>Source A: </a:t>
            </a:r>
            <a:r>
              <a:rPr lang="en-GB" sz="800" dirty="0">
                <a:solidFill>
                  <a:srgbClr val="002060"/>
                </a:solidFill>
                <a:latin typeface="Candara" panose="020E0502030303020204" pitchFamily="34" charset="0"/>
              </a:rPr>
              <a:t>From the memoirs of a schoolchild, published in 1989, about evacuation</a:t>
            </a:r>
            <a:r>
              <a:rPr lang="en-GB" sz="800" dirty="0" smtClean="0">
                <a:solidFill>
                  <a:srgbClr val="002060"/>
                </a:solidFill>
                <a:latin typeface="Candara" panose="020E0502030303020204" pitchFamily="34" charset="0"/>
              </a:rPr>
              <a:t>.</a:t>
            </a:r>
          </a:p>
          <a:p>
            <a:pPr>
              <a:defRPr/>
            </a:pPr>
            <a:endParaRPr lang="en-GB" sz="900" dirty="0" smtClean="0">
              <a:latin typeface="Candara" panose="020E0502030303020204" pitchFamily="34" charset="0"/>
            </a:endParaRPr>
          </a:p>
          <a:p>
            <a:pPr>
              <a:defRPr/>
            </a:pPr>
            <a:r>
              <a:rPr lang="en-GB" sz="800" dirty="0">
                <a:latin typeface="Candara" panose="020E0502030303020204" pitchFamily="34" charset="0"/>
              </a:rPr>
              <a:t>I was at primary school when war broke out, in Nottingham. As a small child I can remember the evacuees coming. We were horrible to them. It's one of my most shameful memories, how nasty we were. We didn't want them to come, and we all ranged up on them in the playground. We were all in a big circle and the poor evacuees were herded together in the middle, and we were glaring at them and saying, "You made us squash up in our classrooms, you've done this, you're done that." I can remember them now, looking frightened to death. They were poor little East-Enders, they weren't tough at all, they were poor little thin, puny things. They used to be very quiet, and they only used to talk to themselves. We weren't friendly with them at all, we were very much apart, we just ignored them.</a:t>
            </a:r>
            <a:endParaRPr lang="en-GB" sz="800" dirty="0" smtClean="0">
              <a:latin typeface="Candara" panose="020E0502030303020204" pitchFamily="34" charset="0"/>
            </a:endParaRPr>
          </a:p>
        </p:txBody>
      </p:sp>
      <p:sp>
        <p:nvSpPr>
          <p:cNvPr id="5" name="TextBox 4"/>
          <p:cNvSpPr txBox="1"/>
          <p:nvPr/>
        </p:nvSpPr>
        <p:spPr>
          <a:xfrm>
            <a:off x="2997045" y="2614797"/>
            <a:ext cx="2674926" cy="2600712"/>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solidFill>
                  <a:srgbClr val="002060"/>
                </a:solidFill>
                <a:latin typeface="Candara" panose="020E0502030303020204" pitchFamily="34" charset="0"/>
              </a:rPr>
              <a:t>Source </a:t>
            </a:r>
            <a:r>
              <a:rPr lang="en-GB" sz="800" b="1" dirty="0" smtClean="0">
                <a:solidFill>
                  <a:srgbClr val="002060"/>
                </a:solidFill>
                <a:latin typeface="Candara" panose="020E0502030303020204" pitchFamily="34" charset="0"/>
              </a:rPr>
              <a:t>E: </a:t>
            </a:r>
            <a:r>
              <a:rPr lang="en-GB" sz="800" dirty="0">
                <a:solidFill>
                  <a:srgbClr val="002060"/>
                </a:solidFill>
                <a:latin typeface="Candara" panose="020E0502030303020204" pitchFamily="34" charset="0"/>
              </a:rPr>
              <a:t>From a diary of a seventeen year old girl from London, written during World War Two</a:t>
            </a:r>
            <a:r>
              <a:rPr lang="en-GB" sz="800" dirty="0" smtClean="0">
                <a:solidFill>
                  <a:srgbClr val="002060"/>
                </a:solidFill>
                <a:latin typeface="Candara" panose="020E0502030303020204" pitchFamily="34" charset="0"/>
              </a:rPr>
              <a:t>.</a:t>
            </a:r>
          </a:p>
          <a:p>
            <a:pPr>
              <a:defRPr/>
            </a:pPr>
            <a:endParaRPr lang="en-GB" sz="800" dirty="0">
              <a:solidFill>
                <a:srgbClr val="002060"/>
              </a:solidFill>
              <a:latin typeface="Candara" panose="020E0502030303020204" pitchFamily="34" charset="0"/>
            </a:endParaRPr>
          </a:p>
          <a:p>
            <a:pPr>
              <a:defRPr/>
            </a:pPr>
            <a:r>
              <a:rPr lang="en-GB" sz="800" dirty="0">
                <a:solidFill>
                  <a:schemeClr val="tx1"/>
                </a:solidFill>
                <a:latin typeface="Candara" panose="020E0502030303020204" pitchFamily="34" charset="0"/>
              </a:rPr>
              <a:t>I was an evacuee for six weeks. The main problem between evacuees and hosts seems to me to be the difficulty of adapting one to the other. A few of the hosts treated their evacuees, mainly girls, as guests, or as they would their own children. But the majority treated the girls as unpaid maids. A good deal of publicity has been given to the hosts burdened with dirty, verminous evacuees, but none or very little to cases where well brought up, middle class girls and boys have been billeted in poor, dirty homes, where they have little to eat and none of the facilities they are used to. At least half of the 250 girls evacuated with the school are billeted in tiny, dirty houses where they have to do any housework that is done. Being billeted in such houses has a very bad effect on the younger girls of an impressionable age, and they grow slack in their care of their personal cleanliness and manners.</a:t>
            </a:r>
          </a:p>
        </p:txBody>
      </p:sp>
      <p:sp>
        <p:nvSpPr>
          <p:cNvPr id="6" name="Rectangle 5"/>
          <p:cNvSpPr/>
          <p:nvPr/>
        </p:nvSpPr>
        <p:spPr>
          <a:xfrm>
            <a:off x="2987824" y="333524"/>
            <a:ext cx="2684222" cy="2077492"/>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solidFill>
                  <a:srgbClr val="002060"/>
                </a:solidFill>
                <a:latin typeface="Candara" panose="020E0502030303020204" pitchFamily="34" charset="0"/>
              </a:rPr>
              <a:t>Source D</a:t>
            </a:r>
            <a:r>
              <a:rPr lang="en-GB" sz="800" b="1" dirty="0" smtClean="0">
                <a:solidFill>
                  <a:srgbClr val="002060"/>
                </a:solidFill>
                <a:latin typeface="Candara" panose="020E0502030303020204" pitchFamily="34" charset="0"/>
              </a:rPr>
              <a:t>: </a:t>
            </a:r>
            <a:r>
              <a:rPr lang="en-GB" sz="800" dirty="0">
                <a:solidFill>
                  <a:srgbClr val="002060"/>
                </a:solidFill>
                <a:latin typeface="Candara" panose="020E0502030303020204" pitchFamily="34" charset="0"/>
              </a:rPr>
              <a:t>From a newspaper article, published in 1939</a:t>
            </a:r>
            <a:r>
              <a:rPr lang="en-GB" sz="800" dirty="0" smtClean="0">
                <a:solidFill>
                  <a:srgbClr val="002060"/>
                </a:solidFill>
                <a:latin typeface="Candara" panose="020E0502030303020204" pitchFamily="34" charset="0"/>
              </a:rPr>
              <a:t>.</a:t>
            </a:r>
          </a:p>
          <a:p>
            <a:pPr>
              <a:defRPr/>
            </a:pPr>
            <a:endParaRPr lang="en-GB" sz="900" dirty="0">
              <a:solidFill>
                <a:schemeClr val="tx1"/>
              </a:solidFill>
              <a:latin typeface="Candara" panose="020E0502030303020204" pitchFamily="34" charset="0"/>
            </a:endParaRPr>
          </a:p>
          <a:p>
            <a:pPr>
              <a:defRPr/>
            </a:pPr>
            <a:r>
              <a:rPr lang="en-GB" sz="800" dirty="0">
                <a:solidFill>
                  <a:schemeClr val="tx1"/>
                </a:solidFill>
                <a:latin typeface="Candara" panose="020E0502030303020204" pitchFamily="34" charset="0"/>
              </a:rPr>
              <a:t>The great scheme of evacuating some three million children and mother of infants under five years of age from what are regarded as vulnerable areas to less vulnerable areas came into operation on Friday. By yesterday the evacuation was practically complete. Everything proceeded “according to plan” and the whole scheme went through with such smooth precision as to call for the highest admiration for the enthusiasm and efficiency of all those taking part. The various reception committees threw themselves into the work with whole-hearted enthusiasm and the smooth way in which the children were detrained and conveyed to their destinations by buses to the rural areas and by private motor cars in the borough is worthy of the highest praise.</a:t>
            </a:r>
          </a:p>
        </p:txBody>
      </p:sp>
      <p:sp>
        <p:nvSpPr>
          <p:cNvPr id="7" name="Rectangle 6"/>
          <p:cNvSpPr/>
          <p:nvPr/>
        </p:nvSpPr>
        <p:spPr>
          <a:xfrm>
            <a:off x="35496" y="5336048"/>
            <a:ext cx="5636475" cy="1477328"/>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C: </a:t>
            </a:r>
            <a:r>
              <a:rPr lang="en-GB" sz="900" dirty="0">
                <a:solidFill>
                  <a:srgbClr val="002060"/>
                </a:solidFill>
                <a:latin typeface="Candara" panose="020E0502030303020204" pitchFamily="34" charset="0"/>
              </a:rPr>
              <a:t>From a government leaflet entitled Evacuation: Why and How? Published in July 1939</a:t>
            </a:r>
            <a:r>
              <a:rPr lang="en-GB" sz="900" dirty="0" smtClean="0">
                <a:solidFill>
                  <a:srgbClr val="002060"/>
                </a:solidFill>
                <a:latin typeface="Candara" panose="020E0502030303020204" pitchFamily="34" charset="0"/>
              </a:rPr>
              <a:t>.</a:t>
            </a:r>
          </a:p>
          <a:p>
            <a:pPr>
              <a:defRPr/>
            </a:pPr>
            <a:endParaRPr lang="en-GB" sz="900" dirty="0">
              <a:solidFill>
                <a:srgbClr val="002060"/>
              </a:solidFill>
              <a:latin typeface="Candara" panose="020E0502030303020204" pitchFamily="34" charset="0"/>
            </a:endParaRPr>
          </a:p>
          <a:p>
            <a:pPr>
              <a:defRPr/>
            </a:pPr>
            <a:r>
              <a:rPr lang="en-GB" sz="900" dirty="0">
                <a:latin typeface="Candara" panose="020E0502030303020204" pitchFamily="34" charset="0"/>
              </a:rPr>
              <a:t>One of the first measures we can take to prevent this is the removal of the children from the more dangerous areas. The Government have accordingly made plans for the removal from what are called "</a:t>
            </a:r>
            <a:r>
              <a:rPr lang="en-GB" sz="900" dirty="0" err="1">
                <a:latin typeface="Candara" panose="020E0502030303020204" pitchFamily="34" charset="0"/>
              </a:rPr>
              <a:t>evacuable</a:t>
            </a:r>
            <a:r>
              <a:rPr lang="en-GB" sz="900" dirty="0">
                <a:latin typeface="Candara" panose="020E0502030303020204" pitchFamily="34" charset="0"/>
              </a:rPr>
              <a:t>" areas to safer places called "reception" areas, of school children, children below school age if accompanied by their mothers or other responsible persons, and expectant mothers and blind persons. The scheme is entirely a voluntary one, but clearly the children will be much safer and happier away from the big cities where the dangers will be greatest. There is room in the safer areas for these children; householders have volunteered to provide it. They have offered homes where the children will be made welcome. The children will have their schoolteachers and other helpers with them and their schooling will be continued.</a:t>
            </a:r>
          </a:p>
        </p:txBody>
      </p:sp>
      <p:sp>
        <p:nvSpPr>
          <p:cNvPr id="8" name="Rectangle 7"/>
          <p:cNvSpPr/>
          <p:nvPr/>
        </p:nvSpPr>
        <p:spPr>
          <a:xfrm>
            <a:off x="34925" y="2327612"/>
            <a:ext cx="2889250" cy="230832"/>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B</a:t>
            </a:r>
            <a:r>
              <a:rPr lang="en-GB" sz="900" dirty="0" smtClean="0">
                <a:solidFill>
                  <a:srgbClr val="002060"/>
                </a:solidFill>
                <a:latin typeface="Candara" panose="020E0502030303020204" pitchFamily="34" charset="0"/>
              </a:rPr>
              <a:t>: </a:t>
            </a:r>
            <a:r>
              <a:rPr lang="en-GB" sz="900" dirty="0">
                <a:solidFill>
                  <a:srgbClr val="002060"/>
                </a:solidFill>
                <a:latin typeface="Candara" panose="020E0502030303020204" pitchFamily="34" charset="0"/>
              </a:rPr>
              <a:t>A government poster published in 1939.</a:t>
            </a:r>
            <a:endParaRPr lang="en-GB" sz="900" dirty="0" smtClean="0">
              <a:latin typeface="Candara" panose="020E0502030303020204" pitchFamily="34" charset="0"/>
            </a:endParaRPr>
          </a:p>
        </p:txBody>
      </p:sp>
      <p:sp>
        <p:nvSpPr>
          <p:cNvPr id="10" name="TextBox 9"/>
          <p:cNvSpPr txBox="1"/>
          <p:nvPr/>
        </p:nvSpPr>
        <p:spPr>
          <a:xfrm>
            <a:off x="5913512" y="107047"/>
            <a:ext cx="3230488" cy="230832"/>
          </a:xfrm>
          <a:prstGeom prst="rect">
            <a:avLst/>
          </a:prstGeom>
          <a:noFill/>
        </p:spPr>
        <p:txBody>
          <a:bodyPr wrap="square">
            <a:spAutoFit/>
          </a:bodyPr>
          <a:lstStyle/>
          <a:p>
            <a:pPr>
              <a:defRPr/>
            </a:pPr>
            <a:r>
              <a:rPr lang="en-GB" sz="900" b="1" u="sng" dirty="0" smtClean="0">
                <a:latin typeface="Candara" panose="020E0502030303020204" pitchFamily="34" charset="0"/>
              </a:rPr>
              <a:t>Evacuation</a:t>
            </a:r>
            <a:endParaRPr lang="en-GB" sz="900" dirty="0">
              <a:latin typeface="Candara" panose="020E0502030303020204" pitchFamily="34" charset="0"/>
            </a:endParaRPr>
          </a:p>
        </p:txBody>
      </p:sp>
      <p:sp>
        <p:nvSpPr>
          <p:cNvPr id="13331" name="Rectangle 12"/>
          <p:cNvSpPr>
            <a:spLocks noChangeArrowheads="1"/>
          </p:cNvSpPr>
          <p:nvPr/>
        </p:nvSpPr>
        <p:spPr bwMode="auto">
          <a:xfrm>
            <a:off x="5671971" y="3120057"/>
            <a:ext cx="342666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dirty="0" smtClean="0">
                <a:solidFill>
                  <a:srgbClr val="0070C0"/>
                </a:solidFill>
                <a:latin typeface="Candara" pitchFamily="34" charset="0"/>
              </a:rPr>
              <a:t>1. Study </a:t>
            </a:r>
            <a:r>
              <a:rPr lang="en-GB" altLang="en-US" sz="900" b="1" dirty="0">
                <a:solidFill>
                  <a:srgbClr val="0070C0"/>
                </a:solidFill>
                <a:latin typeface="Candara" pitchFamily="34" charset="0"/>
              </a:rPr>
              <a:t>Source A.</a:t>
            </a:r>
          </a:p>
          <a:p>
            <a:pPr>
              <a:spcBef>
                <a:spcPct val="0"/>
              </a:spcBef>
              <a:buFontTx/>
              <a:buNone/>
            </a:pPr>
            <a:r>
              <a:rPr lang="en-GB" altLang="en-US" sz="900" b="1" dirty="0">
                <a:solidFill>
                  <a:srgbClr val="0070C0"/>
                </a:solidFill>
                <a:latin typeface="Candara" pitchFamily="34" charset="0"/>
              </a:rPr>
              <a:t>What can you learn from Source A about the experiences of evacuees during the Second World War? (6 marks)</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smtClean="0">
                <a:solidFill>
                  <a:srgbClr val="0070C0"/>
                </a:solidFill>
                <a:latin typeface="Candara" pitchFamily="34" charset="0"/>
              </a:rPr>
              <a:t>2. Study </a:t>
            </a:r>
            <a:r>
              <a:rPr lang="en-GB" altLang="en-US" sz="900" b="1" dirty="0">
                <a:solidFill>
                  <a:srgbClr val="0070C0"/>
                </a:solidFill>
                <a:latin typeface="Candara" pitchFamily="34" charset="0"/>
              </a:rPr>
              <a:t>Source B and use your own knowledge.</a:t>
            </a:r>
          </a:p>
          <a:p>
            <a:pPr>
              <a:spcBef>
                <a:spcPct val="0"/>
              </a:spcBef>
              <a:buFontTx/>
              <a:buNone/>
            </a:pPr>
            <a:r>
              <a:rPr lang="en-GB" altLang="en-US" sz="900" b="1" dirty="0">
                <a:solidFill>
                  <a:srgbClr val="0070C0"/>
                </a:solidFill>
                <a:latin typeface="Candara" pitchFamily="34" charset="0"/>
              </a:rPr>
              <a:t>What was the purpose of this representation? (8 marks)</a:t>
            </a:r>
          </a:p>
          <a:p>
            <a:pPr>
              <a:spcBef>
                <a:spcPct val="0"/>
              </a:spcBef>
              <a:buFontTx/>
              <a:buNone/>
            </a:pPr>
            <a:r>
              <a:rPr lang="en-GB" altLang="en-US" sz="900" b="1" dirty="0">
                <a:solidFill>
                  <a:srgbClr val="0070C0"/>
                </a:solidFill>
                <a:latin typeface="Candara" pitchFamily="34" charset="0"/>
              </a:rPr>
              <a:t>Use details of the poster and your own knowledge to explain your answer. </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70C0"/>
                </a:solidFill>
                <a:latin typeface="Candara" pitchFamily="34" charset="0"/>
              </a:rPr>
              <a:t>3</a:t>
            </a:r>
            <a:r>
              <a:rPr lang="en-GB" altLang="en-US" sz="900" b="1" dirty="0" smtClean="0">
                <a:solidFill>
                  <a:srgbClr val="0070C0"/>
                </a:solidFill>
                <a:latin typeface="Candara" pitchFamily="34" charset="0"/>
              </a:rPr>
              <a:t>.  Study </a:t>
            </a:r>
            <a:r>
              <a:rPr lang="en-GB" altLang="en-US" sz="900" b="1" dirty="0">
                <a:solidFill>
                  <a:srgbClr val="0070C0"/>
                </a:solidFill>
                <a:latin typeface="Candara" pitchFamily="34" charset="0"/>
              </a:rPr>
              <a:t>Source C and use your own knowledge.</a:t>
            </a:r>
          </a:p>
          <a:p>
            <a:pPr>
              <a:spcBef>
                <a:spcPct val="0"/>
              </a:spcBef>
              <a:buFontTx/>
              <a:buNone/>
            </a:pPr>
            <a:r>
              <a:rPr lang="en-GB" altLang="en-US" sz="900" b="1" dirty="0">
                <a:solidFill>
                  <a:srgbClr val="0070C0"/>
                </a:solidFill>
                <a:latin typeface="Candara" pitchFamily="34" charset="0"/>
              </a:rPr>
              <a:t>Use Source C and your own knowledge to explain why children were evacuated during the Second World War. (10 marks)</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70C0"/>
                </a:solidFill>
                <a:latin typeface="Candara" pitchFamily="34" charset="0"/>
              </a:rPr>
              <a:t>4</a:t>
            </a:r>
            <a:r>
              <a:rPr lang="en-GB" altLang="en-US" sz="900" b="1" dirty="0" smtClean="0">
                <a:solidFill>
                  <a:srgbClr val="0070C0"/>
                </a:solidFill>
                <a:latin typeface="Candara" pitchFamily="34" charset="0"/>
              </a:rPr>
              <a:t>.  Study </a:t>
            </a:r>
            <a:r>
              <a:rPr lang="en-GB" altLang="en-US" sz="900" b="1" dirty="0">
                <a:solidFill>
                  <a:srgbClr val="0070C0"/>
                </a:solidFill>
                <a:latin typeface="Candara" pitchFamily="34" charset="0"/>
              </a:rPr>
              <a:t>Sources D and E and use your own knowledge.</a:t>
            </a:r>
          </a:p>
          <a:p>
            <a:pPr>
              <a:spcBef>
                <a:spcPct val="0"/>
              </a:spcBef>
              <a:buFontTx/>
              <a:buNone/>
            </a:pPr>
            <a:r>
              <a:rPr lang="en-GB" altLang="en-US" sz="900" b="1" dirty="0">
                <a:solidFill>
                  <a:srgbClr val="0070C0"/>
                </a:solidFill>
                <a:latin typeface="Candara" pitchFamily="34" charset="0"/>
              </a:rPr>
              <a:t>How reliable are Sources D and E as evidence of evacuation during the Second World War? (10 marks)</a:t>
            </a:r>
          </a:p>
          <a:p>
            <a:pPr>
              <a:spcBef>
                <a:spcPct val="0"/>
              </a:spcBef>
              <a:buFontTx/>
              <a:buNone/>
            </a:pPr>
            <a:r>
              <a:rPr lang="en-GB" altLang="en-US" sz="900" b="1" dirty="0">
                <a:solidFill>
                  <a:srgbClr val="0070C0"/>
                </a:solidFill>
                <a:latin typeface="Candara" pitchFamily="34" charset="0"/>
              </a:rPr>
              <a:t>Explain your answer, using Sources D and E and your own knowledge. </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smtClean="0">
                <a:solidFill>
                  <a:srgbClr val="FF0000"/>
                </a:solidFill>
                <a:latin typeface="Candara" pitchFamily="34" charset="0"/>
              </a:rPr>
              <a:t>5. Study </a:t>
            </a:r>
            <a:r>
              <a:rPr lang="en-GB" altLang="en-US" sz="900" b="1" dirty="0">
                <a:solidFill>
                  <a:srgbClr val="FF0000"/>
                </a:solidFill>
                <a:latin typeface="Candara" pitchFamily="34" charset="0"/>
              </a:rPr>
              <a:t>Sources A, D and F and use your own knowledge.</a:t>
            </a:r>
          </a:p>
          <a:p>
            <a:pPr>
              <a:spcBef>
                <a:spcPct val="0"/>
              </a:spcBef>
              <a:buFontTx/>
              <a:buNone/>
            </a:pPr>
            <a:r>
              <a:rPr lang="en-GB" altLang="en-US" sz="900" b="1" dirty="0">
                <a:solidFill>
                  <a:srgbClr val="FF0000"/>
                </a:solidFill>
                <a:latin typeface="Candara" pitchFamily="34" charset="0"/>
              </a:rPr>
              <a:t>Spelling, punctuation and grammar will be assessed in this </a:t>
            </a:r>
            <a:r>
              <a:rPr lang="en-GB" altLang="en-US" sz="900" b="1" dirty="0" smtClean="0">
                <a:solidFill>
                  <a:srgbClr val="FF0000"/>
                </a:solidFill>
                <a:latin typeface="Candara" pitchFamily="34" charset="0"/>
              </a:rPr>
              <a:t>question. Source </a:t>
            </a:r>
            <a:r>
              <a:rPr lang="en-GB" altLang="en-US" sz="900" b="1" dirty="0">
                <a:solidFill>
                  <a:srgbClr val="FF0000"/>
                </a:solidFill>
                <a:latin typeface="Candara" pitchFamily="34" charset="0"/>
              </a:rPr>
              <a:t>F suggests that evacuation was a negative experience for all.</a:t>
            </a:r>
          </a:p>
          <a:p>
            <a:pPr>
              <a:spcBef>
                <a:spcPct val="0"/>
              </a:spcBef>
              <a:buFontTx/>
              <a:buNone/>
            </a:pPr>
            <a:r>
              <a:rPr lang="en-GB" altLang="en-US" sz="900" b="1" dirty="0">
                <a:solidFill>
                  <a:srgbClr val="FF0000"/>
                </a:solidFill>
                <a:latin typeface="Candara" pitchFamily="34" charset="0"/>
              </a:rPr>
              <a:t>How far do you agree with this interpretation? Use your own knowledge, Sources A, D and F and any other sources you find helpful to explain your answer. (16 marks + 3 SPAG)</a:t>
            </a:r>
          </a:p>
        </p:txBody>
      </p:sp>
      <p:sp>
        <p:nvSpPr>
          <p:cNvPr id="15" name="Rectangle 14"/>
          <p:cNvSpPr/>
          <p:nvPr/>
        </p:nvSpPr>
        <p:spPr>
          <a:xfrm>
            <a:off x="5700379" y="1627341"/>
            <a:ext cx="3398253" cy="149271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F: </a:t>
            </a:r>
            <a:r>
              <a:rPr lang="en-GB" sz="900" dirty="0">
                <a:solidFill>
                  <a:srgbClr val="002060"/>
                </a:solidFill>
                <a:latin typeface="Candara" panose="020E0502030303020204" pitchFamily="34" charset="0"/>
              </a:rPr>
              <a:t>D Taylor, Mastering Economic &amp; Social History (1988). David Taylor is a modern Historian</a:t>
            </a:r>
            <a:r>
              <a:rPr lang="en-GB" sz="900" dirty="0" smtClean="0">
                <a:solidFill>
                  <a:srgbClr val="002060"/>
                </a:solidFill>
                <a:latin typeface="Candara" panose="020E0502030303020204" pitchFamily="34" charset="0"/>
              </a:rPr>
              <a:t>.</a:t>
            </a:r>
          </a:p>
          <a:p>
            <a:pPr>
              <a:defRPr/>
            </a:pPr>
            <a:endParaRPr lang="en-GB" sz="900" dirty="0">
              <a:solidFill>
                <a:schemeClr val="tx1"/>
              </a:solidFill>
              <a:latin typeface="Candara" panose="020E0502030303020204" pitchFamily="34" charset="0"/>
            </a:endParaRPr>
          </a:p>
          <a:p>
            <a:pPr>
              <a:defRPr/>
            </a:pPr>
            <a:r>
              <a:rPr lang="en-GB" sz="800" dirty="0">
                <a:solidFill>
                  <a:schemeClr val="tx1"/>
                </a:solidFill>
                <a:latin typeface="Candara" panose="020E0502030303020204" pitchFamily="34" charset="0"/>
              </a:rPr>
              <a:t>Many children, parents and teachers were evacuated when war was declared. The evacuees were received at reception centres and then placed with local families.  Arrangements, however, did not always go smoothly. Unfortunately many evacuees could not settle in the countryside. The country people were shocked at the obvious poverty and deprivation of the town children, not to mention their bad manners.  There were reports of children 'fouling' gardens, hair crawling with lice, and bed wetting.</a:t>
            </a:r>
            <a:endParaRPr lang="en-GB" sz="800" dirty="0" smtClean="0">
              <a:latin typeface="Candara" panose="020E0502030303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14797"/>
            <a:ext cx="2592288" cy="275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02490" y="359200"/>
            <a:ext cx="3396141" cy="923330"/>
          </a:xfrm>
          <a:prstGeom prst="rect">
            <a:avLst/>
          </a:prstGeom>
        </p:spPr>
        <p:txBody>
          <a:bodyPr wrap="square">
            <a:spAutoFit/>
          </a:bodyPr>
          <a:lstStyle/>
          <a:p>
            <a:r>
              <a:rPr lang="en-GB" sz="900" dirty="0">
                <a:latin typeface="Candara" panose="020E0502030303020204" pitchFamily="34" charset="0"/>
              </a:rPr>
              <a:t>The </a:t>
            </a:r>
            <a:r>
              <a:rPr lang="en-GB" sz="900" b="1" dirty="0">
                <a:latin typeface="Candara" panose="020E0502030303020204" pitchFamily="34" charset="0"/>
              </a:rPr>
              <a:t>Government Evacuation Scheme</a:t>
            </a:r>
            <a:r>
              <a:rPr lang="en-GB" sz="900" dirty="0">
                <a:latin typeface="Candara" panose="020E0502030303020204" pitchFamily="34" charset="0"/>
              </a:rPr>
              <a:t> was developed during summer 1938 by the Anderson Committee and implemented by the </a:t>
            </a:r>
            <a:r>
              <a:rPr lang="en-GB" sz="900" dirty="0">
                <a:latin typeface="Candara" panose="020E0502030303020204" pitchFamily="34" charset="0"/>
                <a:hlinkClick r:id="rId4" tooltip="Department of Health (United Kingdom)"/>
              </a:rPr>
              <a:t>Ministry of Health</a:t>
            </a:r>
            <a:r>
              <a:rPr lang="en-GB" sz="900" dirty="0">
                <a:latin typeface="Candara" panose="020E0502030303020204" pitchFamily="34" charset="0"/>
              </a:rPr>
              <a:t>. The country was divided into zones, classified as either "evacuation", "neutral", or "reception", with priority evacuees being moved from the major urban centres and billeted on the available private housing in more rural areas</a:t>
            </a:r>
          </a:p>
        </p:txBody>
      </p:sp>
    </p:spTree>
    <p:extLst>
      <p:ext uri="{BB962C8B-B14F-4D97-AF65-F5344CB8AC3E}">
        <p14:creationId xmlns:p14="http://schemas.microsoft.com/office/powerpoint/2010/main" val="1961560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25" y="44624"/>
            <a:ext cx="2889250" cy="196977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solidFill>
                  <a:srgbClr val="002060"/>
                </a:solidFill>
                <a:latin typeface="Candara" panose="020E0502030303020204" pitchFamily="34" charset="0"/>
              </a:rPr>
              <a:t>Source A: </a:t>
            </a:r>
            <a:r>
              <a:rPr lang="en-GB" sz="800" dirty="0" smtClean="0">
                <a:solidFill>
                  <a:srgbClr val="002060"/>
                </a:solidFill>
                <a:latin typeface="Candara" panose="020E0502030303020204" pitchFamily="34" charset="0"/>
              </a:rPr>
              <a:t>From an interview in 2007 with Joyce Watts for the online Wartime Memories Project. She describes her experiences as a land girl during the Second World War.</a:t>
            </a:r>
          </a:p>
          <a:p>
            <a:pPr>
              <a:defRPr/>
            </a:pPr>
            <a:endParaRPr lang="en-GB" sz="800" dirty="0">
              <a:solidFill>
                <a:srgbClr val="002060"/>
              </a:solidFill>
              <a:latin typeface="Candara" panose="020E0502030303020204" pitchFamily="34" charset="0"/>
            </a:endParaRPr>
          </a:p>
          <a:p>
            <a:pPr>
              <a:defRPr/>
            </a:pPr>
            <a:r>
              <a:rPr lang="en-GB" sz="900" dirty="0" smtClean="0">
                <a:solidFill>
                  <a:schemeClr val="tx1"/>
                </a:solidFill>
                <a:latin typeface="Candara" panose="020E0502030303020204" pitchFamily="34" charset="0"/>
              </a:rPr>
              <a:t>I had to get up at 4.30 in the morning to milk the cows. In the winter my hands became war and it was very painful when I milked the cows. I came from London and our house had all the modern conveniences. On this farm I had a candle for a light in my bedroom, the loo was outside and the water was obtained from a pump. Despite all this, I must say, I had plenty to eat and the farmer’s wife was a good cook. The Land Army days were some of the best years of my life. I still have fond memories of the good times that I had. </a:t>
            </a:r>
          </a:p>
        </p:txBody>
      </p:sp>
      <p:sp>
        <p:nvSpPr>
          <p:cNvPr id="5" name="TextBox 4"/>
          <p:cNvSpPr txBox="1"/>
          <p:nvPr/>
        </p:nvSpPr>
        <p:spPr>
          <a:xfrm>
            <a:off x="2967526" y="2204864"/>
            <a:ext cx="2674926" cy="195438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solidFill>
                  <a:srgbClr val="002060"/>
                </a:solidFill>
                <a:latin typeface="Candara" panose="020E0502030303020204" pitchFamily="34" charset="0"/>
              </a:rPr>
              <a:t>Source </a:t>
            </a:r>
            <a:r>
              <a:rPr lang="en-GB" sz="800" b="1" dirty="0" smtClean="0">
                <a:solidFill>
                  <a:srgbClr val="002060"/>
                </a:solidFill>
                <a:latin typeface="Candara" panose="020E0502030303020204" pitchFamily="34" charset="0"/>
              </a:rPr>
              <a:t>E: </a:t>
            </a:r>
            <a:r>
              <a:rPr lang="en-GB" sz="800" dirty="0" smtClean="0">
                <a:solidFill>
                  <a:srgbClr val="002060"/>
                </a:solidFill>
                <a:latin typeface="Candara" panose="020E0502030303020204" pitchFamily="34" charset="0"/>
              </a:rPr>
              <a:t>From an interview given in 1999 by a woman who worked in a factory during the Second World War. She gave the interview for Bombers and Mash a history book about the home front during the Second  World War.</a:t>
            </a:r>
          </a:p>
          <a:p>
            <a:pPr>
              <a:defRPr/>
            </a:pPr>
            <a:endParaRPr lang="en-GB" sz="900" dirty="0">
              <a:solidFill>
                <a:srgbClr val="002060"/>
              </a:solidFill>
              <a:latin typeface="Candara" panose="020E0502030303020204" pitchFamily="34" charset="0"/>
            </a:endParaRPr>
          </a:p>
          <a:p>
            <a:pPr>
              <a:defRPr/>
            </a:pPr>
            <a:r>
              <a:rPr lang="en-GB" sz="900" dirty="0" smtClean="0">
                <a:solidFill>
                  <a:schemeClr val="tx1"/>
                </a:solidFill>
                <a:latin typeface="Candara" panose="020E0502030303020204" pitchFamily="34" charset="0"/>
              </a:rPr>
              <a:t>Working in factories was not fun. To be shut in for hours on end without even a window to see daylight was grim. The noise was horrendous and at night when you shut your eyes to sleep all the noise would start again in your head. Night shifts were the worst. The work was very tedious. I think boredom was our worst enemy. The toilets were revolting and the canteen facilities were poor. </a:t>
            </a:r>
            <a:endParaRPr lang="en-GB" sz="900" dirty="0">
              <a:solidFill>
                <a:schemeClr val="tx1"/>
              </a:solidFill>
              <a:latin typeface="Candara" panose="020E0502030303020204" pitchFamily="34" charset="0"/>
            </a:endParaRPr>
          </a:p>
        </p:txBody>
      </p:sp>
      <p:sp>
        <p:nvSpPr>
          <p:cNvPr id="6" name="Rectangle 5"/>
          <p:cNvSpPr/>
          <p:nvPr/>
        </p:nvSpPr>
        <p:spPr>
          <a:xfrm>
            <a:off x="2967898" y="44624"/>
            <a:ext cx="2684222" cy="215444"/>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800" b="1" dirty="0">
                <a:solidFill>
                  <a:srgbClr val="002060"/>
                </a:solidFill>
                <a:latin typeface="Candara" panose="020E0502030303020204" pitchFamily="34" charset="0"/>
              </a:rPr>
              <a:t>Source D</a:t>
            </a:r>
            <a:r>
              <a:rPr lang="en-GB" sz="800" b="1" dirty="0" smtClean="0">
                <a:solidFill>
                  <a:srgbClr val="002060"/>
                </a:solidFill>
                <a:latin typeface="Candara" panose="020E0502030303020204" pitchFamily="34" charset="0"/>
              </a:rPr>
              <a:t>: </a:t>
            </a:r>
            <a:r>
              <a:rPr lang="en-GB" sz="800" dirty="0">
                <a:solidFill>
                  <a:srgbClr val="002060"/>
                </a:solidFill>
                <a:latin typeface="Candara" panose="020E0502030303020204" pitchFamily="34" charset="0"/>
              </a:rPr>
              <a:t>From a newspaper article, published in 1939</a:t>
            </a:r>
            <a:r>
              <a:rPr lang="en-GB" sz="800" dirty="0" smtClean="0">
                <a:solidFill>
                  <a:srgbClr val="002060"/>
                </a:solidFill>
                <a:latin typeface="Candara" panose="020E0502030303020204" pitchFamily="34" charset="0"/>
              </a:rPr>
              <a:t>.</a:t>
            </a:r>
          </a:p>
        </p:txBody>
      </p:sp>
      <p:sp>
        <p:nvSpPr>
          <p:cNvPr id="8" name="Rectangle 7"/>
          <p:cNvSpPr/>
          <p:nvPr/>
        </p:nvSpPr>
        <p:spPr>
          <a:xfrm>
            <a:off x="34925" y="2060848"/>
            <a:ext cx="2889250" cy="230832"/>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B</a:t>
            </a:r>
            <a:r>
              <a:rPr lang="en-GB" sz="900" dirty="0" smtClean="0">
                <a:solidFill>
                  <a:srgbClr val="002060"/>
                </a:solidFill>
                <a:latin typeface="Candara" panose="020E0502030303020204" pitchFamily="34" charset="0"/>
              </a:rPr>
              <a:t>: </a:t>
            </a:r>
            <a:r>
              <a:rPr lang="en-GB" sz="900" dirty="0">
                <a:solidFill>
                  <a:srgbClr val="002060"/>
                </a:solidFill>
                <a:latin typeface="Candara" panose="020E0502030303020204" pitchFamily="34" charset="0"/>
              </a:rPr>
              <a:t>A government poster published in 1939.</a:t>
            </a:r>
            <a:endParaRPr lang="en-GB" sz="900" dirty="0" smtClean="0">
              <a:latin typeface="Candara" panose="020E0502030303020204" pitchFamily="34" charset="0"/>
            </a:endParaRPr>
          </a:p>
        </p:txBody>
      </p:sp>
      <p:sp>
        <p:nvSpPr>
          <p:cNvPr id="10" name="TextBox 9"/>
          <p:cNvSpPr txBox="1"/>
          <p:nvPr/>
        </p:nvSpPr>
        <p:spPr>
          <a:xfrm>
            <a:off x="5652120" y="-27384"/>
            <a:ext cx="3230488" cy="230832"/>
          </a:xfrm>
          <a:prstGeom prst="rect">
            <a:avLst/>
          </a:prstGeom>
          <a:noFill/>
        </p:spPr>
        <p:txBody>
          <a:bodyPr wrap="square">
            <a:spAutoFit/>
          </a:bodyPr>
          <a:lstStyle/>
          <a:p>
            <a:pPr>
              <a:defRPr/>
            </a:pPr>
            <a:r>
              <a:rPr lang="en-GB" sz="900" b="1" u="sng" dirty="0" smtClean="0">
                <a:latin typeface="Candara" panose="020E0502030303020204" pitchFamily="34" charset="0"/>
              </a:rPr>
              <a:t>Women in World War Two</a:t>
            </a:r>
            <a:endParaRPr lang="en-GB" sz="900" dirty="0">
              <a:latin typeface="Candara" panose="020E0502030303020204" pitchFamily="34" charset="0"/>
            </a:endParaRPr>
          </a:p>
        </p:txBody>
      </p:sp>
      <p:sp>
        <p:nvSpPr>
          <p:cNvPr id="13331" name="Rectangle 12"/>
          <p:cNvSpPr>
            <a:spLocks noChangeArrowheads="1"/>
          </p:cNvSpPr>
          <p:nvPr/>
        </p:nvSpPr>
        <p:spPr bwMode="auto">
          <a:xfrm>
            <a:off x="5671971" y="2855987"/>
            <a:ext cx="34266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u="sng" dirty="0">
                <a:solidFill>
                  <a:srgbClr val="0070C0"/>
                </a:solidFill>
                <a:latin typeface="Candara" pitchFamily="34" charset="0"/>
              </a:rPr>
              <a:t>1</a:t>
            </a:r>
            <a:r>
              <a:rPr lang="en-GB" altLang="en-US" sz="900" b="1" u="sng" dirty="0" smtClean="0">
                <a:solidFill>
                  <a:srgbClr val="0070C0"/>
                </a:solidFill>
                <a:latin typeface="Candara" pitchFamily="34" charset="0"/>
              </a:rPr>
              <a:t>.  Study </a:t>
            </a:r>
            <a:r>
              <a:rPr lang="en-GB" altLang="en-US" sz="900" b="1" u="sng" dirty="0">
                <a:solidFill>
                  <a:srgbClr val="0070C0"/>
                </a:solidFill>
                <a:latin typeface="Candara" pitchFamily="34" charset="0"/>
              </a:rPr>
              <a:t>Source A.</a:t>
            </a:r>
          </a:p>
          <a:p>
            <a:pPr>
              <a:spcBef>
                <a:spcPct val="0"/>
              </a:spcBef>
              <a:buFontTx/>
              <a:buNone/>
            </a:pPr>
            <a:r>
              <a:rPr lang="en-GB" altLang="en-US" sz="900" b="1" dirty="0">
                <a:solidFill>
                  <a:srgbClr val="0070C0"/>
                </a:solidFill>
                <a:latin typeface="Candara" pitchFamily="34" charset="0"/>
              </a:rPr>
              <a:t>What can you learn from Source A about the experiences of evacuees during the Second World War? (6 marks)</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u="sng" dirty="0">
                <a:solidFill>
                  <a:srgbClr val="7030A0"/>
                </a:solidFill>
                <a:latin typeface="Candara" pitchFamily="34" charset="0"/>
              </a:rPr>
              <a:t>2</a:t>
            </a:r>
            <a:r>
              <a:rPr lang="en-GB" altLang="en-US" sz="900" b="1" u="sng" dirty="0" smtClean="0">
                <a:solidFill>
                  <a:srgbClr val="7030A0"/>
                </a:solidFill>
                <a:latin typeface="Candara" pitchFamily="34" charset="0"/>
              </a:rPr>
              <a:t>.  Study </a:t>
            </a:r>
            <a:r>
              <a:rPr lang="en-GB" altLang="en-US" sz="900" b="1" u="sng" dirty="0">
                <a:solidFill>
                  <a:srgbClr val="7030A0"/>
                </a:solidFill>
                <a:latin typeface="Candara" pitchFamily="34" charset="0"/>
              </a:rPr>
              <a:t>Source B and use your own knowledge.</a:t>
            </a:r>
          </a:p>
          <a:p>
            <a:pPr>
              <a:spcBef>
                <a:spcPct val="0"/>
              </a:spcBef>
              <a:buFontTx/>
              <a:buNone/>
            </a:pPr>
            <a:r>
              <a:rPr lang="en-GB" altLang="en-US" sz="900" b="1" dirty="0">
                <a:solidFill>
                  <a:srgbClr val="7030A0"/>
                </a:solidFill>
                <a:latin typeface="Candara" pitchFamily="34" charset="0"/>
              </a:rPr>
              <a:t>What was the purpose of this representation? (8 marks)</a:t>
            </a:r>
          </a:p>
          <a:p>
            <a:pPr>
              <a:spcBef>
                <a:spcPct val="0"/>
              </a:spcBef>
              <a:buFontTx/>
              <a:buNone/>
            </a:pPr>
            <a:r>
              <a:rPr lang="en-GB" altLang="en-US" sz="900" b="1" dirty="0">
                <a:solidFill>
                  <a:srgbClr val="7030A0"/>
                </a:solidFill>
                <a:latin typeface="Candara" pitchFamily="34" charset="0"/>
              </a:rPr>
              <a:t>Use details of the poster and your own knowledge to explain your answer. </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B050"/>
                </a:solidFill>
                <a:latin typeface="Candara" pitchFamily="34" charset="0"/>
              </a:rPr>
              <a:t>3</a:t>
            </a:r>
            <a:r>
              <a:rPr lang="en-GB" altLang="en-US" sz="900" b="1" u="sng" dirty="0" smtClean="0">
                <a:solidFill>
                  <a:srgbClr val="00B050"/>
                </a:solidFill>
                <a:latin typeface="Candara" pitchFamily="34" charset="0"/>
              </a:rPr>
              <a:t>.  Study </a:t>
            </a:r>
            <a:r>
              <a:rPr lang="en-GB" altLang="en-US" sz="900" b="1" u="sng" dirty="0">
                <a:solidFill>
                  <a:srgbClr val="00B050"/>
                </a:solidFill>
                <a:latin typeface="Candara" pitchFamily="34" charset="0"/>
              </a:rPr>
              <a:t>Source C and use your own knowledge.</a:t>
            </a:r>
          </a:p>
          <a:p>
            <a:pPr>
              <a:spcBef>
                <a:spcPct val="0"/>
              </a:spcBef>
              <a:buFontTx/>
              <a:buNone/>
            </a:pPr>
            <a:r>
              <a:rPr lang="en-GB" altLang="en-US" sz="900" b="1" dirty="0">
                <a:solidFill>
                  <a:srgbClr val="00B050"/>
                </a:solidFill>
                <a:latin typeface="Candara" pitchFamily="34" charset="0"/>
              </a:rPr>
              <a:t>Use Source C and your own knowledge to explain why children were evacuated during the Second World War. (10 marks)</a:t>
            </a:r>
          </a:p>
          <a:p>
            <a:pPr>
              <a:spcBef>
                <a:spcPct val="0"/>
              </a:spcBef>
              <a:buNone/>
            </a:pPr>
            <a:endParaRPr lang="en-GB" altLang="en-US" sz="900" b="1" u="sng" dirty="0" smtClean="0">
              <a:solidFill>
                <a:srgbClr val="0070C0"/>
              </a:solidFill>
              <a:latin typeface="Candara" pitchFamily="34" charset="0"/>
            </a:endParaRPr>
          </a:p>
          <a:p>
            <a:pPr>
              <a:spcBef>
                <a:spcPct val="0"/>
              </a:spcBef>
              <a:buNone/>
            </a:pPr>
            <a:r>
              <a:rPr lang="en-GB" altLang="en-US" sz="900" b="1" u="sng" dirty="0" smtClean="0">
                <a:solidFill>
                  <a:srgbClr val="00B0F0"/>
                </a:solidFill>
                <a:latin typeface="Candara" pitchFamily="34" charset="0"/>
              </a:rPr>
              <a:t>4. Study </a:t>
            </a:r>
            <a:r>
              <a:rPr lang="en-GB" altLang="en-US" sz="900" b="1" u="sng" dirty="0">
                <a:solidFill>
                  <a:srgbClr val="00B0F0"/>
                </a:solidFill>
                <a:latin typeface="Candara" pitchFamily="34" charset="0"/>
              </a:rPr>
              <a:t>Sources D and E and use your own knowledge</a:t>
            </a:r>
            <a:r>
              <a:rPr lang="en-GB" altLang="en-US" sz="900" b="1" u="sng" dirty="0" smtClean="0">
                <a:solidFill>
                  <a:srgbClr val="00B0F0"/>
                </a:solidFill>
                <a:latin typeface="Candara" pitchFamily="34" charset="0"/>
              </a:rPr>
              <a:t>.</a:t>
            </a:r>
            <a:endParaRPr lang="en-GB" altLang="en-US" sz="900" b="1" u="sng" dirty="0">
              <a:solidFill>
                <a:srgbClr val="00B0F0"/>
              </a:solidFill>
              <a:latin typeface="Candara" pitchFamily="34" charset="0"/>
            </a:endParaRPr>
          </a:p>
          <a:p>
            <a:pPr>
              <a:spcBef>
                <a:spcPct val="0"/>
              </a:spcBef>
              <a:buFontTx/>
              <a:buNone/>
            </a:pPr>
            <a:r>
              <a:rPr lang="en-GB" altLang="en-US" sz="900" b="1" dirty="0">
                <a:solidFill>
                  <a:srgbClr val="00B0F0"/>
                </a:solidFill>
                <a:latin typeface="Candara" pitchFamily="34" charset="0"/>
              </a:rPr>
              <a:t>How reliable are Sources D and E as evidence of evacuation during the Second World War? (10 marks</a:t>
            </a:r>
            <a:r>
              <a:rPr lang="en-GB" altLang="en-US" sz="900" b="1" dirty="0" smtClean="0">
                <a:solidFill>
                  <a:srgbClr val="00B0F0"/>
                </a:solidFill>
                <a:latin typeface="Candara" pitchFamily="34" charset="0"/>
              </a:rPr>
              <a:t>)</a:t>
            </a:r>
          </a:p>
          <a:p>
            <a:pPr>
              <a:spcBef>
                <a:spcPct val="0"/>
              </a:spcBef>
              <a:buFontTx/>
              <a:buNone/>
            </a:pPr>
            <a:endParaRPr lang="en-GB" altLang="en-US" sz="900" b="1" dirty="0">
              <a:solidFill>
                <a:srgbClr val="00B0F0"/>
              </a:solidFill>
              <a:latin typeface="Candara" pitchFamily="34" charset="0"/>
            </a:endParaRPr>
          </a:p>
          <a:p>
            <a:pPr>
              <a:spcBef>
                <a:spcPct val="0"/>
              </a:spcBef>
              <a:buFontTx/>
              <a:buNone/>
            </a:pPr>
            <a:r>
              <a:rPr lang="en-GB" altLang="en-US" sz="900" b="1" dirty="0">
                <a:solidFill>
                  <a:srgbClr val="00B0F0"/>
                </a:solidFill>
                <a:latin typeface="Candara" pitchFamily="34" charset="0"/>
              </a:rPr>
              <a:t>Explain your answer, using Sources D and E and your own knowledge. </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FF0000"/>
                </a:solidFill>
                <a:latin typeface="Candara" pitchFamily="34" charset="0"/>
              </a:rPr>
              <a:t>5</a:t>
            </a:r>
            <a:r>
              <a:rPr lang="en-GB" altLang="en-US" sz="900" b="1" u="sng" dirty="0" smtClean="0">
                <a:solidFill>
                  <a:srgbClr val="FF0000"/>
                </a:solidFill>
                <a:latin typeface="Candara" pitchFamily="34" charset="0"/>
              </a:rPr>
              <a:t>.  Study </a:t>
            </a:r>
            <a:r>
              <a:rPr lang="en-GB" altLang="en-US" sz="900" b="1" u="sng" dirty="0">
                <a:solidFill>
                  <a:srgbClr val="FF0000"/>
                </a:solidFill>
                <a:latin typeface="Candara" pitchFamily="34" charset="0"/>
              </a:rPr>
              <a:t>Sources A, D and F and use your own knowledge.</a:t>
            </a:r>
          </a:p>
          <a:p>
            <a:pPr>
              <a:spcBef>
                <a:spcPct val="0"/>
              </a:spcBef>
              <a:buFontTx/>
              <a:buNone/>
            </a:pPr>
            <a:endParaRPr lang="en-GB" altLang="en-US" sz="900" b="1" dirty="0" smtClean="0">
              <a:solidFill>
                <a:srgbClr val="FF0000"/>
              </a:solidFill>
              <a:latin typeface="Candara" pitchFamily="34" charset="0"/>
            </a:endParaRPr>
          </a:p>
          <a:p>
            <a:pPr>
              <a:spcBef>
                <a:spcPct val="0"/>
              </a:spcBef>
              <a:buFontTx/>
              <a:buNone/>
            </a:pPr>
            <a:r>
              <a:rPr lang="en-GB" altLang="en-US" sz="900" b="1" dirty="0" smtClean="0">
                <a:solidFill>
                  <a:srgbClr val="FF0000"/>
                </a:solidFill>
                <a:latin typeface="Candara" pitchFamily="34" charset="0"/>
              </a:rPr>
              <a:t>Source </a:t>
            </a:r>
            <a:r>
              <a:rPr lang="en-GB" altLang="en-US" sz="900" b="1" dirty="0">
                <a:solidFill>
                  <a:srgbClr val="FF0000"/>
                </a:solidFill>
                <a:latin typeface="Candara" pitchFamily="34" charset="0"/>
              </a:rPr>
              <a:t>F suggests that evacuation was a negative experience for all</a:t>
            </a:r>
            <a:r>
              <a:rPr lang="en-GB" altLang="en-US" sz="900" b="1" dirty="0" smtClean="0">
                <a:solidFill>
                  <a:srgbClr val="FF0000"/>
                </a:solidFill>
                <a:latin typeface="Candara" pitchFamily="34" charset="0"/>
              </a:rPr>
              <a:t>.</a:t>
            </a:r>
          </a:p>
          <a:p>
            <a:pPr>
              <a:spcBef>
                <a:spcPct val="0"/>
              </a:spcBef>
              <a:buFontTx/>
              <a:buNone/>
            </a:pPr>
            <a:endParaRPr lang="en-GB" altLang="en-US" sz="900" b="1" dirty="0">
              <a:solidFill>
                <a:srgbClr val="FF0000"/>
              </a:solidFill>
              <a:latin typeface="Candara" pitchFamily="34" charset="0"/>
            </a:endParaRPr>
          </a:p>
          <a:p>
            <a:pPr>
              <a:spcBef>
                <a:spcPct val="0"/>
              </a:spcBef>
              <a:buFontTx/>
              <a:buNone/>
            </a:pPr>
            <a:r>
              <a:rPr lang="en-GB" altLang="en-US" sz="900" b="1" dirty="0">
                <a:solidFill>
                  <a:srgbClr val="FF0000"/>
                </a:solidFill>
                <a:latin typeface="Candara" pitchFamily="34" charset="0"/>
              </a:rPr>
              <a:t>How far do you agree with this interpretation? Use your own knowledge, Sources A, D and F and any other sources you find helpful to explain your answer. (16 marks + 3 SPAG)</a:t>
            </a:r>
          </a:p>
        </p:txBody>
      </p:sp>
      <p:sp>
        <p:nvSpPr>
          <p:cNvPr id="15" name="Rectangle 14"/>
          <p:cNvSpPr/>
          <p:nvPr/>
        </p:nvSpPr>
        <p:spPr>
          <a:xfrm>
            <a:off x="2958230" y="4210779"/>
            <a:ext cx="2684222" cy="1892826"/>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F: </a:t>
            </a:r>
            <a:r>
              <a:rPr lang="en-GB" sz="900" dirty="0" smtClean="0">
                <a:solidFill>
                  <a:srgbClr val="002060"/>
                </a:solidFill>
                <a:latin typeface="Candara" panose="020E0502030303020204" pitchFamily="34" charset="0"/>
              </a:rPr>
              <a:t>From a history of the Second World War published in 1998.</a:t>
            </a:r>
          </a:p>
          <a:p>
            <a:pPr>
              <a:defRPr/>
            </a:pPr>
            <a:endParaRPr lang="en-GB" sz="900" dirty="0">
              <a:solidFill>
                <a:schemeClr val="tx1"/>
              </a:solidFill>
              <a:latin typeface="Candara" panose="020E0502030303020204" pitchFamily="34" charset="0"/>
            </a:endParaRPr>
          </a:p>
          <a:p>
            <a:pPr>
              <a:defRPr/>
            </a:pPr>
            <a:r>
              <a:rPr lang="en-GB" sz="900" dirty="0" smtClean="0">
                <a:solidFill>
                  <a:schemeClr val="tx1"/>
                </a:solidFill>
                <a:latin typeface="Candara" panose="020E0502030303020204" pitchFamily="34" charset="0"/>
              </a:rPr>
              <a:t>Many women were pleased to be involved in useful work which helped the war effort. They were earning much more than before the war. However, the attitude of some male workers was not welcoming because they were afraid that unskilled women would start doing skilled, male workers jobs. In fact, many of the jobs done by women, even if identical to those done by men, were simply renamed so that women could be paid at a lower rate. </a:t>
            </a:r>
            <a:endParaRPr lang="en-GB" sz="900" dirty="0" smtClean="0">
              <a:latin typeface="Candara" panose="020E0502030303020204" pitchFamily="34" charset="0"/>
            </a:endParaRPr>
          </a:p>
        </p:txBody>
      </p:sp>
      <p:sp>
        <p:nvSpPr>
          <p:cNvPr id="2" name="Rectangle 1"/>
          <p:cNvSpPr/>
          <p:nvPr/>
        </p:nvSpPr>
        <p:spPr>
          <a:xfrm>
            <a:off x="5652120" y="188640"/>
            <a:ext cx="3396141" cy="2923877"/>
          </a:xfrm>
          <a:prstGeom prst="rect">
            <a:avLst/>
          </a:prstGeom>
        </p:spPr>
        <p:txBody>
          <a:bodyPr wrap="square">
            <a:spAutoFit/>
          </a:bodyPr>
          <a:lstStyle/>
          <a:p>
            <a:r>
              <a:rPr lang="en-GB" sz="800" dirty="0" smtClean="0">
                <a:latin typeface="Candara" panose="020E0502030303020204" pitchFamily="34" charset="0"/>
              </a:rPr>
              <a:t>Women </a:t>
            </a:r>
            <a:r>
              <a:rPr lang="en-GB" sz="800" dirty="0">
                <a:latin typeface="Candara" panose="020E0502030303020204" pitchFamily="34" charset="0"/>
              </a:rPr>
              <a:t>played a vital part in this country’s success in World War Two. But, as </a:t>
            </a:r>
            <a:r>
              <a:rPr lang="en-GB" sz="800" dirty="0" smtClean="0">
                <a:latin typeface="Candara" panose="020E0502030303020204" pitchFamily="34" charset="0"/>
              </a:rPr>
              <a:t>with World </a:t>
            </a:r>
            <a:r>
              <a:rPr lang="en-GB" sz="800" dirty="0">
                <a:latin typeface="Candara" panose="020E0502030303020204" pitchFamily="34" charset="0"/>
              </a:rPr>
              <a:t>War One, women at the end of World War Two, found that the advances they had made were greatly reduced when the soldiers returned from fighting </a:t>
            </a:r>
            <a:r>
              <a:rPr lang="en-GB" sz="800" dirty="0" smtClean="0">
                <a:latin typeface="Candara" panose="020E0502030303020204" pitchFamily="34" charset="0"/>
              </a:rPr>
              <a:t>abroad. Women </a:t>
            </a:r>
            <a:r>
              <a:rPr lang="en-GB" sz="800" dirty="0">
                <a:latin typeface="Candara" panose="020E0502030303020204" pitchFamily="34" charset="0"/>
              </a:rPr>
              <a:t>were called on to help on the land and the Women’s Land Army (WLA) was re-formed in July 1939. Their work was vital as so many men were being called </a:t>
            </a:r>
            <a:r>
              <a:rPr lang="en-GB" sz="800" dirty="0" smtClean="0">
                <a:latin typeface="Candara" panose="020E0502030303020204" pitchFamily="34" charset="0"/>
              </a:rPr>
              <a:t>up.</a:t>
            </a:r>
          </a:p>
          <a:p>
            <a:endParaRPr lang="en-GB" sz="800" dirty="0">
              <a:latin typeface="Candara" panose="020E0502030303020204" pitchFamily="34" charset="0"/>
            </a:endParaRPr>
          </a:p>
          <a:p>
            <a:r>
              <a:rPr lang="en-GB" sz="800" dirty="0">
                <a:latin typeface="Candara" panose="020E0502030303020204" pitchFamily="34" charset="0"/>
              </a:rPr>
              <a:t>The government tried to make out that the work of the WLA was glamorous and adverts showed it as this. In fact, the work was hard and young women usually worked in isolated communities. Many lived in years old farm workers cottages without running water, electricity or gas. </a:t>
            </a:r>
            <a:endParaRPr lang="en-GB" sz="800" dirty="0" smtClean="0">
              <a:latin typeface="Candara" panose="020E0502030303020204" pitchFamily="34" charset="0"/>
            </a:endParaRPr>
          </a:p>
          <a:p>
            <a:endParaRPr lang="en-GB" sz="800" dirty="0">
              <a:latin typeface="Candara" panose="020E0502030303020204" pitchFamily="34" charset="0"/>
            </a:endParaRPr>
          </a:p>
          <a:p>
            <a:r>
              <a:rPr lang="en-GB" sz="800" dirty="0"/>
              <a:t>During the Blitz on London women in voluntary organisations did a very important job. The Women’s Voluntary Service provided fire fighters with tea and refreshments when the clear-up took place after a bombing raid. The WVS had one million members by 1943. </a:t>
            </a:r>
            <a:endParaRPr lang="en-GB" sz="800" dirty="0">
              <a:latin typeface="Candara" panose="020E0502030303020204" pitchFamily="34" charset="0"/>
            </a:endParaRPr>
          </a:p>
          <a:p>
            <a:endParaRPr lang="en-GB" sz="800" dirty="0">
              <a:latin typeface="Candara" panose="020E0502030303020204" pitchFamily="34" charset="0"/>
            </a:endParaRPr>
          </a:p>
          <a:p>
            <a:r>
              <a:rPr lang="en-GB" sz="800" dirty="0"/>
              <a:t>Many women decided that they would work in a factory. They worked in all manner of production ranging from making ammunition to uniforms to aeroplanes. The hours they worked were long and some women had to move to where the factories were. Those who moved away were paid more.</a:t>
            </a:r>
            <a:endParaRPr lang="en-GB" sz="800" dirty="0">
              <a:latin typeface="Candara" panose="020E0502030303020204" pitchFamily="34" charset="0"/>
            </a:endParaRPr>
          </a:p>
          <a:p>
            <a:endParaRPr lang="en-GB" sz="800" dirty="0">
              <a:latin typeface="Candara" panose="020E0502030303020204" pitchFamily="34" charset="0"/>
            </a:endParaRPr>
          </a:p>
          <a:p>
            <a:endParaRPr lang="en-GB" sz="800" dirty="0" smtClean="0">
              <a:latin typeface="Candara" panose="020E0502030303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65" t="11750" r="11596" b="897"/>
          <a:stretch/>
        </p:blipFill>
        <p:spPr bwMode="auto">
          <a:xfrm>
            <a:off x="377371" y="2348880"/>
            <a:ext cx="2232248" cy="29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rotWithShape="1">
          <a:blip r:embed="rId4" cstate="print">
            <a:extLst>
              <a:ext uri="{28A0092B-C50C-407E-A947-70E740481C1C}">
                <a14:useLocalDpi xmlns:a14="http://schemas.microsoft.com/office/drawing/2010/main" val="0"/>
              </a:ext>
            </a:extLst>
          </a:blip>
          <a:srcRect l="26168" t="30382" r="25544"/>
          <a:stretch/>
        </p:blipFill>
        <p:spPr bwMode="auto">
          <a:xfrm>
            <a:off x="2987824" y="337879"/>
            <a:ext cx="2657850" cy="1804269"/>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49156" y="5157192"/>
            <a:ext cx="2888679" cy="1615827"/>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900" b="1" dirty="0">
                <a:solidFill>
                  <a:srgbClr val="002060"/>
                </a:solidFill>
                <a:latin typeface="Candara" panose="020E0502030303020204" pitchFamily="34" charset="0"/>
              </a:rPr>
              <a:t>Source </a:t>
            </a:r>
            <a:r>
              <a:rPr lang="en-GB" sz="900" b="1" dirty="0" smtClean="0">
                <a:solidFill>
                  <a:srgbClr val="002060"/>
                </a:solidFill>
                <a:latin typeface="Candara" panose="020E0502030303020204" pitchFamily="34" charset="0"/>
              </a:rPr>
              <a:t>C: </a:t>
            </a:r>
            <a:r>
              <a:rPr lang="en-GB" sz="900" dirty="0" smtClean="0">
                <a:solidFill>
                  <a:srgbClr val="002060"/>
                </a:solidFill>
                <a:latin typeface="Candara" panose="020E0502030303020204" pitchFamily="34" charset="0"/>
              </a:rPr>
              <a:t>Interview from a women in 1990 about her work in the WLA.</a:t>
            </a:r>
          </a:p>
          <a:p>
            <a:pPr>
              <a:defRPr/>
            </a:pPr>
            <a:endParaRPr lang="en-GB" sz="900" dirty="0">
              <a:solidFill>
                <a:srgbClr val="002060"/>
              </a:solidFill>
              <a:latin typeface="Candara" panose="020E0502030303020204" pitchFamily="34" charset="0"/>
            </a:endParaRPr>
          </a:p>
          <a:p>
            <a:pPr>
              <a:defRPr/>
            </a:pPr>
            <a:r>
              <a:rPr lang="en-GB" sz="900" dirty="0" smtClean="0">
                <a:latin typeface="Candara" panose="020E0502030303020204" pitchFamily="34" charset="0"/>
              </a:rPr>
              <a:t>I worked 12 hours a day on a large farm in Lincolnshire. The work was hard and tedious and we received no training. Wages were £1.40 a week but we had to pay £1 for our lodgings. At another farm, we expected to be trained in tractor driving but we were made to do odd jobs, including kitchen work for the farmer’s wife. The farmer gave us no training and refused to pay us any wages. </a:t>
            </a:r>
            <a:endParaRPr lang="en-GB" sz="900" dirty="0">
              <a:latin typeface="Candara" panose="020E0502030303020204" pitchFamily="34" charset="0"/>
            </a:endParaRPr>
          </a:p>
        </p:txBody>
      </p:sp>
    </p:spTree>
    <p:extLst>
      <p:ext uri="{BB962C8B-B14F-4D97-AF65-F5344CB8AC3E}">
        <p14:creationId xmlns:p14="http://schemas.microsoft.com/office/powerpoint/2010/main" val="1278888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1" name="Rectangle 12"/>
          <p:cNvSpPr>
            <a:spLocks noChangeArrowheads="1"/>
          </p:cNvSpPr>
          <p:nvPr/>
        </p:nvSpPr>
        <p:spPr bwMode="auto">
          <a:xfrm>
            <a:off x="3825390" y="3495581"/>
            <a:ext cx="529488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900" b="1" u="sng" dirty="0">
                <a:solidFill>
                  <a:srgbClr val="0070C0"/>
                </a:solidFill>
                <a:latin typeface="Candara" pitchFamily="34" charset="0"/>
              </a:rPr>
              <a:t>1</a:t>
            </a:r>
            <a:r>
              <a:rPr lang="en-GB" altLang="en-US" sz="900" b="1" u="sng" dirty="0" smtClean="0">
                <a:solidFill>
                  <a:srgbClr val="0070C0"/>
                </a:solidFill>
                <a:latin typeface="Candara" pitchFamily="34" charset="0"/>
              </a:rPr>
              <a:t>.  Study </a:t>
            </a:r>
            <a:r>
              <a:rPr lang="en-GB" altLang="en-US" sz="900" b="1" u="sng" dirty="0">
                <a:solidFill>
                  <a:srgbClr val="0070C0"/>
                </a:solidFill>
                <a:latin typeface="Candara" pitchFamily="34" charset="0"/>
              </a:rPr>
              <a:t>Source A.</a:t>
            </a:r>
          </a:p>
          <a:p>
            <a:pPr>
              <a:spcBef>
                <a:spcPct val="0"/>
              </a:spcBef>
              <a:buFontTx/>
              <a:buNone/>
            </a:pPr>
            <a:r>
              <a:rPr lang="en-GB" altLang="en-US" sz="900" b="1" dirty="0">
                <a:solidFill>
                  <a:srgbClr val="0070C0"/>
                </a:solidFill>
                <a:latin typeface="Candara" pitchFamily="34" charset="0"/>
              </a:rPr>
              <a:t>What can you learn from Source A about </a:t>
            </a:r>
            <a:r>
              <a:rPr lang="en-GB" altLang="en-US" sz="900" b="1" dirty="0" smtClean="0">
                <a:solidFill>
                  <a:srgbClr val="0070C0"/>
                </a:solidFill>
                <a:latin typeface="Candara" pitchFamily="34" charset="0"/>
              </a:rPr>
              <a:t>the public's attitude to the </a:t>
            </a:r>
            <a:r>
              <a:rPr lang="en-GB" altLang="en-US" sz="900" b="1" dirty="0" err="1" smtClean="0">
                <a:solidFill>
                  <a:srgbClr val="0070C0"/>
                </a:solidFill>
                <a:latin typeface="Candara" pitchFamily="34" charset="0"/>
              </a:rPr>
              <a:t>Beveridge</a:t>
            </a:r>
            <a:r>
              <a:rPr lang="en-GB" altLang="en-US" sz="900" b="1" dirty="0" smtClean="0">
                <a:solidFill>
                  <a:srgbClr val="0070C0"/>
                </a:solidFill>
                <a:latin typeface="Candara" pitchFamily="34" charset="0"/>
              </a:rPr>
              <a:t> Report? </a:t>
            </a:r>
            <a:r>
              <a:rPr lang="en-GB" altLang="en-US" sz="900" b="1" dirty="0">
                <a:solidFill>
                  <a:srgbClr val="0070C0"/>
                </a:solidFill>
                <a:latin typeface="Candara" pitchFamily="34" charset="0"/>
              </a:rPr>
              <a:t>(6 marks)</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u="sng" dirty="0">
                <a:solidFill>
                  <a:srgbClr val="7030A0"/>
                </a:solidFill>
                <a:latin typeface="Candara" pitchFamily="34" charset="0"/>
              </a:rPr>
              <a:t>2</a:t>
            </a:r>
            <a:r>
              <a:rPr lang="en-GB" altLang="en-US" sz="900" b="1" u="sng" dirty="0" smtClean="0">
                <a:solidFill>
                  <a:srgbClr val="7030A0"/>
                </a:solidFill>
                <a:latin typeface="Candara" pitchFamily="34" charset="0"/>
              </a:rPr>
              <a:t>.  Study </a:t>
            </a:r>
            <a:r>
              <a:rPr lang="en-GB" altLang="en-US" sz="900" b="1" u="sng" dirty="0">
                <a:solidFill>
                  <a:srgbClr val="7030A0"/>
                </a:solidFill>
                <a:latin typeface="Candara" pitchFamily="34" charset="0"/>
              </a:rPr>
              <a:t>Source B and use your own knowledge.</a:t>
            </a:r>
          </a:p>
          <a:p>
            <a:pPr>
              <a:spcBef>
                <a:spcPct val="0"/>
              </a:spcBef>
              <a:buFontTx/>
              <a:buNone/>
            </a:pPr>
            <a:r>
              <a:rPr lang="en-GB" altLang="en-US" sz="900" b="1" dirty="0">
                <a:solidFill>
                  <a:srgbClr val="7030A0"/>
                </a:solidFill>
                <a:latin typeface="Candara" pitchFamily="34" charset="0"/>
              </a:rPr>
              <a:t>What was the purpose of this </a:t>
            </a:r>
            <a:r>
              <a:rPr lang="en-GB" altLang="en-US" sz="900" b="1" dirty="0" smtClean="0">
                <a:solidFill>
                  <a:srgbClr val="7030A0"/>
                </a:solidFill>
                <a:latin typeface="Candara" pitchFamily="34" charset="0"/>
              </a:rPr>
              <a:t>speech? </a:t>
            </a:r>
            <a:r>
              <a:rPr lang="en-GB" altLang="en-US" sz="900" b="1" dirty="0">
                <a:solidFill>
                  <a:srgbClr val="7030A0"/>
                </a:solidFill>
                <a:latin typeface="Candara" pitchFamily="34" charset="0"/>
              </a:rPr>
              <a:t>(8 marks)</a:t>
            </a:r>
          </a:p>
          <a:p>
            <a:pPr>
              <a:spcBef>
                <a:spcPct val="0"/>
              </a:spcBef>
              <a:buFontTx/>
              <a:buNone/>
            </a:pPr>
            <a:r>
              <a:rPr lang="en-GB" altLang="en-US" sz="900" b="1" dirty="0">
                <a:solidFill>
                  <a:srgbClr val="7030A0"/>
                </a:solidFill>
                <a:latin typeface="Candara" pitchFamily="34" charset="0"/>
              </a:rPr>
              <a:t>Use details of </a:t>
            </a:r>
            <a:r>
              <a:rPr lang="en-GB" altLang="en-US" sz="900" b="1" dirty="0" smtClean="0">
                <a:solidFill>
                  <a:srgbClr val="7030A0"/>
                </a:solidFill>
                <a:latin typeface="Candara" pitchFamily="34" charset="0"/>
              </a:rPr>
              <a:t>the speech and </a:t>
            </a:r>
            <a:r>
              <a:rPr lang="en-GB" altLang="en-US" sz="900" b="1" dirty="0">
                <a:solidFill>
                  <a:srgbClr val="7030A0"/>
                </a:solidFill>
                <a:latin typeface="Candara" pitchFamily="34" charset="0"/>
              </a:rPr>
              <a:t>your own knowledge to explain your answer. </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00B050"/>
                </a:solidFill>
                <a:latin typeface="Candara" pitchFamily="34" charset="0"/>
              </a:rPr>
              <a:t>3</a:t>
            </a:r>
            <a:r>
              <a:rPr lang="en-GB" altLang="en-US" sz="900" b="1" u="sng" dirty="0" smtClean="0">
                <a:solidFill>
                  <a:srgbClr val="00B050"/>
                </a:solidFill>
                <a:latin typeface="Candara" pitchFamily="34" charset="0"/>
              </a:rPr>
              <a:t>.  Study </a:t>
            </a:r>
            <a:r>
              <a:rPr lang="en-GB" altLang="en-US" sz="900" b="1" u="sng" dirty="0">
                <a:solidFill>
                  <a:srgbClr val="00B050"/>
                </a:solidFill>
                <a:latin typeface="Candara" pitchFamily="34" charset="0"/>
              </a:rPr>
              <a:t>Source C and use your own knowledge.</a:t>
            </a:r>
          </a:p>
          <a:p>
            <a:pPr>
              <a:spcBef>
                <a:spcPct val="0"/>
              </a:spcBef>
              <a:buFontTx/>
              <a:buNone/>
            </a:pPr>
            <a:r>
              <a:rPr lang="en-GB" altLang="en-US" sz="900" b="1" dirty="0">
                <a:solidFill>
                  <a:srgbClr val="00B050"/>
                </a:solidFill>
                <a:latin typeface="Candara" pitchFamily="34" charset="0"/>
              </a:rPr>
              <a:t>Use Source C and your own knowledge to </a:t>
            </a:r>
            <a:r>
              <a:rPr lang="en-GB" altLang="en-US" sz="900" b="1" dirty="0" smtClean="0">
                <a:solidFill>
                  <a:srgbClr val="00B050"/>
                </a:solidFill>
                <a:latin typeface="Candara" pitchFamily="34" charset="0"/>
              </a:rPr>
              <a:t>the recommendations made by the </a:t>
            </a:r>
            <a:r>
              <a:rPr lang="en-GB" altLang="en-US" sz="900" b="1" dirty="0" err="1" smtClean="0">
                <a:solidFill>
                  <a:srgbClr val="00B050"/>
                </a:solidFill>
                <a:latin typeface="Candara" pitchFamily="34" charset="0"/>
              </a:rPr>
              <a:t>Beveridge</a:t>
            </a:r>
            <a:r>
              <a:rPr lang="en-GB" altLang="en-US" sz="900" b="1" dirty="0" smtClean="0">
                <a:solidFill>
                  <a:srgbClr val="00B050"/>
                </a:solidFill>
                <a:latin typeface="Candara" pitchFamily="34" charset="0"/>
              </a:rPr>
              <a:t> Report. Explain your answer. (10 </a:t>
            </a:r>
            <a:r>
              <a:rPr lang="en-GB" altLang="en-US" sz="900" b="1" dirty="0">
                <a:solidFill>
                  <a:srgbClr val="00B050"/>
                </a:solidFill>
                <a:latin typeface="Candara" pitchFamily="34" charset="0"/>
              </a:rPr>
              <a:t>marks)</a:t>
            </a:r>
          </a:p>
          <a:p>
            <a:pPr>
              <a:spcBef>
                <a:spcPct val="0"/>
              </a:spcBef>
              <a:buNone/>
            </a:pPr>
            <a:endParaRPr lang="en-GB" altLang="en-US" sz="900" b="1" u="sng" dirty="0" smtClean="0">
              <a:solidFill>
                <a:srgbClr val="0070C0"/>
              </a:solidFill>
              <a:latin typeface="Candara" pitchFamily="34" charset="0"/>
            </a:endParaRPr>
          </a:p>
          <a:p>
            <a:pPr>
              <a:spcBef>
                <a:spcPct val="0"/>
              </a:spcBef>
              <a:buNone/>
            </a:pPr>
            <a:r>
              <a:rPr lang="en-GB" altLang="en-US" sz="900" b="1" u="sng" dirty="0" smtClean="0">
                <a:solidFill>
                  <a:srgbClr val="00B0F0"/>
                </a:solidFill>
                <a:latin typeface="Candara" pitchFamily="34" charset="0"/>
              </a:rPr>
              <a:t>4. Study </a:t>
            </a:r>
            <a:r>
              <a:rPr lang="en-GB" altLang="en-US" sz="900" b="1" u="sng" dirty="0">
                <a:solidFill>
                  <a:srgbClr val="00B0F0"/>
                </a:solidFill>
                <a:latin typeface="Candara" pitchFamily="34" charset="0"/>
              </a:rPr>
              <a:t>Sources D and E and use your own knowledge</a:t>
            </a:r>
            <a:r>
              <a:rPr lang="en-GB" altLang="en-US" sz="900" b="1" u="sng" dirty="0" smtClean="0">
                <a:solidFill>
                  <a:srgbClr val="00B0F0"/>
                </a:solidFill>
                <a:latin typeface="Candara" pitchFamily="34" charset="0"/>
              </a:rPr>
              <a:t>.</a:t>
            </a:r>
            <a:endParaRPr lang="en-GB" altLang="en-US" sz="900" b="1" u="sng" dirty="0">
              <a:solidFill>
                <a:srgbClr val="00B0F0"/>
              </a:solidFill>
              <a:latin typeface="Candara" pitchFamily="34" charset="0"/>
            </a:endParaRPr>
          </a:p>
          <a:p>
            <a:pPr>
              <a:spcBef>
                <a:spcPct val="0"/>
              </a:spcBef>
              <a:buFontTx/>
              <a:buNone/>
            </a:pPr>
            <a:r>
              <a:rPr lang="en-GB" altLang="en-US" sz="900" b="1" dirty="0">
                <a:solidFill>
                  <a:srgbClr val="00B0F0"/>
                </a:solidFill>
                <a:latin typeface="Candara" pitchFamily="34" charset="0"/>
              </a:rPr>
              <a:t>How reliable are Sources D and E as evidence of </a:t>
            </a:r>
            <a:r>
              <a:rPr lang="en-GB" altLang="en-US" sz="900" b="1" dirty="0" smtClean="0">
                <a:solidFill>
                  <a:srgbClr val="00B0F0"/>
                </a:solidFill>
                <a:latin typeface="Candara" pitchFamily="34" charset="0"/>
              </a:rPr>
              <a:t>reactions to the </a:t>
            </a:r>
            <a:r>
              <a:rPr lang="en-GB" altLang="en-US" sz="900" b="1" dirty="0" err="1" smtClean="0">
                <a:solidFill>
                  <a:srgbClr val="00B0F0"/>
                </a:solidFill>
                <a:latin typeface="Candara" pitchFamily="34" charset="0"/>
              </a:rPr>
              <a:t>Beveridge</a:t>
            </a:r>
            <a:r>
              <a:rPr lang="en-GB" altLang="en-US" sz="900" b="1" dirty="0" smtClean="0">
                <a:solidFill>
                  <a:srgbClr val="00B0F0"/>
                </a:solidFill>
                <a:latin typeface="Candara" pitchFamily="34" charset="0"/>
              </a:rPr>
              <a:t> Report? </a:t>
            </a:r>
            <a:r>
              <a:rPr lang="en-GB" altLang="en-US" sz="900" b="1" dirty="0">
                <a:solidFill>
                  <a:srgbClr val="00B0F0"/>
                </a:solidFill>
                <a:latin typeface="Candara" pitchFamily="34" charset="0"/>
              </a:rPr>
              <a:t>(10 marks</a:t>
            </a:r>
            <a:r>
              <a:rPr lang="en-GB" altLang="en-US" sz="900" b="1" dirty="0" smtClean="0">
                <a:solidFill>
                  <a:srgbClr val="00B0F0"/>
                </a:solidFill>
                <a:latin typeface="Candara" pitchFamily="34" charset="0"/>
              </a:rPr>
              <a:t>)</a:t>
            </a:r>
          </a:p>
          <a:p>
            <a:pPr>
              <a:spcBef>
                <a:spcPct val="0"/>
              </a:spcBef>
              <a:buFontTx/>
              <a:buNone/>
            </a:pPr>
            <a:endParaRPr lang="en-GB" altLang="en-US" sz="900" b="1" dirty="0">
              <a:solidFill>
                <a:srgbClr val="00B0F0"/>
              </a:solidFill>
              <a:latin typeface="Candara" pitchFamily="34" charset="0"/>
            </a:endParaRPr>
          </a:p>
          <a:p>
            <a:pPr>
              <a:spcBef>
                <a:spcPct val="0"/>
              </a:spcBef>
              <a:buFontTx/>
              <a:buNone/>
            </a:pPr>
            <a:r>
              <a:rPr lang="en-GB" altLang="en-US" sz="900" b="1" dirty="0">
                <a:solidFill>
                  <a:srgbClr val="00B0F0"/>
                </a:solidFill>
                <a:latin typeface="Candara" pitchFamily="34" charset="0"/>
              </a:rPr>
              <a:t>Explain your answer, using Sources D and E and your own knowledge. </a:t>
            </a:r>
          </a:p>
          <a:p>
            <a:pPr>
              <a:spcBef>
                <a:spcPct val="0"/>
              </a:spcBef>
              <a:buFontTx/>
              <a:buNone/>
            </a:pPr>
            <a:endParaRPr lang="en-GB" altLang="en-US" sz="900" b="1" dirty="0">
              <a:solidFill>
                <a:srgbClr val="0070C0"/>
              </a:solidFill>
              <a:latin typeface="Candara" pitchFamily="34" charset="0"/>
            </a:endParaRPr>
          </a:p>
          <a:p>
            <a:pPr>
              <a:spcBef>
                <a:spcPct val="0"/>
              </a:spcBef>
              <a:buFontTx/>
              <a:buNone/>
            </a:pPr>
            <a:r>
              <a:rPr lang="en-GB" altLang="en-US" sz="900" b="1" dirty="0">
                <a:solidFill>
                  <a:srgbClr val="FF0000"/>
                </a:solidFill>
                <a:latin typeface="Candara" pitchFamily="34" charset="0"/>
              </a:rPr>
              <a:t>5</a:t>
            </a:r>
            <a:r>
              <a:rPr lang="en-GB" altLang="en-US" sz="900" b="1" u="sng" dirty="0" smtClean="0">
                <a:solidFill>
                  <a:srgbClr val="FF0000"/>
                </a:solidFill>
                <a:latin typeface="Candara" pitchFamily="34" charset="0"/>
              </a:rPr>
              <a:t>.  Study </a:t>
            </a:r>
            <a:r>
              <a:rPr lang="en-GB" altLang="en-US" sz="900" b="1" u="sng" dirty="0">
                <a:solidFill>
                  <a:srgbClr val="FF0000"/>
                </a:solidFill>
                <a:latin typeface="Candara" pitchFamily="34" charset="0"/>
              </a:rPr>
              <a:t>Sources A, D and F and use your own knowledge.</a:t>
            </a:r>
          </a:p>
          <a:p>
            <a:pPr>
              <a:spcBef>
                <a:spcPct val="0"/>
              </a:spcBef>
              <a:buFontTx/>
              <a:buNone/>
            </a:pPr>
            <a:endParaRPr lang="en-GB" altLang="en-US" sz="900" b="1" dirty="0" smtClean="0">
              <a:solidFill>
                <a:srgbClr val="FF0000"/>
              </a:solidFill>
              <a:latin typeface="Candara" pitchFamily="34" charset="0"/>
            </a:endParaRPr>
          </a:p>
          <a:p>
            <a:pPr>
              <a:spcBef>
                <a:spcPct val="0"/>
              </a:spcBef>
              <a:buFontTx/>
              <a:buNone/>
            </a:pPr>
            <a:r>
              <a:rPr lang="en-GB" altLang="en-US" sz="900" b="1" dirty="0" smtClean="0">
                <a:solidFill>
                  <a:srgbClr val="FF0000"/>
                </a:solidFill>
                <a:latin typeface="Candara" pitchFamily="34" charset="0"/>
              </a:rPr>
              <a:t>Source </a:t>
            </a:r>
            <a:r>
              <a:rPr lang="en-GB" altLang="en-US" sz="900" b="1" dirty="0">
                <a:solidFill>
                  <a:srgbClr val="FF0000"/>
                </a:solidFill>
                <a:latin typeface="Candara" pitchFamily="34" charset="0"/>
              </a:rPr>
              <a:t>F suggests that </a:t>
            </a:r>
            <a:r>
              <a:rPr lang="en-GB" altLang="en-US" sz="900" b="1" dirty="0" smtClean="0">
                <a:solidFill>
                  <a:srgbClr val="FF0000"/>
                </a:solidFill>
                <a:latin typeface="Candara" pitchFamily="34" charset="0"/>
              </a:rPr>
              <a:t>there was great enthusiasm for the </a:t>
            </a:r>
            <a:r>
              <a:rPr lang="en-GB" altLang="en-US" sz="900" b="1" dirty="0" err="1" smtClean="0">
                <a:solidFill>
                  <a:srgbClr val="FF0000"/>
                </a:solidFill>
                <a:latin typeface="Candara" pitchFamily="34" charset="0"/>
              </a:rPr>
              <a:t>Beveridge</a:t>
            </a:r>
            <a:r>
              <a:rPr lang="en-GB" altLang="en-US" sz="900" b="1" dirty="0" smtClean="0">
                <a:solidFill>
                  <a:srgbClr val="FF0000"/>
                </a:solidFill>
                <a:latin typeface="Candara" pitchFamily="34" charset="0"/>
              </a:rPr>
              <a:t> Report.</a:t>
            </a:r>
          </a:p>
          <a:p>
            <a:pPr>
              <a:spcBef>
                <a:spcPct val="0"/>
              </a:spcBef>
              <a:buFontTx/>
              <a:buNone/>
            </a:pPr>
            <a:endParaRPr lang="en-GB" altLang="en-US" sz="900" b="1" dirty="0">
              <a:solidFill>
                <a:srgbClr val="FF0000"/>
              </a:solidFill>
              <a:latin typeface="Candara" pitchFamily="34" charset="0"/>
            </a:endParaRPr>
          </a:p>
          <a:p>
            <a:pPr>
              <a:spcBef>
                <a:spcPct val="0"/>
              </a:spcBef>
              <a:buFontTx/>
              <a:buNone/>
            </a:pPr>
            <a:r>
              <a:rPr lang="en-GB" altLang="en-US" sz="900" b="1" dirty="0">
                <a:solidFill>
                  <a:srgbClr val="FF0000"/>
                </a:solidFill>
                <a:latin typeface="Candara" pitchFamily="34" charset="0"/>
              </a:rPr>
              <a:t>How far do you agree with this interpretation? Use your own knowledge, Sources A, D and F and any other sources you find helpful to explain your answer. (16 marks + 3 SPAG)</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14" t="26413" r="3704" b="54286"/>
          <a:stretch/>
        </p:blipFill>
        <p:spPr bwMode="auto">
          <a:xfrm>
            <a:off x="47363" y="54810"/>
            <a:ext cx="3756388" cy="114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794" t="46780" r="3524" b="33919"/>
          <a:stretch/>
        </p:blipFill>
        <p:spPr bwMode="auto">
          <a:xfrm>
            <a:off x="35496" y="1196752"/>
            <a:ext cx="378989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794" t="67615" r="3524" b="11009"/>
          <a:stretch/>
        </p:blipFill>
        <p:spPr bwMode="auto">
          <a:xfrm>
            <a:off x="6761" y="2382349"/>
            <a:ext cx="3818629" cy="128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630" t="19312" r="9894" b="44794"/>
          <a:stretch/>
        </p:blipFill>
        <p:spPr bwMode="auto">
          <a:xfrm>
            <a:off x="35495" y="3861048"/>
            <a:ext cx="3768255" cy="277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502" t="54874" r="8916" b="25285"/>
          <a:stretch/>
        </p:blipFill>
        <p:spPr bwMode="auto">
          <a:xfrm>
            <a:off x="5004048" y="44624"/>
            <a:ext cx="3935711" cy="1485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89" t="9417" r="4511" b="77259"/>
          <a:stretch/>
        </p:blipFill>
        <p:spPr bwMode="auto">
          <a:xfrm>
            <a:off x="3995936" y="2713321"/>
            <a:ext cx="4680520" cy="78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005" t="73374" r="9413" b="12204"/>
          <a:stretch/>
        </p:blipFill>
        <p:spPr bwMode="auto">
          <a:xfrm>
            <a:off x="5004048" y="1529871"/>
            <a:ext cx="3935711" cy="118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7260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90" y="143397"/>
            <a:ext cx="8229600" cy="346050"/>
          </a:xfrm>
        </p:spPr>
        <p:txBody>
          <a:bodyPr>
            <a:normAutofit fontScale="90000"/>
          </a:bodyPr>
          <a:lstStyle/>
          <a:p>
            <a:pPr lvl="0"/>
            <a:r>
              <a:rPr lang="en-GB" altLang="en-US" b="1" dirty="0">
                <a:latin typeface="Calibri" pitchFamily="34" charset="0"/>
                <a:ea typeface="Times New Roman" pitchFamily="18" charset="0"/>
                <a:cs typeface="Times New Roman" pitchFamily="18" charset="0"/>
              </a:rPr>
              <a:t>Question 2: PURPOSE </a:t>
            </a:r>
            <a:r>
              <a:rPr lang="en-US" altLang="en-US" b="1" dirty="0">
                <a:solidFill>
                  <a:srgbClr val="000000"/>
                </a:solidFill>
                <a:latin typeface="Calibri" pitchFamily="34" charset="0"/>
                <a:ea typeface="Calibri" pitchFamily="34" charset="0"/>
                <a:cs typeface="Trebuchet MS" pitchFamily="34" charset="0"/>
              </a:rPr>
              <a:t>(8 marks</a:t>
            </a:r>
            <a:r>
              <a:rPr lang="en-US" altLang="en-US" b="1" dirty="0" smtClean="0">
                <a:solidFill>
                  <a:srgbClr val="000000"/>
                </a:solidFill>
                <a:latin typeface="Calibri" pitchFamily="34" charset="0"/>
                <a:ea typeface="Calibri" pitchFamily="34" charset="0"/>
                <a:cs typeface="Trebuchet MS" pitchFamily="34" charset="0"/>
              </a:rPr>
              <a:t>)</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5502395"/>
              </p:ext>
            </p:extLst>
          </p:nvPr>
        </p:nvGraphicFramePr>
        <p:xfrm>
          <a:off x="572168" y="5013176"/>
          <a:ext cx="8142421" cy="1814449"/>
        </p:xfrm>
        <a:graphic>
          <a:graphicData uri="http://schemas.openxmlformats.org/drawingml/2006/table">
            <a:tbl>
              <a:tblPr firstRow="1" firstCol="1" bandRow="1"/>
              <a:tblGrid>
                <a:gridCol w="490855"/>
                <a:gridCol w="7651566"/>
              </a:tblGrid>
              <a:tr h="0">
                <a:tc>
                  <a:txBody>
                    <a:bodyPr/>
                    <a:lstStyle/>
                    <a:p>
                      <a:pPr algn="ctr">
                        <a:lnSpc>
                          <a:spcPct val="115000"/>
                        </a:lnSpc>
                        <a:spcAft>
                          <a:spcPts val="1000"/>
                        </a:spcAft>
                      </a:pPr>
                      <a:r>
                        <a:rPr lang="en-GB" sz="1100" b="1" dirty="0">
                          <a:effectLst/>
                          <a:latin typeface="Calibri"/>
                          <a:ea typeface="Times New Roman"/>
                          <a:cs typeface="Times New Roman"/>
                        </a:rPr>
                        <a:t>Mark</a:t>
                      </a:r>
                      <a:endParaRPr lang="en-GB"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dirty="0">
                          <a:effectLst/>
                          <a:latin typeface="Calibri"/>
                          <a:ea typeface="Times New Roman"/>
                          <a:cs typeface="Times New Roman"/>
                        </a:rPr>
                        <a:t>Description</a:t>
                      </a:r>
                      <a:endParaRPr lang="en-GB"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1000"/>
                        </a:spcAft>
                      </a:pPr>
                      <a:r>
                        <a:rPr lang="en-GB" sz="1100" dirty="0">
                          <a:effectLst/>
                          <a:latin typeface="Calibri"/>
                          <a:ea typeface="Times New Roman"/>
                          <a:cs typeface="Times New Roman"/>
                        </a:rPr>
                        <a:t>1-2</a:t>
                      </a:r>
                      <a:endParaRPr lang="en-GB"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a:solidFill>
                            <a:srgbClr val="000000"/>
                          </a:solidFill>
                          <a:effectLst/>
                          <a:latin typeface="Calibri"/>
                          <a:ea typeface="Calibri"/>
                          <a:cs typeface="Trebuchet MS"/>
                        </a:rPr>
                        <a:t>comment about the message of the source without support </a:t>
                      </a:r>
                      <a:endParaRPr lang="en-GB" sz="2000" dirty="0">
                        <a:effectLst/>
                        <a:latin typeface="Calibri"/>
                        <a:ea typeface="Times New Roman"/>
                        <a:cs typeface="Times New Roman"/>
                      </a:endParaRPr>
                    </a:p>
                    <a:p>
                      <a:pPr marL="342900" lvl="0" indent="-342900">
                        <a:lnSpc>
                          <a:spcPct val="115000"/>
                        </a:lnSpc>
                        <a:spcAft>
                          <a:spcPts val="0"/>
                        </a:spcAft>
                        <a:buFont typeface="Symbo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a:solidFill>
                            <a:srgbClr val="000000"/>
                          </a:solidFill>
                          <a:effectLst/>
                          <a:latin typeface="Calibri"/>
                          <a:ea typeface="Calibri"/>
                          <a:cs typeface="Trebuchet MS"/>
                        </a:rPr>
                        <a:t>comment about the source context but relevance to message / purpose not explained </a:t>
                      </a:r>
                      <a:endParaRPr lang="en-GB" sz="20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1000"/>
                        </a:spcAft>
                      </a:pPr>
                      <a:r>
                        <a:rPr lang="en-GB" sz="1100" dirty="0">
                          <a:effectLst/>
                          <a:latin typeface="Calibri"/>
                          <a:ea typeface="Times New Roman"/>
                          <a:cs typeface="Times New Roman"/>
                        </a:rPr>
                        <a:t>3-5</a:t>
                      </a:r>
                      <a:endParaRPr lang="en-GB"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a:solidFill>
                            <a:srgbClr val="000000"/>
                          </a:solidFill>
                          <a:effectLst/>
                          <a:latin typeface="Calibri"/>
                          <a:ea typeface="Calibri"/>
                          <a:cs typeface="Trebuchet MS"/>
                        </a:rPr>
                        <a:t>comment about purpose of representation, linked to details in the content</a:t>
                      </a:r>
                      <a:endParaRPr lang="en-GB" sz="2000" dirty="0">
                        <a:effectLst/>
                        <a:latin typeface="Calibri"/>
                        <a:ea typeface="Times New Roman"/>
                        <a:cs typeface="Times New Roman"/>
                      </a:endParaRPr>
                    </a:p>
                    <a:p>
                      <a:pPr marL="342900" lvl="0" indent="-342900">
                        <a:lnSpc>
                          <a:spcPct val="115000"/>
                        </a:lnSpc>
                        <a:spcAft>
                          <a:spcPts val="0"/>
                        </a:spcAft>
                        <a:buFont typeface="Symbo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a:solidFill>
                            <a:srgbClr val="000000"/>
                          </a:solidFill>
                          <a:effectLst/>
                          <a:latin typeface="Calibri"/>
                          <a:ea typeface="Calibri"/>
                          <a:cs typeface="Trebuchet MS"/>
                        </a:rPr>
                        <a:t>max 5 marks for identifying purpose using detail from content AND own knowledge </a:t>
                      </a:r>
                      <a:endParaRPr lang="en-GB" sz="20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1000"/>
                        </a:spcAft>
                      </a:pPr>
                      <a:r>
                        <a:rPr lang="en-GB" sz="1100">
                          <a:effectLst/>
                          <a:latin typeface="Calibri"/>
                          <a:ea typeface="Times New Roman"/>
                          <a:cs typeface="Times New Roman"/>
                        </a:rPr>
                        <a:t>6-8</a:t>
                      </a:r>
                      <a:endParaRPr lang="en-GB"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a:solidFill>
                            <a:srgbClr val="000000"/>
                          </a:solidFill>
                          <a:effectLst/>
                          <a:latin typeface="Calibri"/>
                          <a:ea typeface="Calibri"/>
                          <a:cs typeface="Trebuchet MS"/>
                        </a:rPr>
                        <a:t>purpose of the representation explained using supporting details</a:t>
                      </a:r>
                      <a:endParaRPr lang="en-GB" sz="2000" dirty="0">
                        <a:effectLst/>
                        <a:latin typeface="Calibri"/>
                        <a:ea typeface="Times New Roman"/>
                        <a:cs typeface="Times New Roman"/>
                      </a:endParaRPr>
                    </a:p>
                    <a:p>
                      <a:pPr marL="342900" lvl="0" indent="-342900">
                        <a:lnSpc>
                          <a:spcPct val="115000"/>
                        </a:lnSpc>
                        <a:spcAft>
                          <a:spcPts val="0"/>
                        </a:spcAft>
                        <a:buFont typeface="Symbo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a:solidFill>
                            <a:srgbClr val="000000"/>
                          </a:solidFill>
                          <a:effectLst/>
                          <a:latin typeface="Calibri"/>
                          <a:ea typeface="Calibri"/>
                          <a:cs typeface="Trebuchet MS"/>
                        </a:rPr>
                        <a:t>max 6 marks if no own knowledge used</a:t>
                      </a:r>
                      <a:endParaRPr lang="en-GB" sz="20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3"/>
          <p:cNvSpPr>
            <a:spLocks noChangeArrowheads="1"/>
          </p:cNvSpPr>
          <p:nvPr/>
        </p:nvSpPr>
        <p:spPr bwMode="auto">
          <a:xfrm>
            <a:off x="582486" y="577932"/>
            <a:ext cx="8136904" cy="434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lvl="0"/>
            <a:r>
              <a:rPr lang="en-GB" altLang="en-US" dirty="0">
                <a:latin typeface="Candara" panose="020E0502030303020204" pitchFamily="34" charset="0"/>
                <a:ea typeface="Times New Roman" pitchFamily="18" charset="0"/>
                <a:cs typeface="Times New Roman" pitchFamily="18" charset="0"/>
              </a:rPr>
              <a:t>1 – The purpose of the source is </a:t>
            </a:r>
            <a:r>
              <a:rPr lang="en-GB" altLang="en-US" dirty="0" smtClean="0">
                <a:latin typeface="Candara" panose="020E0502030303020204" pitchFamily="34" charset="0"/>
                <a:ea typeface="Times New Roman" pitchFamily="18" charset="0"/>
                <a:cs typeface="Times New Roman" pitchFamily="18" charset="0"/>
              </a:rPr>
              <a:t>to convince the peers in the House of Lords and British Public to support the suggestions made in the </a:t>
            </a:r>
            <a:r>
              <a:rPr lang="en-GB" altLang="en-US" dirty="0" err="1">
                <a:latin typeface="Candara" panose="020E0502030303020204" pitchFamily="34" charset="0"/>
                <a:ea typeface="Times New Roman" pitchFamily="18" charset="0"/>
                <a:cs typeface="Times New Roman" pitchFamily="18" charset="0"/>
              </a:rPr>
              <a:t>B</a:t>
            </a:r>
            <a:r>
              <a:rPr lang="en-GB" altLang="en-US" dirty="0" err="1" smtClean="0">
                <a:latin typeface="Candara" panose="020E0502030303020204" pitchFamily="34" charset="0"/>
                <a:ea typeface="Times New Roman" pitchFamily="18" charset="0"/>
                <a:cs typeface="Times New Roman" pitchFamily="18" charset="0"/>
              </a:rPr>
              <a:t>everidge</a:t>
            </a:r>
            <a:r>
              <a:rPr lang="en-GB" altLang="en-US" dirty="0" smtClean="0">
                <a:latin typeface="Candara" panose="020E0502030303020204" pitchFamily="34" charset="0"/>
                <a:ea typeface="Times New Roman" pitchFamily="18" charset="0"/>
                <a:cs typeface="Times New Roman" pitchFamily="18" charset="0"/>
              </a:rPr>
              <a:t> Report of 1942. The purpose was to ensure that the House of Lords were aware of the British Publics support across the country and that this desire was potentially being breached. </a:t>
            </a:r>
            <a:endParaRPr lang="en-GB" altLang="en-US" dirty="0">
              <a:latin typeface="Candara" panose="020E0502030303020204" pitchFamily="34" charset="0"/>
              <a:ea typeface="Times New Roman" pitchFamily="18" charset="0"/>
              <a:cs typeface="Times New Roman" pitchFamily="18" charset="0"/>
            </a:endParaRPr>
          </a:p>
          <a:p>
            <a:pPr lvl="0"/>
            <a:endParaRPr lang="en-GB" altLang="en-US" sz="1050" dirty="0" smtClean="0">
              <a:latin typeface="Candara" panose="020E0502030303020204" pitchFamily="34" charset="0"/>
              <a:ea typeface="Times New Roman" pitchFamily="18" charset="0"/>
              <a:cs typeface="Times New Roman" pitchFamily="18" charset="0"/>
            </a:endParaRPr>
          </a:p>
          <a:p>
            <a:pPr lvl="0"/>
            <a:r>
              <a:rPr lang="en-GB" altLang="en-US" dirty="0" smtClean="0">
                <a:latin typeface="Candara" panose="020E0502030303020204" pitchFamily="34" charset="0"/>
                <a:ea typeface="Times New Roman" pitchFamily="18" charset="0"/>
                <a:cs typeface="Times New Roman" pitchFamily="18" charset="0"/>
              </a:rPr>
              <a:t>2 </a:t>
            </a:r>
            <a:r>
              <a:rPr lang="en-GB" altLang="en-US" dirty="0">
                <a:latin typeface="Candara" panose="020E0502030303020204" pitchFamily="34" charset="0"/>
                <a:ea typeface="Times New Roman" pitchFamily="18" charset="0"/>
                <a:cs typeface="Times New Roman" pitchFamily="18" charset="0"/>
              </a:rPr>
              <a:t>– To achieve it’s purpose the representation </a:t>
            </a:r>
            <a:r>
              <a:rPr lang="en-GB" altLang="en-US" dirty="0" smtClean="0">
                <a:latin typeface="Candara" panose="020E0502030303020204" pitchFamily="34" charset="0"/>
                <a:ea typeface="Times New Roman" pitchFamily="18" charset="0"/>
                <a:cs typeface="Times New Roman" pitchFamily="18" charset="0"/>
              </a:rPr>
              <a:t>emphasises that the report had become a 'symbol of hope' for the working class and 'is a new word in our vocabulary'. That the British public had dropped the support of the laissez faire approach adopted in the 1930's in favour of government action. The fact that Winston Churchill and the Conservative government were slow and even hesitant to pass the legislation shows the was desired</a:t>
            </a:r>
          </a:p>
          <a:p>
            <a:pPr lvl="0"/>
            <a:endParaRPr lang="en-GB" altLang="en-US" sz="1000" dirty="0">
              <a:latin typeface="Candara" panose="020E0502030303020204" pitchFamily="34" charset="0"/>
              <a:ea typeface="Times New Roman" pitchFamily="18" charset="0"/>
              <a:cs typeface="Times New Roman" pitchFamily="18" charset="0"/>
            </a:endParaRPr>
          </a:p>
          <a:p>
            <a:pPr lvl="0"/>
            <a:r>
              <a:rPr lang="en-GB" altLang="en-US" dirty="0" smtClean="0">
                <a:latin typeface="Candara" panose="020E0502030303020204" pitchFamily="34" charset="0"/>
                <a:ea typeface="Times New Roman" pitchFamily="18" charset="0"/>
                <a:cs typeface="Times New Roman" pitchFamily="18" charset="0"/>
              </a:rPr>
              <a:t>3 </a:t>
            </a:r>
            <a:r>
              <a:rPr lang="en-GB" altLang="en-US" dirty="0">
                <a:latin typeface="Candara" panose="020E0502030303020204" pitchFamily="34" charset="0"/>
                <a:ea typeface="Times New Roman" pitchFamily="18" charset="0"/>
                <a:cs typeface="Times New Roman" pitchFamily="18" charset="0"/>
              </a:rPr>
              <a:t>– Moreover at this </a:t>
            </a:r>
            <a:r>
              <a:rPr lang="en-GB" altLang="en-US" dirty="0" smtClean="0">
                <a:latin typeface="Candara" panose="020E0502030303020204" pitchFamily="34" charset="0"/>
                <a:ea typeface="Times New Roman" pitchFamily="18" charset="0"/>
                <a:cs typeface="Times New Roman" pitchFamily="18" charset="0"/>
              </a:rPr>
              <a:t>time the National Government were passing some of the laws that would solve the Giants. The Report had proved popular as it has sold 70,000 copies. </a:t>
            </a:r>
            <a:endParaRPr lang="en-GB" altLang="en-US" dirty="0">
              <a:latin typeface="Candara" panose="020E0502030303020204" pitchFamily="34" charset="0"/>
              <a:ea typeface="Times New Roman" pitchFamily="18" charset="0"/>
              <a:cs typeface="Times New Roman" pitchFamily="18" charset="0"/>
            </a:endParaRPr>
          </a:p>
        </p:txBody>
      </p:sp>
    </p:spTree>
    <p:extLst>
      <p:ext uri="{BB962C8B-B14F-4D97-AF65-F5344CB8AC3E}">
        <p14:creationId xmlns:p14="http://schemas.microsoft.com/office/powerpoint/2010/main" val="2531122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2336</TotalTime>
  <Words>6856</Words>
  <Application>Microsoft Office PowerPoint</Application>
  <PresentationFormat>On-screen Show (4:3)</PresentationFormat>
  <Paragraphs>335</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2: PURPOSE (8 marks)</vt:lpstr>
    </vt:vector>
  </TitlesOfParts>
  <Company>RM plc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Watkins</dc:creator>
  <cp:lastModifiedBy>Chris Watkins</cp:lastModifiedBy>
  <cp:revision>26</cp:revision>
  <cp:lastPrinted>2017-04-04T12:21:49Z</cp:lastPrinted>
  <dcterms:created xsi:type="dcterms:W3CDTF">2017-03-09T15:39:20Z</dcterms:created>
  <dcterms:modified xsi:type="dcterms:W3CDTF">2017-04-05T08:39:35Z</dcterms:modified>
</cp:coreProperties>
</file>