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6" r:id="rId3"/>
    <p:sldId id="258" r:id="rId4"/>
    <p:sldId id="260" r:id="rId5"/>
    <p:sldId id="270" r:id="rId6"/>
    <p:sldId id="269" r:id="rId7"/>
    <p:sldId id="263" r:id="rId8"/>
    <p:sldId id="271" r:id="rId9"/>
    <p:sldId id="264" r:id="rId10"/>
    <p:sldId id="265" r:id="rId11"/>
    <p:sldId id="267" r:id="rId12"/>
    <p:sldId id="272" r:id="rId13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29" autoAdjust="0"/>
  </p:normalViewPr>
  <p:slideViewPr>
    <p:cSldViewPr>
      <p:cViewPr>
        <p:scale>
          <a:sx n="75" d="100"/>
          <a:sy n="75" d="100"/>
        </p:scale>
        <p:origin x="-1422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6866" y="1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FAD9C-90C2-4B43-A216-9618A64D689C}" type="datetimeFigureOut">
              <a:rPr lang="en-GB" smtClean="0"/>
              <a:t>15/01/2014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630"/>
            <a:ext cx="2890665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6866" y="9428630"/>
            <a:ext cx="2890665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36C44-4564-46AB-B6EE-1D9BA51AB8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351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60F831-7B66-45DF-A27D-55F2BB3C8C58}" type="datetimeFigureOut">
              <a:rPr lang="en-GB" smtClean="0"/>
              <a:t>15/01/2014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0C730-B85D-436D-869C-2356F02D67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434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Create</a:t>
            </a:r>
            <a:r>
              <a:rPr lang="en-GB" baseline="0" dirty="0" smtClean="0"/>
              <a:t> table in exercise books. Decide which laws are harsh and which are fair, then draw the law and glue in next </a:t>
            </a:r>
            <a:r>
              <a:rPr lang="en-GB" baseline="0" smtClean="0"/>
              <a:t>to the law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4D519-3B54-40B6-B669-FA26911161B3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5A29FBF-448F-4341-B29B-D88CAA2B8C3B}" type="slidenum">
              <a:rPr lang="en-GB" smtClean="0"/>
              <a:pPr eaLnBrk="1" hangingPunct="1"/>
              <a:t>6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459B0BF-1F94-440F-8A0D-07685613DDF0}" type="datetimeFigureOut">
              <a:rPr lang="en-GB" smtClean="0"/>
              <a:t>15/01/2014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1907397-95A0-40F9-BEC9-9A0C30FDF6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B0BF-1F94-440F-8A0D-07685613DDF0}" type="datetimeFigureOut">
              <a:rPr lang="en-GB" smtClean="0"/>
              <a:t>15/01/2014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7397-95A0-40F9-BEC9-9A0C30FDF6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B0BF-1F94-440F-8A0D-07685613DDF0}" type="datetimeFigureOut">
              <a:rPr lang="en-GB" smtClean="0"/>
              <a:t>15/01/2014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7397-95A0-40F9-BEC9-9A0C30FDF6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B0BF-1F94-440F-8A0D-07685613DDF0}" type="datetimeFigureOut">
              <a:rPr lang="en-GB" smtClean="0"/>
              <a:t>15/01/2014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7397-95A0-40F9-BEC9-9A0C30FDF6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B0BF-1F94-440F-8A0D-07685613DDF0}" type="datetimeFigureOut">
              <a:rPr lang="en-GB" smtClean="0"/>
              <a:t>15/01/2014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7397-95A0-40F9-BEC9-9A0C30FDF6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B0BF-1F94-440F-8A0D-07685613DDF0}" type="datetimeFigureOut">
              <a:rPr lang="en-GB" smtClean="0"/>
              <a:t>15/01/2014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7397-95A0-40F9-BEC9-9A0C30FDF6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459B0BF-1F94-440F-8A0D-07685613DDF0}" type="datetimeFigureOut">
              <a:rPr lang="en-GB" smtClean="0"/>
              <a:t>15/01/2014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1907397-95A0-40F9-BEC9-9A0C30FDF633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459B0BF-1F94-440F-8A0D-07685613DDF0}" type="datetimeFigureOut">
              <a:rPr lang="en-GB" smtClean="0"/>
              <a:t>15/01/2014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1907397-95A0-40F9-BEC9-9A0C30FDF6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B0BF-1F94-440F-8A0D-07685613DDF0}" type="datetimeFigureOut">
              <a:rPr lang="en-GB" smtClean="0"/>
              <a:t>15/01/2014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7397-95A0-40F9-BEC9-9A0C30FDF6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B0BF-1F94-440F-8A0D-07685613DDF0}" type="datetimeFigureOut">
              <a:rPr lang="en-GB" smtClean="0"/>
              <a:t>15/01/2014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7397-95A0-40F9-BEC9-9A0C30FDF6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B0BF-1F94-440F-8A0D-07685613DDF0}" type="datetimeFigureOut">
              <a:rPr lang="en-GB" smtClean="0"/>
              <a:t>15/01/2014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7397-95A0-40F9-BEC9-9A0C30FDF6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459B0BF-1F94-440F-8A0D-07685613DDF0}" type="datetimeFigureOut">
              <a:rPr lang="en-GB" smtClean="0"/>
              <a:t>15/01/2014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1907397-95A0-40F9-BEC9-9A0C30FDF63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6opvRyapBrGk1M&amp;tbnid=HYm9KT5_a730YM:&amp;ved=0CAUQjRw&amp;url=http://www.ibmadison.com/Blogger/Bring-It/April-2013/Mayor-Dave-One-small-crack-in-Madisons-progressive-wall/&amp;ei=_GVRUqSMIIfC0QWxx4HADw&amp;bvm=bv.53537100,d.d2k&amp;psig=AFQjCNF0isRb8oJ3j5UrlD3lQI2uMFp1PQ&amp;ust=138115259670542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68" y="548680"/>
            <a:ext cx="8229600" cy="1066800"/>
          </a:xfrm>
        </p:spPr>
        <p:txBody>
          <a:bodyPr/>
          <a:lstStyle/>
          <a:p>
            <a:r>
              <a:rPr lang="en-GB" dirty="0" smtClean="0"/>
              <a:t>SILENT 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5089752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None/>
            </a:pPr>
            <a:r>
              <a:rPr lang="en-GB" altLang="en-US" dirty="0" smtClean="0"/>
              <a:t>In your books. Draw a Spider Diagram.</a:t>
            </a:r>
          </a:p>
          <a:p>
            <a:pPr>
              <a:buFont typeface="Arial" charset="0"/>
              <a:buNone/>
            </a:pPr>
            <a:endParaRPr lang="en-GB" altLang="en-US" dirty="0" smtClean="0"/>
          </a:p>
          <a:p>
            <a:pPr>
              <a:buFont typeface="Arial" charset="0"/>
              <a:buNone/>
            </a:pPr>
            <a:endParaRPr lang="en-GB" altLang="en-US" dirty="0"/>
          </a:p>
          <a:p>
            <a:pPr>
              <a:buFont typeface="Arial" charset="0"/>
              <a:buNone/>
            </a:pPr>
            <a:r>
              <a:rPr lang="en-GB" altLang="en-US" dirty="0" smtClean="0"/>
              <a:t>How do the Government help those who need it?</a:t>
            </a:r>
          </a:p>
          <a:p>
            <a:pPr>
              <a:buFont typeface="Arial" charset="0"/>
              <a:buNone/>
            </a:pPr>
            <a:r>
              <a:rPr lang="en-GB" altLang="en-US" dirty="0" smtClean="0"/>
              <a:t>Do other people help?</a:t>
            </a:r>
          </a:p>
          <a:p>
            <a:pPr>
              <a:buFont typeface="Arial" charset="0"/>
              <a:buNone/>
            </a:pPr>
            <a:endParaRPr lang="en-GB" altLang="en-US" dirty="0" smtClean="0"/>
          </a:p>
          <a:p>
            <a:pPr>
              <a:buFont typeface="Arial" charset="0"/>
              <a:buNone/>
            </a:pPr>
            <a:endParaRPr lang="en-GB" altLang="en-US" dirty="0"/>
          </a:p>
          <a:p>
            <a:pPr>
              <a:buFont typeface="Arial" charset="0"/>
              <a:buNone/>
            </a:pPr>
            <a:endParaRPr lang="en-GB" altLang="en-US" dirty="0" smtClean="0"/>
          </a:p>
          <a:p>
            <a:pPr marL="0" indent="0">
              <a:buClr>
                <a:schemeClr val="tx1"/>
              </a:buClr>
              <a:buNone/>
            </a:pPr>
            <a:r>
              <a:rPr lang="en-GB" altLang="en-US" dirty="0" smtClean="0"/>
              <a:t>Un - Jumble the words for clues.</a:t>
            </a:r>
          </a:p>
          <a:p>
            <a:pPr marL="0" indent="0">
              <a:buClr>
                <a:schemeClr val="tx1"/>
              </a:buClr>
              <a:buNone/>
            </a:pPr>
            <a:endParaRPr lang="en-GB" altLang="en-US" dirty="0"/>
          </a:p>
          <a:p>
            <a:pPr marL="0" indent="0">
              <a:buClr>
                <a:schemeClr val="tx1"/>
              </a:buClr>
              <a:buNone/>
            </a:pPr>
            <a:endParaRPr lang="en-GB" altLang="en-US" dirty="0" smtClean="0"/>
          </a:p>
          <a:p>
            <a:pPr marL="0" indent="0">
              <a:buClr>
                <a:schemeClr val="tx1"/>
              </a:buClr>
              <a:buNone/>
            </a:pPr>
            <a:endParaRPr lang="en-GB" altLang="en-US" dirty="0"/>
          </a:p>
          <a:p>
            <a:pPr marL="0" indent="0">
              <a:buClr>
                <a:schemeClr val="tx1"/>
              </a:buClr>
              <a:buNone/>
            </a:pPr>
            <a:r>
              <a:rPr lang="en-GB" altLang="en-US" dirty="0" smtClean="0"/>
              <a:t>EXT : Would these have existed in Tudor Times 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748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mg03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1122008"/>
            <a:ext cx="8572560" cy="5450264"/>
          </a:xfrm>
        </p:spPr>
      </p:pic>
    </p:spTree>
    <p:extLst>
      <p:ext uri="{BB962C8B-B14F-4D97-AF65-F5344CB8AC3E}">
        <p14:creationId xmlns:p14="http://schemas.microsoft.com/office/powerpoint/2010/main" val="402999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    Imagine you are one of the deserving poor. Write a sentence or two describing how you feel about this new act. 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    Imagine you are a rich person. Write a paragraph describing how you feel about this new act. What are the advantages and disadvantages for you?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333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Summarise the Lesson.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Fill up the Sticker with words, images, numbers symbols. </a:t>
            </a:r>
          </a:p>
          <a:p>
            <a:endParaRPr lang="en-GB" dirty="0"/>
          </a:p>
          <a:p>
            <a:r>
              <a:rPr lang="en-GB" dirty="0" smtClean="0"/>
              <a:t>Stick them at the end of your work.</a:t>
            </a:r>
          </a:p>
        </p:txBody>
      </p:sp>
    </p:spTree>
    <p:extLst>
      <p:ext uri="{BB962C8B-B14F-4D97-AF65-F5344CB8AC3E}">
        <p14:creationId xmlns:p14="http://schemas.microsoft.com/office/powerpoint/2010/main" val="3307533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204864"/>
            <a:ext cx="8458200" cy="1470025"/>
          </a:xfrm>
        </p:spPr>
        <p:txBody>
          <a:bodyPr/>
          <a:lstStyle/>
          <a:p>
            <a:r>
              <a:rPr lang="en-GB" altLang="en-US" dirty="0" smtClean="0"/>
              <a:t>WALT: How did Elizabeth deal with the poor!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>
                <a:latin typeface="Candara" panose="020E0502030303020204" pitchFamily="34" charset="0"/>
              </a:rPr>
              <a:t>L4: Describe how Elizabeth dealt with the Poor.</a:t>
            </a:r>
          </a:p>
          <a:p>
            <a:r>
              <a:rPr lang="en-GB" dirty="0" smtClean="0">
                <a:latin typeface="Candara" panose="020E0502030303020204" pitchFamily="34" charset="0"/>
              </a:rPr>
              <a:t>L5: Explain how her solutions dealt with the Poor.</a:t>
            </a:r>
          </a:p>
          <a:p>
            <a:r>
              <a:rPr lang="en-GB" dirty="0" smtClean="0">
                <a:latin typeface="Candara" panose="020E0502030303020204" pitchFamily="34" charset="0"/>
              </a:rPr>
              <a:t>L6: Evaluate how successful Elizabeth was.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76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Swap Diagrams with another person on the TABLE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348880"/>
            <a:ext cx="8229600" cy="4325112"/>
          </a:xfrm>
        </p:spPr>
        <p:txBody>
          <a:bodyPr/>
          <a:lstStyle/>
          <a:p>
            <a:r>
              <a:rPr lang="en-GB" dirty="0" smtClean="0"/>
              <a:t>Would these have existed in the Elizabethan period?</a:t>
            </a:r>
          </a:p>
          <a:p>
            <a:endParaRPr lang="en-GB" dirty="0"/>
          </a:p>
          <a:p>
            <a:r>
              <a:rPr lang="en-GB" dirty="0" smtClean="0"/>
              <a:t>Add to the diagram</a:t>
            </a:r>
          </a:p>
          <a:p>
            <a:endParaRPr lang="en-GB" dirty="0"/>
          </a:p>
          <a:p>
            <a:pPr marL="109728" indent="0">
              <a:buNone/>
            </a:pPr>
            <a:r>
              <a:rPr lang="en-GB" dirty="0" smtClean="0"/>
              <a:t>EXAMPLE 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 smtClean="0"/>
              <a:t>Church – Henry VIII dissolved the Monasteries between 1536 &amp; 1539.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8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/>
          <a:lstStyle/>
          <a:p>
            <a:r>
              <a:rPr lang="en-GB" dirty="0" smtClean="0"/>
              <a:t>Causes of Tudor poverty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525963"/>
          </a:xfrm>
        </p:spPr>
        <p:txBody>
          <a:bodyPr/>
          <a:lstStyle/>
          <a:p>
            <a:r>
              <a:rPr lang="en-GB" dirty="0" smtClean="0"/>
              <a:t>About two in every five people in Tudor England lived on the edge of poverty. It did not take much to push them under.</a:t>
            </a:r>
          </a:p>
          <a:p>
            <a:r>
              <a:rPr lang="en-GB" dirty="0" smtClean="0"/>
              <a:t>During the 16</a:t>
            </a:r>
            <a:r>
              <a:rPr lang="en-GB" baseline="30000" dirty="0" smtClean="0"/>
              <a:t>th</a:t>
            </a:r>
            <a:r>
              <a:rPr lang="en-GB" dirty="0" smtClean="0"/>
              <a:t> century prices went up. This </a:t>
            </a:r>
            <a:r>
              <a:rPr lang="en-GB" b="1" i="1" dirty="0" smtClean="0"/>
              <a:t>inflation</a:t>
            </a:r>
            <a:r>
              <a:rPr lang="en-GB" dirty="0" smtClean="0"/>
              <a:t> made it hard for some people to afford to live.</a:t>
            </a:r>
            <a:endParaRPr lang="en-GB" dirty="0"/>
          </a:p>
        </p:txBody>
      </p:sp>
      <p:sp>
        <p:nvSpPr>
          <p:cNvPr id="6" name="Cloud 5"/>
          <p:cNvSpPr/>
          <p:nvPr/>
        </p:nvSpPr>
        <p:spPr>
          <a:xfrm>
            <a:off x="4857752" y="4714884"/>
            <a:ext cx="3571900" cy="1857388"/>
          </a:xfrm>
          <a:prstGeom prst="clou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i="1" dirty="0" smtClean="0"/>
              <a:t>Inflation – when prises rise and money buys less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121132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99162" y="188641"/>
            <a:ext cx="8424936" cy="11521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  <a:latin typeface="Candara" panose="020E0502030303020204" pitchFamily="34" charset="0"/>
              </a:rPr>
              <a:t>How did the Tudors deal with the Poor…</a:t>
            </a:r>
          </a:p>
          <a:p>
            <a:pPr algn="ctr"/>
            <a:r>
              <a:rPr lang="en-GB" sz="3600" dirty="0" smtClean="0">
                <a:solidFill>
                  <a:schemeClr val="tx1"/>
                </a:solidFill>
                <a:latin typeface="Candara" panose="020E0502030303020204" pitchFamily="34" charset="0"/>
              </a:rPr>
              <a:t>Task: What was wrong with the laws?</a:t>
            </a:r>
            <a:endParaRPr lang="en-GB" sz="36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48064" y="3109610"/>
            <a:ext cx="3947703" cy="365208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>
              <a:buAutoNum type="arabicPeriod"/>
            </a:pPr>
            <a:r>
              <a:rPr lang="en-GB" sz="2000" dirty="0" smtClean="0">
                <a:latin typeface="Candara" panose="020E0502030303020204" pitchFamily="34" charset="0"/>
              </a:rPr>
              <a:t>Sort the cards out into 2 piles: FAIR and HARSH – Rank them</a:t>
            </a:r>
          </a:p>
          <a:p>
            <a:pPr marL="457200" indent="-457200" algn="ctr">
              <a:buAutoNum type="arabicPeriod"/>
            </a:pPr>
            <a:r>
              <a:rPr lang="en-GB" sz="2000" dirty="0" smtClean="0">
                <a:latin typeface="Candara" panose="020E0502030303020204" pitchFamily="34" charset="0"/>
              </a:rPr>
              <a:t>Draw a small image to represent the law.</a:t>
            </a:r>
          </a:p>
          <a:p>
            <a:pPr marL="457200" indent="-457200" algn="ctr">
              <a:buAutoNum type="arabicPeriod"/>
            </a:pPr>
            <a:r>
              <a:rPr lang="en-GB" sz="2000" dirty="0" smtClean="0">
                <a:latin typeface="Candara" panose="020E0502030303020204" pitchFamily="34" charset="0"/>
              </a:rPr>
              <a:t>Write the problem IN YOUR OWN WORDS</a:t>
            </a:r>
          </a:p>
          <a:p>
            <a:pPr marL="457200" indent="-457200" algn="ctr">
              <a:buAutoNum type="arabicPeriod"/>
            </a:pPr>
            <a:r>
              <a:rPr lang="en-GB" sz="28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Explain why the law is fair or harsh</a:t>
            </a:r>
          </a:p>
          <a:p>
            <a:pPr algn="ctr"/>
            <a:r>
              <a:rPr lang="en-GB" sz="2000" dirty="0" smtClean="0">
                <a:solidFill>
                  <a:srgbClr val="FF0000"/>
                </a:solidFill>
                <a:latin typeface="Candara" panose="020E0502030303020204" pitchFamily="34" charset="0"/>
              </a:rPr>
              <a:t>I think that Law 1 is HARSH / FAIR because ___</a:t>
            </a:r>
            <a:endParaRPr lang="en-GB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51520" y="2708920"/>
            <a:ext cx="518457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524745" y="1556792"/>
            <a:ext cx="0" cy="49685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83568" y="1531515"/>
            <a:ext cx="158417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andara" panose="020E0502030303020204" pitchFamily="34" charset="0"/>
              </a:rPr>
              <a:t>Laws to prevent begging</a:t>
            </a:r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03848" y="1743136"/>
            <a:ext cx="158417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andara" panose="020E0502030303020204" pitchFamily="34" charset="0"/>
              </a:rPr>
              <a:t>Problem with the law</a:t>
            </a:r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9552" y="2924944"/>
            <a:ext cx="158417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andara" panose="020E0502030303020204" pitchFamily="34" charset="0"/>
              </a:rPr>
              <a:t>HARSH</a:t>
            </a:r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9552" y="4941168"/>
            <a:ext cx="158417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andara" panose="020E0502030303020204" pitchFamily="34" charset="0"/>
              </a:rPr>
              <a:t>FAIR</a:t>
            </a:r>
            <a:endParaRPr lang="en-GB" dirty="0">
              <a:latin typeface="Candara" panose="020E0502030303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798" y="3324364"/>
            <a:ext cx="751869" cy="573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62" y="4043536"/>
            <a:ext cx="990416" cy="741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798" y="5654498"/>
            <a:ext cx="558772" cy="850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56736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95536" y="260648"/>
            <a:ext cx="8424861" cy="974725"/>
            <a:chOff x="1791" y="1661"/>
            <a:chExt cx="5307" cy="614"/>
          </a:xfrm>
        </p:grpSpPr>
        <p:sp>
          <p:nvSpPr>
            <p:cNvPr id="20498" name="AutoShape 3"/>
            <p:cNvSpPr>
              <a:spLocks noChangeArrowheads="1"/>
            </p:cNvSpPr>
            <p:nvPr/>
          </p:nvSpPr>
          <p:spPr bwMode="auto">
            <a:xfrm>
              <a:off x="1791" y="1661"/>
              <a:ext cx="5307" cy="614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 dirty="0">
                <a:latin typeface="Candara" panose="020E0502030303020204" pitchFamily="34" charset="0"/>
              </a:endParaRPr>
            </a:p>
          </p:txBody>
        </p:sp>
        <p:sp>
          <p:nvSpPr>
            <p:cNvPr id="20499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1882" y="1752"/>
              <a:ext cx="5080" cy="40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GB" sz="3600" kern="1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Candara" panose="020E0502030303020204" pitchFamily="34" charset="0"/>
                </a:rPr>
                <a:t>Wall of Truth: Prepare to explain yourself!</a:t>
              </a:r>
              <a:endParaRPr lang="en-GB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Candara" panose="020E0502030303020204" pitchFamily="34" charset="0"/>
              </a:endParaRPr>
            </a:p>
          </p:txBody>
        </p:sp>
      </p:grpSp>
      <p:sp>
        <p:nvSpPr>
          <p:cNvPr id="20484" name="Text Box 17"/>
          <p:cNvSpPr txBox="1">
            <a:spLocks noChangeArrowheads="1"/>
          </p:cNvSpPr>
          <p:nvPr/>
        </p:nvSpPr>
        <p:spPr bwMode="auto">
          <a:xfrm>
            <a:off x="467544" y="1700808"/>
            <a:ext cx="8135937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400" b="1" dirty="0" smtClean="0">
                <a:latin typeface="Candara" panose="020E0502030303020204" pitchFamily="34" charset="0"/>
              </a:rPr>
              <a:t>The laws designed to prevent begging were sensible.</a:t>
            </a:r>
            <a:endParaRPr lang="en-US" sz="2400" b="1" dirty="0">
              <a:latin typeface="Candara" panose="020E0502030303020204" pitchFamily="34" charset="0"/>
            </a:endParaRPr>
          </a:p>
        </p:txBody>
      </p: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395537" y="3717032"/>
            <a:ext cx="2664296" cy="2447925"/>
            <a:chOff x="113" y="2296"/>
            <a:chExt cx="1769" cy="1542"/>
          </a:xfrm>
        </p:grpSpPr>
        <p:sp>
          <p:nvSpPr>
            <p:cNvPr id="20494" name="AutoShape 18"/>
            <p:cNvSpPr>
              <a:spLocks noChangeArrowheads="1"/>
            </p:cNvSpPr>
            <p:nvPr/>
          </p:nvSpPr>
          <p:spPr bwMode="auto">
            <a:xfrm>
              <a:off x="113" y="2296"/>
              <a:ext cx="1769" cy="1542"/>
            </a:xfrm>
            <a:prstGeom prst="roundRect">
              <a:avLst>
                <a:gd name="adj" fmla="val 16667"/>
              </a:avLst>
            </a:prstGeom>
            <a:solidFill>
              <a:srgbClr val="FFFFFF">
                <a:alpha val="94901"/>
              </a:srgbClr>
            </a:solidFill>
            <a:ln w="57150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GB" sz="1200">
                <a:latin typeface="Candara" panose="020E0502030303020204" pitchFamily="34" charset="0"/>
              </a:endParaRPr>
            </a:p>
          </p:txBody>
        </p:sp>
        <p:sp>
          <p:nvSpPr>
            <p:cNvPr id="20495" name="AutoShape 21"/>
            <p:cNvSpPr>
              <a:spLocks noChangeArrowheads="1"/>
            </p:cNvSpPr>
            <p:nvPr/>
          </p:nvSpPr>
          <p:spPr bwMode="auto">
            <a:xfrm>
              <a:off x="340" y="2432"/>
              <a:ext cx="1225" cy="454"/>
            </a:xfrm>
            <a:prstGeom prst="leftArrow">
              <a:avLst>
                <a:gd name="adj1" fmla="val 50000"/>
                <a:gd name="adj2" fmla="val 67456"/>
              </a:avLst>
            </a:prstGeom>
            <a:solidFill>
              <a:srgbClr val="66FF33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200">
                <a:latin typeface="Candara" panose="020E0502030303020204" pitchFamily="34" charset="0"/>
              </a:endParaRPr>
            </a:p>
          </p:txBody>
        </p:sp>
        <p:sp>
          <p:nvSpPr>
            <p:cNvPr id="20496" name="Text Box 24"/>
            <p:cNvSpPr txBox="1">
              <a:spLocks noChangeArrowheads="1"/>
            </p:cNvSpPr>
            <p:nvPr/>
          </p:nvSpPr>
          <p:spPr bwMode="auto">
            <a:xfrm>
              <a:off x="295" y="3022"/>
              <a:ext cx="1451" cy="756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3600" dirty="0" smtClean="0">
                  <a:latin typeface="Candara" panose="020E0502030303020204" pitchFamily="34" charset="0"/>
                </a:rPr>
                <a:t>If you agree</a:t>
              </a:r>
              <a:endParaRPr lang="en-US" sz="3600" dirty="0">
                <a:latin typeface="Candara" panose="020E0502030303020204" pitchFamily="34" charset="0"/>
              </a:endParaRPr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5868144" y="3717032"/>
            <a:ext cx="2808287" cy="2447926"/>
            <a:chOff x="3833" y="2296"/>
            <a:chExt cx="1769" cy="1542"/>
          </a:xfrm>
        </p:grpSpPr>
        <p:sp>
          <p:nvSpPr>
            <p:cNvPr id="20488" name="AutoShape 20"/>
            <p:cNvSpPr>
              <a:spLocks noChangeArrowheads="1"/>
            </p:cNvSpPr>
            <p:nvPr/>
          </p:nvSpPr>
          <p:spPr bwMode="auto">
            <a:xfrm>
              <a:off x="3833" y="2296"/>
              <a:ext cx="1769" cy="1542"/>
            </a:xfrm>
            <a:prstGeom prst="roundRect">
              <a:avLst>
                <a:gd name="adj" fmla="val 16667"/>
              </a:avLst>
            </a:prstGeom>
            <a:solidFill>
              <a:srgbClr val="FFFFFF">
                <a:alpha val="94901"/>
              </a:srgbClr>
            </a:solidFill>
            <a:ln w="57150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GB" sz="1200">
                <a:latin typeface="Candara" panose="020E0502030303020204" pitchFamily="34" charset="0"/>
              </a:endParaRPr>
            </a:p>
          </p:txBody>
        </p:sp>
        <p:sp>
          <p:nvSpPr>
            <p:cNvPr id="20489" name="AutoShape 22"/>
            <p:cNvSpPr>
              <a:spLocks noChangeArrowheads="1"/>
            </p:cNvSpPr>
            <p:nvPr/>
          </p:nvSpPr>
          <p:spPr bwMode="auto">
            <a:xfrm flipH="1">
              <a:off x="4150" y="2432"/>
              <a:ext cx="1225" cy="454"/>
            </a:xfrm>
            <a:prstGeom prst="leftArrow">
              <a:avLst>
                <a:gd name="adj1" fmla="val 50000"/>
                <a:gd name="adj2" fmla="val 67456"/>
              </a:avLst>
            </a:prstGeom>
            <a:solidFill>
              <a:srgbClr val="66FF33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200">
                <a:latin typeface="Candara" panose="020E0502030303020204" pitchFamily="34" charset="0"/>
              </a:endParaRPr>
            </a:p>
          </p:txBody>
        </p:sp>
        <p:sp>
          <p:nvSpPr>
            <p:cNvPr id="20490" name="Text Box 26"/>
            <p:cNvSpPr txBox="1">
              <a:spLocks noChangeArrowheads="1"/>
            </p:cNvSpPr>
            <p:nvPr/>
          </p:nvSpPr>
          <p:spPr bwMode="auto">
            <a:xfrm>
              <a:off x="4014" y="3022"/>
              <a:ext cx="1451" cy="756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3600" dirty="0" smtClean="0">
                  <a:latin typeface="Candara" panose="020E0502030303020204" pitchFamily="34" charset="0"/>
                </a:rPr>
                <a:t>If you disagree</a:t>
              </a:r>
              <a:endParaRPr lang="en-US" sz="3600" dirty="0">
                <a:latin typeface="Candara" panose="020E0502030303020204" pitchFamily="34" charset="0"/>
              </a:endParaRPr>
            </a:p>
          </p:txBody>
        </p:sp>
      </p:grpSp>
      <p:pic>
        <p:nvPicPr>
          <p:cNvPr id="45058" name="Picture 2" descr="http://www.ibmadison.com/brickwall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2564904"/>
            <a:ext cx="2430785" cy="38481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16421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/>
          <a:lstStyle/>
          <a:p>
            <a:r>
              <a:rPr lang="en-GB" dirty="0" smtClean="0"/>
              <a:t>Poor Laws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    Laws called poor laws were passed by parliament between 1531 and 1601.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    These gave help to the sick and old (‘the impotent poor’) and paupers wanting to find work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0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5 Minutes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 smtClean="0"/>
              <a:t>Find the information from sheets stuck to the wall. – You could work in pairs or groups or on your own. DO NOT SHOUT 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 smtClean="0"/>
              <a:t>Who were the Idle Poor?</a:t>
            </a:r>
          </a:p>
          <a:p>
            <a:pPr marL="109728" indent="0">
              <a:buNone/>
            </a:pPr>
            <a:r>
              <a:rPr lang="en-GB" dirty="0" smtClean="0"/>
              <a:t>How did the Poor Law help them?</a:t>
            </a:r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r>
              <a:rPr lang="en-GB" dirty="0" smtClean="0"/>
              <a:t>Who were the Deserving Poor?</a:t>
            </a:r>
          </a:p>
          <a:p>
            <a:pPr marL="109728" indent="0">
              <a:buNone/>
            </a:pPr>
            <a:r>
              <a:rPr lang="en-GB" dirty="0" smtClean="0"/>
              <a:t>How did the Poor Law and Parishes help them?</a:t>
            </a:r>
          </a:p>
        </p:txBody>
      </p:sp>
    </p:spTree>
    <p:extLst>
      <p:ext uri="{BB962C8B-B14F-4D97-AF65-F5344CB8AC3E}">
        <p14:creationId xmlns:p14="http://schemas.microsoft.com/office/powerpoint/2010/main" val="418675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mg039 - Cop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620688"/>
            <a:ext cx="7560840" cy="5986611"/>
          </a:xfrm>
        </p:spPr>
      </p:pic>
    </p:spTree>
    <p:extLst>
      <p:ext uri="{BB962C8B-B14F-4D97-AF65-F5344CB8AC3E}">
        <p14:creationId xmlns:p14="http://schemas.microsoft.com/office/powerpoint/2010/main" val="356557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ustom 1">
      <a:majorFont>
        <a:latin typeface="Trebuchet MS"/>
        <a:ea typeface=""/>
        <a:cs typeface=""/>
      </a:majorFont>
      <a:minorFont>
        <a:latin typeface="Candar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115</TotalTime>
  <Words>480</Words>
  <Application>Microsoft Office PowerPoint</Application>
  <PresentationFormat>On-screen Show (4:3)</PresentationFormat>
  <Paragraphs>68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Urban</vt:lpstr>
      <vt:lpstr>SILENT STARTER</vt:lpstr>
      <vt:lpstr>WALT: How did Elizabeth deal with the poor!</vt:lpstr>
      <vt:lpstr>Swap Diagrams with another person on the TABLE</vt:lpstr>
      <vt:lpstr>Causes of Tudor poverty</vt:lpstr>
      <vt:lpstr>PowerPoint Presentation</vt:lpstr>
      <vt:lpstr>PowerPoint Presentation</vt:lpstr>
      <vt:lpstr>Poor Laws</vt:lpstr>
      <vt:lpstr>5 Minutes</vt:lpstr>
      <vt:lpstr>PowerPoint Presentation</vt:lpstr>
      <vt:lpstr>PowerPoint Presentation</vt:lpstr>
      <vt:lpstr>TASK</vt:lpstr>
      <vt:lpstr>Summarise the Lesson.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STARTER</dc:title>
  <dc:creator>CJW</dc:creator>
  <cp:lastModifiedBy>Christopher Watkins</cp:lastModifiedBy>
  <cp:revision>9</cp:revision>
  <cp:lastPrinted>2014-01-15T11:33:54Z</cp:lastPrinted>
  <dcterms:created xsi:type="dcterms:W3CDTF">2014-01-13T22:50:20Z</dcterms:created>
  <dcterms:modified xsi:type="dcterms:W3CDTF">2014-01-15T12:17:50Z</dcterms:modified>
</cp:coreProperties>
</file>