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60" r:id="rId3"/>
    <p:sldId id="257" r:id="rId4"/>
    <p:sldId id="258" r:id="rId5"/>
    <p:sldId id="259"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2339" autoAdjust="0"/>
  </p:normalViewPr>
  <p:slideViewPr>
    <p:cSldViewPr snapToGrid="0">
      <p:cViewPr varScale="1">
        <p:scale>
          <a:sx n="150" d="100"/>
          <a:sy n="150" d="100"/>
        </p:scale>
        <p:origin x="201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F244A8-4605-4434-AE15-AA81FC44D62B}" type="datetimeFigureOut">
              <a:rPr lang="en-GB" smtClean="0"/>
              <a:t>03/07/2016</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6628F0-4F4A-4B23-BF3E-5BE754F9727A}" type="slidenum">
              <a:rPr lang="en-GB" smtClean="0"/>
              <a:t>‹#›</a:t>
            </a:fld>
            <a:endParaRPr lang="en-GB"/>
          </a:p>
        </p:txBody>
      </p:sp>
    </p:spTree>
    <p:extLst>
      <p:ext uri="{BB962C8B-B14F-4D97-AF65-F5344CB8AC3E}">
        <p14:creationId xmlns:p14="http://schemas.microsoft.com/office/powerpoint/2010/main" val="227557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https://www.youtube.com/watch?v=GPXPjZurupc</a:t>
            </a:r>
          </a:p>
        </p:txBody>
      </p:sp>
      <p:sp>
        <p:nvSpPr>
          <p:cNvPr id="4" name="Slide Number Placeholder 3"/>
          <p:cNvSpPr>
            <a:spLocks noGrp="1"/>
          </p:cNvSpPr>
          <p:nvPr>
            <p:ph type="sldNum" sz="quarter" idx="10"/>
          </p:nvPr>
        </p:nvSpPr>
        <p:spPr/>
        <p:txBody>
          <a:bodyPr/>
          <a:lstStyle/>
          <a:p>
            <a:fld id="{406628F0-4F4A-4B23-BF3E-5BE754F9727A}" type="slidenum">
              <a:rPr lang="en-GB" smtClean="0"/>
              <a:t>1</a:t>
            </a:fld>
            <a:endParaRPr lang="en-GB"/>
          </a:p>
        </p:txBody>
      </p:sp>
    </p:spTree>
    <p:extLst>
      <p:ext uri="{BB962C8B-B14F-4D97-AF65-F5344CB8AC3E}">
        <p14:creationId xmlns:p14="http://schemas.microsoft.com/office/powerpoint/2010/main" val="1976513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28B543-3426-493B-B710-7710D2317629}" type="datetimeFigureOut">
              <a:rPr lang="en-GB" smtClean="0"/>
              <a:t>03/07/2016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848474-67B8-4472-AC2D-012D499A0CFF}" type="slidenum">
              <a:rPr lang="en-GB" smtClean="0"/>
              <a:t>‹#›</a:t>
            </a:fld>
            <a:endParaRPr lang="en-GB"/>
          </a:p>
        </p:txBody>
      </p:sp>
    </p:spTree>
    <p:extLst>
      <p:ext uri="{BB962C8B-B14F-4D97-AF65-F5344CB8AC3E}">
        <p14:creationId xmlns:p14="http://schemas.microsoft.com/office/powerpoint/2010/main" val="2206164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28B543-3426-493B-B710-7710D2317629}" type="datetimeFigureOut">
              <a:rPr lang="en-GB" smtClean="0"/>
              <a:t>03/07/2016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848474-67B8-4472-AC2D-012D499A0CFF}" type="slidenum">
              <a:rPr lang="en-GB" smtClean="0"/>
              <a:t>‹#›</a:t>
            </a:fld>
            <a:endParaRPr lang="en-GB"/>
          </a:p>
        </p:txBody>
      </p:sp>
    </p:spTree>
    <p:extLst>
      <p:ext uri="{BB962C8B-B14F-4D97-AF65-F5344CB8AC3E}">
        <p14:creationId xmlns:p14="http://schemas.microsoft.com/office/powerpoint/2010/main" val="1914785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28B543-3426-493B-B710-7710D2317629}" type="datetimeFigureOut">
              <a:rPr lang="en-GB" smtClean="0"/>
              <a:t>03/07/2016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848474-67B8-4472-AC2D-012D499A0CFF}" type="slidenum">
              <a:rPr lang="en-GB" smtClean="0"/>
              <a:t>‹#›</a:t>
            </a:fld>
            <a:endParaRPr lang="en-GB"/>
          </a:p>
        </p:txBody>
      </p:sp>
    </p:spTree>
    <p:extLst>
      <p:ext uri="{BB962C8B-B14F-4D97-AF65-F5344CB8AC3E}">
        <p14:creationId xmlns:p14="http://schemas.microsoft.com/office/powerpoint/2010/main" val="3369411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28B543-3426-493B-B710-7710D2317629}" type="datetimeFigureOut">
              <a:rPr lang="en-GB" smtClean="0"/>
              <a:t>03/07/2016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848474-67B8-4472-AC2D-012D499A0CFF}" type="slidenum">
              <a:rPr lang="en-GB" smtClean="0"/>
              <a:t>‹#›</a:t>
            </a:fld>
            <a:endParaRPr lang="en-GB"/>
          </a:p>
        </p:txBody>
      </p:sp>
    </p:spTree>
    <p:extLst>
      <p:ext uri="{BB962C8B-B14F-4D97-AF65-F5344CB8AC3E}">
        <p14:creationId xmlns:p14="http://schemas.microsoft.com/office/powerpoint/2010/main" val="4066743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B28B543-3426-493B-B710-7710D2317629}" type="datetimeFigureOut">
              <a:rPr lang="en-GB" smtClean="0"/>
              <a:t>03/07/2016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848474-67B8-4472-AC2D-012D499A0CFF}" type="slidenum">
              <a:rPr lang="en-GB" smtClean="0"/>
              <a:t>‹#›</a:t>
            </a:fld>
            <a:endParaRPr lang="en-GB"/>
          </a:p>
        </p:txBody>
      </p:sp>
    </p:spTree>
    <p:extLst>
      <p:ext uri="{BB962C8B-B14F-4D97-AF65-F5344CB8AC3E}">
        <p14:creationId xmlns:p14="http://schemas.microsoft.com/office/powerpoint/2010/main" val="135761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28B543-3426-493B-B710-7710D2317629}" type="datetimeFigureOut">
              <a:rPr lang="en-GB" smtClean="0"/>
              <a:t>03/07/2016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848474-67B8-4472-AC2D-012D499A0CFF}" type="slidenum">
              <a:rPr lang="en-GB" smtClean="0"/>
              <a:t>‹#›</a:t>
            </a:fld>
            <a:endParaRPr lang="en-GB"/>
          </a:p>
        </p:txBody>
      </p:sp>
    </p:spTree>
    <p:extLst>
      <p:ext uri="{BB962C8B-B14F-4D97-AF65-F5344CB8AC3E}">
        <p14:creationId xmlns:p14="http://schemas.microsoft.com/office/powerpoint/2010/main" val="388990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28B543-3426-493B-B710-7710D2317629}" type="datetimeFigureOut">
              <a:rPr lang="en-GB" smtClean="0"/>
              <a:t>03/07/2016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848474-67B8-4472-AC2D-012D499A0CFF}" type="slidenum">
              <a:rPr lang="en-GB" smtClean="0"/>
              <a:t>‹#›</a:t>
            </a:fld>
            <a:endParaRPr lang="en-GB"/>
          </a:p>
        </p:txBody>
      </p:sp>
    </p:spTree>
    <p:extLst>
      <p:ext uri="{BB962C8B-B14F-4D97-AF65-F5344CB8AC3E}">
        <p14:creationId xmlns:p14="http://schemas.microsoft.com/office/powerpoint/2010/main" val="1948037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28B543-3426-493B-B710-7710D2317629}" type="datetimeFigureOut">
              <a:rPr lang="en-GB" smtClean="0"/>
              <a:t>03/07/2016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848474-67B8-4472-AC2D-012D499A0CFF}" type="slidenum">
              <a:rPr lang="en-GB" smtClean="0"/>
              <a:t>‹#›</a:t>
            </a:fld>
            <a:endParaRPr lang="en-GB"/>
          </a:p>
        </p:txBody>
      </p:sp>
    </p:spTree>
    <p:extLst>
      <p:ext uri="{BB962C8B-B14F-4D97-AF65-F5344CB8AC3E}">
        <p14:creationId xmlns:p14="http://schemas.microsoft.com/office/powerpoint/2010/main" val="3596454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28B543-3426-493B-B710-7710D2317629}" type="datetimeFigureOut">
              <a:rPr lang="en-GB" smtClean="0"/>
              <a:t>03/07/2016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848474-67B8-4472-AC2D-012D499A0CFF}" type="slidenum">
              <a:rPr lang="en-GB" smtClean="0"/>
              <a:t>‹#›</a:t>
            </a:fld>
            <a:endParaRPr lang="en-GB"/>
          </a:p>
        </p:txBody>
      </p:sp>
    </p:spTree>
    <p:extLst>
      <p:ext uri="{BB962C8B-B14F-4D97-AF65-F5344CB8AC3E}">
        <p14:creationId xmlns:p14="http://schemas.microsoft.com/office/powerpoint/2010/main" val="3195536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28B543-3426-493B-B710-7710D2317629}" type="datetimeFigureOut">
              <a:rPr lang="en-GB" smtClean="0"/>
              <a:t>03/07/2016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848474-67B8-4472-AC2D-012D499A0CFF}" type="slidenum">
              <a:rPr lang="en-GB" smtClean="0"/>
              <a:t>‹#›</a:t>
            </a:fld>
            <a:endParaRPr lang="en-GB"/>
          </a:p>
        </p:txBody>
      </p:sp>
    </p:spTree>
    <p:extLst>
      <p:ext uri="{BB962C8B-B14F-4D97-AF65-F5344CB8AC3E}">
        <p14:creationId xmlns:p14="http://schemas.microsoft.com/office/powerpoint/2010/main" val="1923601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28B543-3426-493B-B710-7710D2317629}" type="datetimeFigureOut">
              <a:rPr lang="en-GB" smtClean="0"/>
              <a:t>03/07/2016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848474-67B8-4472-AC2D-012D499A0CFF}" type="slidenum">
              <a:rPr lang="en-GB" smtClean="0"/>
              <a:t>‹#›</a:t>
            </a:fld>
            <a:endParaRPr lang="en-GB"/>
          </a:p>
        </p:txBody>
      </p:sp>
    </p:spTree>
    <p:extLst>
      <p:ext uri="{BB962C8B-B14F-4D97-AF65-F5344CB8AC3E}">
        <p14:creationId xmlns:p14="http://schemas.microsoft.com/office/powerpoint/2010/main" val="2036260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28B543-3426-493B-B710-7710D2317629}" type="datetimeFigureOut">
              <a:rPr lang="en-GB" smtClean="0"/>
              <a:t>03/07/2016</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848474-67B8-4472-AC2D-012D499A0CFF}" type="slidenum">
              <a:rPr lang="en-GB" smtClean="0"/>
              <a:t>‹#›</a:t>
            </a:fld>
            <a:endParaRPr lang="en-GB"/>
          </a:p>
        </p:txBody>
      </p:sp>
    </p:spTree>
    <p:extLst>
      <p:ext uri="{BB962C8B-B14F-4D97-AF65-F5344CB8AC3E}">
        <p14:creationId xmlns:p14="http://schemas.microsoft.com/office/powerpoint/2010/main" val="18985046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oyc.yale.edu/history/hist-119/lecture-18#ch4" TargetMode="External"/><Relationship Id="rId2" Type="http://schemas.openxmlformats.org/officeDocument/2006/relationships/hyperlink" Target="http://www.historytoday.com/alan-farmer/why-was-confederacy-defeate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3600" dirty="0"/>
              <a:t>Historians have disagreed about the extent to which the Holocaust was a long-term plan. </a:t>
            </a:r>
          </a:p>
        </p:txBody>
      </p:sp>
      <p:sp>
        <p:nvSpPr>
          <p:cNvPr id="3" name="Subtitle 2"/>
          <p:cNvSpPr>
            <a:spLocks noGrp="1"/>
          </p:cNvSpPr>
          <p:nvPr>
            <p:ph type="subTitle" idx="1"/>
          </p:nvPr>
        </p:nvSpPr>
        <p:spPr/>
        <p:txBody>
          <a:bodyPr/>
          <a:lstStyle/>
          <a:p>
            <a:r>
              <a:rPr lang="en-GB" dirty="0"/>
              <a:t>What is your view about the extent to which the Holocaust was a long-term plan? </a:t>
            </a:r>
          </a:p>
        </p:txBody>
      </p:sp>
    </p:spTree>
    <p:extLst>
      <p:ext uri="{BB962C8B-B14F-4D97-AF65-F5344CB8AC3E}">
        <p14:creationId xmlns:p14="http://schemas.microsoft.com/office/powerpoint/2010/main" val="3040206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you need to do?</a:t>
            </a:r>
          </a:p>
        </p:txBody>
      </p:sp>
      <p:sp>
        <p:nvSpPr>
          <p:cNvPr id="3" name="Content Placeholder 2"/>
          <p:cNvSpPr>
            <a:spLocks noGrp="1"/>
          </p:cNvSpPr>
          <p:nvPr>
            <p:ph idx="1"/>
          </p:nvPr>
        </p:nvSpPr>
        <p:spPr/>
        <p:txBody>
          <a:bodyPr/>
          <a:lstStyle/>
          <a:p>
            <a:pPr marL="0" indent="0" eaLnBrk="0" fontAlgn="base" hangingPunct="0">
              <a:buNone/>
            </a:pPr>
            <a:r>
              <a:rPr lang="en-GB" dirty="0">
                <a:solidFill>
                  <a:srgbClr val="FF0000"/>
                </a:solidFill>
              </a:rPr>
              <a:t>With reference to </a:t>
            </a:r>
            <a:r>
              <a:rPr lang="en-GB" b="1" dirty="0">
                <a:solidFill>
                  <a:srgbClr val="FF0000"/>
                </a:solidFill>
              </a:rPr>
              <a:t>three</a:t>
            </a:r>
            <a:r>
              <a:rPr lang="en-GB" dirty="0">
                <a:solidFill>
                  <a:srgbClr val="FF0000"/>
                </a:solidFill>
              </a:rPr>
              <a:t> chosen works: </a:t>
            </a:r>
          </a:p>
          <a:p>
            <a:pPr lvl="0" eaLnBrk="0" fontAlgn="base" hangingPunct="0"/>
            <a:r>
              <a:rPr lang="en-GB" dirty="0"/>
              <a:t>analyse the ways in which interpretations of the question, problem or issue differ</a:t>
            </a:r>
          </a:p>
          <a:p>
            <a:pPr lvl="0" eaLnBrk="0" fontAlgn="base" hangingPunct="0"/>
            <a:r>
              <a:rPr lang="en-GB" dirty="0"/>
              <a:t>explain the differences you have identified </a:t>
            </a:r>
          </a:p>
          <a:p>
            <a:pPr lvl="0" eaLnBrk="0" fontAlgn="base" hangingPunct="0"/>
            <a:r>
              <a:rPr lang="en-GB" dirty="0"/>
              <a:t>evaluate the arguments, indicating which you found most persuasive and explaining your judgements</a:t>
            </a:r>
          </a:p>
          <a:p>
            <a:pPr lvl="0" eaLnBrk="0" fontAlgn="base" hangingPunct="0"/>
            <a:r>
              <a:rPr lang="en-US" dirty="0"/>
              <a:t>make use of supplementary reading as appropriate.</a:t>
            </a:r>
            <a:endParaRPr lang="en-GB" dirty="0"/>
          </a:p>
          <a:p>
            <a:endParaRPr lang="en-GB" dirty="0"/>
          </a:p>
        </p:txBody>
      </p:sp>
    </p:spTree>
    <p:extLst>
      <p:ext uri="{BB962C8B-B14F-4D97-AF65-F5344CB8AC3E}">
        <p14:creationId xmlns:p14="http://schemas.microsoft.com/office/powerpoint/2010/main" val="3381467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What are historical interpretations?</a:t>
            </a:r>
          </a:p>
        </p:txBody>
      </p:sp>
      <p:sp>
        <p:nvSpPr>
          <p:cNvPr id="3" name="Content Placeholder 2"/>
          <p:cNvSpPr>
            <a:spLocks noGrp="1"/>
          </p:cNvSpPr>
          <p:nvPr>
            <p:ph idx="1"/>
          </p:nvPr>
        </p:nvSpPr>
        <p:spPr/>
        <p:txBody>
          <a:bodyPr>
            <a:normAutofit/>
          </a:bodyPr>
          <a:lstStyle/>
          <a:p>
            <a:pPr marL="0" indent="0">
              <a:buNone/>
            </a:pPr>
            <a:r>
              <a:rPr lang="en-GB" dirty="0">
                <a:solidFill>
                  <a:srgbClr val="FF0000"/>
                </a:solidFill>
              </a:rPr>
              <a:t>You need to understand that:</a:t>
            </a:r>
          </a:p>
          <a:p>
            <a:r>
              <a:rPr lang="en-GB" dirty="0"/>
              <a:t>historical interpretations are constructions – things that historians actively make rather than simply find</a:t>
            </a:r>
          </a:p>
          <a:p>
            <a:r>
              <a:rPr lang="en-GB" dirty="0"/>
              <a:t>histories are more like theories – developed in answer to questions or in response to problems – than they are like pictures</a:t>
            </a:r>
          </a:p>
          <a:p>
            <a:r>
              <a:rPr lang="en-GB" dirty="0"/>
              <a:t>although histories involve representation (description, explanation, etc.), they are not simply re-presentations of a fixed past?</a:t>
            </a:r>
          </a:p>
          <a:p>
            <a:endParaRPr lang="en-GB" dirty="0"/>
          </a:p>
        </p:txBody>
      </p:sp>
    </p:spTree>
    <p:extLst>
      <p:ext uri="{BB962C8B-B14F-4D97-AF65-F5344CB8AC3E}">
        <p14:creationId xmlns:p14="http://schemas.microsoft.com/office/powerpoint/2010/main" val="2452406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 of differences in interpretation </a:t>
            </a:r>
          </a:p>
        </p:txBody>
      </p:sp>
      <p:sp>
        <p:nvSpPr>
          <p:cNvPr id="3" name="Content Placeholder 2"/>
          <p:cNvSpPr>
            <a:spLocks noGrp="1"/>
          </p:cNvSpPr>
          <p:nvPr>
            <p:ph idx="1"/>
          </p:nvPr>
        </p:nvSpPr>
        <p:spPr/>
        <p:txBody>
          <a:bodyPr>
            <a:normAutofit fontScale="70000" lnSpcReduction="20000"/>
          </a:bodyPr>
          <a:lstStyle/>
          <a:p>
            <a:r>
              <a:rPr lang="en-GB" dirty="0" err="1">
                <a:solidFill>
                  <a:srgbClr val="FF0000"/>
                </a:solidFill>
              </a:rPr>
              <a:t>Intentionalist</a:t>
            </a:r>
            <a:r>
              <a:rPr lang="en-GB" dirty="0">
                <a:solidFill>
                  <a:srgbClr val="FF0000"/>
                </a:solidFill>
              </a:rPr>
              <a:t> interpretation </a:t>
            </a:r>
            <a:r>
              <a:rPr lang="en-GB" dirty="0"/>
              <a:t>that the Holocaust was predetermined </a:t>
            </a:r>
          </a:p>
          <a:p>
            <a:pPr marL="0" indent="0">
              <a:buNone/>
            </a:pPr>
            <a:r>
              <a:rPr lang="en-GB" dirty="0"/>
              <a:t>o Hildebrand and Andreas </a:t>
            </a:r>
            <a:r>
              <a:rPr lang="en-GB" dirty="0" err="1"/>
              <a:t>Hillgruber</a:t>
            </a:r>
            <a:r>
              <a:rPr lang="en-GB" dirty="0"/>
              <a:t>: Hitler's unique and direct authorship going back to the earliest years as Mein </a:t>
            </a:r>
            <a:r>
              <a:rPr lang="en-GB" dirty="0" err="1"/>
              <a:t>Kampf</a:t>
            </a:r>
            <a:r>
              <a:rPr lang="en-GB" dirty="0"/>
              <a:t> was the blueprint </a:t>
            </a:r>
          </a:p>
          <a:p>
            <a:pPr marL="0" indent="0">
              <a:buNone/>
            </a:pPr>
            <a:r>
              <a:rPr lang="en-GB" dirty="0"/>
              <a:t>o Fleming and </a:t>
            </a:r>
            <a:r>
              <a:rPr lang="en-GB" dirty="0" err="1"/>
              <a:t>Dawidowicz</a:t>
            </a:r>
            <a:r>
              <a:rPr lang="en-GB" dirty="0"/>
              <a:t>: Hitler was key and committed to the Holocaust from the start of his career)</a:t>
            </a:r>
          </a:p>
          <a:p>
            <a:endParaRPr lang="en-GB" dirty="0"/>
          </a:p>
          <a:p>
            <a:r>
              <a:rPr lang="en-GB" dirty="0">
                <a:solidFill>
                  <a:srgbClr val="FF0000"/>
                </a:solidFill>
              </a:rPr>
              <a:t>Extreme </a:t>
            </a:r>
            <a:r>
              <a:rPr lang="en-GB" dirty="0" err="1">
                <a:solidFill>
                  <a:srgbClr val="FF0000"/>
                </a:solidFill>
              </a:rPr>
              <a:t>structuralist</a:t>
            </a:r>
            <a:r>
              <a:rPr lang="en-GB" dirty="0">
                <a:solidFill>
                  <a:srgbClr val="FF0000"/>
                </a:solidFill>
              </a:rPr>
              <a:t> </a:t>
            </a:r>
            <a:r>
              <a:rPr lang="en-GB" dirty="0"/>
              <a:t>interpretation that the Holocaust arose due to the failure of emigration and the impact of war. </a:t>
            </a:r>
          </a:p>
          <a:p>
            <a:pPr marL="0" indent="0">
              <a:buNone/>
            </a:pPr>
            <a:r>
              <a:rPr lang="en-GB" dirty="0"/>
              <a:t>o Mommsen and </a:t>
            </a:r>
            <a:r>
              <a:rPr lang="en-GB" dirty="0" err="1"/>
              <a:t>Broszat</a:t>
            </a:r>
            <a:r>
              <a:rPr lang="en-GB" dirty="0"/>
              <a:t>: the turning to genocide as such was something new resulting from the years 1939–41. </a:t>
            </a:r>
          </a:p>
          <a:p>
            <a:endParaRPr lang="en-GB" dirty="0"/>
          </a:p>
          <a:p>
            <a:r>
              <a:rPr lang="en-GB" dirty="0">
                <a:solidFill>
                  <a:srgbClr val="FF0000"/>
                </a:solidFill>
              </a:rPr>
              <a:t>Moderate </a:t>
            </a:r>
            <a:r>
              <a:rPr lang="en-GB" dirty="0" err="1">
                <a:solidFill>
                  <a:srgbClr val="FF0000"/>
                </a:solidFill>
              </a:rPr>
              <a:t>structuralists</a:t>
            </a:r>
            <a:r>
              <a:rPr lang="en-GB" dirty="0">
                <a:solidFill>
                  <a:srgbClr val="FF0000"/>
                </a:solidFill>
              </a:rPr>
              <a:t> </a:t>
            </a:r>
            <a:r>
              <a:rPr lang="en-GB" dirty="0"/>
              <a:t>interpretation advocating gradualism </a:t>
            </a:r>
          </a:p>
          <a:p>
            <a:pPr marL="0" indent="0">
              <a:buNone/>
            </a:pPr>
            <a:r>
              <a:rPr lang="en-GB" dirty="0"/>
              <a:t>o </a:t>
            </a:r>
            <a:r>
              <a:rPr lang="en-GB" dirty="0" err="1"/>
              <a:t>Schleunes</a:t>
            </a:r>
            <a:r>
              <a:rPr lang="en-GB" dirty="0"/>
              <a:t>: no direct path and lack of clear directions </a:t>
            </a:r>
          </a:p>
          <a:p>
            <a:pPr marL="0" indent="0">
              <a:buNone/>
            </a:pPr>
            <a:r>
              <a:rPr lang="en-GB" dirty="0"/>
              <a:t>o Kershaw: twisted road o Aly: bureaucracy </a:t>
            </a:r>
          </a:p>
        </p:txBody>
      </p:sp>
    </p:spTree>
    <p:extLst>
      <p:ext uri="{BB962C8B-B14F-4D97-AF65-F5344CB8AC3E}">
        <p14:creationId xmlns:p14="http://schemas.microsoft.com/office/powerpoint/2010/main" val="3586925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Booklist</a:t>
            </a:r>
          </a:p>
        </p:txBody>
      </p:sp>
      <p:sp>
        <p:nvSpPr>
          <p:cNvPr id="3" name="Content Placeholder 2"/>
          <p:cNvSpPr>
            <a:spLocks noGrp="1"/>
          </p:cNvSpPr>
          <p:nvPr>
            <p:ph idx="1"/>
          </p:nvPr>
        </p:nvSpPr>
        <p:spPr/>
        <p:txBody>
          <a:bodyPr>
            <a:normAutofit fontScale="55000" lnSpcReduction="20000"/>
          </a:bodyPr>
          <a:lstStyle/>
          <a:p>
            <a:r>
              <a:rPr lang="en-GB" dirty="0"/>
              <a:t>Hildebrand, Klaus The Third Reich (1984) </a:t>
            </a:r>
          </a:p>
          <a:p>
            <a:r>
              <a:rPr lang="en-GB" dirty="0"/>
              <a:t>Fleming, Gerald Hitler and the Final Solution (1992) </a:t>
            </a:r>
          </a:p>
          <a:p>
            <a:r>
              <a:rPr lang="en-GB" dirty="0" err="1"/>
              <a:t>Schleunes</a:t>
            </a:r>
            <a:r>
              <a:rPr lang="en-GB" dirty="0"/>
              <a:t>, Karl A. The Twisted Road to Auschwitz: Nazi Policy Toward German Jews, 1933–39 (1990)</a:t>
            </a:r>
          </a:p>
          <a:p>
            <a:r>
              <a:rPr lang="en-GB" dirty="0"/>
              <a:t> </a:t>
            </a:r>
            <a:r>
              <a:rPr lang="en-GB" dirty="0" err="1"/>
              <a:t>Berghahn</a:t>
            </a:r>
            <a:r>
              <a:rPr lang="en-GB" dirty="0"/>
              <a:t>, V R Modern Germany (1982)</a:t>
            </a:r>
          </a:p>
          <a:p>
            <a:r>
              <a:rPr lang="en-GB" dirty="0"/>
              <a:t> </a:t>
            </a:r>
            <a:r>
              <a:rPr lang="en-GB" dirty="0" err="1"/>
              <a:t>Peukert</a:t>
            </a:r>
            <a:r>
              <a:rPr lang="en-GB" dirty="0"/>
              <a:t>, </a:t>
            </a:r>
            <a:r>
              <a:rPr lang="en-GB" dirty="0" err="1"/>
              <a:t>Detlev</a:t>
            </a:r>
            <a:r>
              <a:rPr lang="en-GB" dirty="0"/>
              <a:t> Inside Nazi Germany (1982)</a:t>
            </a:r>
          </a:p>
          <a:p>
            <a:r>
              <a:rPr lang="en-GB" dirty="0"/>
              <a:t> </a:t>
            </a:r>
            <a:r>
              <a:rPr lang="en-GB" dirty="0" err="1"/>
              <a:t>Goldhagen</a:t>
            </a:r>
            <a:r>
              <a:rPr lang="en-GB" dirty="0"/>
              <a:t>, Daniel Jonah Hitler’s Willing Executioners (1996)</a:t>
            </a:r>
          </a:p>
          <a:p>
            <a:r>
              <a:rPr lang="en-GB" dirty="0"/>
              <a:t> Kershaw, Ian Hitler (2000)</a:t>
            </a:r>
          </a:p>
          <a:p>
            <a:r>
              <a:rPr lang="en-GB" dirty="0"/>
              <a:t> </a:t>
            </a:r>
            <a:r>
              <a:rPr lang="en-GB" dirty="0" err="1"/>
              <a:t>Dawidowicz</a:t>
            </a:r>
            <a:r>
              <a:rPr lang="en-GB" dirty="0"/>
              <a:t>, Lucy The War against the Jews 1933–45 (1975)</a:t>
            </a:r>
          </a:p>
          <a:p>
            <a:r>
              <a:rPr lang="en-GB" dirty="0"/>
              <a:t> Mayer, Arno J. Why did the Heavens Not Darken: the Final Solution in History (1988) Aly, </a:t>
            </a:r>
            <a:r>
              <a:rPr lang="en-GB" dirty="0" err="1"/>
              <a:t>Gotz</a:t>
            </a:r>
            <a:r>
              <a:rPr lang="en-GB" dirty="0"/>
              <a:t> Final Solution (1999)</a:t>
            </a:r>
          </a:p>
          <a:p>
            <a:r>
              <a:rPr lang="en-GB" dirty="0"/>
              <a:t> Aly, </a:t>
            </a:r>
            <a:r>
              <a:rPr lang="en-GB" dirty="0" err="1"/>
              <a:t>Gotz</a:t>
            </a:r>
            <a:r>
              <a:rPr lang="en-GB" dirty="0"/>
              <a:t> and Heim, Susanne Architects of Annihilation (2003)</a:t>
            </a:r>
          </a:p>
          <a:p>
            <a:r>
              <a:rPr lang="en-GB" dirty="0"/>
              <a:t> Browning, Christopher The Origins of the Final Solution (2005)</a:t>
            </a:r>
          </a:p>
          <a:p>
            <a:r>
              <a:rPr lang="en-GB" dirty="0"/>
              <a:t> </a:t>
            </a:r>
            <a:r>
              <a:rPr lang="en-GB" dirty="0" err="1"/>
              <a:t>Longrich</a:t>
            </a:r>
            <a:r>
              <a:rPr lang="en-GB" dirty="0"/>
              <a:t>, Peter The Unwritten Order: Hitler’s Role in the Final Solution (2005)</a:t>
            </a:r>
          </a:p>
          <a:p>
            <a:r>
              <a:rPr lang="en-GB" dirty="0"/>
              <a:t> Farmer, Alan ‘Hitler and the Holocaust’ in History Today, Issue 58 (Sept 2007)</a:t>
            </a:r>
          </a:p>
        </p:txBody>
      </p:sp>
    </p:spTree>
    <p:extLst>
      <p:ext uri="{BB962C8B-B14F-4D97-AF65-F5344CB8AC3E}">
        <p14:creationId xmlns:p14="http://schemas.microsoft.com/office/powerpoint/2010/main" val="3713922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Evaluation</a:t>
            </a:r>
          </a:p>
        </p:txBody>
      </p:sp>
      <p:sp>
        <p:nvSpPr>
          <p:cNvPr id="3" name="Content Placeholder 2"/>
          <p:cNvSpPr>
            <a:spLocks noGrp="1"/>
          </p:cNvSpPr>
          <p:nvPr>
            <p:ph idx="1"/>
          </p:nvPr>
        </p:nvSpPr>
        <p:spPr/>
        <p:txBody>
          <a:bodyPr>
            <a:normAutofit fontScale="55000" lnSpcReduction="20000"/>
          </a:bodyPr>
          <a:lstStyle/>
          <a:p>
            <a:r>
              <a:rPr lang="en-GB" dirty="0"/>
              <a:t>70	Nonsensical/ Absurd</a:t>
            </a:r>
          </a:p>
          <a:p>
            <a:r>
              <a:rPr lang="en-GB" dirty="0"/>
              <a:t>-60	Wrong</a:t>
            </a:r>
          </a:p>
          <a:p>
            <a:r>
              <a:rPr lang="en-GB" dirty="0"/>
              <a:t>-50	Implausible</a:t>
            </a:r>
          </a:p>
          <a:p>
            <a:r>
              <a:rPr lang="en-GB" dirty="0"/>
              <a:t>-40	Improbable</a:t>
            </a:r>
          </a:p>
          <a:p>
            <a:r>
              <a:rPr lang="en-GB" dirty="0"/>
              <a:t>-30	Unconvincing</a:t>
            </a:r>
          </a:p>
          <a:p>
            <a:r>
              <a:rPr lang="en-GB" dirty="0"/>
              <a:t>-20	Limited/Incomplete</a:t>
            </a:r>
          </a:p>
          <a:p>
            <a:r>
              <a:rPr lang="en-GB" dirty="0"/>
              <a:t>-10	Not wholly convincing</a:t>
            </a:r>
          </a:p>
          <a:p>
            <a:r>
              <a:rPr lang="en-GB" dirty="0"/>
              <a:t>0	Possible</a:t>
            </a:r>
          </a:p>
          <a:p>
            <a:r>
              <a:rPr lang="en-GB" dirty="0"/>
              <a:t>+10	Plausible</a:t>
            </a:r>
          </a:p>
          <a:p>
            <a:r>
              <a:rPr lang="en-GB" dirty="0"/>
              <a:t>+20	Credible</a:t>
            </a:r>
          </a:p>
          <a:p>
            <a:r>
              <a:rPr lang="en-GB" dirty="0"/>
              <a:t>+30	Valid</a:t>
            </a:r>
          </a:p>
          <a:p>
            <a:r>
              <a:rPr lang="en-GB" dirty="0"/>
              <a:t>+40	Persuasive</a:t>
            </a:r>
          </a:p>
          <a:p>
            <a:r>
              <a:rPr lang="en-GB" dirty="0"/>
              <a:t>+50	Compelling</a:t>
            </a:r>
          </a:p>
          <a:p>
            <a:r>
              <a:rPr lang="en-GB" dirty="0"/>
              <a:t>+60	Convincing</a:t>
            </a:r>
          </a:p>
          <a:p>
            <a:r>
              <a:rPr lang="en-GB" dirty="0"/>
              <a:t>+70	Definitive</a:t>
            </a:r>
          </a:p>
          <a:p>
            <a:endParaRPr lang="en-GB" dirty="0"/>
          </a:p>
        </p:txBody>
      </p:sp>
      <p:sp>
        <p:nvSpPr>
          <p:cNvPr id="4" name="Text Box 2"/>
          <p:cNvSpPr txBox="1">
            <a:spLocks noChangeArrowheads="1"/>
          </p:cNvSpPr>
          <p:nvPr/>
        </p:nvSpPr>
        <p:spPr bwMode="auto">
          <a:xfrm>
            <a:off x="4275138" y="2643188"/>
            <a:ext cx="3465512" cy="18192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Calibri" panose="020F0502020204030204" pitchFamily="34" charset="0"/>
              </a:rPr>
              <a:t>Consider also using </a:t>
            </a:r>
            <a:r>
              <a:rPr kumimoji="0" lang="en-GB" altLang="en-US" sz="1100" b="1" i="0" u="none" strike="noStrike" cap="none" normalizeH="0" baseline="0">
                <a:ln>
                  <a:noFill/>
                </a:ln>
                <a:solidFill>
                  <a:schemeClr val="tx1"/>
                </a:solidFill>
                <a:effectLst/>
                <a:latin typeface="Calibri" panose="020F0502020204030204" pitchFamily="34" charset="0"/>
              </a:rPr>
              <a:t>combinations</a:t>
            </a:r>
            <a:r>
              <a:rPr kumimoji="0" lang="en-GB" altLang="en-US" sz="1100" b="0" i="0" u="none" strike="noStrike" cap="none" normalizeH="0" baseline="0">
                <a:ln>
                  <a:noFill/>
                </a:ln>
                <a:solidFill>
                  <a:schemeClr val="tx1"/>
                </a:solidFill>
                <a:effectLst/>
                <a:latin typeface="Calibri" panose="020F0502020204030204" pitchFamily="34" charset="0"/>
              </a:rPr>
              <a:t> of these: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a:ln>
                <a:noFill/>
              </a:ln>
              <a:solidFill>
                <a:schemeClr val="tx1"/>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GB" altLang="en-US" sz="1100" b="0" i="0" u="none" strike="noStrike" cap="none" normalizeH="0" baseline="0">
                <a:ln>
                  <a:noFill/>
                </a:ln>
                <a:solidFill>
                  <a:schemeClr val="tx1"/>
                </a:solidFill>
                <a:effectLst/>
                <a:latin typeface="Calibri" panose="020F0502020204030204" pitchFamily="34" charset="0"/>
              </a:rPr>
              <a:t>While plausible, this argument is incomplete because...</a:t>
            </a:r>
          </a:p>
          <a:p>
            <a:pPr marL="0" marR="0" lvl="0"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GB" altLang="en-US" sz="1100" b="0" i="0" u="none" strike="noStrike" cap="none" normalizeH="0" baseline="0">
                <a:ln>
                  <a:noFill/>
                </a:ln>
                <a:solidFill>
                  <a:schemeClr val="tx1"/>
                </a:solidFill>
                <a:effectLst/>
                <a:latin typeface="Calibri" panose="020F0502020204030204" pitchFamily="34" charset="0"/>
              </a:rPr>
              <a:t>While valid, X’s argument is less compelling than Y’s because...</a:t>
            </a:r>
          </a:p>
          <a:p>
            <a:pPr marL="0" marR="0" lvl="0"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GB" altLang="en-US" sz="1100" b="0" i="0" u="none" strike="noStrike" cap="none" normalizeH="0" baseline="0">
                <a:ln>
                  <a:noFill/>
                </a:ln>
                <a:solidFill>
                  <a:schemeClr val="tx1"/>
                </a:solidFill>
                <a:effectLst/>
                <a:latin typeface="Calibri" panose="020F0502020204030204" pitchFamily="34" charset="0"/>
              </a:rPr>
              <a:t>While improbable, this argument is definitive because...</a:t>
            </a:r>
          </a:p>
          <a:p>
            <a:pPr marL="0" marR="0" lvl="0" indent="0" algn="l" defTabSz="914400" rtl="0" eaLnBrk="0" fontAlgn="base" latinLnBrk="0" hangingPunct="0">
              <a:lnSpc>
                <a:spcPct val="100000"/>
              </a:lnSpc>
              <a:spcBef>
                <a:spcPct val="0"/>
              </a:spcBef>
              <a:spcAft>
                <a:spcPts val="1000"/>
              </a:spcAft>
              <a:buClrTx/>
              <a:buSzTx/>
              <a:buFont typeface="Symbol" panose="05050102010706020507" pitchFamily="18" charset="2"/>
              <a:buChar char="·"/>
              <a:tabLst/>
            </a:pPr>
            <a:r>
              <a:rPr kumimoji="0" lang="en-GB" altLang="en-US" sz="1100" b="0" i="0" u="none" strike="noStrike" cap="none" normalizeH="0" baseline="0">
                <a:ln>
                  <a:noFill/>
                </a:ln>
                <a:solidFill>
                  <a:schemeClr val="tx1"/>
                </a:solidFill>
                <a:effectLst/>
                <a:latin typeface="Calibri" panose="020F0502020204030204" pitchFamily="34" charset="0"/>
              </a:rPr>
              <a:t>etc, etc.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405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72612223"/>
              </p:ext>
            </p:extLst>
          </p:nvPr>
        </p:nvGraphicFramePr>
        <p:xfrm>
          <a:off x="596900" y="450848"/>
          <a:ext cx="7994650" cy="5978332"/>
        </p:xfrm>
        <a:graphic>
          <a:graphicData uri="http://schemas.openxmlformats.org/drawingml/2006/table">
            <a:tbl>
              <a:tblPr firstRow="1" firstCol="1" bandRow="1">
                <a:tableStyleId>{5940675A-B579-460E-94D1-54222C63F5DA}</a:tableStyleId>
              </a:tblPr>
              <a:tblGrid>
                <a:gridCol w="1971546">
                  <a:extLst>
                    <a:ext uri="{9D8B030D-6E8A-4147-A177-3AD203B41FA5}">
                      <a16:colId xmlns:a16="http://schemas.microsoft.com/office/drawing/2014/main" val="2046408311"/>
                    </a:ext>
                  </a:extLst>
                </a:gridCol>
                <a:gridCol w="729802">
                  <a:extLst>
                    <a:ext uri="{9D8B030D-6E8A-4147-A177-3AD203B41FA5}">
                      <a16:colId xmlns:a16="http://schemas.microsoft.com/office/drawing/2014/main" val="242955437"/>
                    </a:ext>
                  </a:extLst>
                </a:gridCol>
                <a:gridCol w="4086787">
                  <a:extLst>
                    <a:ext uri="{9D8B030D-6E8A-4147-A177-3AD203B41FA5}">
                      <a16:colId xmlns:a16="http://schemas.microsoft.com/office/drawing/2014/main" val="2141461759"/>
                    </a:ext>
                  </a:extLst>
                </a:gridCol>
                <a:gridCol w="587138">
                  <a:extLst>
                    <a:ext uri="{9D8B030D-6E8A-4147-A177-3AD203B41FA5}">
                      <a16:colId xmlns:a16="http://schemas.microsoft.com/office/drawing/2014/main" val="562894274"/>
                    </a:ext>
                  </a:extLst>
                </a:gridCol>
                <a:gridCol w="619377">
                  <a:extLst>
                    <a:ext uri="{9D8B030D-6E8A-4147-A177-3AD203B41FA5}">
                      <a16:colId xmlns:a16="http://schemas.microsoft.com/office/drawing/2014/main" val="1850827921"/>
                    </a:ext>
                  </a:extLst>
                </a:gridCol>
              </a:tblGrid>
              <a:tr h="231363">
                <a:tc gridSpan="5">
                  <a:txBody>
                    <a:bodyPr/>
                    <a:lstStyle/>
                    <a:p>
                      <a:pPr>
                        <a:spcBef>
                          <a:spcPts val="600"/>
                        </a:spcBef>
                        <a:spcAft>
                          <a:spcPts val="0"/>
                        </a:spcAft>
                      </a:pPr>
                      <a:r>
                        <a:rPr lang="en-US" sz="900" b="1">
                          <a:effectLst/>
                          <a:latin typeface="Candara" panose="020E0502030303020204" pitchFamily="34" charset="0"/>
                        </a:rPr>
                        <a:t>Pearson Edexcel Level 3 Advanced GCE in History</a:t>
                      </a:r>
                      <a:endParaRPr lang="en-GB" sz="1000" b="1">
                        <a:effectLst/>
                        <a:latin typeface="Candara" panose="020E0502030303020204" pitchFamily="34" charset="0"/>
                        <a:ea typeface="MS Mincho"/>
                        <a:cs typeface="Times New Roman" panose="02020603050405020304" pitchFamily="18" charset="0"/>
                      </a:endParaRPr>
                    </a:p>
                  </a:txBody>
                  <a:tcPr marL="55616" marR="55616"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28069921"/>
                  </a:ext>
                </a:extLst>
              </a:tr>
              <a:tr h="187629">
                <a:tc gridSpan="5">
                  <a:txBody>
                    <a:bodyPr/>
                    <a:lstStyle/>
                    <a:p>
                      <a:pPr>
                        <a:spcBef>
                          <a:spcPts val="600"/>
                        </a:spcBef>
                        <a:spcAft>
                          <a:spcPts val="0"/>
                        </a:spcAft>
                      </a:pPr>
                      <a:r>
                        <a:rPr lang="en-US" sz="900" b="1">
                          <a:effectLst/>
                          <a:latin typeface="Candara" panose="020E0502030303020204" pitchFamily="34" charset="0"/>
                        </a:rPr>
                        <a:t>Centre name:</a:t>
                      </a:r>
                      <a:endParaRPr lang="en-GB" sz="1100" b="1">
                        <a:effectLst/>
                        <a:latin typeface="Candara" panose="020E0502030303020204" pitchFamily="34" charset="0"/>
                        <a:ea typeface="MS Mincho"/>
                        <a:cs typeface="Times New Roman" panose="02020603050405020304" pitchFamily="18" charset="0"/>
                      </a:endParaRPr>
                    </a:p>
                  </a:txBody>
                  <a:tcPr marL="55616" marR="55616"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704273942"/>
                  </a:ext>
                </a:extLst>
              </a:tr>
              <a:tr h="222360">
                <a:tc gridSpan="5">
                  <a:txBody>
                    <a:bodyPr/>
                    <a:lstStyle/>
                    <a:p>
                      <a:pPr>
                        <a:spcBef>
                          <a:spcPts val="600"/>
                        </a:spcBef>
                        <a:spcAft>
                          <a:spcPts val="0"/>
                        </a:spcAft>
                      </a:pPr>
                      <a:r>
                        <a:rPr lang="en-US" sz="900" b="1" dirty="0">
                          <a:effectLst/>
                          <a:latin typeface="Candara" panose="020E0502030303020204" pitchFamily="34" charset="0"/>
                        </a:rPr>
                        <a:t>Candidate name:</a:t>
                      </a:r>
                      <a:endParaRPr lang="en-GB" sz="1100" b="1" dirty="0">
                        <a:effectLst/>
                        <a:latin typeface="Candara" panose="020E0502030303020204" pitchFamily="34" charset="0"/>
                        <a:ea typeface="MS Mincho"/>
                        <a:cs typeface="Times New Roman" panose="02020603050405020304" pitchFamily="18" charset="0"/>
                      </a:endParaRPr>
                    </a:p>
                  </a:txBody>
                  <a:tcPr marL="55616" marR="55616"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29510703"/>
                  </a:ext>
                </a:extLst>
              </a:tr>
              <a:tr h="750513">
                <a:tc>
                  <a:txBody>
                    <a:bodyPr/>
                    <a:lstStyle/>
                    <a:p>
                      <a:pPr>
                        <a:spcBef>
                          <a:spcPts val="600"/>
                        </a:spcBef>
                        <a:spcAft>
                          <a:spcPts val="0"/>
                        </a:spcAft>
                      </a:pPr>
                      <a:r>
                        <a:rPr lang="en-US" sz="900" b="1" dirty="0">
                          <a:effectLst/>
                          <a:latin typeface="Candara" panose="020E0502030303020204" pitchFamily="34" charset="0"/>
                        </a:rPr>
                        <a:t>Resources used.</a:t>
                      </a:r>
                      <a:endParaRPr lang="en-GB" sz="1100" b="1" dirty="0">
                        <a:effectLst/>
                        <a:latin typeface="Candara" panose="020E0502030303020204" pitchFamily="34" charset="0"/>
                      </a:endParaRPr>
                    </a:p>
                    <a:p>
                      <a:pPr>
                        <a:spcBef>
                          <a:spcPts val="600"/>
                        </a:spcBef>
                        <a:spcAft>
                          <a:spcPts val="0"/>
                        </a:spcAft>
                      </a:pPr>
                      <a:r>
                        <a:rPr lang="en-US" sz="900" dirty="0">
                          <a:effectLst/>
                          <a:latin typeface="Candara" panose="020E0502030303020204" pitchFamily="34" charset="0"/>
                        </a:rPr>
                        <a:t>The three works chosen for the assignment must be asterisked.</a:t>
                      </a:r>
                      <a:endParaRPr lang="en-GB" sz="1100" dirty="0">
                        <a:effectLst/>
                        <a:latin typeface="Candara" panose="020E0502030303020204" pitchFamily="34" charset="0"/>
                        <a:ea typeface="MS Mincho"/>
                        <a:cs typeface="Times New Roman" panose="02020603050405020304" pitchFamily="18" charset="0"/>
                      </a:endParaRPr>
                    </a:p>
                  </a:txBody>
                  <a:tcPr marL="55616" marR="55616" marT="0" marB="0"/>
                </a:tc>
                <a:tc>
                  <a:txBody>
                    <a:bodyPr/>
                    <a:lstStyle/>
                    <a:p>
                      <a:pPr>
                        <a:spcBef>
                          <a:spcPts val="600"/>
                        </a:spcBef>
                        <a:spcAft>
                          <a:spcPts val="0"/>
                        </a:spcAft>
                      </a:pPr>
                      <a:r>
                        <a:rPr lang="en-US" sz="900" b="1" dirty="0">
                          <a:effectLst/>
                          <a:latin typeface="Candara" panose="020E0502030303020204" pitchFamily="34" charset="0"/>
                        </a:rPr>
                        <a:t>Page/web reference</a:t>
                      </a:r>
                      <a:endParaRPr lang="en-GB" sz="1100" b="1" dirty="0">
                        <a:effectLst/>
                        <a:latin typeface="Candara" panose="020E0502030303020204" pitchFamily="34" charset="0"/>
                        <a:ea typeface="MS Mincho"/>
                        <a:cs typeface="Times New Roman" panose="02020603050405020304" pitchFamily="18" charset="0"/>
                      </a:endParaRPr>
                    </a:p>
                  </a:txBody>
                  <a:tcPr marL="55616" marR="55616" marT="0" marB="0"/>
                </a:tc>
                <a:tc>
                  <a:txBody>
                    <a:bodyPr/>
                    <a:lstStyle/>
                    <a:p>
                      <a:pPr>
                        <a:spcBef>
                          <a:spcPts val="600"/>
                        </a:spcBef>
                        <a:spcAft>
                          <a:spcPts val="0"/>
                        </a:spcAft>
                      </a:pPr>
                      <a:r>
                        <a:rPr lang="en-US" sz="900" b="1" dirty="0">
                          <a:effectLst/>
                          <a:latin typeface="Candara" panose="020E0502030303020204" pitchFamily="34" charset="0"/>
                        </a:rPr>
                        <a:t>Student comments</a:t>
                      </a:r>
                      <a:endParaRPr lang="en-GB" sz="1100" b="1" dirty="0">
                        <a:effectLst/>
                        <a:latin typeface="Candara" panose="020E0502030303020204" pitchFamily="34" charset="0"/>
                        <a:ea typeface="MS Mincho"/>
                        <a:cs typeface="Times New Roman" panose="02020603050405020304" pitchFamily="18" charset="0"/>
                      </a:endParaRPr>
                    </a:p>
                  </a:txBody>
                  <a:tcPr marL="55616" marR="55616" marT="0" marB="0"/>
                </a:tc>
                <a:tc>
                  <a:txBody>
                    <a:bodyPr/>
                    <a:lstStyle/>
                    <a:p>
                      <a:pPr>
                        <a:spcBef>
                          <a:spcPts val="600"/>
                        </a:spcBef>
                        <a:spcAft>
                          <a:spcPts val="0"/>
                        </a:spcAft>
                      </a:pPr>
                      <a:r>
                        <a:rPr lang="en-US" sz="900" b="1">
                          <a:effectLst/>
                          <a:latin typeface="Candara" panose="020E0502030303020204" pitchFamily="34" charset="0"/>
                        </a:rPr>
                        <a:t>Student date(s) when accessed</a:t>
                      </a:r>
                      <a:endParaRPr lang="en-GB" sz="1100" b="1">
                        <a:effectLst/>
                        <a:latin typeface="Candara" panose="020E0502030303020204" pitchFamily="34" charset="0"/>
                        <a:ea typeface="MS Mincho"/>
                        <a:cs typeface="Times New Roman" panose="02020603050405020304" pitchFamily="18" charset="0"/>
                      </a:endParaRPr>
                    </a:p>
                  </a:txBody>
                  <a:tcPr marL="55616" marR="55616" marT="0" marB="0"/>
                </a:tc>
                <a:tc>
                  <a:txBody>
                    <a:bodyPr/>
                    <a:lstStyle/>
                    <a:p>
                      <a:pPr>
                        <a:spcBef>
                          <a:spcPts val="600"/>
                        </a:spcBef>
                        <a:spcAft>
                          <a:spcPts val="0"/>
                        </a:spcAft>
                      </a:pPr>
                      <a:r>
                        <a:rPr lang="en-US" sz="900" b="1" dirty="0">
                          <a:effectLst/>
                          <a:latin typeface="Candara" panose="020E0502030303020204" pitchFamily="34" charset="0"/>
                        </a:rPr>
                        <a:t>Teacher initials &amp; date checked</a:t>
                      </a:r>
                      <a:endParaRPr lang="en-GB" sz="1100" b="1" dirty="0">
                        <a:effectLst/>
                        <a:latin typeface="Candara" panose="020E0502030303020204" pitchFamily="34" charset="0"/>
                        <a:ea typeface="MS Mincho"/>
                        <a:cs typeface="Times New Roman" panose="02020603050405020304" pitchFamily="18" charset="0"/>
                      </a:endParaRPr>
                    </a:p>
                  </a:txBody>
                  <a:tcPr marL="55616" marR="55616" marT="0" marB="0"/>
                </a:tc>
                <a:extLst>
                  <a:ext uri="{0D108BD9-81ED-4DB2-BD59-A6C34878D82A}">
                    <a16:rowId xmlns:a16="http://schemas.microsoft.com/office/drawing/2014/main" val="2183179491"/>
                  </a:ext>
                </a:extLst>
              </a:tr>
              <a:tr h="1459330">
                <a:tc>
                  <a:txBody>
                    <a:bodyPr/>
                    <a:lstStyle/>
                    <a:p>
                      <a:pPr>
                        <a:spcBef>
                          <a:spcPts val="600"/>
                        </a:spcBef>
                        <a:spcAft>
                          <a:spcPts val="0"/>
                        </a:spcAft>
                      </a:pPr>
                      <a:r>
                        <a:rPr lang="en-US" sz="1000">
                          <a:effectLst/>
                          <a:latin typeface="Candara" panose="020E0502030303020204" pitchFamily="34" charset="0"/>
                        </a:rPr>
                        <a:t>Alan Farmer, Why was the Confederacy defeated? </a:t>
                      </a:r>
                      <a:endParaRPr lang="en-GB" sz="1100">
                        <a:effectLst/>
                        <a:latin typeface="Candara" panose="020E0502030303020204" pitchFamily="34" charset="0"/>
                      </a:endParaRPr>
                    </a:p>
                    <a:p>
                      <a:pPr>
                        <a:spcBef>
                          <a:spcPts val="600"/>
                        </a:spcBef>
                        <a:spcAft>
                          <a:spcPts val="0"/>
                        </a:spcAft>
                      </a:pPr>
                      <a:r>
                        <a:rPr lang="en-US" sz="1000" u="sng">
                          <a:effectLst/>
                          <a:latin typeface="Candara" panose="020E0502030303020204" pitchFamily="34" charset="0"/>
                        </a:rPr>
                        <a:t>History Review</a:t>
                      </a:r>
                      <a:r>
                        <a:rPr lang="en-US" sz="1000">
                          <a:effectLst/>
                          <a:latin typeface="Candara" panose="020E0502030303020204" pitchFamily="34" charset="0"/>
                        </a:rPr>
                        <a:t> 2005 </a:t>
                      </a:r>
                      <a:endParaRPr lang="en-GB" sz="1100">
                        <a:effectLst/>
                        <a:latin typeface="Candara" panose="020E0502030303020204" pitchFamily="34" charset="0"/>
                      </a:endParaRPr>
                    </a:p>
                    <a:p>
                      <a:pPr>
                        <a:spcBef>
                          <a:spcPts val="600"/>
                        </a:spcBef>
                        <a:spcAft>
                          <a:spcPts val="0"/>
                        </a:spcAft>
                      </a:pPr>
                      <a:r>
                        <a:rPr lang="en-US" sz="1000">
                          <a:effectLst/>
                          <a:latin typeface="Candara" panose="020E0502030303020204" pitchFamily="34" charset="0"/>
                        </a:rPr>
                        <a:t> </a:t>
                      </a:r>
                      <a:endParaRPr lang="en-GB" sz="1100">
                        <a:effectLst/>
                        <a:latin typeface="Candara" panose="020E0502030303020204" pitchFamily="34" charset="0"/>
                        <a:ea typeface="MS Mincho"/>
                        <a:cs typeface="Times New Roman" panose="02020603050405020304" pitchFamily="18" charset="0"/>
                      </a:endParaRPr>
                    </a:p>
                  </a:txBody>
                  <a:tcPr marL="55616" marR="55616" marT="0" marB="0"/>
                </a:tc>
                <a:tc>
                  <a:txBody>
                    <a:bodyPr/>
                    <a:lstStyle/>
                    <a:p>
                      <a:pPr>
                        <a:spcBef>
                          <a:spcPts val="600"/>
                        </a:spcBef>
                        <a:spcAft>
                          <a:spcPts val="0"/>
                        </a:spcAft>
                      </a:pPr>
                      <a:r>
                        <a:rPr lang="en-US" sz="1000" u="sng">
                          <a:effectLst/>
                          <a:latin typeface="Candara" panose="020E0502030303020204" pitchFamily="34" charset="0"/>
                          <a:hlinkClick r:id="rId2"/>
                        </a:rPr>
                        <a:t>http://www.historytoday.com/alan-farmer/why-was-confederacy-defeated</a:t>
                      </a:r>
                      <a:endParaRPr lang="en-GB" sz="1100">
                        <a:effectLst/>
                        <a:latin typeface="Candara" panose="020E0502030303020204" pitchFamily="34" charset="0"/>
                        <a:ea typeface="MS Mincho"/>
                        <a:cs typeface="Times New Roman" panose="02020603050405020304" pitchFamily="18" charset="0"/>
                      </a:endParaRPr>
                    </a:p>
                  </a:txBody>
                  <a:tcPr marL="55616" marR="55616" marT="0" marB="0"/>
                </a:tc>
                <a:tc>
                  <a:txBody>
                    <a:bodyPr/>
                    <a:lstStyle/>
                    <a:p>
                      <a:pPr>
                        <a:spcBef>
                          <a:spcPts val="600"/>
                        </a:spcBef>
                        <a:spcAft>
                          <a:spcPts val="0"/>
                        </a:spcAft>
                      </a:pPr>
                      <a:r>
                        <a:rPr lang="en-US" sz="1000">
                          <a:effectLst/>
                          <a:latin typeface="Candara" panose="020E0502030303020204" pitchFamily="34" charset="0"/>
                        </a:rPr>
                        <a:t>This article argues that the maintaining of northern will was crucial to northern victory in the American Civil War. It provides a useful summary of the main debate, but since Farmer’s argument depends on arguing against the other possible causes rather than a developed argument for northern will itself, it will be background reading rather than a chosen work. However I will now read more on the importance of maintaining morale in the North as well as the South.</a:t>
                      </a:r>
                      <a:endParaRPr lang="en-GB" sz="1100">
                        <a:effectLst/>
                        <a:latin typeface="Candara" panose="020E0502030303020204" pitchFamily="34" charset="0"/>
                        <a:ea typeface="MS Mincho"/>
                        <a:cs typeface="Times New Roman" panose="02020603050405020304" pitchFamily="18" charset="0"/>
                      </a:endParaRPr>
                    </a:p>
                  </a:txBody>
                  <a:tcPr marL="55616" marR="55616" marT="0" marB="0"/>
                </a:tc>
                <a:tc>
                  <a:txBody>
                    <a:bodyPr/>
                    <a:lstStyle/>
                    <a:p>
                      <a:pPr>
                        <a:spcBef>
                          <a:spcPts val="600"/>
                        </a:spcBef>
                        <a:spcAft>
                          <a:spcPts val="0"/>
                        </a:spcAft>
                      </a:pPr>
                      <a:r>
                        <a:rPr lang="en-US" sz="1050">
                          <a:effectLst/>
                          <a:latin typeface="Candara" panose="020E0502030303020204" pitchFamily="34" charset="0"/>
                        </a:rPr>
                        <a:t>19.9.16</a:t>
                      </a:r>
                      <a:endParaRPr lang="en-GB" sz="1100">
                        <a:effectLst/>
                        <a:latin typeface="Candara" panose="020E0502030303020204" pitchFamily="34" charset="0"/>
                        <a:ea typeface="MS Mincho"/>
                        <a:cs typeface="Times New Roman" panose="02020603050405020304" pitchFamily="18" charset="0"/>
                      </a:endParaRPr>
                    </a:p>
                  </a:txBody>
                  <a:tcPr marL="55616" marR="55616" marT="0" marB="0"/>
                </a:tc>
                <a:tc>
                  <a:txBody>
                    <a:bodyPr/>
                    <a:lstStyle/>
                    <a:p>
                      <a:pPr>
                        <a:spcBef>
                          <a:spcPts val="600"/>
                        </a:spcBef>
                        <a:spcAft>
                          <a:spcPts val="0"/>
                        </a:spcAft>
                      </a:pPr>
                      <a:r>
                        <a:rPr lang="en-GB" sz="1050" dirty="0">
                          <a:effectLst/>
                          <a:latin typeface="Candara" panose="020E0502030303020204" pitchFamily="34" charset="0"/>
                        </a:rPr>
                        <a:t>CHW</a:t>
                      </a:r>
                      <a:endParaRPr lang="en-GB" sz="1100" dirty="0">
                        <a:effectLst/>
                        <a:latin typeface="Candara" panose="020E0502030303020204" pitchFamily="34" charset="0"/>
                      </a:endParaRPr>
                    </a:p>
                    <a:p>
                      <a:pPr>
                        <a:spcBef>
                          <a:spcPts val="600"/>
                        </a:spcBef>
                        <a:spcAft>
                          <a:spcPts val="0"/>
                        </a:spcAft>
                      </a:pPr>
                      <a:r>
                        <a:rPr lang="en-US" sz="1050" dirty="0">
                          <a:effectLst/>
                          <a:latin typeface="Candara" panose="020E0502030303020204" pitchFamily="34" charset="0"/>
                        </a:rPr>
                        <a:t>23.9.16</a:t>
                      </a:r>
                      <a:endParaRPr lang="en-GB" sz="1100" dirty="0">
                        <a:effectLst/>
                        <a:latin typeface="Candara" panose="020E0502030303020204" pitchFamily="34" charset="0"/>
                      </a:endParaRPr>
                    </a:p>
                    <a:p>
                      <a:pPr>
                        <a:spcBef>
                          <a:spcPts val="600"/>
                        </a:spcBef>
                        <a:spcAft>
                          <a:spcPts val="0"/>
                        </a:spcAft>
                      </a:pPr>
                      <a:r>
                        <a:rPr lang="en-US" sz="1050" dirty="0">
                          <a:effectLst/>
                          <a:latin typeface="Candara" panose="020E0502030303020204" pitchFamily="34" charset="0"/>
                        </a:rPr>
                        <a:t> </a:t>
                      </a:r>
                      <a:endParaRPr lang="en-GB" sz="1100" dirty="0">
                        <a:effectLst/>
                        <a:latin typeface="Candara" panose="020E0502030303020204" pitchFamily="34" charset="0"/>
                        <a:ea typeface="MS Mincho"/>
                        <a:cs typeface="Times New Roman" panose="02020603050405020304" pitchFamily="18" charset="0"/>
                      </a:endParaRPr>
                    </a:p>
                  </a:txBody>
                  <a:tcPr marL="55616" marR="55616" marT="0" marB="0"/>
                </a:tc>
                <a:extLst>
                  <a:ext uri="{0D108BD9-81ED-4DB2-BD59-A6C34878D82A}">
                    <a16:rowId xmlns:a16="http://schemas.microsoft.com/office/drawing/2014/main" val="3596382167"/>
                  </a:ext>
                </a:extLst>
              </a:tr>
              <a:tr h="1250855">
                <a:tc>
                  <a:txBody>
                    <a:bodyPr/>
                    <a:lstStyle/>
                    <a:p>
                      <a:pPr>
                        <a:spcBef>
                          <a:spcPts val="600"/>
                        </a:spcBef>
                        <a:spcAft>
                          <a:spcPts val="0"/>
                        </a:spcAft>
                      </a:pPr>
                      <a:r>
                        <a:rPr lang="en-US" sz="1000">
                          <a:effectLst/>
                          <a:latin typeface="Candara" panose="020E0502030303020204" pitchFamily="34" charset="0"/>
                        </a:rPr>
                        <a:t>* Richard Carwardine, ‘Abraham Lincoln, the Presidency and the mobilisation of Union sentiment’ in The American Civil War: Explorations and reconsiderations, London 2000</a:t>
                      </a:r>
                      <a:endParaRPr lang="en-GB" sz="1100">
                        <a:effectLst/>
                        <a:latin typeface="Candara" panose="020E0502030303020204" pitchFamily="34" charset="0"/>
                        <a:ea typeface="MS Mincho"/>
                        <a:cs typeface="Times New Roman" panose="02020603050405020304" pitchFamily="18" charset="0"/>
                      </a:endParaRPr>
                    </a:p>
                  </a:txBody>
                  <a:tcPr marL="55616" marR="55616" marT="0" marB="0"/>
                </a:tc>
                <a:tc>
                  <a:txBody>
                    <a:bodyPr/>
                    <a:lstStyle/>
                    <a:p>
                      <a:pPr>
                        <a:spcBef>
                          <a:spcPts val="600"/>
                        </a:spcBef>
                        <a:spcAft>
                          <a:spcPts val="0"/>
                        </a:spcAft>
                      </a:pPr>
                      <a:r>
                        <a:rPr lang="en-US" sz="1000">
                          <a:effectLst/>
                          <a:latin typeface="Candara" panose="020E0502030303020204" pitchFamily="34" charset="0"/>
                        </a:rPr>
                        <a:t>p.68-97</a:t>
                      </a:r>
                      <a:endParaRPr lang="en-GB" sz="1100">
                        <a:effectLst/>
                        <a:latin typeface="Candara" panose="020E0502030303020204" pitchFamily="34" charset="0"/>
                        <a:ea typeface="MS Mincho"/>
                        <a:cs typeface="Times New Roman" panose="02020603050405020304" pitchFamily="18" charset="0"/>
                      </a:endParaRPr>
                    </a:p>
                  </a:txBody>
                  <a:tcPr marL="55616" marR="55616" marT="0" marB="0"/>
                </a:tc>
                <a:tc>
                  <a:txBody>
                    <a:bodyPr/>
                    <a:lstStyle/>
                    <a:p>
                      <a:pPr>
                        <a:spcBef>
                          <a:spcPts val="600"/>
                        </a:spcBef>
                        <a:spcAft>
                          <a:spcPts val="0"/>
                        </a:spcAft>
                      </a:pPr>
                      <a:r>
                        <a:rPr lang="en-US" sz="1000">
                          <a:effectLst/>
                          <a:latin typeface="Candara" panose="020E0502030303020204" pitchFamily="34" charset="0"/>
                        </a:rPr>
                        <a:t>As the title suggests, this article focuses on the role of Lincoln in achieving northern victory. Carwardine argues that one of Lincoln’s greatest achievements was his justification for the war and its sacrifices, which arguably sustained northern will which led to victory. This will be one of my three chosen works because its focus on political leadership can be contrasted with the other two historians who argue for the significance of northern military leadership and the superiority of northern resources.</a:t>
                      </a:r>
                      <a:endParaRPr lang="en-GB" sz="1100">
                        <a:effectLst/>
                        <a:latin typeface="Candara" panose="020E0502030303020204" pitchFamily="34" charset="0"/>
                        <a:ea typeface="MS Mincho"/>
                        <a:cs typeface="Times New Roman" panose="02020603050405020304" pitchFamily="18" charset="0"/>
                      </a:endParaRPr>
                    </a:p>
                  </a:txBody>
                  <a:tcPr marL="55616" marR="55616" marT="0" marB="0"/>
                </a:tc>
                <a:tc>
                  <a:txBody>
                    <a:bodyPr/>
                    <a:lstStyle/>
                    <a:p>
                      <a:pPr>
                        <a:spcBef>
                          <a:spcPts val="600"/>
                        </a:spcBef>
                        <a:spcAft>
                          <a:spcPts val="0"/>
                        </a:spcAft>
                      </a:pPr>
                      <a:r>
                        <a:rPr lang="en-US" sz="1100">
                          <a:effectLst/>
                          <a:latin typeface="Candara" panose="020E0502030303020204" pitchFamily="34" charset="0"/>
                        </a:rPr>
                        <a:t> </a:t>
                      </a:r>
                      <a:endParaRPr lang="en-GB" sz="1100">
                        <a:effectLst/>
                        <a:latin typeface="Candara" panose="020E0502030303020204" pitchFamily="34" charset="0"/>
                        <a:ea typeface="MS Mincho"/>
                        <a:cs typeface="Times New Roman" panose="02020603050405020304" pitchFamily="18" charset="0"/>
                      </a:endParaRPr>
                    </a:p>
                  </a:txBody>
                  <a:tcPr marL="55616" marR="55616" marT="0" marB="0"/>
                </a:tc>
                <a:tc>
                  <a:txBody>
                    <a:bodyPr/>
                    <a:lstStyle/>
                    <a:p>
                      <a:pPr>
                        <a:spcBef>
                          <a:spcPts val="600"/>
                        </a:spcBef>
                        <a:spcAft>
                          <a:spcPts val="0"/>
                        </a:spcAft>
                      </a:pPr>
                      <a:r>
                        <a:rPr lang="en-US" sz="1100">
                          <a:effectLst/>
                          <a:latin typeface="Candara" panose="020E0502030303020204" pitchFamily="34" charset="0"/>
                        </a:rPr>
                        <a:t> </a:t>
                      </a:r>
                      <a:endParaRPr lang="en-GB" sz="1100">
                        <a:effectLst/>
                        <a:latin typeface="Candara" panose="020E0502030303020204" pitchFamily="34" charset="0"/>
                        <a:ea typeface="MS Mincho"/>
                        <a:cs typeface="Times New Roman" panose="02020603050405020304" pitchFamily="18" charset="0"/>
                      </a:endParaRPr>
                    </a:p>
                  </a:txBody>
                  <a:tcPr marL="55616" marR="55616" marT="0" marB="0"/>
                </a:tc>
                <a:extLst>
                  <a:ext uri="{0D108BD9-81ED-4DB2-BD59-A6C34878D82A}">
                    <a16:rowId xmlns:a16="http://schemas.microsoft.com/office/drawing/2014/main" val="2033966707"/>
                  </a:ext>
                </a:extLst>
              </a:tr>
              <a:tr h="833903">
                <a:tc>
                  <a:txBody>
                    <a:bodyPr/>
                    <a:lstStyle/>
                    <a:p>
                      <a:pPr>
                        <a:spcBef>
                          <a:spcPts val="600"/>
                        </a:spcBef>
                        <a:spcAft>
                          <a:spcPts val="0"/>
                        </a:spcAft>
                      </a:pPr>
                      <a:r>
                        <a:rPr lang="en-US" sz="1000">
                          <a:effectLst/>
                          <a:latin typeface="Candara" panose="020E0502030303020204" pitchFamily="34" charset="0"/>
                        </a:rPr>
                        <a:t>Beringer, Hattaway, Jones &amp; Still, ‘Chapter 3: The Impact of the Blockade’ in Why the South Lost the Civil War, US 1986</a:t>
                      </a:r>
                      <a:endParaRPr lang="en-GB" sz="1100">
                        <a:effectLst/>
                        <a:latin typeface="Candara" panose="020E0502030303020204" pitchFamily="34" charset="0"/>
                        <a:ea typeface="MS Mincho"/>
                        <a:cs typeface="Times New Roman" panose="02020603050405020304" pitchFamily="18" charset="0"/>
                      </a:endParaRPr>
                    </a:p>
                  </a:txBody>
                  <a:tcPr marL="55616" marR="55616" marT="0" marB="0"/>
                </a:tc>
                <a:tc>
                  <a:txBody>
                    <a:bodyPr/>
                    <a:lstStyle/>
                    <a:p>
                      <a:pPr>
                        <a:spcBef>
                          <a:spcPts val="600"/>
                        </a:spcBef>
                        <a:spcAft>
                          <a:spcPts val="0"/>
                        </a:spcAft>
                      </a:pPr>
                      <a:r>
                        <a:rPr lang="en-US" sz="1000">
                          <a:effectLst/>
                          <a:latin typeface="Candara" panose="020E0502030303020204" pitchFamily="34" charset="0"/>
                        </a:rPr>
                        <a:t>p53–63</a:t>
                      </a:r>
                      <a:endParaRPr lang="en-GB" sz="1100">
                        <a:effectLst/>
                        <a:latin typeface="Candara" panose="020E0502030303020204" pitchFamily="34" charset="0"/>
                        <a:ea typeface="MS Mincho"/>
                        <a:cs typeface="Times New Roman" panose="02020603050405020304" pitchFamily="18" charset="0"/>
                      </a:endParaRPr>
                    </a:p>
                  </a:txBody>
                  <a:tcPr marL="55616" marR="55616" marT="0" marB="0"/>
                </a:tc>
                <a:tc>
                  <a:txBody>
                    <a:bodyPr/>
                    <a:lstStyle/>
                    <a:p>
                      <a:pPr>
                        <a:spcBef>
                          <a:spcPts val="600"/>
                        </a:spcBef>
                        <a:spcAft>
                          <a:spcPts val="0"/>
                        </a:spcAft>
                      </a:pPr>
                      <a:r>
                        <a:rPr lang="en-US" sz="1000" dirty="0">
                          <a:effectLst/>
                          <a:latin typeface="Candara" panose="020E0502030303020204" pitchFamily="34" charset="0"/>
                        </a:rPr>
                        <a:t>This chapter provides a useful counter-argument as the historians argue here that the Union naval blockade was ineffective and not a major cause of the </a:t>
                      </a:r>
                      <a:r>
                        <a:rPr lang="en-US" sz="1000" dirty="0" err="1">
                          <a:effectLst/>
                          <a:latin typeface="Candara" panose="020E0502030303020204" pitchFamily="34" charset="0"/>
                        </a:rPr>
                        <a:t>demoralisation</a:t>
                      </a:r>
                      <a:r>
                        <a:rPr lang="en-US" sz="1000" dirty="0">
                          <a:effectLst/>
                          <a:latin typeface="Candara" panose="020E0502030303020204" pitchFamily="34" charset="0"/>
                        </a:rPr>
                        <a:t> of the South.  Therefore this will be one of my supplementary works since it will provide an additional perspective within the historical debate.</a:t>
                      </a:r>
                      <a:endParaRPr lang="en-GB" sz="1100" dirty="0">
                        <a:effectLst/>
                        <a:latin typeface="Candara" panose="020E0502030303020204" pitchFamily="34" charset="0"/>
                        <a:ea typeface="MS Mincho"/>
                        <a:cs typeface="Times New Roman" panose="02020603050405020304" pitchFamily="18" charset="0"/>
                      </a:endParaRPr>
                    </a:p>
                  </a:txBody>
                  <a:tcPr marL="55616" marR="55616" marT="0" marB="0"/>
                </a:tc>
                <a:tc>
                  <a:txBody>
                    <a:bodyPr/>
                    <a:lstStyle/>
                    <a:p>
                      <a:pPr>
                        <a:spcBef>
                          <a:spcPts val="600"/>
                        </a:spcBef>
                        <a:spcAft>
                          <a:spcPts val="0"/>
                        </a:spcAft>
                      </a:pPr>
                      <a:r>
                        <a:rPr lang="en-US" sz="1000">
                          <a:effectLst/>
                          <a:latin typeface="Candara" panose="020E0502030303020204" pitchFamily="34" charset="0"/>
                        </a:rPr>
                        <a:t> </a:t>
                      </a:r>
                      <a:endParaRPr lang="en-GB" sz="1100">
                        <a:effectLst/>
                        <a:latin typeface="Candara" panose="020E0502030303020204" pitchFamily="34" charset="0"/>
                        <a:ea typeface="MS Mincho"/>
                        <a:cs typeface="Times New Roman" panose="02020603050405020304" pitchFamily="18" charset="0"/>
                      </a:endParaRPr>
                    </a:p>
                  </a:txBody>
                  <a:tcPr marL="55616" marR="55616" marT="0" marB="0"/>
                </a:tc>
                <a:tc>
                  <a:txBody>
                    <a:bodyPr/>
                    <a:lstStyle/>
                    <a:p>
                      <a:pPr>
                        <a:spcBef>
                          <a:spcPts val="600"/>
                        </a:spcBef>
                        <a:spcAft>
                          <a:spcPts val="0"/>
                        </a:spcAft>
                      </a:pPr>
                      <a:r>
                        <a:rPr lang="en-US" sz="1050">
                          <a:effectLst/>
                          <a:latin typeface="Candara" panose="020E0502030303020204" pitchFamily="34" charset="0"/>
                        </a:rPr>
                        <a:t> </a:t>
                      </a:r>
                      <a:endParaRPr lang="en-GB" sz="1100">
                        <a:effectLst/>
                        <a:latin typeface="Candara" panose="020E0502030303020204" pitchFamily="34" charset="0"/>
                        <a:ea typeface="MS Mincho"/>
                        <a:cs typeface="Times New Roman" panose="02020603050405020304" pitchFamily="18" charset="0"/>
                      </a:endParaRPr>
                    </a:p>
                  </a:txBody>
                  <a:tcPr marL="55616" marR="55616" marT="0" marB="0"/>
                </a:tc>
                <a:extLst>
                  <a:ext uri="{0D108BD9-81ED-4DB2-BD59-A6C34878D82A}">
                    <a16:rowId xmlns:a16="http://schemas.microsoft.com/office/drawing/2014/main" val="395670686"/>
                  </a:ext>
                </a:extLst>
              </a:tr>
              <a:tr h="1042379">
                <a:tc>
                  <a:txBody>
                    <a:bodyPr/>
                    <a:lstStyle/>
                    <a:p>
                      <a:pPr>
                        <a:spcBef>
                          <a:spcPts val="600"/>
                        </a:spcBef>
                        <a:spcAft>
                          <a:spcPts val="0"/>
                        </a:spcAft>
                      </a:pPr>
                      <a:r>
                        <a:rPr lang="en-US" sz="1000">
                          <a:effectLst/>
                          <a:latin typeface="Candara" panose="020E0502030303020204" pitchFamily="34" charset="0"/>
                        </a:rPr>
                        <a:t>Professor Blight, “War So Terrible": Why the Union Won and the Confederacy Lost at Home and Abroad, Open Yale Lecture 18 (transcript Yale University Press, 2016)</a:t>
                      </a:r>
                      <a:endParaRPr lang="en-GB" sz="1100">
                        <a:effectLst/>
                        <a:latin typeface="Candara" panose="020E0502030303020204" pitchFamily="34" charset="0"/>
                        <a:ea typeface="MS Mincho"/>
                        <a:cs typeface="Times New Roman" panose="02020603050405020304" pitchFamily="18" charset="0"/>
                      </a:endParaRPr>
                    </a:p>
                  </a:txBody>
                  <a:tcPr marL="55616" marR="55616" marT="0" marB="0"/>
                </a:tc>
                <a:tc>
                  <a:txBody>
                    <a:bodyPr/>
                    <a:lstStyle/>
                    <a:p>
                      <a:pPr>
                        <a:spcBef>
                          <a:spcPts val="600"/>
                        </a:spcBef>
                        <a:spcAft>
                          <a:spcPts val="0"/>
                        </a:spcAft>
                      </a:pPr>
                      <a:r>
                        <a:rPr lang="en-US" sz="1000" u="sng">
                          <a:effectLst/>
                          <a:latin typeface="Candara" panose="020E0502030303020204" pitchFamily="34" charset="0"/>
                          <a:hlinkClick r:id="rId3"/>
                        </a:rPr>
                        <a:t>http://oyc.yale.edu/history/hist-119/lecture-18#ch4</a:t>
                      </a:r>
                      <a:endParaRPr lang="en-GB" sz="1100">
                        <a:effectLst/>
                        <a:latin typeface="Candara" panose="020E0502030303020204" pitchFamily="34" charset="0"/>
                        <a:ea typeface="MS Mincho"/>
                        <a:cs typeface="Times New Roman" panose="02020603050405020304" pitchFamily="18" charset="0"/>
                      </a:endParaRPr>
                    </a:p>
                  </a:txBody>
                  <a:tcPr marL="55616" marR="55616" marT="0" marB="0"/>
                </a:tc>
                <a:tc>
                  <a:txBody>
                    <a:bodyPr/>
                    <a:lstStyle/>
                    <a:p>
                      <a:pPr>
                        <a:spcBef>
                          <a:spcPts val="600"/>
                        </a:spcBef>
                        <a:spcAft>
                          <a:spcPts val="0"/>
                        </a:spcAft>
                      </a:pPr>
                      <a:r>
                        <a:rPr lang="en-US" sz="1000" dirty="0">
                          <a:effectLst/>
                          <a:latin typeface="Candara" panose="020E0502030303020204" pitchFamily="34" charset="0"/>
                        </a:rPr>
                        <a:t>This Yale lecture looks at the reasons for Confederate defeat and Union victory. Professor Blight begins with the southern loss-of-will argument for their defeat before considering other explanations: industrial capacity, political leadership and military leadership. It provides useful background research, but does not in my view have a strong enough argument for one of the causes for it to be a chosen work. </a:t>
                      </a:r>
                      <a:endParaRPr lang="en-GB" sz="1100" dirty="0">
                        <a:effectLst/>
                        <a:latin typeface="Candara" panose="020E0502030303020204" pitchFamily="34" charset="0"/>
                        <a:ea typeface="MS Mincho"/>
                        <a:cs typeface="Times New Roman" panose="02020603050405020304" pitchFamily="18" charset="0"/>
                      </a:endParaRPr>
                    </a:p>
                  </a:txBody>
                  <a:tcPr marL="55616" marR="55616" marT="0" marB="0"/>
                </a:tc>
                <a:tc>
                  <a:txBody>
                    <a:bodyPr/>
                    <a:lstStyle/>
                    <a:p>
                      <a:pPr>
                        <a:spcBef>
                          <a:spcPts val="600"/>
                        </a:spcBef>
                        <a:spcAft>
                          <a:spcPts val="0"/>
                        </a:spcAft>
                      </a:pPr>
                      <a:r>
                        <a:rPr lang="en-US" sz="1100">
                          <a:effectLst/>
                          <a:latin typeface="Candara" panose="020E0502030303020204" pitchFamily="34" charset="0"/>
                        </a:rPr>
                        <a:t> </a:t>
                      </a:r>
                      <a:endParaRPr lang="en-GB" sz="1100">
                        <a:effectLst/>
                        <a:latin typeface="Candara" panose="020E0502030303020204" pitchFamily="34" charset="0"/>
                        <a:ea typeface="MS Mincho"/>
                        <a:cs typeface="Times New Roman" panose="02020603050405020304" pitchFamily="18" charset="0"/>
                      </a:endParaRPr>
                    </a:p>
                  </a:txBody>
                  <a:tcPr marL="55616" marR="55616" marT="0" marB="0"/>
                </a:tc>
                <a:tc>
                  <a:txBody>
                    <a:bodyPr/>
                    <a:lstStyle/>
                    <a:p>
                      <a:pPr>
                        <a:spcBef>
                          <a:spcPts val="600"/>
                        </a:spcBef>
                        <a:spcAft>
                          <a:spcPts val="0"/>
                        </a:spcAft>
                      </a:pPr>
                      <a:r>
                        <a:rPr lang="en-US" sz="1100" dirty="0">
                          <a:effectLst/>
                          <a:latin typeface="Candara" panose="020E0502030303020204" pitchFamily="34" charset="0"/>
                        </a:rPr>
                        <a:t> </a:t>
                      </a:r>
                      <a:endParaRPr lang="en-GB" sz="1100" dirty="0">
                        <a:effectLst/>
                        <a:latin typeface="Candara" panose="020E0502030303020204" pitchFamily="34" charset="0"/>
                        <a:ea typeface="MS Mincho"/>
                        <a:cs typeface="Times New Roman" panose="02020603050405020304" pitchFamily="18" charset="0"/>
                      </a:endParaRPr>
                    </a:p>
                  </a:txBody>
                  <a:tcPr marL="55616" marR="55616" marT="0" marB="0"/>
                </a:tc>
                <a:extLst>
                  <a:ext uri="{0D108BD9-81ED-4DB2-BD59-A6C34878D82A}">
                    <a16:rowId xmlns:a16="http://schemas.microsoft.com/office/drawing/2014/main" val="1146744164"/>
                  </a:ext>
                </a:extLst>
              </a:tr>
            </a:tbl>
          </a:graphicData>
        </a:graphic>
      </p:graphicFrame>
    </p:spTree>
    <p:extLst>
      <p:ext uri="{BB962C8B-B14F-4D97-AF65-F5344CB8AC3E}">
        <p14:creationId xmlns:p14="http://schemas.microsoft.com/office/powerpoint/2010/main" val="2183489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http://blogs.dickinson.edu/quallsk/2014/11/24/conflict-of-perceptions-intentionalists-vs-structuralists/</a:t>
            </a:r>
          </a:p>
        </p:txBody>
      </p:sp>
    </p:spTree>
    <p:extLst>
      <p:ext uri="{BB962C8B-B14F-4D97-AF65-F5344CB8AC3E}">
        <p14:creationId xmlns:p14="http://schemas.microsoft.com/office/powerpoint/2010/main" val="1280159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Assignment</a:t>
            </a:r>
          </a:p>
        </p:txBody>
      </p:sp>
      <p:sp>
        <p:nvSpPr>
          <p:cNvPr id="3" name="Content Placeholder 2"/>
          <p:cNvSpPr>
            <a:spLocks noGrp="1"/>
          </p:cNvSpPr>
          <p:nvPr>
            <p:ph idx="1"/>
          </p:nvPr>
        </p:nvSpPr>
        <p:spPr/>
        <p:txBody>
          <a:bodyPr>
            <a:normAutofit fontScale="70000" lnSpcReduction="20000"/>
          </a:bodyPr>
          <a:lstStyle/>
          <a:p>
            <a:r>
              <a:rPr lang="en-GB" dirty="0"/>
              <a:t>The assignment has taken account of a range of views, and these are compared and contrasted in a discussion of relevant issues. The decision to write one overall response, rather than divide it into sections, has resulted in a coherent and focused response that deals well with identifying issues for debate and reaching a personal judgment. Most of the relevant issues are discussed, although it does not present a sustained evaluative argument.</a:t>
            </a:r>
          </a:p>
          <a:p>
            <a:r>
              <a:rPr lang="en-GB" dirty="0"/>
              <a:t>The discussion of chosen works has become embedded rather than explicit, and this element of the assignment is consequently not strongly evident. The separation of chosen works from further reading is unclear and the evaluation of the views in three chosen works is not sufficiently explicitly addressed. Ultimately the assignment has concentrated on using reading to provide an explanation, rather than on discussing issues of interpretation and evaluating views. </a:t>
            </a:r>
          </a:p>
          <a:p>
            <a:r>
              <a:rPr lang="en-GB" dirty="0"/>
              <a:t>The assignment is stronger in the AO1 elements than the AO3 elements of the mark scheme. Weaker performance particularly in bullet points 2 and 3 places the work overall on the L3/4 borderline, although performance in bullet points 1, 4 and 5 shows qualities of secure L4.</a:t>
            </a:r>
          </a:p>
          <a:p>
            <a:endParaRPr lang="en-GB" dirty="0"/>
          </a:p>
        </p:txBody>
      </p:sp>
    </p:spTree>
    <p:extLst>
      <p:ext uri="{BB962C8B-B14F-4D97-AF65-F5344CB8AC3E}">
        <p14:creationId xmlns:p14="http://schemas.microsoft.com/office/powerpoint/2010/main" val="7737966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640</TotalTime>
  <Words>1121</Words>
  <Application>Microsoft Office PowerPoint</Application>
  <PresentationFormat>On-screen Show (4:3)</PresentationFormat>
  <Paragraphs>100</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Candara</vt:lpstr>
      <vt:lpstr>MS Mincho</vt:lpstr>
      <vt:lpstr>Symbol</vt:lpstr>
      <vt:lpstr>Times New Roman</vt:lpstr>
      <vt:lpstr>Office Theme</vt:lpstr>
      <vt:lpstr>Historians have disagreed about the extent to which the Holocaust was a long-term plan. </vt:lpstr>
      <vt:lpstr>What do you need to do?</vt:lpstr>
      <vt:lpstr>What are historical interpretations?</vt:lpstr>
      <vt:lpstr>Summary of differences in interpretation </vt:lpstr>
      <vt:lpstr>Booklist</vt:lpstr>
      <vt:lpstr>Evaluation</vt:lpstr>
      <vt:lpstr>PowerPoint Presentation</vt:lpstr>
      <vt:lpstr>PowerPoint Presentation</vt:lpstr>
      <vt:lpstr>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watkins</dc:creator>
  <cp:lastModifiedBy>chris watkins</cp:lastModifiedBy>
  <cp:revision>13</cp:revision>
  <dcterms:created xsi:type="dcterms:W3CDTF">2016-07-03T07:37:15Z</dcterms:created>
  <dcterms:modified xsi:type="dcterms:W3CDTF">2016-07-03T20:59:09Z</dcterms:modified>
</cp:coreProperties>
</file>