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81" r:id="rId4"/>
    <p:sldId id="282" r:id="rId5"/>
    <p:sldId id="283" r:id="rId6"/>
    <p:sldId id="258" r:id="rId7"/>
    <p:sldId id="284" r:id="rId8"/>
    <p:sldId id="263" r:id="rId9"/>
    <p:sldId id="266" r:id="rId10"/>
    <p:sldId id="261" r:id="rId11"/>
    <p:sldId id="270" r:id="rId12"/>
    <p:sldId id="272" r:id="rId13"/>
    <p:sldId id="271" r:id="rId14"/>
    <p:sldId id="273" r:id="rId15"/>
    <p:sldId id="274" r:id="rId16"/>
    <p:sldId id="276" r:id="rId17"/>
    <p:sldId id="278" r:id="rId18"/>
    <p:sldId id="279" r:id="rId19"/>
    <p:sldId id="275" r:id="rId20"/>
    <p:sldId id="280"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1" r:id="rId36"/>
    <p:sldId id="300" r:id="rId37"/>
    <p:sldId id="302" r:id="rId38"/>
    <p:sldId id="303" r:id="rId39"/>
    <p:sldId id="304" r:id="rId40"/>
    <p:sldId id="305" r:id="rId41"/>
    <p:sldId id="306" r:id="rId42"/>
    <p:sldId id="307" r:id="rId43"/>
    <p:sldId id="308" r:id="rId44"/>
    <p:sldId id="310" r:id="rId45"/>
    <p:sldId id="311" r:id="rId46"/>
    <p:sldId id="314" r:id="rId47"/>
    <p:sldId id="3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p:scale>
          <a:sx n="60" d="100"/>
          <a:sy n="60" d="100"/>
        </p:scale>
        <p:origin x="-1608"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94EAC8-8C0D-432E-89DE-26E4B4C84835}" type="datetimeFigureOut">
              <a:rPr lang="en-GB" smtClean="0"/>
              <a:t>29/05/2015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CB6CCA-6C7D-4FD5-A141-93578716B4FC}" type="slidenum">
              <a:rPr lang="en-GB" smtClean="0"/>
              <a:t>‹#›</a:t>
            </a:fld>
            <a:endParaRPr lang="en-GB"/>
          </a:p>
        </p:txBody>
      </p:sp>
    </p:spTree>
    <p:extLst>
      <p:ext uri="{BB962C8B-B14F-4D97-AF65-F5344CB8AC3E}">
        <p14:creationId xmlns:p14="http://schemas.microsoft.com/office/powerpoint/2010/main" val="3483661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21A86-BFEC-4600-97A8-9483B922F7DA}" type="datetimeFigureOut">
              <a:rPr lang="en-GB" smtClean="0"/>
              <a:t>29/05/2015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60DC8-9B3A-460D-81D0-5A0027EB1AE8}" type="slidenum">
              <a:rPr lang="en-GB" smtClean="0"/>
              <a:t>‹#›</a:t>
            </a:fld>
            <a:endParaRPr lang="en-GB"/>
          </a:p>
        </p:txBody>
      </p:sp>
    </p:spTree>
    <p:extLst>
      <p:ext uri="{BB962C8B-B14F-4D97-AF65-F5344CB8AC3E}">
        <p14:creationId xmlns:p14="http://schemas.microsoft.com/office/powerpoint/2010/main" val="228456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go over Hungary and Czechoslovakia as will come up later</a:t>
            </a:r>
            <a:endParaRPr lang="en-GB" dirty="0"/>
          </a:p>
        </p:txBody>
      </p:sp>
      <p:sp>
        <p:nvSpPr>
          <p:cNvPr id="4" name="Slide Number Placeholder 3"/>
          <p:cNvSpPr>
            <a:spLocks noGrp="1"/>
          </p:cNvSpPr>
          <p:nvPr>
            <p:ph type="sldNum" sz="quarter" idx="10"/>
          </p:nvPr>
        </p:nvSpPr>
        <p:spPr/>
        <p:txBody>
          <a:bodyPr/>
          <a:lstStyle/>
          <a:p>
            <a:fld id="{9BE60DC8-9B3A-460D-81D0-5A0027EB1AE8}" type="slidenum">
              <a:rPr lang="en-GB" smtClean="0"/>
              <a:t>9</a:t>
            </a:fld>
            <a:endParaRPr lang="en-GB"/>
          </a:p>
        </p:txBody>
      </p:sp>
    </p:spTree>
    <p:extLst>
      <p:ext uri="{BB962C8B-B14F-4D97-AF65-F5344CB8AC3E}">
        <p14:creationId xmlns:p14="http://schemas.microsoft.com/office/powerpoint/2010/main" val="168792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2991B1-B297-47E0-96FF-6FAB3C73D8CA}"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83452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991B1-B297-47E0-96FF-6FAB3C73D8CA}"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417154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991B1-B297-47E0-96FF-6FAB3C73D8CA}"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220076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2991B1-B297-47E0-96FF-6FAB3C73D8CA}"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205259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991B1-B297-47E0-96FF-6FAB3C73D8CA}" type="datetimeFigureOut">
              <a:rPr lang="en-GB" smtClean="0"/>
              <a:t>29/05/2015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57351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2991B1-B297-47E0-96FF-6FAB3C73D8CA}" type="datetimeFigureOut">
              <a:rPr lang="en-GB" smtClean="0"/>
              <a:t>29/05/2015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67470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2991B1-B297-47E0-96FF-6FAB3C73D8CA}" type="datetimeFigureOut">
              <a:rPr lang="en-GB" smtClean="0"/>
              <a:t>29/05/2015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278905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2991B1-B297-47E0-96FF-6FAB3C73D8CA}" type="datetimeFigureOut">
              <a:rPr lang="en-GB" smtClean="0"/>
              <a:t>29/05/2015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377127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991B1-B297-47E0-96FF-6FAB3C73D8CA}" type="datetimeFigureOut">
              <a:rPr lang="en-GB" smtClean="0"/>
              <a:t>29/05/2015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49082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991B1-B297-47E0-96FF-6FAB3C73D8CA}" type="datetimeFigureOut">
              <a:rPr lang="en-GB" smtClean="0"/>
              <a:t>29/05/2015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44083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991B1-B297-47E0-96FF-6FAB3C73D8CA}" type="datetimeFigureOut">
              <a:rPr lang="en-GB" smtClean="0"/>
              <a:t>29/05/2015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1BF87D-E71E-4F8F-8E26-E39108D67B60}" type="slidenum">
              <a:rPr lang="en-GB" smtClean="0"/>
              <a:t>‹#›</a:t>
            </a:fld>
            <a:endParaRPr lang="en-GB"/>
          </a:p>
        </p:txBody>
      </p:sp>
    </p:spTree>
    <p:extLst>
      <p:ext uri="{BB962C8B-B14F-4D97-AF65-F5344CB8AC3E}">
        <p14:creationId xmlns:p14="http://schemas.microsoft.com/office/powerpoint/2010/main" val="21531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991B1-B297-47E0-96FF-6FAB3C73D8CA}" type="datetimeFigureOut">
              <a:rPr lang="en-GB" smtClean="0"/>
              <a:t>29/05/2015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BF87D-E71E-4F8F-8E26-E39108D67B60}" type="slidenum">
              <a:rPr lang="en-GB" smtClean="0"/>
              <a:t>‹#›</a:t>
            </a:fld>
            <a:endParaRPr lang="en-GB"/>
          </a:p>
        </p:txBody>
      </p:sp>
    </p:spTree>
    <p:extLst>
      <p:ext uri="{BB962C8B-B14F-4D97-AF65-F5344CB8AC3E}">
        <p14:creationId xmlns:p14="http://schemas.microsoft.com/office/powerpoint/2010/main" val="41004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58.gif"/></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7544" y="764705"/>
            <a:ext cx="8229600" cy="3672408"/>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2300" dirty="0" smtClean="0"/>
              <a:t>The “Cold War” was not a “hot” war because American and Soviet soldiers never faced each other in battle.</a:t>
            </a:r>
          </a:p>
          <a:p>
            <a:pPr marL="0" indent="0">
              <a:buNone/>
            </a:pPr>
            <a:r>
              <a:rPr lang="en-GB" sz="2300" dirty="0" smtClean="0"/>
              <a:t>Both sides knew that a real “WW3”, a nuclear war, would be unwinnable.</a:t>
            </a:r>
          </a:p>
          <a:p>
            <a:pPr marL="0" indent="0">
              <a:buNone/>
            </a:pPr>
            <a:r>
              <a:rPr lang="en-GB" sz="2300" dirty="0" smtClean="0"/>
              <a:t>However the Cold War had many characteristics of an actual war:</a:t>
            </a:r>
          </a:p>
          <a:p>
            <a:pPr marL="514350" indent="-514350">
              <a:buFont typeface="+mj-lt"/>
              <a:buAutoNum type="arabicPeriod"/>
            </a:pPr>
            <a:r>
              <a:rPr lang="en-GB" sz="2300" b="1" u="sng" dirty="0" smtClean="0">
                <a:solidFill>
                  <a:srgbClr val="FF0000"/>
                </a:solidFill>
              </a:rPr>
              <a:t>Arms race </a:t>
            </a:r>
            <a:r>
              <a:rPr lang="en-GB" sz="2300" dirty="0" smtClean="0">
                <a:solidFill>
                  <a:srgbClr val="FF0000"/>
                </a:solidFill>
              </a:rPr>
              <a:t>(when countries compete to have the most effective armed forces)</a:t>
            </a:r>
          </a:p>
          <a:p>
            <a:pPr marL="514350" indent="-514350">
              <a:buFont typeface="+mj-lt"/>
              <a:buAutoNum type="arabicPeriod"/>
            </a:pPr>
            <a:r>
              <a:rPr lang="en-GB" sz="2300" b="1" u="sng" dirty="0" smtClean="0">
                <a:solidFill>
                  <a:srgbClr val="FF0000"/>
                </a:solidFill>
              </a:rPr>
              <a:t>Alliances</a:t>
            </a:r>
            <a:r>
              <a:rPr lang="en-GB" sz="2300" dirty="0" smtClean="0">
                <a:solidFill>
                  <a:srgbClr val="FF0000"/>
                </a:solidFill>
              </a:rPr>
              <a:t> (a formal agreement between countries)</a:t>
            </a:r>
          </a:p>
          <a:p>
            <a:pPr marL="514350" indent="-514350">
              <a:buFont typeface="+mj-lt"/>
              <a:buAutoNum type="arabicPeriod"/>
            </a:pPr>
            <a:r>
              <a:rPr lang="en-GB" sz="2300" b="1" u="sng" dirty="0" smtClean="0">
                <a:solidFill>
                  <a:srgbClr val="FF0000"/>
                </a:solidFill>
              </a:rPr>
              <a:t>Propaganda</a:t>
            </a:r>
            <a:r>
              <a:rPr lang="en-GB" sz="2300" dirty="0" smtClean="0">
                <a:solidFill>
                  <a:srgbClr val="FF0000"/>
                </a:solidFill>
              </a:rPr>
              <a:t> (information designed to win support)</a:t>
            </a:r>
            <a:endParaRPr lang="en-GB" sz="23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16093258"/>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Reasons for the Cold War</a:t>
                      </a:r>
                      <a:endParaRPr lang="en-GB" dirty="0"/>
                    </a:p>
                  </a:txBody>
                  <a:tcPr/>
                </a:tc>
              </a:tr>
            </a:tbl>
          </a:graphicData>
        </a:graphic>
      </p:graphicFrame>
      <p:pic>
        <p:nvPicPr>
          <p:cNvPr id="13314" name="Picture 2" descr="https://bcm.com.au/wp-content/uploads/2015/02/Armwrestl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81128"/>
            <a:ext cx="2880320" cy="204322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theblaze.com/wp-content/uploads/2014/09/NATO-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581128"/>
            <a:ext cx="1440160" cy="215064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image.slidesharecdn.com/day4redscare-coldwar-100311171526-phpapp02/95/day-4-red-scare-cold-war-2-728.jpg?cb=12683278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630333"/>
            <a:ext cx="2736304" cy="205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22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13" y="2728999"/>
            <a:ext cx="3956849" cy="1969865"/>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1600" dirty="0" smtClean="0"/>
              <a:t>General </a:t>
            </a:r>
            <a:r>
              <a:rPr lang="en-GB" sz="1600" dirty="0"/>
              <a:t>George Marshall came up with a plan to </a:t>
            </a:r>
            <a:r>
              <a:rPr lang="en-GB" sz="1600" b="1" dirty="0">
                <a:solidFill>
                  <a:srgbClr val="FF0000"/>
                </a:solidFill>
              </a:rPr>
              <a:t>help Europe recover from the war using $17 billion of American money </a:t>
            </a:r>
            <a:r>
              <a:rPr lang="en-GB" sz="1600" dirty="0"/>
              <a:t>- this became known as the </a:t>
            </a:r>
            <a:r>
              <a:rPr lang="en-GB" sz="1600" b="1" u="sng" dirty="0">
                <a:solidFill>
                  <a:srgbClr val="FF0000"/>
                </a:solidFill>
              </a:rPr>
              <a:t>Marshall Plan</a:t>
            </a:r>
            <a:r>
              <a:rPr lang="en-GB" sz="1600" dirty="0"/>
              <a:t>. </a:t>
            </a:r>
            <a:endParaRPr lang="en-GB" sz="1600" dirty="0" smtClean="0"/>
          </a:p>
          <a:p>
            <a:r>
              <a:rPr lang="en-GB" sz="1600" dirty="0" smtClean="0"/>
              <a:t>In order to qualify for American money, European countries had to agree to trade freely with America.</a:t>
            </a:r>
          </a:p>
        </p:txBody>
      </p:sp>
      <p:pic>
        <p:nvPicPr>
          <p:cNvPr id="4" name="Picture 2" descr="http://upload.wikimedia.org/wikipedia/commons/c/cf/Harry_S._Tru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174" y="4698864"/>
            <a:ext cx="1570242" cy="20054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tate.gov/img/13/55799/greecemap_sept2013_326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32656"/>
            <a:ext cx="2232022" cy="2396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156" y="721680"/>
            <a:ext cx="671808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smtClean="0"/>
              <a:t>In 1947 the British army were fighting in Greece to prevent Communist </a:t>
            </a:r>
            <a:r>
              <a:rPr lang="en-GB" dirty="0"/>
              <a:t>rebels </a:t>
            </a:r>
            <a:r>
              <a:rPr lang="en-GB" dirty="0" smtClean="0"/>
              <a:t>taking over.</a:t>
            </a:r>
            <a:endParaRPr lang="en-GB" dirty="0"/>
          </a:p>
          <a:p>
            <a:r>
              <a:rPr lang="en-GB" dirty="0"/>
              <a:t>America was becoming increasingly alarmed by the growth of Soviet power. So, when the British told Truman they could no longer afford to keep their soldiers in Greece, Truman stepped in to take over. </a:t>
            </a:r>
          </a:p>
        </p:txBody>
      </p:sp>
      <p:pic>
        <p:nvPicPr>
          <p:cNvPr id="1030" name="Picture 6" descr="http://upload.wikimedia.org/wikipedia/commons/thumb/2/24/US-MarshallPlanAid-Logo.svg/865px-US-MarshallPlanAid-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008" y="4978815"/>
            <a:ext cx="1447428" cy="17134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dailymail.co.uk/i/pix/2011/05/14/article-1386999-0C0D365C00000578-866_306x42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4696701"/>
            <a:ext cx="1512168" cy="2090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356694" y="2996952"/>
            <a:ext cx="4057671" cy="1438891"/>
          </a:xfrm>
          <a:prstGeom prst="wedgeRectCallout">
            <a:avLst>
              <a:gd name="adj1" fmla="val -26940"/>
              <a:gd name="adj2" fmla="val 855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rPr>
              <a:t>In 1947 President Truman said that </a:t>
            </a:r>
            <a:r>
              <a:rPr lang="en-GB" sz="1600" dirty="0">
                <a:solidFill>
                  <a:srgbClr val="FF0000"/>
                </a:solidFill>
              </a:rPr>
              <a:t>America would send troops and economic resources to help governments that were threatened by communists</a:t>
            </a:r>
            <a:r>
              <a:rPr lang="en-GB" sz="1600" dirty="0">
                <a:solidFill>
                  <a:schemeClr val="tx1"/>
                </a:solidFill>
              </a:rPr>
              <a:t>. This became known as the </a:t>
            </a:r>
            <a:r>
              <a:rPr lang="en-GB" sz="1600" b="1" u="sng" dirty="0">
                <a:solidFill>
                  <a:srgbClr val="FF0000"/>
                </a:solidFill>
              </a:rPr>
              <a:t>Truman Doctrine </a:t>
            </a:r>
          </a:p>
        </p:txBody>
      </p:sp>
      <p:sp>
        <p:nvSpPr>
          <p:cNvPr id="8" name="Rectangular Callout 7"/>
          <p:cNvSpPr/>
          <p:nvPr/>
        </p:nvSpPr>
        <p:spPr>
          <a:xfrm>
            <a:off x="4033628" y="5263049"/>
            <a:ext cx="3490700" cy="1409866"/>
          </a:xfrm>
          <a:prstGeom prst="wedgeRectCallout">
            <a:avLst>
              <a:gd name="adj1" fmla="val -65013"/>
              <a:gd name="adj2" fmla="val -816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Stalin forbade the </a:t>
            </a:r>
            <a:r>
              <a:rPr lang="en-GB" sz="1600" dirty="0" err="1"/>
              <a:t>Cominform</a:t>
            </a:r>
            <a:r>
              <a:rPr lang="en-GB" sz="1600" dirty="0"/>
              <a:t> countries to apply for Marshall Aid</a:t>
            </a:r>
            <a:r>
              <a:rPr lang="en-GB" sz="1600" dirty="0" smtClean="0"/>
              <a:t>. He set up </a:t>
            </a:r>
            <a:r>
              <a:rPr lang="en-GB" sz="1600" b="1" u="sng" dirty="0" err="1" smtClean="0">
                <a:solidFill>
                  <a:srgbClr val="FF0000"/>
                </a:solidFill>
              </a:rPr>
              <a:t>Comecon</a:t>
            </a:r>
            <a:r>
              <a:rPr lang="en-GB" sz="1600" dirty="0" smtClean="0"/>
              <a:t> in 1948 as the </a:t>
            </a:r>
            <a:r>
              <a:rPr lang="en-GB" sz="1600" dirty="0" smtClean="0">
                <a:solidFill>
                  <a:srgbClr val="FF0000"/>
                </a:solidFill>
              </a:rPr>
              <a:t>communist alternative to the Marshall Plan.</a:t>
            </a:r>
            <a:endParaRPr lang="en-GB" sz="1600"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301247523"/>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Allied response to USSR</a:t>
                      </a:r>
                      <a:endParaRPr lang="en-GB" dirty="0"/>
                    </a:p>
                  </a:txBody>
                  <a:tcPr/>
                </a:tc>
              </a:tr>
            </a:tbl>
          </a:graphicData>
        </a:graphic>
      </p:graphicFrame>
    </p:spTree>
    <p:extLst>
      <p:ext uri="{BB962C8B-B14F-4D97-AF65-F5344CB8AC3E}">
        <p14:creationId xmlns:p14="http://schemas.microsoft.com/office/powerpoint/2010/main" val="21426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down)">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2" t="13829" r="5413" b="6350"/>
          <a:stretch/>
        </p:blipFill>
        <p:spPr bwMode="auto">
          <a:xfrm>
            <a:off x="210578" y="1052736"/>
            <a:ext cx="572780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17656" y="671691"/>
            <a:ext cx="3131841" cy="6186309"/>
          </a:xfrm>
          <a:prstGeom prst="rect">
            <a:avLst/>
          </a:prstGeom>
          <a:solidFill>
            <a:schemeClr val="accent6">
              <a:lumMod val="20000"/>
              <a:lumOff val="80000"/>
            </a:schemeClr>
          </a:solidFill>
          <a:ln>
            <a:solidFill>
              <a:schemeClr val="accent1"/>
            </a:solidFill>
          </a:ln>
        </p:spPr>
        <p:txBody>
          <a:bodyPr wrap="square">
            <a:spAutoFit/>
          </a:bodyPr>
          <a:lstStyle/>
          <a:p>
            <a:pPr marL="342900" indent="-342900">
              <a:buFont typeface="+mj-lt"/>
              <a:buAutoNum type="arabicPeriod"/>
            </a:pPr>
            <a:r>
              <a:rPr lang="en-GB" dirty="0" smtClean="0"/>
              <a:t>At</a:t>
            </a:r>
            <a:r>
              <a:rPr lang="en-GB" b="1" dirty="0" smtClean="0"/>
              <a:t> Yalta in 1945 </a:t>
            </a:r>
            <a:r>
              <a:rPr lang="en-GB" dirty="0" smtClean="0"/>
              <a:t>Germany was split </a:t>
            </a:r>
            <a:r>
              <a:rPr lang="en-GB" dirty="0"/>
              <a:t>it into </a:t>
            </a:r>
            <a:r>
              <a:rPr lang="en-GB" b="1" dirty="0"/>
              <a:t>4 zones </a:t>
            </a:r>
            <a:r>
              <a:rPr lang="en-GB" dirty="0"/>
              <a:t>to be </a:t>
            </a:r>
            <a:r>
              <a:rPr lang="en-GB" b="1" dirty="0" smtClean="0"/>
              <a:t>controlled </a:t>
            </a:r>
            <a:r>
              <a:rPr lang="en-GB" b="1" dirty="0"/>
              <a:t>by Britain, </a:t>
            </a:r>
            <a:r>
              <a:rPr lang="en-GB" b="1" dirty="0" smtClean="0"/>
              <a:t>France</a:t>
            </a:r>
            <a:r>
              <a:rPr lang="en-GB" b="1" dirty="0"/>
              <a:t>, America and the </a:t>
            </a:r>
            <a:r>
              <a:rPr lang="en-GB" b="1" dirty="0" smtClean="0"/>
              <a:t>USSR</a:t>
            </a:r>
            <a:r>
              <a:rPr lang="en-GB" b="1" dirty="0"/>
              <a:t>. </a:t>
            </a:r>
          </a:p>
          <a:p>
            <a:pPr marL="342900" indent="-342900">
              <a:buFont typeface="+mj-lt"/>
              <a:buAutoNum type="arabicPeriod"/>
            </a:pPr>
            <a:r>
              <a:rPr lang="en-GB" dirty="0" smtClean="0"/>
              <a:t>The </a:t>
            </a:r>
            <a:r>
              <a:rPr lang="en-GB" dirty="0"/>
              <a:t>capital, </a:t>
            </a:r>
            <a:r>
              <a:rPr lang="en-GB" b="1" dirty="0"/>
              <a:t>Berlin</a:t>
            </a:r>
            <a:r>
              <a:rPr lang="en-GB" dirty="0"/>
              <a:t>, was in </a:t>
            </a:r>
            <a:br>
              <a:rPr lang="en-GB" dirty="0"/>
            </a:br>
            <a:r>
              <a:rPr lang="en-GB" dirty="0"/>
              <a:t>the </a:t>
            </a:r>
            <a:r>
              <a:rPr lang="en-GB" b="1" dirty="0"/>
              <a:t>Soviet zone </a:t>
            </a:r>
            <a:r>
              <a:rPr lang="en-GB" dirty="0"/>
              <a:t>so it too </a:t>
            </a:r>
            <a:br>
              <a:rPr lang="en-GB" dirty="0"/>
            </a:br>
            <a:r>
              <a:rPr lang="en-GB" dirty="0"/>
              <a:t>was </a:t>
            </a:r>
            <a:r>
              <a:rPr lang="en-GB" b="1" dirty="0"/>
              <a:t>split into 4 zones</a:t>
            </a:r>
            <a:r>
              <a:rPr lang="en-GB" dirty="0"/>
              <a:t>. </a:t>
            </a:r>
            <a:endParaRPr lang="en-GB" dirty="0" smtClean="0"/>
          </a:p>
          <a:p>
            <a:pPr marL="342900" indent="-342900">
              <a:buFont typeface="+mj-lt"/>
              <a:buAutoNum type="arabicPeriod"/>
            </a:pPr>
            <a:r>
              <a:rPr lang="en-GB" dirty="0" smtClean="0"/>
              <a:t>In 1947 </a:t>
            </a:r>
            <a:r>
              <a:rPr lang="en-GB" dirty="0" smtClean="0">
                <a:solidFill>
                  <a:srgbClr val="FF0000"/>
                </a:solidFill>
              </a:rPr>
              <a:t>the British and American zones of Germany united</a:t>
            </a:r>
            <a:r>
              <a:rPr lang="en-GB" dirty="0" smtClean="0"/>
              <a:t> and became known as “</a:t>
            </a:r>
            <a:r>
              <a:rPr lang="en-GB" u="sng" dirty="0" err="1" smtClean="0">
                <a:solidFill>
                  <a:srgbClr val="FF0000"/>
                </a:solidFill>
              </a:rPr>
              <a:t>Bizonia</a:t>
            </a:r>
            <a:r>
              <a:rPr lang="en-GB" dirty="0" smtClean="0"/>
              <a:t>”.</a:t>
            </a:r>
          </a:p>
          <a:p>
            <a:pPr marL="342900" indent="-342900">
              <a:buFont typeface="+mj-lt"/>
              <a:buAutoNum type="arabicPeriod"/>
            </a:pPr>
            <a:r>
              <a:rPr lang="en-GB" dirty="0" smtClean="0"/>
              <a:t>In </a:t>
            </a:r>
            <a:r>
              <a:rPr lang="en-GB" dirty="0"/>
              <a:t>June 1948, Britain, France and America united their zones into a new country, West Germany. </a:t>
            </a:r>
            <a:endParaRPr lang="en-GB" dirty="0" smtClean="0"/>
          </a:p>
          <a:p>
            <a:pPr marL="342900" indent="-342900">
              <a:buFont typeface="+mj-lt"/>
              <a:buAutoNum type="arabicPeriod"/>
            </a:pPr>
            <a:r>
              <a:rPr lang="en-GB" dirty="0" smtClean="0"/>
              <a:t>On </a:t>
            </a:r>
            <a:r>
              <a:rPr lang="en-GB" dirty="0"/>
              <a:t>23 June 1948, they </a:t>
            </a:r>
            <a:r>
              <a:rPr lang="en-GB" dirty="0">
                <a:solidFill>
                  <a:srgbClr val="FF0000"/>
                </a:solidFill>
              </a:rPr>
              <a:t>introduced a new </a:t>
            </a:r>
            <a:r>
              <a:rPr lang="en-GB" dirty="0" smtClean="0">
                <a:solidFill>
                  <a:srgbClr val="FF0000"/>
                </a:solidFill>
              </a:rPr>
              <a:t>currency called the </a:t>
            </a:r>
            <a:r>
              <a:rPr lang="en-GB" u="sng" dirty="0" smtClean="0">
                <a:solidFill>
                  <a:srgbClr val="FF0000"/>
                </a:solidFill>
              </a:rPr>
              <a:t>Deutschmark</a:t>
            </a:r>
            <a:r>
              <a:rPr lang="en-GB" dirty="0" smtClean="0"/>
              <a:t>, </a:t>
            </a:r>
            <a:r>
              <a:rPr lang="en-GB" dirty="0"/>
              <a:t>which they said would help trade</a:t>
            </a:r>
            <a:r>
              <a:rPr lang="en-GB" dirty="0" smtClean="0"/>
              <a:t>.</a:t>
            </a:r>
            <a:endParaRPr lang="en-GB" dirty="0"/>
          </a:p>
        </p:txBody>
      </p:sp>
      <p:sp>
        <p:nvSpPr>
          <p:cNvPr id="7" name="Rectangle 6"/>
          <p:cNvSpPr/>
          <p:nvPr/>
        </p:nvSpPr>
        <p:spPr>
          <a:xfrm>
            <a:off x="278691" y="4976680"/>
            <a:ext cx="537448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dirty="0" smtClean="0"/>
              <a:t>Map above showing how </a:t>
            </a:r>
            <a:r>
              <a:rPr lang="en-GB" dirty="0"/>
              <a:t>Germany was divided in 1945</a:t>
            </a:r>
          </a:p>
        </p:txBody>
      </p:sp>
      <p:sp>
        <p:nvSpPr>
          <p:cNvPr id="8" name="Explosion 1 7"/>
          <p:cNvSpPr/>
          <p:nvPr/>
        </p:nvSpPr>
        <p:spPr>
          <a:xfrm>
            <a:off x="-180528" y="5264910"/>
            <a:ext cx="4824536" cy="2124728"/>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The next day, </a:t>
            </a:r>
            <a:r>
              <a:rPr lang="en-GB" sz="1600" dirty="0">
                <a:solidFill>
                  <a:srgbClr val="FF0000"/>
                </a:solidFill>
              </a:rPr>
              <a:t>Stalin cut off all rail and road links to west Berlin </a:t>
            </a:r>
            <a:r>
              <a:rPr lang="en-GB" sz="1600" dirty="0">
                <a:solidFill>
                  <a:schemeClr val="tx1"/>
                </a:solidFill>
              </a:rPr>
              <a:t>- the </a:t>
            </a:r>
            <a:r>
              <a:rPr lang="en-GB" sz="1600" b="1" u="sng" dirty="0">
                <a:solidFill>
                  <a:schemeClr val="tx1"/>
                </a:solidFill>
              </a:rPr>
              <a:t>Berlin Blockade</a:t>
            </a:r>
          </a:p>
        </p:txBody>
      </p:sp>
      <p:pic>
        <p:nvPicPr>
          <p:cNvPr id="2050" name="Picture 2" descr="http://www.lynaot.com/wp-content/uploads/2011/10/mp900433044.jpg?w=15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53" r="19089" b="12839"/>
          <a:stretch/>
        </p:blipFill>
        <p:spPr bwMode="auto">
          <a:xfrm flipH="1">
            <a:off x="4030990" y="5594484"/>
            <a:ext cx="1738367" cy="10868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13005816"/>
              </p:ext>
            </p:extLst>
          </p:nvPr>
        </p:nvGraphicFramePr>
        <p:xfrm>
          <a:off x="103692" y="31611"/>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Causes of the Berlin Blockade 1948-49</a:t>
                      </a:r>
                      <a:endParaRPr lang="en-GB" dirty="0"/>
                    </a:p>
                  </a:txBody>
                  <a:tcPr/>
                </a:tc>
              </a:tr>
            </a:tbl>
          </a:graphicData>
        </a:graphic>
      </p:graphicFrame>
      <p:sp>
        <p:nvSpPr>
          <p:cNvPr id="10" name="Title 9"/>
          <p:cNvSpPr>
            <a:spLocks noGrp="1"/>
          </p:cNvSpPr>
          <p:nvPr>
            <p:ph type="title"/>
          </p:nvPr>
        </p:nvSpPr>
        <p:spPr/>
        <p:txBody>
          <a:bodyPr/>
          <a:lstStyle/>
          <a:p>
            <a:endParaRPr lang="en-GB"/>
          </a:p>
        </p:txBody>
      </p:sp>
    </p:spTree>
    <p:extLst>
      <p:ext uri="{BB962C8B-B14F-4D97-AF65-F5344CB8AC3E}">
        <p14:creationId xmlns:p14="http://schemas.microsoft.com/office/powerpoint/2010/main" val="12570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24129" y="908720"/>
            <a:ext cx="3419872" cy="5632311"/>
          </a:xfrm>
          <a:prstGeom prst="rect">
            <a:avLst/>
          </a:prstGeom>
          <a:solidFill>
            <a:schemeClr val="accent6">
              <a:lumMod val="20000"/>
              <a:lumOff val="80000"/>
            </a:schemeClr>
          </a:solidFill>
          <a:ln>
            <a:solidFill>
              <a:schemeClr val="accent1"/>
            </a:solidFill>
          </a:ln>
        </p:spPr>
        <p:txBody>
          <a:bodyPr wrap="square">
            <a:spAutoFit/>
          </a:bodyPr>
          <a:lstStyle/>
          <a:p>
            <a:pPr marL="342900" indent="-342900">
              <a:buFont typeface="+mj-lt"/>
              <a:buAutoNum type="arabicPeriod"/>
            </a:pPr>
            <a:r>
              <a:rPr lang="en-GB" dirty="0"/>
              <a:t>The west saw this as an attempt to starve Berlin into surrender, so they decided to supply west Berlin by air.</a:t>
            </a:r>
          </a:p>
          <a:p>
            <a:pPr marL="342900" indent="-342900">
              <a:buFont typeface="+mj-lt"/>
              <a:buAutoNum type="arabicPeriod"/>
            </a:pPr>
            <a:r>
              <a:rPr lang="en-GB" dirty="0"/>
              <a:t>The Berlin Blockade lasted 318 days. During this time, </a:t>
            </a:r>
            <a:r>
              <a:rPr lang="en-GB" dirty="0">
                <a:solidFill>
                  <a:srgbClr val="FF0000"/>
                </a:solidFill>
              </a:rPr>
              <a:t>275,000 planes transported 1.5 million tons of supplies and a plane landed every three minutes at Berlin's </a:t>
            </a:r>
            <a:r>
              <a:rPr lang="en-GB" dirty="0" err="1">
                <a:solidFill>
                  <a:srgbClr val="FF0000"/>
                </a:solidFill>
              </a:rPr>
              <a:t>Templehof</a:t>
            </a:r>
            <a:r>
              <a:rPr lang="en-GB" dirty="0">
                <a:solidFill>
                  <a:srgbClr val="FF0000"/>
                </a:solidFill>
              </a:rPr>
              <a:t> </a:t>
            </a:r>
            <a:r>
              <a:rPr lang="en-GB" dirty="0" smtClean="0">
                <a:solidFill>
                  <a:srgbClr val="FF0000"/>
                </a:solidFill>
              </a:rPr>
              <a:t>airport. </a:t>
            </a:r>
            <a:r>
              <a:rPr lang="en-GB" dirty="0" smtClean="0"/>
              <a:t>This was known as the “</a:t>
            </a:r>
            <a:r>
              <a:rPr lang="en-GB" b="1" u="sng" dirty="0" smtClean="0">
                <a:solidFill>
                  <a:srgbClr val="FF0000"/>
                </a:solidFill>
              </a:rPr>
              <a:t>Berlin Airlift</a:t>
            </a:r>
            <a:r>
              <a:rPr lang="en-GB" dirty="0" smtClean="0">
                <a:solidFill>
                  <a:srgbClr val="FF0000"/>
                </a:solidFill>
              </a:rPr>
              <a:t>”.</a:t>
            </a:r>
            <a:endParaRPr lang="en-GB" dirty="0">
              <a:solidFill>
                <a:srgbClr val="FF0000"/>
              </a:solidFill>
            </a:endParaRPr>
          </a:p>
          <a:p>
            <a:pPr marL="342900" indent="-342900">
              <a:buFont typeface="+mj-lt"/>
              <a:buAutoNum type="arabicPeriod"/>
            </a:pPr>
            <a:r>
              <a:rPr lang="en-GB" dirty="0"/>
              <a:t>On 12 May 1949, Stalin abandoned the blockade</a:t>
            </a:r>
            <a:r>
              <a:rPr lang="en-GB" dirty="0" smtClean="0"/>
              <a:t>.</a:t>
            </a:r>
          </a:p>
          <a:p>
            <a:pPr marL="342900" indent="-342900">
              <a:buFont typeface="+mj-lt"/>
              <a:buAutoNum type="arabicPeriod"/>
            </a:pPr>
            <a:r>
              <a:rPr lang="en-GB" dirty="0" smtClean="0"/>
              <a:t>In September 1949, </a:t>
            </a:r>
            <a:r>
              <a:rPr lang="en-GB" u="sng" dirty="0" smtClean="0">
                <a:solidFill>
                  <a:srgbClr val="FF0000"/>
                </a:solidFill>
              </a:rPr>
              <a:t>West Germany</a:t>
            </a:r>
            <a:r>
              <a:rPr lang="en-GB" dirty="0" smtClean="0">
                <a:solidFill>
                  <a:srgbClr val="FF0000"/>
                </a:solidFill>
              </a:rPr>
              <a:t> (officially called the Federal Republic of Germany</a:t>
            </a:r>
            <a:r>
              <a:rPr lang="en-GB" dirty="0" smtClean="0"/>
              <a:t>) was formed. In October, </a:t>
            </a:r>
            <a:r>
              <a:rPr lang="en-GB" u="sng" dirty="0" smtClean="0">
                <a:solidFill>
                  <a:srgbClr val="FF0000"/>
                </a:solidFill>
              </a:rPr>
              <a:t>East Germany </a:t>
            </a:r>
            <a:r>
              <a:rPr lang="en-GB" dirty="0" smtClean="0"/>
              <a:t>(</a:t>
            </a:r>
            <a:r>
              <a:rPr lang="en-GB" dirty="0" smtClean="0">
                <a:solidFill>
                  <a:srgbClr val="FF0000"/>
                </a:solidFill>
              </a:rPr>
              <a:t>German Democratic Republic</a:t>
            </a:r>
            <a:r>
              <a:rPr lang="en-GB" dirty="0" smtClean="0"/>
              <a:t>) was formed.</a:t>
            </a:r>
            <a:endParaRPr lang="en-GB" dirty="0"/>
          </a:p>
        </p:txBody>
      </p:sp>
      <p:pic>
        <p:nvPicPr>
          <p:cNvPr id="3074" name="Picture 2" descr="http://upload.wikimedia.org/wikipedia/commons/d/d8/C-54landingattempleh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8591"/>
            <a:ext cx="5372053" cy="5112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809849936"/>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Events</a:t>
                      </a:r>
                      <a:r>
                        <a:rPr lang="en-GB" baseline="0" dirty="0" smtClean="0"/>
                        <a:t> </a:t>
                      </a:r>
                      <a:r>
                        <a:rPr lang="en-GB" dirty="0" smtClean="0"/>
                        <a:t>of the Berlin Blockade 1948-49</a:t>
                      </a:r>
                      <a:endParaRPr lang="en-GB" dirty="0"/>
                    </a:p>
                  </a:txBody>
                  <a:tcPr/>
                </a:tc>
              </a:tr>
            </a:tbl>
          </a:graphicData>
        </a:graphic>
      </p:graphicFrame>
    </p:spTree>
    <p:extLst>
      <p:ext uri="{BB962C8B-B14F-4D97-AF65-F5344CB8AC3E}">
        <p14:creationId xmlns:p14="http://schemas.microsoft.com/office/powerpoint/2010/main" val="54657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412776"/>
            <a:ext cx="6455060" cy="346050"/>
          </a:xfrm>
        </p:spPr>
        <p:style>
          <a:lnRef idx="2">
            <a:schemeClr val="dk1"/>
          </a:lnRef>
          <a:fillRef idx="1">
            <a:schemeClr val="lt1"/>
          </a:fillRef>
          <a:effectRef idx="0">
            <a:schemeClr val="dk1"/>
          </a:effectRef>
          <a:fontRef idx="minor">
            <a:schemeClr val="dk1"/>
          </a:fontRef>
        </p:style>
        <p:txBody>
          <a:bodyPr>
            <a:noAutofit/>
          </a:bodyPr>
          <a:lstStyle/>
          <a:p>
            <a:r>
              <a:rPr lang="en-GB" sz="2400" u="sng" dirty="0" smtClean="0"/>
              <a:t>The formation of NATO and the Warsaw Pact</a:t>
            </a:r>
            <a:endParaRPr lang="en-GB" sz="2400" u="sng" dirty="0"/>
          </a:p>
        </p:txBody>
      </p:sp>
      <p:sp>
        <p:nvSpPr>
          <p:cNvPr id="5" name="Rectangle 4"/>
          <p:cNvSpPr/>
          <p:nvPr/>
        </p:nvSpPr>
        <p:spPr>
          <a:xfrm>
            <a:off x="5923132" y="946883"/>
            <a:ext cx="2973242" cy="2862322"/>
          </a:xfrm>
          <a:prstGeom prst="rect">
            <a:avLst/>
          </a:prstGeom>
          <a:solidFill>
            <a:schemeClr val="accent6">
              <a:lumMod val="20000"/>
              <a:lumOff val="80000"/>
            </a:schemeClr>
          </a:solidFill>
          <a:ln>
            <a:solidFill>
              <a:schemeClr val="accent1"/>
            </a:solidFill>
          </a:ln>
        </p:spPr>
        <p:txBody>
          <a:bodyPr wrap="square">
            <a:spAutoFit/>
          </a:bodyPr>
          <a:lstStyle/>
          <a:p>
            <a:r>
              <a:rPr lang="en-GB" dirty="0"/>
              <a:t>The </a:t>
            </a:r>
            <a:r>
              <a:rPr lang="en-GB" dirty="0" smtClean="0"/>
              <a:t>Berlin Blockade was the first military confrontation of the Cold War. It raised the possibility of war in Europe. Both sides arranged themselves in to two alliances and </a:t>
            </a:r>
            <a:r>
              <a:rPr lang="en-GB" dirty="0" smtClean="0">
                <a:solidFill>
                  <a:srgbClr val="FF0000"/>
                </a:solidFill>
              </a:rPr>
              <a:t>agreed that if any of their members came under attack, all members would come to their defence</a:t>
            </a:r>
            <a:r>
              <a:rPr lang="en-GB" dirty="0" smtClean="0"/>
              <a:t>.</a:t>
            </a:r>
            <a:endParaRPr lang="en-GB" dirty="0"/>
          </a:p>
        </p:txBody>
      </p:sp>
      <p:pic>
        <p:nvPicPr>
          <p:cNvPr id="4098" name="Picture 2" descr="http://www.fofweb.com/Electronic_Images/Maps/HMOF4-37-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5" y="690549"/>
            <a:ext cx="5886620" cy="62373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23132" y="4365104"/>
            <a:ext cx="2969348" cy="224676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000" u="sng" dirty="0">
                <a:solidFill>
                  <a:srgbClr val="FF0000"/>
                </a:solidFill>
              </a:rPr>
              <a:t>NATO</a:t>
            </a:r>
            <a:r>
              <a:rPr lang="en-GB" sz="2000" dirty="0"/>
              <a:t> (</a:t>
            </a:r>
            <a:r>
              <a:rPr lang="en-GB" sz="2000" i="1" dirty="0"/>
              <a:t>North Atlantic Treaty </a:t>
            </a:r>
            <a:r>
              <a:rPr lang="en-GB" sz="2000" i="1" dirty="0" smtClean="0"/>
              <a:t>Organization</a:t>
            </a:r>
            <a:r>
              <a:rPr lang="en-GB" sz="2000" dirty="0" smtClean="0"/>
              <a:t>)</a:t>
            </a:r>
          </a:p>
          <a:p>
            <a:pPr algn="ctr"/>
            <a:r>
              <a:rPr lang="en-GB" sz="2000" dirty="0" smtClean="0"/>
              <a:t>Formed 1949</a:t>
            </a:r>
          </a:p>
          <a:p>
            <a:pPr marL="285750" indent="-285750" algn="ctr">
              <a:buFont typeface="Arial" pitchFamily="34" charset="0"/>
              <a:buChar char="•"/>
            </a:pPr>
            <a:endParaRPr lang="en-GB" sz="2000" dirty="0" smtClean="0"/>
          </a:p>
          <a:p>
            <a:pPr algn="ctr"/>
            <a:r>
              <a:rPr lang="en-GB" sz="2000" u="sng" dirty="0">
                <a:solidFill>
                  <a:srgbClr val="FF0000"/>
                </a:solidFill>
              </a:rPr>
              <a:t>Warsaw Pact </a:t>
            </a:r>
            <a:endParaRPr lang="en-GB" sz="2000" u="sng" dirty="0" smtClean="0">
              <a:solidFill>
                <a:srgbClr val="FF0000"/>
              </a:solidFill>
            </a:endParaRPr>
          </a:p>
          <a:p>
            <a:pPr algn="ctr"/>
            <a:r>
              <a:rPr lang="en-GB" sz="2000" dirty="0" smtClean="0"/>
              <a:t>Formed </a:t>
            </a:r>
            <a:r>
              <a:rPr lang="en-GB" sz="2000" dirty="0"/>
              <a:t>1955</a:t>
            </a:r>
          </a:p>
          <a:p>
            <a:pPr marL="285750" indent="-285750" algn="ctr">
              <a:buFont typeface="Arial" pitchFamily="34" charset="0"/>
              <a:buChar char="•"/>
            </a:pPr>
            <a:endParaRPr lang="en-GB" sz="2000" dirty="0"/>
          </a:p>
        </p:txBody>
      </p:sp>
      <p:graphicFrame>
        <p:nvGraphicFramePr>
          <p:cNvPr id="9" name="Table 8"/>
          <p:cNvGraphicFramePr>
            <a:graphicFrameLocks noGrp="1"/>
          </p:cNvGraphicFramePr>
          <p:nvPr>
            <p:extLst>
              <p:ext uri="{D42A27DB-BD31-4B8C-83A1-F6EECF244321}">
                <p14:modId xmlns:p14="http://schemas.microsoft.com/office/powerpoint/2010/main" val="3764139413"/>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NATO and the Warsaw Pact</a:t>
                      </a:r>
                      <a:endParaRPr lang="en-GB" dirty="0"/>
                    </a:p>
                  </a:txBody>
                  <a:tcPr/>
                </a:tc>
              </a:tr>
            </a:tbl>
          </a:graphicData>
        </a:graphic>
      </p:graphicFrame>
    </p:spTree>
    <p:extLst>
      <p:ext uri="{BB962C8B-B14F-4D97-AF65-F5344CB8AC3E}">
        <p14:creationId xmlns:p14="http://schemas.microsoft.com/office/powerpoint/2010/main" val="3894608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2160" y="1218233"/>
            <a:ext cx="3091712" cy="4524315"/>
          </a:xfrm>
          <a:prstGeom prst="rect">
            <a:avLst/>
          </a:prstGeom>
          <a:solidFill>
            <a:schemeClr val="accent6">
              <a:lumMod val="20000"/>
              <a:lumOff val="80000"/>
            </a:schemeClr>
          </a:solidFill>
          <a:ln>
            <a:solidFill>
              <a:schemeClr val="accent1"/>
            </a:solidFill>
          </a:ln>
        </p:spPr>
        <p:txBody>
          <a:bodyPr wrap="square">
            <a:spAutoFit/>
          </a:bodyPr>
          <a:lstStyle/>
          <a:p>
            <a:r>
              <a:rPr lang="en-GB" u="sng" dirty="0">
                <a:solidFill>
                  <a:srgbClr val="FF0000"/>
                </a:solidFill>
              </a:rPr>
              <a:t>Arms race </a:t>
            </a:r>
            <a:r>
              <a:rPr lang="en-GB" dirty="0"/>
              <a:t>(</a:t>
            </a:r>
            <a:r>
              <a:rPr lang="en-GB" i="1" dirty="0">
                <a:solidFill>
                  <a:srgbClr val="FF0000"/>
                </a:solidFill>
              </a:rPr>
              <a:t>when countries compete to have the most effective armed forces</a:t>
            </a:r>
            <a:r>
              <a:rPr lang="en-GB" dirty="0" smtClean="0">
                <a:solidFill>
                  <a:srgbClr val="FF0000"/>
                </a:solidFill>
              </a:rPr>
              <a:t>)</a:t>
            </a:r>
          </a:p>
          <a:p>
            <a:pPr marL="342900" indent="-342900">
              <a:buFont typeface="+mj-lt"/>
              <a:buAutoNum type="arabicPeriod"/>
            </a:pPr>
            <a:r>
              <a:rPr lang="en-GB" dirty="0" smtClean="0"/>
              <a:t>In 1945, the USA became the first country to develop and use an atomic bomb.</a:t>
            </a:r>
          </a:p>
          <a:p>
            <a:pPr marL="342900" indent="-342900">
              <a:buFont typeface="+mj-lt"/>
              <a:buAutoNum type="arabicPeriod"/>
            </a:pPr>
            <a:r>
              <a:rPr lang="en-GB" dirty="0" smtClean="0"/>
              <a:t>By 1949 the USSR had caught up.</a:t>
            </a:r>
          </a:p>
          <a:p>
            <a:pPr marL="342900" indent="-342900">
              <a:buFont typeface="+mj-lt"/>
              <a:buAutoNum type="arabicPeriod"/>
            </a:pPr>
            <a:r>
              <a:rPr lang="en-GB" dirty="0" smtClean="0"/>
              <a:t>By 1953 both countries had hydrogen bombs.</a:t>
            </a:r>
          </a:p>
          <a:p>
            <a:pPr marL="342900" indent="-342900">
              <a:buFont typeface="+mj-lt"/>
              <a:buAutoNum type="arabicPeriod"/>
            </a:pPr>
            <a:r>
              <a:rPr lang="en-GB" dirty="0" smtClean="0"/>
              <a:t>The arms race prevented a war in Europe as Soviet leaders feared an American nuclear retaliation if they attacked, resulting in the deaths of millions.</a:t>
            </a:r>
            <a:endParaRPr lang="en-GB" dirty="0"/>
          </a:p>
        </p:txBody>
      </p:sp>
      <p:pic>
        <p:nvPicPr>
          <p:cNvPr id="5122" name="Picture 2" descr="http://awcolley.com/awcolley.com/pmwiki/uploads/IGAtomicTests/atb_castle_rome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8" y="836712"/>
            <a:ext cx="5789316" cy="4341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318" y="5373216"/>
            <a:ext cx="5789316" cy="923330"/>
          </a:xfrm>
          <a:prstGeom prst="rect">
            <a:avLst/>
          </a:prstGeom>
          <a:solidFill>
            <a:schemeClr val="accent6">
              <a:lumMod val="20000"/>
              <a:lumOff val="80000"/>
            </a:schemeClr>
          </a:solidFill>
        </p:spPr>
        <p:txBody>
          <a:bodyPr wrap="square" rtlCol="0">
            <a:spAutoFit/>
          </a:bodyPr>
          <a:lstStyle/>
          <a:p>
            <a:r>
              <a:rPr lang="en-GB" dirty="0" smtClean="0">
                <a:solidFill>
                  <a:srgbClr val="7030A0"/>
                </a:solidFill>
              </a:rPr>
              <a:t>Castle Romeo detonation, March 27 1954. Romeo was a hydrogen bomb and the third largest nuclear test carried out by the United States.</a:t>
            </a:r>
            <a:endParaRPr lang="en-GB" dirty="0">
              <a:solidFill>
                <a:srgbClr val="7030A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31582423"/>
              </p:ext>
            </p:extLst>
          </p:nvPr>
        </p:nvGraphicFramePr>
        <p:xfrm>
          <a:off x="107504" y="68543"/>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The Arms Race 1945-55</a:t>
                      </a:r>
                      <a:endParaRPr lang="en-GB" dirty="0"/>
                    </a:p>
                  </a:txBody>
                  <a:tcPr/>
                </a:tc>
              </a:tr>
            </a:tbl>
          </a:graphicData>
        </a:graphic>
      </p:graphicFrame>
    </p:spTree>
    <p:extLst>
      <p:ext uri="{BB962C8B-B14F-4D97-AF65-F5344CB8AC3E}">
        <p14:creationId xmlns:p14="http://schemas.microsoft.com/office/powerpoint/2010/main" val="3105730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6455060" cy="346050"/>
          </a:xfrm>
        </p:spPr>
        <p:style>
          <a:lnRef idx="2">
            <a:schemeClr val="dk1"/>
          </a:lnRef>
          <a:fillRef idx="1">
            <a:schemeClr val="lt1"/>
          </a:fillRef>
          <a:effectRef idx="0">
            <a:schemeClr val="dk1"/>
          </a:effectRef>
          <a:fontRef idx="minor">
            <a:schemeClr val="dk1"/>
          </a:fontRef>
        </p:style>
        <p:txBody>
          <a:bodyPr>
            <a:noAutofit/>
          </a:bodyPr>
          <a:lstStyle/>
          <a:p>
            <a:r>
              <a:rPr lang="en-GB" sz="2400" u="sng" dirty="0" smtClean="0"/>
              <a:t>Causes of the Hungarian Revolution</a:t>
            </a:r>
            <a:endParaRPr lang="en-GB" sz="2400" u="sng" dirty="0"/>
          </a:p>
        </p:txBody>
      </p:sp>
      <p:sp>
        <p:nvSpPr>
          <p:cNvPr id="5" name="Rectangle 4"/>
          <p:cNvSpPr/>
          <p:nvPr/>
        </p:nvSpPr>
        <p:spPr>
          <a:xfrm>
            <a:off x="3275856" y="4932937"/>
            <a:ext cx="5660124" cy="1754326"/>
          </a:xfrm>
          <a:prstGeom prst="rect">
            <a:avLst/>
          </a:prstGeom>
          <a:solidFill>
            <a:schemeClr val="accent6">
              <a:lumMod val="20000"/>
              <a:lumOff val="80000"/>
            </a:schemeClr>
          </a:solidFill>
          <a:ln>
            <a:solidFill>
              <a:schemeClr val="accent1"/>
            </a:solidFill>
          </a:ln>
        </p:spPr>
        <p:txBody>
          <a:bodyPr wrap="square">
            <a:spAutoFit/>
          </a:bodyPr>
          <a:lstStyle/>
          <a:p>
            <a:r>
              <a:rPr lang="en-GB" dirty="0" smtClean="0"/>
              <a:t>The </a:t>
            </a:r>
            <a:r>
              <a:rPr lang="en-GB" dirty="0"/>
              <a:t>death of </a:t>
            </a:r>
            <a:r>
              <a:rPr lang="en-GB" dirty="0" smtClean="0"/>
              <a:t>Stalin in 1953 </a:t>
            </a:r>
            <a:r>
              <a:rPr lang="en-GB" dirty="0"/>
              <a:t>brought people in many Eastern European countries the hope of freedom and </a:t>
            </a:r>
            <a:r>
              <a:rPr lang="en-GB" dirty="0" smtClean="0"/>
              <a:t>change. Khrushchev’s “</a:t>
            </a:r>
            <a:r>
              <a:rPr lang="en-GB" dirty="0" smtClean="0">
                <a:solidFill>
                  <a:srgbClr val="FF0000"/>
                </a:solidFill>
              </a:rPr>
              <a:t>secret speech” in 1956 criticised Stalin and set out a more liberal approach</a:t>
            </a:r>
            <a:r>
              <a:rPr lang="en-GB" dirty="0"/>
              <a:t> </a:t>
            </a:r>
            <a:r>
              <a:rPr lang="en-GB" dirty="0" smtClean="0">
                <a:solidFill>
                  <a:srgbClr val="FF0000"/>
                </a:solidFill>
              </a:rPr>
              <a:t>called “</a:t>
            </a:r>
            <a:r>
              <a:rPr lang="en-GB" u="sng" dirty="0" smtClean="0">
                <a:solidFill>
                  <a:srgbClr val="FF0000"/>
                </a:solidFill>
              </a:rPr>
              <a:t>de-</a:t>
            </a:r>
            <a:r>
              <a:rPr lang="en-GB" u="sng" dirty="0" err="1" smtClean="0">
                <a:solidFill>
                  <a:srgbClr val="FF0000"/>
                </a:solidFill>
              </a:rPr>
              <a:t>stalinisation</a:t>
            </a:r>
            <a:r>
              <a:rPr lang="en-GB" dirty="0" smtClean="0"/>
              <a:t>”. This encouraged many Hungarians that changes would take place.</a:t>
            </a:r>
            <a:endParaRPr lang="en-GB" dirty="0"/>
          </a:p>
        </p:txBody>
      </p:sp>
      <p:sp>
        <p:nvSpPr>
          <p:cNvPr id="4" name="Rectangle 3"/>
          <p:cNvSpPr/>
          <p:nvPr/>
        </p:nvSpPr>
        <p:spPr>
          <a:xfrm>
            <a:off x="218772" y="1052736"/>
            <a:ext cx="6552728" cy="3139321"/>
          </a:xfrm>
          <a:prstGeom prst="rect">
            <a:avLst/>
          </a:prstGeom>
          <a:solidFill>
            <a:schemeClr val="accent6">
              <a:lumMod val="20000"/>
              <a:lumOff val="80000"/>
            </a:schemeClr>
          </a:solidFill>
        </p:spPr>
        <p:txBody>
          <a:bodyPr wrap="square">
            <a:spAutoFit/>
          </a:bodyPr>
          <a:lstStyle/>
          <a:p>
            <a:r>
              <a:rPr lang="en-GB" dirty="0"/>
              <a:t>Hungary had been controlled by Russia since 1945. Many </a:t>
            </a:r>
            <a:r>
              <a:rPr lang="en-GB" dirty="0" smtClean="0"/>
              <a:t>Hungarians </a:t>
            </a:r>
            <a:r>
              <a:rPr lang="en-GB" dirty="0"/>
              <a:t>were angry because: </a:t>
            </a:r>
          </a:p>
          <a:p>
            <a:pPr marL="342900" indent="-342900">
              <a:buFont typeface="+mj-lt"/>
              <a:buAutoNum type="arabicPeriod"/>
            </a:pPr>
            <a:r>
              <a:rPr lang="en-GB" dirty="0" smtClean="0"/>
              <a:t>Hungarian </a:t>
            </a:r>
            <a:r>
              <a:rPr lang="en-GB" dirty="0"/>
              <a:t>land was redistributed </a:t>
            </a:r>
            <a:r>
              <a:rPr lang="en-GB" dirty="0" smtClean="0"/>
              <a:t>to other </a:t>
            </a:r>
            <a:r>
              <a:rPr lang="en-GB" dirty="0"/>
              <a:t>Eastern European countries. </a:t>
            </a:r>
            <a:endParaRPr lang="en-GB" dirty="0" smtClean="0"/>
          </a:p>
          <a:p>
            <a:pPr marL="342900" indent="-342900">
              <a:buFont typeface="+mj-lt"/>
              <a:buAutoNum type="arabicPeriod"/>
            </a:pPr>
            <a:r>
              <a:rPr lang="en-GB" dirty="0" smtClean="0"/>
              <a:t>Hungarian </a:t>
            </a:r>
            <a:r>
              <a:rPr lang="en-GB" dirty="0"/>
              <a:t>coal, oil and wheat were shipped to Russia while Hungarians starved.</a:t>
            </a:r>
          </a:p>
          <a:p>
            <a:pPr marL="342900" indent="-342900">
              <a:buFont typeface="+mj-lt"/>
              <a:buAutoNum type="arabicPeriod"/>
            </a:pPr>
            <a:r>
              <a:rPr lang="en-GB" dirty="0"/>
              <a:t>Communists executed popular political leaders and their supporters.</a:t>
            </a:r>
          </a:p>
          <a:p>
            <a:pPr marL="342900" indent="-342900">
              <a:buFont typeface="+mj-lt"/>
              <a:buAutoNum type="arabicPeriod"/>
            </a:pPr>
            <a:r>
              <a:rPr lang="en-GB" u="sng" dirty="0" err="1">
                <a:solidFill>
                  <a:srgbClr val="FF0000"/>
                </a:solidFill>
              </a:rPr>
              <a:t>Matyas</a:t>
            </a:r>
            <a:r>
              <a:rPr lang="en-GB" u="sng" dirty="0">
                <a:solidFill>
                  <a:srgbClr val="FF0000"/>
                </a:solidFill>
              </a:rPr>
              <a:t> </a:t>
            </a:r>
            <a:r>
              <a:rPr lang="en-GB" u="sng" dirty="0" err="1" smtClean="0">
                <a:solidFill>
                  <a:srgbClr val="FF0000"/>
                </a:solidFill>
              </a:rPr>
              <a:t>Rakosi</a:t>
            </a:r>
            <a:r>
              <a:rPr lang="en-GB" dirty="0" smtClean="0">
                <a:solidFill>
                  <a:srgbClr val="FF0000"/>
                </a:solidFill>
              </a:rPr>
              <a:t>, Hungary’s dictator from 1949 to1956, </a:t>
            </a:r>
            <a:r>
              <a:rPr lang="en-GB" dirty="0">
                <a:solidFill>
                  <a:srgbClr val="FF0000"/>
                </a:solidFill>
              </a:rPr>
              <a:t>described himself as “Stalin's best pupil”. He imprisoned 287,000 people and was responsible for more than 2,000 </a:t>
            </a:r>
            <a:r>
              <a:rPr lang="en-GB" dirty="0" smtClean="0">
                <a:solidFill>
                  <a:srgbClr val="FF0000"/>
                </a:solidFill>
              </a:rPr>
              <a:t>deaths.</a:t>
            </a:r>
            <a:endParaRPr lang="en-GB" dirty="0">
              <a:solidFill>
                <a:srgbClr val="FF0000"/>
              </a:solidFill>
            </a:endParaRPr>
          </a:p>
        </p:txBody>
      </p:sp>
      <p:pic>
        <p:nvPicPr>
          <p:cNvPr id="6146" name="Picture 2" descr="https://upload.wikimedia.org/wikipedia/ru/d/db/M%C3%A1ty%C3%A1s_R%C3%A1ko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845" y="1077835"/>
            <a:ext cx="1843700" cy="2421937"/>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rot="16200000">
            <a:off x="6228184" y="2046332"/>
            <a:ext cx="576064" cy="11521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6148" name="Picture 4" descr="portrait of upper-body of man in suit and tie with several medals near lap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94" y="4363208"/>
            <a:ext cx="1328970" cy="1853564"/>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rot="5400000">
            <a:off x="2124170" y="4946004"/>
            <a:ext cx="576064" cy="115212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7" name="TextBox 6"/>
          <p:cNvSpPr txBox="1"/>
          <p:nvPr/>
        </p:nvSpPr>
        <p:spPr>
          <a:xfrm>
            <a:off x="6981845" y="3499772"/>
            <a:ext cx="1843700" cy="369332"/>
          </a:xfrm>
          <a:prstGeom prst="rect">
            <a:avLst/>
          </a:prstGeom>
          <a:solidFill>
            <a:schemeClr val="accent6">
              <a:lumMod val="20000"/>
              <a:lumOff val="80000"/>
            </a:schemeClr>
          </a:solidFill>
        </p:spPr>
        <p:txBody>
          <a:bodyPr wrap="square" rtlCol="0">
            <a:spAutoFit/>
          </a:bodyPr>
          <a:lstStyle/>
          <a:p>
            <a:pPr algn="ctr"/>
            <a:r>
              <a:rPr lang="en-GB" dirty="0" err="1" smtClean="0">
                <a:solidFill>
                  <a:srgbClr val="FF0000"/>
                </a:solidFill>
              </a:rPr>
              <a:t>Matyas</a:t>
            </a:r>
            <a:r>
              <a:rPr lang="en-GB" dirty="0" smtClean="0">
                <a:solidFill>
                  <a:srgbClr val="FF0000"/>
                </a:solidFill>
              </a:rPr>
              <a:t> </a:t>
            </a:r>
            <a:r>
              <a:rPr lang="en-GB" dirty="0" err="1" smtClean="0">
                <a:solidFill>
                  <a:srgbClr val="FF0000"/>
                </a:solidFill>
              </a:rPr>
              <a:t>Rakosi</a:t>
            </a:r>
            <a:endParaRPr lang="en-GB" dirty="0">
              <a:solidFill>
                <a:srgbClr val="FF0000"/>
              </a:solidFill>
            </a:endParaRPr>
          </a:p>
        </p:txBody>
      </p:sp>
      <p:sp>
        <p:nvSpPr>
          <p:cNvPr id="12" name="TextBox 11"/>
          <p:cNvSpPr txBox="1"/>
          <p:nvPr/>
        </p:nvSpPr>
        <p:spPr>
          <a:xfrm>
            <a:off x="218693" y="6265090"/>
            <a:ext cx="2193509" cy="523220"/>
          </a:xfrm>
          <a:prstGeom prst="rect">
            <a:avLst/>
          </a:prstGeom>
          <a:solidFill>
            <a:schemeClr val="accent6">
              <a:lumMod val="20000"/>
              <a:lumOff val="80000"/>
            </a:schemeClr>
          </a:solidFill>
        </p:spPr>
        <p:txBody>
          <a:bodyPr wrap="square" rtlCol="0">
            <a:spAutoFit/>
          </a:bodyPr>
          <a:lstStyle/>
          <a:p>
            <a:pPr algn="ctr"/>
            <a:r>
              <a:rPr lang="en-GB" sz="1400" dirty="0" smtClean="0">
                <a:solidFill>
                  <a:srgbClr val="FF0000"/>
                </a:solidFill>
              </a:rPr>
              <a:t>Nikita </a:t>
            </a:r>
            <a:r>
              <a:rPr lang="en-GB" sz="1400" dirty="0" err="1" smtClean="0">
                <a:solidFill>
                  <a:srgbClr val="FF0000"/>
                </a:solidFill>
              </a:rPr>
              <a:t>Krushchev</a:t>
            </a:r>
            <a:r>
              <a:rPr lang="en-GB" sz="1400" dirty="0" smtClean="0">
                <a:solidFill>
                  <a:srgbClr val="FF0000"/>
                </a:solidFill>
              </a:rPr>
              <a:t>, Leader of USSR 1953-64.</a:t>
            </a:r>
            <a:endParaRPr lang="en-GB" sz="1400"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075499116"/>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Causes of the Hungarian Revolution</a:t>
                      </a:r>
                      <a:endParaRPr lang="en-GB" dirty="0"/>
                    </a:p>
                  </a:txBody>
                  <a:tcPr/>
                </a:tc>
              </a:tr>
            </a:tbl>
          </a:graphicData>
        </a:graphic>
      </p:graphicFrame>
    </p:spTree>
    <p:extLst>
      <p:ext uri="{BB962C8B-B14F-4D97-AF65-F5344CB8AC3E}">
        <p14:creationId xmlns:p14="http://schemas.microsoft.com/office/powerpoint/2010/main" val="7472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9676" y="1113130"/>
            <a:ext cx="3240360" cy="1077218"/>
          </a:xfrm>
          <a:prstGeom prst="rect">
            <a:avLst/>
          </a:prstGeom>
          <a:solidFill>
            <a:schemeClr val="accent6">
              <a:lumMod val="20000"/>
              <a:lumOff val="80000"/>
            </a:schemeClr>
          </a:solidFill>
        </p:spPr>
        <p:txBody>
          <a:bodyPr wrap="square">
            <a:spAutoFit/>
          </a:bodyPr>
          <a:lstStyle/>
          <a:p>
            <a:pPr marL="342900" indent="-342900">
              <a:buFont typeface="+mj-lt"/>
              <a:buAutoNum type="arabicPeriod"/>
            </a:pPr>
            <a:r>
              <a:rPr lang="en-GB" sz="1600" dirty="0" smtClean="0"/>
              <a:t>July </a:t>
            </a:r>
            <a:r>
              <a:rPr lang="en-GB" sz="1600" dirty="0"/>
              <a:t>1956, the 'Stalinist' Secretary of the Hungarian Communist Party, </a:t>
            </a:r>
            <a:r>
              <a:rPr lang="en-GB" sz="1600" dirty="0" err="1"/>
              <a:t>Rakosi</a:t>
            </a:r>
            <a:r>
              <a:rPr lang="en-GB" sz="1600" dirty="0"/>
              <a:t>, fell from power.</a:t>
            </a:r>
          </a:p>
        </p:txBody>
      </p:sp>
      <p:sp>
        <p:nvSpPr>
          <p:cNvPr id="9" name="Rectangle 8"/>
          <p:cNvSpPr/>
          <p:nvPr/>
        </p:nvSpPr>
        <p:spPr>
          <a:xfrm>
            <a:off x="3645024" y="866909"/>
            <a:ext cx="2934072"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2"/>
            </a:pPr>
            <a:r>
              <a:rPr lang="en-GB" sz="1600" dirty="0" smtClean="0"/>
              <a:t>During </a:t>
            </a:r>
            <a:r>
              <a:rPr lang="en-GB" sz="1600" dirty="0"/>
              <a:t>October 1956, students, workers and soldiers in Hungary attacked the AVH (the secret police) and Russian soldiers, and smashed a statue of Stalin</a:t>
            </a:r>
            <a:r>
              <a:rPr lang="en-GB" sz="1600" dirty="0" smtClean="0"/>
              <a:t>.</a:t>
            </a:r>
            <a:endParaRPr lang="en-GB" sz="1600" dirty="0"/>
          </a:p>
        </p:txBody>
      </p:sp>
      <p:pic>
        <p:nvPicPr>
          <p:cNvPr id="8194" name="Picture 2" descr="The statue of Stalin lies bro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492896"/>
            <a:ext cx="3911691" cy="39116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GB"/>
          </a:p>
        </p:txBody>
      </p:sp>
      <p:graphicFrame>
        <p:nvGraphicFramePr>
          <p:cNvPr id="17" name="Table 16"/>
          <p:cNvGraphicFramePr>
            <a:graphicFrameLocks noGrp="1"/>
          </p:cNvGraphicFramePr>
          <p:nvPr>
            <p:extLst>
              <p:ext uri="{D42A27DB-BD31-4B8C-83A1-F6EECF244321}">
                <p14:modId xmlns:p14="http://schemas.microsoft.com/office/powerpoint/2010/main" val="954201369"/>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Events of the Hungarian Revolution</a:t>
                      </a:r>
                      <a:endParaRPr lang="en-GB" dirty="0"/>
                    </a:p>
                  </a:txBody>
                  <a:tcPr/>
                </a:tc>
              </a:tr>
            </a:tbl>
          </a:graphicData>
        </a:graphic>
      </p:graphicFrame>
    </p:spTree>
    <p:extLst>
      <p:ext uri="{BB962C8B-B14F-4D97-AF65-F5344CB8AC3E}">
        <p14:creationId xmlns:p14="http://schemas.microsoft.com/office/powerpoint/2010/main" val="397957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9676" y="866909"/>
            <a:ext cx="3240360" cy="1077218"/>
          </a:xfrm>
          <a:prstGeom prst="rect">
            <a:avLst/>
          </a:prstGeom>
          <a:solidFill>
            <a:schemeClr val="accent6">
              <a:lumMod val="20000"/>
              <a:lumOff val="80000"/>
            </a:schemeClr>
          </a:solidFill>
        </p:spPr>
        <p:txBody>
          <a:bodyPr wrap="square">
            <a:spAutoFit/>
          </a:bodyPr>
          <a:lstStyle/>
          <a:p>
            <a:pPr marL="342900" indent="-342900">
              <a:buFont typeface="+mj-lt"/>
              <a:buAutoNum type="arabicPeriod"/>
            </a:pPr>
            <a:r>
              <a:rPr lang="en-GB" sz="1600" dirty="0" smtClean="0"/>
              <a:t>July </a:t>
            </a:r>
            <a:r>
              <a:rPr lang="en-GB" sz="1600" dirty="0"/>
              <a:t>1956, the 'Stalinist' Secretary of the Hungarian Communist Party, </a:t>
            </a:r>
            <a:r>
              <a:rPr lang="en-GB" sz="1600" dirty="0" err="1"/>
              <a:t>Rakosi</a:t>
            </a:r>
            <a:r>
              <a:rPr lang="en-GB" sz="1600" dirty="0"/>
              <a:t>, fell from power.</a:t>
            </a:r>
          </a:p>
        </p:txBody>
      </p:sp>
      <p:sp>
        <p:nvSpPr>
          <p:cNvPr id="9" name="Rectangle 8"/>
          <p:cNvSpPr/>
          <p:nvPr/>
        </p:nvSpPr>
        <p:spPr>
          <a:xfrm>
            <a:off x="3645024" y="841211"/>
            <a:ext cx="2934072"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2"/>
            </a:pPr>
            <a:r>
              <a:rPr lang="en-GB" sz="1600" dirty="0" smtClean="0"/>
              <a:t>During </a:t>
            </a:r>
            <a:r>
              <a:rPr lang="en-GB" sz="1600" dirty="0"/>
              <a:t>October 1956, students, workers and soldiers in Hungary attacked the AVH (the secret police) and Russian soldiers, and smashed a statue of Stalin</a:t>
            </a:r>
            <a:r>
              <a:rPr lang="en-GB" sz="1600" dirty="0" smtClean="0"/>
              <a:t>.</a:t>
            </a:r>
            <a:endParaRPr lang="en-GB" sz="1600" dirty="0"/>
          </a:p>
        </p:txBody>
      </p:sp>
      <p:sp>
        <p:nvSpPr>
          <p:cNvPr id="11" name="Rectangle 10"/>
          <p:cNvSpPr/>
          <p:nvPr/>
        </p:nvSpPr>
        <p:spPr>
          <a:xfrm>
            <a:off x="6876256" y="755244"/>
            <a:ext cx="2034822"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3"/>
            </a:pPr>
            <a:r>
              <a:rPr lang="en-GB" sz="1600" dirty="0"/>
              <a:t>On 24 October 1956 </a:t>
            </a:r>
            <a:r>
              <a:rPr lang="en-GB" sz="1600" dirty="0" err="1"/>
              <a:t>Imre</a:t>
            </a:r>
            <a:r>
              <a:rPr lang="en-GB" sz="1600" dirty="0"/>
              <a:t> Nagy - a moderate and a westerniser - took over as prime minister.</a:t>
            </a:r>
          </a:p>
        </p:txBody>
      </p:sp>
      <p:sp>
        <p:nvSpPr>
          <p:cNvPr id="13" name="Rectangle 12"/>
          <p:cNvSpPr/>
          <p:nvPr/>
        </p:nvSpPr>
        <p:spPr>
          <a:xfrm>
            <a:off x="159676" y="2610581"/>
            <a:ext cx="3024336" cy="1323439"/>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4"/>
            </a:pPr>
            <a:r>
              <a:rPr lang="en-GB" sz="1600" dirty="0" smtClean="0"/>
              <a:t>Nagy </a:t>
            </a:r>
            <a:r>
              <a:rPr lang="en-GB" sz="1600" dirty="0"/>
              <a:t>asked Khrushchev to move the Russian troops out. Khrushchev agreed and on 28 October 1956, the Russian army pulled out of Budapest</a:t>
            </a:r>
            <a:r>
              <a:rPr lang="en-GB" sz="1600" dirty="0" smtClean="0"/>
              <a:t>.</a:t>
            </a:r>
            <a:endParaRPr lang="en-GB" sz="1600" dirty="0"/>
          </a:p>
        </p:txBody>
      </p:sp>
      <p:pic>
        <p:nvPicPr>
          <p:cNvPr id="9218" name="Picture 2" descr="Russian troops leave Budap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794" y="2687839"/>
            <a:ext cx="3922325" cy="39223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reNa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931" y="2655834"/>
            <a:ext cx="1478820" cy="19695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3406129002"/>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Events of the Hungarian Revolution</a:t>
                      </a:r>
                      <a:endParaRPr lang="en-GB" dirty="0"/>
                    </a:p>
                  </a:txBody>
                  <a:tcPr/>
                </a:tc>
              </a:tr>
            </a:tbl>
          </a:graphicData>
        </a:graphic>
      </p:graphicFrame>
    </p:spTree>
    <p:extLst>
      <p:ext uri="{BB962C8B-B14F-4D97-AF65-F5344CB8AC3E}">
        <p14:creationId xmlns:p14="http://schemas.microsoft.com/office/powerpoint/2010/main" val="42668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circle(in)">
                                      <p:cBhvr>
                                        <p:cTn id="12" dur="20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barn(inVertical)">
                                      <p:cBhvr>
                                        <p:cTn id="2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61423" y="790577"/>
            <a:ext cx="3528392" cy="1323439"/>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5"/>
            </a:pPr>
            <a:r>
              <a:rPr lang="en-GB" sz="1600" dirty="0"/>
              <a:t>For five days, there was freedom in Hungary. The new Hungarian government introduced democracy, freedom of speech, and freedom of religion. </a:t>
            </a:r>
          </a:p>
        </p:txBody>
      </p:sp>
      <p:sp>
        <p:nvSpPr>
          <p:cNvPr id="15" name="Rectangle 14"/>
          <p:cNvSpPr/>
          <p:nvPr/>
        </p:nvSpPr>
        <p:spPr>
          <a:xfrm>
            <a:off x="4472267" y="1036798"/>
            <a:ext cx="4204189" cy="1077218"/>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6"/>
            </a:pPr>
            <a:r>
              <a:rPr lang="en-GB" sz="1600" dirty="0"/>
              <a:t>Then, on 3 November 1956, Nagy announced that Hungary was going to leave the Warsaw Pact. </a:t>
            </a:r>
            <a:r>
              <a:rPr lang="en-GB" sz="1600" dirty="0" smtClean="0"/>
              <a:t>Khrushchev </a:t>
            </a:r>
            <a:r>
              <a:rPr lang="en-GB" sz="1600" dirty="0"/>
              <a:t>was not going to allow this. </a:t>
            </a:r>
          </a:p>
        </p:txBody>
      </p:sp>
      <p:sp>
        <p:nvSpPr>
          <p:cNvPr id="16" name="Rectangle 15"/>
          <p:cNvSpPr/>
          <p:nvPr/>
        </p:nvSpPr>
        <p:spPr>
          <a:xfrm>
            <a:off x="251520" y="2556513"/>
            <a:ext cx="3024336"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7"/>
            </a:pPr>
            <a:r>
              <a:rPr lang="en-GB" sz="1600" dirty="0"/>
              <a:t>At dawn on 4 November 1956, 1,000 Russian tanks rolled into Budapest. They destroyed the Hungarian army and captured Hungarian Radio </a:t>
            </a:r>
            <a:r>
              <a:rPr lang="en-GB" sz="1600" dirty="0" smtClean="0"/>
              <a:t>.</a:t>
            </a:r>
            <a:endParaRPr lang="en-GB" sz="1600" dirty="0"/>
          </a:p>
        </p:txBody>
      </p:sp>
      <p:pic>
        <p:nvPicPr>
          <p:cNvPr id="11266" name="Picture 2" descr="Hungary tries to leave the Warsaw 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569" y="2276872"/>
            <a:ext cx="1681042" cy="16810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ussian tanks enter Budap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47" y="4221088"/>
            <a:ext cx="2566082" cy="25660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432630" y="4132160"/>
            <a:ext cx="2583160"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8"/>
            </a:pPr>
            <a:r>
              <a:rPr lang="en-GB" sz="1600" dirty="0"/>
              <a:t>Hungarian people - even children - fought the Russian troops with machine guns. Some 4,000 Hungarians were killed.</a:t>
            </a:r>
          </a:p>
        </p:txBody>
      </p:sp>
      <p:sp>
        <p:nvSpPr>
          <p:cNvPr id="20" name="Rectangle 19"/>
          <p:cNvSpPr/>
          <p:nvPr/>
        </p:nvSpPr>
        <p:spPr>
          <a:xfrm>
            <a:off x="6467786" y="4126173"/>
            <a:ext cx="2502024" cy="1077218"/>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9"/>
            </a:pPr>
            <a:r>
              <a:rPr lang="en-GB" sz="1600" dirty="0"/>
              <a:t>Khrushchev put in Russian supporter, Janos Kadar, as prime minister.</a:t>
            </a:r>
          </a:p>
        </p:txBody>
      </p:sp>
      <p:pic>
        <p:nvPicPr>
          <p:cNvPr id="11270" name="Picture 6" descr="János Kádár (fototeca.iiccr.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7146" y="5203391"/>
            <a:ext cx="1283303" cy="17003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p:cNvGraphicFramePr>
            <a:graphicFrameLocks noGrp="1"/>
          </p:cNvGraphicFramePr>
          <p:nvPr>
            <p:extLst>
              <p:ext uri="{D42A27DB-BD31-4B8C-83A1-F6EECF244321}">
                <p14:modId xmlns:p14="http://schemas.microsoft.com/office/powerpoint/2010/main" val="3406129002"/>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Events of the Hungarian Revolution</a:t>
                      </a:r>
                      <a:endParaRPr lang="en-GB" dirty="0"/>
                    </a:p>
                  </a:txBody>
                  <a:tcPr/>
                </a:tc>
              </a:tr>
            </a:tbl>
          </a:graphicData>
        </a:graphic>
      </p:graphicFrame>
    </p:spTree>
    <p:extLst>
      <p:ext uri="{BB962C8B-B14F-4D97-AF65-F5344CB8AC3E}">
        <p14:creationId xmlns:p14="http://schemas.microsoft.com/office/powerpoint/2010/main" val="288968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circle(in)">
                                      <p:cBhvr>
                                        <p:cTn id="17" dur="20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barn(inVertical)">
                                      <p:cBhvr>
                                        <p:cTn id="27" dur="5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270"/>
                                        </p:tgtEl>
                                        <p:attrNameLst>
                                          <p:attrName>style.visibility</p:attrName>
                                        </p:attrNameLst>
                                      </p:cBhvr>
                                      <p:to>
                                        <p:strVal val="visible"/>
                                      </p:to>
                                    </p:set>
                                    <p:anim calcmode="lin" valueType="num">
                                      <p:cBhvr additive="base">
                                        <p:cTn id="42" dur="500" fill="hold"/>
                                        <p:tgtEl>
                                          <p:spTgt spid="11270"/>
                                        </p:tgtEl>
                                        <p:attrNameLst>
                                          <p:attrName>ppt_x</p:attrName>
                                        </p:attrNameLst>
                                      </p:cBhvr>
                                      <p:tavLst>
                                        <p:tav tm="0">
                                          <p:val>
                                            <p:strVal val="#ppt_x"/>
                                          </p:val>
                                        </p:tav>
                                        <p:tav tm="100000">
                                          <p:val>
                                            <p:strVal val="#ppt_x"/>
                                          </p:val>
                                        </p:tav>
                                      </p:tavLst>
                                    </p:anim>
                                    <p:anim calcmode="lin" valueType="num">
                                      <p:cBhvr additive="base">
                                        <p:cTn id="43"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6455060" cy="346050"/>
          </a:xfrm>
        </p:spPr>
        <p:style>
          <a:lnRef idx="2">
            <a:schemeClr val="dk1"/>
          </a:lnRef>
          <a:fillRef idx="1">
            <a:schemeClr val="lt1"/>
          </a:fillRef>
          <a:effectRef idx="0">
            <a:schemeClr val="dk1"/>
          </a:effectRef>
          <a:fontRef idx="minor">
            <a:schemeClr val="dk1"/>
          </a:fontRef>
        </p:style>
        <p:txBody>
          <a:bodyPr>
            <a:noAutofit/>
          </a:bodyPr>
          <a:lstStyle/>
          <a:p>
            <a:r>
              <a:rPr lang="en-GB" sz="2400" u="sng" dirty="0" smtClean="0"/>
              <a:t>Events of the Hungarian Revolution</a:t>
            </a:r>
            <a:endParaRPr lang="en-GB" sz="2400" u="sng" dirty="0"/>
          </a:p>
        </p:txBody>
      </p:sp>
      <p:sp>
        <p:nvSpPr>
          <p:cNvPr id="8" name="Rectangle 7"/>
          <p:cNvSpPr/>
          <p:nvPr/>
        </p:nvSpPr>
        <p:spPr>
          <a:xfrm>
            <a:off x="159676" y="620687"/>
            <a:ext cx="3240360" cy="1077218"/>
          </a:xfrm>
          <a:prstGeom prst="rect">
            <a:avLst/>
          </a:prstGeom>
          <a:solidFill>
            <a:schemeClr val="accent6">
              <a:lumMod val="20000"/>
              <a:lumOff val="80000"/>
            </a:schemeClr>
          </a:solidFill>
        </p:spPr>
        <p:txBody>
          <a:bodyPr wrap="square">
            <a:spAutoFit/>
          </a:bodyPr>
          <a:lstStyle/>
          <a:p>
            <a:pPr marL="342900" indent="-342900">
              <a:buFont typeface="+mj-lt"/>
              <a:buAutoNum type="arabicPeriod"/>
            </a:pPr>
            <a:r>
              <a:rPr lang="en-GB" sz="1600" dirty="0" smtClean="0"/>
              <a:t>July </a:t>
            </a:r>
            <a:r>
              <a:rPr lang="en-GB" sz="1600" dirty="0"/>
              <a:t>1956, the 'Stalinist' Secretary of the Hungarian Communist Party, </a:t>
            </a:r>
            <a:r>
              <a:rPr lang="en-GB" sz="1600" dirty="0" err="1"/>
              <a:t>Rakosi</a:t>
            </a:r>
            <a:r>
              <a:rPr lang="en-GB" sz="1600" dirty="0"/>
              <a:t>, fell from power.</a:t>
            </a:r>
          </a:p>
        </p:txBody>
      </p:sp>
      <p:sp>
        <p:nvSpPr>
          <p:cNvPr id="9" name="Rectangle 8"/>
          <p:cNvSpPr/>
          <p:nvPr/>
        </p:nvSpPr>
        <p:spPr>
          <a:xfrm>
            <a:off x="3645024" y="620688"/>
            <a:ext cx="2934072"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2"/>
            </a:pPr>
            <a:r>
              <a:rPr lang="en-GB" sz="1600" dirty="0" smtClean="0"/>
              <a:t>During </a:t>
            </a:r>
            <a:r>
              <a:rPr lang="en-GB" sz="1600" dirty="0"/>
              <a:t>October 1956, students, workers and soldiers in Hungary attacked the AVH (the secret police) and Russian soldiers, and smashed a statue of Stalin</a:t>
            </a:r>
            <a:r>
              <a:rPr lang="en-GB" sz="1600" dirty="0" smtClean="0"/>
              <a:t>.</a:t>
            </a:r>
            <a:endParaRPr lang="en-GB" sz="1600" dirty="0"/>
          </a:p>
        </p:txBody>
      </p:sp>
      <p:sp>
        <p:nvSpPr>
          <p:cNvPr id="11" name="Rectangle 10"/>
          <p:cNvSpPr/>
          <p:nvPr/>
        </p:nvSpPr>
        <p:spPr>
          <a:xfrm>
            <a:off x="6876256" y="620688"/>
            <a:ext cx="2034822"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3"/>
            </a:pPr>
            <a:r>
              <a:rPr lang="en-GB" sz="1600" dirty="0"/>
              <a:t>On 24 October 1956 </a:t>
            </a:r>
            <a:r>
              <a:rPr lang="en-GB" sz="1600" dirty="0" err="1"/>
              <a:t>Imre</a:t>
            </a:r>
            <a:r>
              <a:rPr lang="en-GB" sz="1600" dirty="0"/>
              <a:t> Nagy - a moderate and a westerniser - took over as prime minister.</a:t>
            </a:r>
          </a:p>
        </p:txBody>
      </p:sp>
      <p:sp>
        <p:nvSpPr>
          <p:cNvPr id="13" name="Rectangle 12"/>
          <p:cNvSpPr/>
          <p:nvPr/>
        </p:nvSpPr>
        <p:spPr>
          <a:xfrm>
            <a:off x="159676" y="2610581"/>
            <a:ext cx="3024336" cy="1323439"/>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4"/>
            </a:pPr>
            <a:r>
              <a:rPr lang="en-GB" sz="1600" dirty="0" smtClean="0"/>
              <a:t>Nagy </a:t>
            </a:r>
            <a:r>
              <a:rPr lang="en-GB" sz="1600" dirty="0"/>
              <a:t>asked Khrushchev to move the Russian troops out. Khrushchev agreed and on 28 October 1956, the Russian army pulled out of Budapest</a:t>
            </a:r>
            <a:r>
              <a:rPr lang="en-GB" sz="1600" dirty="0" smtClean="0"/>
              <a:t>.</a:t>
            </a:r>
            <a:endParaRPr lang="en-GB" sz="1600" dirty="0"/>
          </a:p>
        </p:txBody>
      </p:sp>
      <p:sp>
        <p:nvSpPr>
          <p:cNvPr id="14" name="Rectangle 13"/>
          <p:cNvSpPr/>
          <p:nvPr/>
        </p:nvSpPr>
        <p:spPr>
          <a:xfrm>
            <a:off x="3400036" y="2563573"/>
            <a:ext cx="3179060"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5"/>
            </a:pPr>
            <a:r>
              <a:rPr lang="en-GB" sz="1600" dirty="0"/>
              <a:t>For five days, there was freedom in Hungary. The new Hungarian government introduced democracy, freedom of speech, and freedom of religion. </a:t>
            </a:r>
          </a:p>
        </p:txBody>
      </p:sp>
      <p:sp>
        <p:nvSpPr>
          <p:cNvPr id="15" name="Rectangle 14"/>
          <p:cNvSpPr/>
          <p:nvPr/>
        </p:nvSpPr>
        <p:spPr>
          <a:xfrm>
            <a:off x="6876255" y="2563573"/>
            <a:ext cx="2106829" cy="2308324"/>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6"/>
            </a:pPr>
            <a:r>
              <a:rPr lang="en-GB" sz="1600" dirty="0"/>
              <a:t>Then, on 3 November 1956, Nagy announced that Hungary was going to leave the Warsaw Pact. </a:t>
            </a:r>
            <a:r>
              <a:rPr lang="en-GB" sz="1600" dirty="0" smtClean="0"/>
              <a:t>Khrushchev </a:t>
            </a:r>
            <a:r>
              <a:rPr lang="en-GB" sz="1600" dirty="0"/>
              <a:t>was not going to allow this. </a:t>
            </a:r>
          </a:p>
        </p:txBody>
      </p:sp>
      <p:sp>
        <p:nvSpPr>
          <p:cNvPr id="16" name="Rectangle 15"/>
          <p:cNvSpPr/>
          <p:nvPr/>
        </p:nvSpPr>
        <p:spPr>
          <a:xfrm>
            <a:off x="251520" y="4509120"/>
            <a:ext cx="3024336"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7"/>
            </a:pPr>
            <a:r>
              <a:rPr lang="en-GB" sz="1600" dirty="0"/>
              <a:t>At dawn on 4 November 1956, 1,000 Russian tanks rolled into Budapest. They destroyed the Hungarian army and captured Hungarian Radio </a:t>
            </a:r>
            <a:r>
              <a:rPr lang="en-GB" sz="1600" dirty="0" smtClean="0"/>
              <a:t>.</a:t>
            </a:r>
            <a:endParaRPr lang="en-GB" sz="1600" dirty="0"/>
          </a:p>
        </p:txBody>
      </p:sp>
      <p:sp>
        <p:nvSpPr>
          <p:cNvPr id="18" name="Rectangle 17"/>
          <p:cNvSpPr/>
          <p:nvPr/>
        </p:nvSpPr>
        <p:spPr>
          <a:xfrm>
            <a:off x="3645024" y="4653136"/>
            <a:ext cx="2583160" cy="1569660"/>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8"/>
            </a:pPr>
            <a:r>
              <a:rPr lang="en-GB" sz="1600" dirty="0"/>
              <a:t>Hungarian people - even children - fought the Russian troops with machine guns. Some 4,000 Hungarians were killed.</a:t>
            </a:r>
          </a:p>
        </p:txBody>
      </p:sp>
      <p:sp>
        <p:nvSpPr>
          <p:cNvPr id="19" name="Rectangle 18"/>
          <p:cNvSpPr/>
          <p:nvPr/>
        </p:nvSpPr>
        <p:spPr>
          <a:xfrm>
            <a:off x="6467786" y="5130595"/>
            <a:ext cx="2502024" cy="1077218"/>
          </a:xfrm>
          <a:prstGeom prst="rect">
            <a:avLst/>
          </a:prstGeom>
          <a:solidFill>
            <a:schemeClr val="accent6">
              <a:lumMod val="20000"/>
              <a:lumOff val="80000"/>
            </a:schemeClr>
          </a:solidFill>
        </p:spPr>
        <p:txBody>
          <a:bodyPr wrap="square">
            <a:spAutoFit/>
          </a:bodyPr>
          <a:lstStyle/>
          <a:p>
            <a:pPr marL="342900" indent="-342900">
              <a:buFont typeface="+mj-lt"/>
              <a:buAutoNum type="arabicPeriod" startAt="9"/>
            </a:pPr>
            <a:r>
              <a:rPr lang="en-GB" sz="1600" dirty="0"/>
              <a:t>Khrushchev put in Russian supporter, Janos Kadar, as prime minister.</a:t>
            </a:r>
          </a:p>
        </p:txBody>
      </p:sp>
    </p:spTree>
    <p:extLst>
      <p:ext uri="{BB962C8B-B14F-4D97-AF65-F5344CB8AC3E}">
        <p14:creationId xmlns:p14="http://schemas.microsoft.com/office/powerpoint/2010/main" val="13038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29600" cy="527365"/>
          </a:xfrm>
        </p:spPr>
        <p:txBody>
          <a:bodyPr>
            <a:normAutofit fontScale="90000"/>
          </a:bodyPr>
          <a:lstStyle/>
          <a:p>
            <a:pPr algn="l"/>
            <a:r>
              <a:rPr lang="en-GB" dirty="0" smtClean="0"/>
              <a:t>Ideological differences</a:t>
            </a:r>
            <a:endParaRPr lang="en-GB"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17922"/>
            <a:ext cx="6048672" cy="592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18160" y="655319"/>
            <a:ext cx="2808312" cy="6247864"/>
          </a:xfrm>
          <a:prstGeom prst="rect">
            <a:avLst/>
          </a:prstGeom>
          <a:solidFill>
            <a:schemeClr val="accent6">
              <a:lumMod val="20000"/>
              <a:lumOff val="80000"/>
            </a:schemeClr>
          </a:solidFill>
        </p:spPr>
        <p:txBody>
          <a:bodyPr wrap="square" rtlCol="0">
            <a:spAutoFit/>
          </a:bodyPr>
          <a:lstStyle/>
          <a:p>
            <a:pPr marL="342900" indent="-342900">
              <a:buFont typeface="+mj-lt"/>
              <a:buAutoNum type="arabicPeriod"/>
            </a:pPr>
            <a:r>
              <a:rPr lang="en-GB" sz="2000" dirty="0" smtClean="0"/>
              <a:t>During WW2 </a:t>
            </a:r>
            <a:r>
              <a:rPr lang="en-GB" sz="2000" dirty="0" smtClean="0">
                <a:solidFill>
                  <a:srgbClr val="FF0000"/>
                </a:solidFill>
              </a:rPr>
              <a:t>America and the USSR worked together as members of the </a:t>
            </a:r>
            <a:r>
              <a:rPr lang="en-GB" sz="2000" b="1" u="sng" dirty="0" smtClean="0">
                <a:solidFill>
                  <a:srgbClr val="FF0000"/>
                </a:solidFill>
              </a:rPr>
              <a:t>Grand Alliance</a:t>
            </a:r>
            <a:r>
              <a:rPr lang="en-GB" sz="2000" b="1" dirty="0" smtClean="0"/>
              <a:t>.</a:t>
            </a:r>
          </a:p>
          <a:p>
            <a:pPr marL="342900" indent="-342900">
              <a:buFont typeface="+mj-lt"/>
              <a:buAutoNum type="arabicPeriod"/>
            </a:pPr>
            <a:r>
              <a:rPr lang="en-GB" sz="2000" b="1" dirty="0" smtClean="0"/>
              <a:t> </a:t>
            </a:r>
            <a:r>
              <a:rPr lang="en-GB" sz="2000" dirty="0" smtClean="0"/>
              <a:t>However after the defeat of Nazi Germany, the alliance became increasingly uneasy. This was due to </a:t>
            </a:r>
            <a:r>
              <a:rPr lang="en-GB" sz="2000" b="1" dirty="0" smtClean="0"/>
              <a:t>ideological differences.</a:t>
            </a:r>
          </a:p>
          <a:p>
            <a:pPr marL="342900" indent="-342900">
              <a:buFont typeface="+mj-lt"/>
              <a:buAutoNum type="arabicPeriod"/>
            </a:pPr>
            <a:r>
              <a:rPr lang="en-GB" sz="2000" dirty="0" smtClean="0"/>
              <a:t>The leaders each wanted the other to recognize that there were countries which fell within their “</a:t>
            </a:r>
            <a:r>
              <a:rPr lang="en-GB" sz="2000" b="1" u="sng" dirty="0" smtClean="0">
                <a:solidFill>
                  <a:srgbClr val="FF0000"/>
                </a:solidFill>
              </a:rPr>
              <a:t>sphere of influence</a:t>
            </a:r>
            <a:r>
              <a:rPr lang="en-GB" sz="2000" dirty="0" smtClean="0">
                <a:solidFill>
                  <a:srgbClr val="FF0000"/>
                </a:solidFill>
              </a:rPr>
              <a:t>” (</a:t>
            </a:r>
            <a:r>
              <a:rPr lang="en-GB" sz="2000" i="1" dirty="0" smtClean="0">
                <a:solidFill>
                  <a:srgbClr val="FF0000"/>
                </a:solidFill>
              </a:rPr>
              <a:t>countries which are influenced by a larger country)</a:t>
            </a:r>
          </a:p>
        </p:txBody>
      </p:sp>
      <p:graphicFrame>
        <p:nvGraphicFramePr>
          <p:cNvPr id="6" name="Table 5"/>
          <p:cNvGraphicFramePr>
            <a:graphicFrameLocks noGrp="1"/>
          </p:cNvGraphicFramePr>
          <p:nvPr>
            <p:extLst>
              <p:ext uri="{D42A27DB-BD31-4B8C-83A1-F6EECF244321}">
                <p14:modId xmlns:p14="http://schemas.microsoft.com/office/powerpoint/2010/main" val="668546846"/>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Ideological differences</a:t>
                      </a:r>
                      <a:endParaRPr lang="en-GB" dirty="0"/>
                    </a:p>
                  </a:txBody>
                  <a:tcPr/>
                </a:tc>
              </a:tr>
            </a:tbl>
          </a:graphicData>
        </a:graphic>
      </p:graphicFrame>
    </p:spTree>
    <p:extLst>
      <p:ext uri="{BB962C8B-B14F-4D97-AF65-F5344CB8AC3E}">
        <p14:creationId xmlns:p14="http://schemas.microsoft.com/office/powerpoint/2010/main" val="196362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6260" y="1028943"/>
            <a:ext cx="3913660" cy="5696789"/>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514350" indent="-514350">
              <a:buFont typeface="+mj-lt"/>
              <a:buAutoNum type="arabicPeriod"/>
            </a:pPr>
            <a:r>
              <a:rPr lang="en-GB" sz="1800" dirty="0" smtClean="0"/>
              <a:t>Nagy was arrested by soviet troops and accused of treason. He was hanged in June 1958.</a:t>
            </a:r>
          </a:p>
          <a:p>
            <a:pPr marL="514350" indent="-514350">
              <a:buFont typeface="+mj-lt"/>
              <a:buAutoNum type="arabicPeriod"/>
            </a:pPr>
            <a:r>
              <a:rPr lang="en-GB" sz="1800" dirty="0" smtClean="0"/>
              <a:t>President Eisenhower offered food and medical aid worth $20 million to the Hungarians and praised the bravery of the Hungarian people.</a:t>
            </a:r>
          </a:p>
          <a:p>
            <a:pPr marL="514350" indent="-514350">
              <a:buFont typeface="+mj-lt"/>
              <a:buAutoNum type="arabicPeriod"/>
            </a:pPr>
            <a:r>
              <a:rPr lang="en-GB" sz="1800" dirty="0" smtClean="0"/>
              <a:t>However the USA failed to support Hungary militarily – this discouraged many Eastern Europeans from protesting.</a:t>
            </a:r>
          </a:p>
          <a:p>
            <a:pPr marL="514350" indent="-514350">
              <a:buFont typeface="+mj-lt"/>
              <a:buAutoNum type="arabicPeriod"/>
            </a:pPr>
            <a:r>
              <a:rPr lang="en-GB" sz="1800" dirty="0" smtClean="0"/>
              <a:t>The UN condemned the Soviet invasion. Spain, the Netherlands and Sweden boycotted the 1956 Olympics in protest.</a:t>
            </a:r>
          </a:p>
          <a:p>
            <a:pPr marL="514350" indent="-514350">
              <a:buFont typeface="+mj-lt"/>
              <a:buAutoNum type="arabicPeriod"/>
            </a:pPr>
            <a:r>
              <a:rPr lang="en-GB" sz="1800" dirty="0" smtClean="0"/>
              <a:t>Many Western Communists </a:t>
            </a:r>
            <a:r>
              <a:rPr lang="en-GB" sz="1800" dirty="0"/>
              <a:t>left </a:t>
            </a:r>
            <a:r>
              <a:rPr lang="en-GB" sz="1800" dirty="0" smtClean="0"/>
              <a:t>Communist Parties.</a:t>
            </a:r>
            <a:endParaRPr lang="en-GB" sz="1800" dirty="0"/>
          </a:p>
        </p:txBody>
      </p:sp>
      <p:pic>
        <p:nvPicPr>
          <p:cNvPr id="12290" name="Picture 2" descr="http://upload.wikimedia.org/wikipedia/commons/0/07/Sz%C3%A9tl%C5%91tt_harckocsi_a_M%C3%B3ricz_Zsigmond_k%C3%B6rt%C3%A9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6" y="764704"/>
            <a:ext cx="4701854" cy="33180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americanhungarianfederation.org/FamousHungarians/images/timecv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6" y="4082760"/>
            <a:ext cx="1967129" cy="267432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upload.wikimedia.org/wikipedia/commons/6/63/Dwight_D._Eisenhower,_official_photo_portrait,_May_29,_19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189710"/>
            <a:ext cx="2050065" cy="25673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988179526"/>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1 – How did the Cold War develop? 1945-53</a:t>
                      </a:r>
                      <a:endParaRPr lang="en-GB" dirty="0"/>
                    </a:p>
                  </a:txBody>
                  <a:tcPr/>
                </a:tc>
                <a:tc>
                  <a:txBody>
                    <a:bodyPr/>
                    <a:lstStyle/>
                    <a:p>
                      <a:r>
                        <a:rPr lang="en-GB" dirty="0" smtClean="0"/>
                        <a:t>Feature: Effects</a:t>
                      </a:r>
                      <a:r>
                        <a:rPr lang="en-GB" baseline="0" dirty="0" smtClean="0"/>
                        <a:t> </a:t>
                      </a:r>
                      <a:r>
                        <a:rPr lang="en-GB" dirty="0" smtClean="0"/>
                        <a:t>of the Hungarian Revolution</a:t>
                      </a:r>
                      <a:endParaRPr lang="en-GB" dirty="0"/>
                    </a:p>
                  </a:txBody>
                  <a:tcPr/>
                </a:tc>
              </a:tr>
            </a:tbl>
          </a:graphicData>
        </a:graphic>
      </p:graphicFrame>
    </p:spTree>
    <p:extLst>
      <p:ext uri="{BB962C8B-B14F-4D97-AF65-F5344CB8AC3E}">
        <p14:creationId xmlns:p14="http://schemas.microsoft.com/office/powerpoint/2010/main" val="2652180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84976" cy="6093296"/>
          </a:xfrm>
        </p:spPr>
        <p:style>
          <a:lnRef idx="2">
            <a:schemeClr val="dk1"/>
          </a:lnRef>
          <a:fillRef idx="1">
            <a:schemeClr val="lt1"/>
          </a:fillRef>
          <a:effectRef idx="0">
            <a:schemeClr val="dk1"/>
          </a:effectRef>
          <a:fontRef idx="minor">
            <a:schemeClr val="dk1"/>
          </a:fontRef>
        </p:style>
        <p:txBody>
          <a:bodyPr numCol="2">
            <a:noAutofit/>
          </a:bodyPr>
          <a:lstStyle/>
          <a:p>
            <a:pPr>
              <a:buFont typeface="+mj-lt"/>
              <a:buAutoNum type="arabicPeriod"/>
            </a:pPr>
            <a:r>
              <a:rPr lang="en-GB" sz="1800" dirty="0" smtClean="0"/>
              <a:t>What is a sphere </a:t>
            </a:r>
            <a:r>
              <a:rPr lang="en-GB" sz="1800" dirty="0"/>
              <a:t>of influence</a:t>
            </a:r>
            <a:r>
              <a:rPr lang="en-GB" sz="1800" dirty="0" smtClean="0"/>
              <a:t>”?</a:t>
            </a:r>
          </a:p>
          <a:p>
            <a:pPr marL="0" indent="0">
              <a:buNone/>
            </a:pPr>
            <a:r>
              <a:rPr lang="en-GB" sz="1800" dirty="0" smtClean="0">
                <a:solidFill>
                  <a:srgbClr val="7030A0"/>
                </a:solidFill>
              </a:rPr>
              <a:t>countries </a:t>
            </a:r>
            <a:r>
              <a:rPr lang="en-GB" sz="1800" dirty="0">
                <a:solidFill>
                  <a:srgbClr val="7030A0"/>
                </a:solidFill>
              </a:rPr>
              <a:t>which are influenced by a larger </a:t>
            </a:r>
            <a:r>
              <a:rPr lang="en-GB" sz="1800" dirty="0" smtClean="0">
                <a:solidFill>
                  <a:srgbClr val="7030A0"/>
                </a:solidFill>
              </a:rPr>
              <a:t>country</a:t>
            </a:r>
          </a:p>
          <a:p>
            <a:pPr>
              <a:buFont typeface="+mj-lt"/>
              <a:buAutoNum type="arabicPeriod" startAt="2"/>
            </a:pPr>
            <a:r>
              <a:rPr lang="en-GB" sz="1800" dirty="0" smtClean="0"/>
              <a:t>What was the Grand Alliance and who was it against? </a:t>
            </a:r>
          </a:p>
          <a:p>
            <a:pPr marL="0" indent="0" algn="ctr">
              <a:buNone/>
            </a:pPr>
            <a:r>
              <a:rPr lang="en-GB" sz="1800" dirty="0" smtClean="0">
                <a:solidFill>
                  <a:srgbClr val="7030A0"/>
                </a:solidFill>
              </a:rPr>
              <a:t>USA, USSR and UK against Nazi Germany</a:t>
            </a:r>
            <a:endParaRPr lang="en-GB" sz="1800" dirty="0">
              <a:solidFill>
                <a:srgbClr val="7030A0"/>
              </a:solidFill>
            </a:endParaRPr>
          </a:p>
          <a:p>
            <a:pPr>
              <a:buFont typeface="+mj-lt"/>
              <a:buAutoNum type="arabicPeriod" startAt="3"/>
            </a:pPr>
            <a:r>
              <a:rPr lang="en-GB" sz="1800" dirty="0" smtClean="0"/>
              <a:t>At the Tehran Conference in 1943 why was Stalin angry at the Allies?</a:t>
            </a:r>
          </a:p>
          <a:p>
            <a:pPr marL="0" indent="0">
              <a:buNone/>
            </a:pPr>
            <a:r>
              <a:rPr lang="en-GB" sz="1800" dirty="0" smtClean="0">
                <a:solidFill>
                  <a:srgbClr val="7030A0"/>
                </a:solidFill>
              </a:rPr>
              <a:t>USA/UK had delayed opening </a:t>
            </a:r>
            <a:r>
              <a:rPr lang="en-GB" sz="1800" dirty="0">
                <a:solidFill>
                  <a:srgbClr val="7030A0"/>
                </a:solidFill>
              </a:rPr>
              <a:t>a second front against Nazi Germany</a:t>
            </a:r>
            <a:r>
              <a:rPr lang="en-GB" sz="1800" dirty="0" smtClean="0">
                <a:solidFill>
                  <a:srgbClr val="7030A0"/>
                </a:solidFill>
              </a:rPr>
              <a:t>.</a:t>
            </a:r>
          </a:p>
          <a:p>
            <a:pPr>
              <a:buFont typeface="+mj-lt"/>
              <a:buAutoNum type="arabicPeriod" startAt="4"/>
            </a:pPr>
            <a:r>
              <a:rPr lang="en-GB" sz="1800" dirty="0" smtClean="0"/>
              <a:t>Who attended the Potsdam Conference in July 1945?</a:t>
            </a:r>
          </a:p>
          <a:p>
            <a:pPr marL="0" indent="0" algn="ctr">
              <a:buNone/>
            </a:pPr>
            <a:r>
              <a:rPr lang="en-GB" sz="1800" dirty="0" smtClean="0">
                <a:solidFill>
                  <a:srgbClr val="7030A0"/>
                </a:solidFill>
              </a:rPr>
              <a:t>Truman, Stalin and Atlee.</a:t>
            </a:r>
          </a:p>
          <a:p>
            <a:pPr>
              <a:buFont typeface="+mj-lt"/>
              <a:buAutoNum type="arabicPeriod" startAt="5"/>
            </a:pPr>
            <a:r>
              <a:rPr lang="en-GB" sz="1800" dirty="0" smtClean="0"/>
              <a:t>What did Truman keep secret from Stalin at the Potsdam Conference?</a:t>
            </a:r>
          </a:p>
          <a:p>
            <a:pPr marL="0" indent="0" algn="ctr">
              <a:buNone/>
            </a:pPr>
            <a:r>
              <a:rPr lang="en-GB" sz="1800" i="1" dirty="0" smtClean="0">
                <a:solidFill>
                  <a:srgbClr val="7030A0"/>
                </a:solidFill>
              </a:rPr>
              <a:t>Atomic bomb</a:t>
            </a:r>
          </a:p>
          <a:p>
            <a:pPr>
              <a:buFont typeface="+mj-lt"/>
              <a:buAutoNum type="arabicPeriod" startAt="6"/>
            </a:pPr>
            <a:r>
              <a:rPr lang="en-GB" sz="1800" dirty="0" smtClean="0"/>
              <a:t>Why did Truman and Stalin disagree on what should happen to Germany?</a:t>
            </a:r>
          </a:p>
          <a:p>
            <a:pPr marL="0" indent="0" algn="ctr">
              <a:buNone/>
            </a:pPr>
            <a:r>
              <a:rPr lang="en-GB" sz="1800" i="1" dirty="0" smtClean="0">
                <a:solidFill>
                  <a:srgbClr val="7030A0"/>
                </a:solidFill>
              </a:rPr>
              <a:t>Truman wanted Germany to be a trading partner – Stalin wanted it weakened.</a:t>
            </a:r>
          </a:p>
          <a:p>
            <a:pPr marL="0" indent="0" algn="ctr">
              <a:buNone/>
            </a:pPr>
            <a:endParaRPr lang="en-GB" sz="1800" i="1" dirty="0" smtClean="0">
              <a:solidFill>
                <a:srgbClr val="7030A0"/>
              </a:solidFill>
            </a:endParaRPr>
          </a:p>
          <a:p>
            <a:pPr>
              <a:buFont typeface="+mj-lt"/>
              <a:buAutoNum type="arabicPeriod" startAt="7"/>
            </a:pPr>
            <a:r>
              <a:rPr lang="en-GB" sz="1800" dirty="0" smtClean="0"/>
              <a:t>Which telegram in 1946 </a:t>
            </a:r>
            <a:r>
              <a:rPr lang="en-GB" sz="1800" dirty="0"/>
              <a:t>said </a:t>
            </a:r>
            <a:r>
              <a:rPr lang="en-GB" sz="1800" dirty="0" smtClean="0"/>
              <a:t>that “there </a:t>
            </a:r>
            <a:r>
              <a:rPr lang="en-GB" sz="1800" dirty="0"/>
              <a:t>could be no peace with the USSR while it was opposing </a:t>
            </a:r>
            <a:r>
              <a:rPr lang="en-GB" sz="1800" dirty="0" smtClean="0"/>
              <a:t>capitalism”? </a:t>
            </a:r>
          </a:p>
          <a:p>
            <a:pPr marL="0" indent="0" algn="ctr">
              <a:buNone/>
            </a:pPr>
            <a:r>
              <a:rPr lang="en-GB" sz="1800" i="1" dirty="0" smtClean="0">
                <a:solidFill>
                  <a:srgbClr val="7030A0"/>
                </a:solidFill>
              </a:rPr>
              <a:t>Long Telegram</a:t>
            </a:r>
          </a:p>
          <a:p>
            <a:pPr>
              <a:buFont typeface="+mj-lt"/>
              <a:buAutoNum type="arabicPeriod" startAt="8"/>
            </a:pPr>
            <a:r>
              <a:rPr lang="en-GB" sz="1800" dirty="0" smtClean="0"/>
              <a:t>Name 3 ways the USSR took over Eastern Europe 145-47.</a:t>
            </a:r>
          </a:p>
          <a:p>
            <a:pPr marL="0" indent="0" algn="ctr">
              <a:buNone/>
            </a:pPr>
            <a:r>
              <a:rPr lang="en-GB" sz="1800" i="1" dirty="0" smtClean="0">
                <a:solidFill>
                  <a:srgbClr val="7030A0"/>
                </a:solidFill>
              </a:rPr>
              <a:t>The </a:t>
            </a:r>
            <a:r>
              <a:rPr lang="en-GB" sz="1800" i="1" dirty="0">
                <a:solidFill>
                  <a:srgbClr val="7030A0"/>
                </a:solidFill>
              </a:rPr>
              <a:t>USSR kept control </a:t>
            </a:r>
            <a:r>
              <a:rPr lang="en-GB" sz="1800" i="1" dirty="0" smtClean="0">
                <a:solidFill>
                  <a:srgbClr val="7030A0"/>
                </a:solidFill>
              </a:rPr>
              <a:t>by: controlling </a:t>
            </a:r>
            <a:r>
              <a:rPr lang="en-GB" sz="1800" i="1" dirty="0">
                <a:solidFill>
                  <a:srgbClr val="7030A0"/>
                </a:solidFill>
              </a:rPr>
              <a:t>the </a:t>
            </a:r>
            <a:r>
              <a:rPr lang="en-GB" sz="1800" i="1" dirty="0" smtClean="0">
                <a:solidFill>
                  <a:srgbClr val="7030A0"/>
                </a:solidFill>
              </a:rPr>
              <a:t>army, setting </a:t>
            </a:r>
            <a:r>
              <a:rPr lang="en-GB" sz="1800" i="1" dirty="0">
                <a:solidFill>
                  <a:srgbClr val="7030A0"/>
                </a:solidFill>
              </a:rPr>
              <a:t>up a secret police </a:t>
            </a:r>
            <a:r>
              <a:rPr lang="en-GB" sz="1800" i="1" dirty="0" smtClean="0">
                <a:solidFill>
                  <a:srgbClr val="7030A0"/>
                </a:solidFill>
              </a:rPr>
              <a:t>force and arresting </a:t>
            </a:r>
            <a:r>
              <a:rPr lang="en-GB" sz="1800" i="1" dirty="0">
                <a:solidFill>
                  <a:srgbClr val="7030A0"/>
                </a:solidFill>
              </a:rPr>
              <a:t>their opponents. </a:t>
            </a:r>
          </a:p>
          <a:p>
            <a:pPr>
              <a:buFont typeface="+mj-lt"/>
              <a:buAutoNum type="arabicPeriod" startAt="9"/>
            </a:pPr>
            <a:r>
              <a:rPr lang="en-GB" sz="1800" dirty="0" smtClean="0"/>
              <a:t>What was the Truman Doctrine?</a:t>
            </a:r>
          </a:p>
          <a:p>
            <a:pPr marL="0" indent="0" algn="ctr">
              <a:buNone/>
            </a:pPr>
            <a:r>
              <a:rPr lang="en-GB" sz="1800" i="1" dirty="0" smtClean="0">
                <a:solidFill>
                  <a:srgbClr val="7030A0"/>
                </a:solidFill>
              </a:rPr>
              <a:t>America </a:t>
            </a:r>
            <a:r>
              <a:rPr lang="en-GB" sz="1800" i="1" dirty="0">
                <a:solidFill>
                  <a:srgbClr val="7030A0"/>
                </a:solidFill>
              </a:rPr>
              <a:t>would send troops and economic resources to help governments that were threatened by communists. </a:t>
            </a:r>
            <a:endParaRPr lang="en-GB" sz="1800" i="1" dirty="0" smtClean="0">
              <a:solidFill>
                <a:srgbClr val="7030A0"/>
              </a:solidFill>
            </a:endParaRPr>
          </a:p>
          <a:p>
            <a:pPr>
              <a:buFont typeface="+mj-lt"/>
              <a:buAutoNum type="arabicPeriod" startAt="10"/>
            </a:pPr>
            <a:r>
              <a:rPr lang="en-GB" sz="1800" dirty="0" smtClean="0"/>
              <a:t>What was the Marshall </a:t>
            </a:r>
            <a:r>
              <a:rPr lang="en-GB" sz="1800" dirty="0"/>
              <a:t>Plan? </a:t>
            </a:r>
            <a:endParaRPr lang="en-GB" sz="1800" dirty="0" smtClean="0"/>
          </a:p>
          <a:p>
            <a:pPr marL="0" indent="0">
              <a:buNone/>
            </a:pPr>
            <a:r>
              <a:rPr lang="en-GB" sz="1800" i="1" dirty="0">
                <a:solidFill>
                  <a:srgbClr val="7030A0"/>
                </a:solidFill>
              </a:rPr>
              <a:t>h</a:t>
            </a:r>
            <a:r>
              <a:rPr lang="en-GB" sz="1800" i="1" dirty="0" smtClean="0">
                <a:solidFill>
                  <a:srgbClr val="7030A0"/>
                </a:solidFill>
              </a:rPr>
              <a:t>elp </a:t>
            </a:r>
            <a:r>
              <a:rPr lang="en-GB" sz="1800" i="1" dirty="0">
                <a:solidFill>
                  <a:srgbClr val="7030A0"/>
                </a:solidFill>
              </a:rPr>
              <a:t>Europe recover from the war using $17 billion of American money </a:t>
            </a:r>
          </a:p>
          <a:p>
            <a:pPr>
              <a:buFont typeface="+mj-lt"/>
              <a:buAutoNum type="arabicPeriod"/>
            </a:pPr>
            <a:endParaRPr lang="en-GB" sz="1800" dirty="0" smtClean="0"/>
          </a:p>
          <a:p>
            <a:pPr>
              <a:buFont typeface="+mj-lt"/>
              <a:buAutoNum type="arabicPeriod"/>
            </a:pPr>
            <a:endParaRPr lang="en-GB" sz="1800" dirty="0"/>
          </a:p>
          <a:p>
            <a:pPr>
              <a:buFont typeface="+mj-lt"/>
              <a:buAutoNum type="arabicPeriod"/>
            </a:pPr>
            <a:endParaRPr lang="en-GB" sz="1800" dirty="0"/>
          </a:p>
          <a:p>
            <a:pPr>
              <a:buFont typeface="+mj-lt"/>
              <a:buAutoNum type="arabicPeriod"/>
            </a:pPr>
            <a:endParaRPr lang="en-GB" sz="1800" dirty="0" smtClean="0"/>
          </a:p>
          <a:p>
            <a:pPr>
              <a:buFont typeface="+mj-lt"/>
              <a:buAutoNum type="arabicPeriod"/>
            </a:pPr>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3171040431"/>
              </p:ext>
            </p:extLst>
          </p:nvPr>
        </p:nvGraphicFramePr>
        <p:xfrm>
          <a:off x="107504" y="31425"/>
          <a:ext cx="8856984" cy="370840"/>
        </p:xfrm>
        <a:graphic>
          <a:graphicData uri="http://schemas.openxmlformats.org/drawingml/2006/table">
            <a:tbl>
              <a:tblPr firstRow="1" bandRow="1">
                <a:tableStyleId>{5C22544A-7EE6-4342-B048-85BDC9FD1C3A}</a:tableStyleId>
              </a:tblPr>
              <a:tblGrid>
                <a:gridCol w="6563712"/>
                <a:gridCol w="2293272"/>
              </a:tblGrid>
              <a:tr h="370840">
                <a:tc>
                  <a:txBody>
                    <a:bodyPr/>
                    <a:lstStyle/>
                    <a:p>
                      <a:r>
                        <a:rPr lang="en-GB" dirty="0" smtClean="0"/>
                        <a:t>Key topic 1 – How did the Cold War develop? 1945-53</a:t>
                      </a:r>
                      <a:endParaRPr lang="en-GB" dirty="0"/>
                    </a:p>
                  </a:txBody>
                  <a:tcPr/>
                </a:tc>
                <a:tc>
                  <a:txBody>
                    <a:bodyPr/>
                    <a:lstStyle/>
                    <a:p>
                      <a:r>
                        <a:rPr lang="en-GB" dirty="0" smtClean="0"/>
                        <a:t>Quiz</a:t>
                      </a:r>
                      <a:endParaRPr lang="en-GB" dirty="0"/>
                    </a:p>
                  </a:txBody>
                  <a:tcPr/>
                </a:tc>
              </a:tr>
            </a:tbl>
          </a:graphicData>
        </a:graphic>
      </p:graphicFrame>
    </p:spTree>
    <p:extLst>
      <p:ext uri="{BB962C8B-B14F-4D97-AF65-F5344CB8AC3E}">
        <p14:creationId xmlns:p14="http://schemas.microsoft.com/office/powerpoint/2010/main" val="21483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barn(inVertical)">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circle(in)">
                                      <p:cBhvr>
                                        <p:cTn id="39" dur="2000"/>
                                        <p:tgtEl>
                                          <p:spTgt spid="3">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16" end="16"/>
                                            </p:txEl>
                                          </p:spTgt>
                                        </p:tgtEl>
                                        <p:attrNameLst>
                                          <p:attrName>style.visibility</p:attrName>
                                        </p:attrNameLst>
                                      </p:cBhvr>
                                      <p:to>
                                        <p:strVal val="visible"/>
                                      </p:to>
                                    </p:set>
                                    <p:animEffect transition="in" filter="wipe(down)">
                                      <p:cBhvr>
                                        <p:cTn id="44" dur="500"/>
                                        <p:tgtEl>
                                          <p:spTgt spid="3">
                                            <p:txEl>
                                              <p:pRg st="16" end="1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animEffect transition="in" filter="wipe(down)">
                                      <p:cBhvr>
                                        <p:cTn id="49" dur="500"/>
                                        <p:tgtEl>
                                          <p:spTgt spid="3">
                                            <p:txEl>
                                              <p:pRg st="18" end="1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20" end="20"/>
                                            </p:txEl>
                                          </p:spTgt>
                                        </p:tgtEl>
                                        <p:attrNameLst>
                                          <p:attrName>style.visibility</p:attrName>
                                        </p:attrNameLst>
                                      </p:cBhvr>
                                      <p:to>
                                        <p:strVal val="visible"/>
                                      </p:to>
                                    </p:set>
                                    <p:animEffect transition="in" filter="wipe(down)">
                                      <p:cBhvr>
                                        <p:cTn id="54"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84976" cy="6093296"/>
          </a:xfrm>
        </p:spPr>
        <p:style>
          <a:lnRef idx="2">
            <a:schemeClr val="dk1"/>
          </a:lnRef>
          <a:fillRef idx="1">
            <a:schemeClr val="lt1"/>
          </a:fillRef>
          <a:effectRef idx="0">
            <a:schemeClr val="dk1"/>
          </a:effectRef>
          <a:fontRef idx="minor">
            <a:schemeClr val="dk1"/>
          </a:fontRef>
        </p:style>
        <p:txBody>
          <a:bodyPr numCol="2">
            <a:noAutofit/>
          </a:bodyPr>
          <a:lstStyle/>
          <a:p>
            <a:pPr>
              <a:buFont typeface="+mj-lt"/>
              <a:buAutoNum type="arabicPeriod"/>
            </a:pPr>
            <a:r>
              <a:rPr lang="en-GB" sz="1600" dirty="0" smtClean="0"/>
              <a:t>What </a:t>
            </a:r>
            <a:r>
              <a:rPr lang="en-GB" sz="1600" dirty="0"/>
              <a:t>did the British and Americans do to their German zones in 1947? </a:t>
            </a:r>
            <a:endParaRPr lang="en-GB" sz="1600" dirty="0" smtClean="0"/>
          </a:p>
          <a:p>
            <a:pPr marL="0" indent="0" algn="ctr">
              <a:buNone/>
            </a:pPr>
            <a:r>
              <a:rPr lang="en-GB" sz="1600" i="1" dirty="0" smtClean="0">
                <a:solidFill>
                  <a:srgbClr val="7030A0"/>
                </a:solidFill>
              </a:rPr>
              <a:t>United </a:t>
            </a:r>
            <a:r>
              <a:rPr lang="en-GB" sz="1600" i="1" dirty="0">
                <a:solidFill>
                  <a:srgbClr val="7030A0"/>
                </a:solidFill>
              </a:rPr>
              <a:t>them as “</a:t>
            </a:r>
            <a:r>
              <a:rPr lang="en-GB" sz="1600" i="1" dirty="0" err="1">
                <a:solidFill>
                  <a:srgbClr val="7030A0"/>
                </a:solidFill>
              </a:rPr>
              <a:t>Bizonia</a:t>
            </a:r>
            <a:r>
              <a:rPr lang="en-GB" sz="1600" i="1" dirty="0">
                <a:solidFill>
                  <a:srgbClr val="7030A0"/>
                </a:solidFill>
              </a:rPr>
              <a:t>”.</a:t>
            </a:r>
          </a:p>
          <a:p>
            <a:pPr>
              <a:buFont typeface="+mj-lt"/>
              <a:buAutoNum type="arabicPeriod" startAt="2"/>
            </a:pPr>
            <a:r>
              <a:rPr lang="en-GB" sz="1600" dirty="0"/>
              <a:t>What was the name of the currency that the Allies introduced into their West German zones? </a:t>
            </a:r>
            <a:endParaRPr lang="en-GB" sz="1600" dirty="0" smtClean="0"/>
          </a:p>
          <a:p>
            <a:pPr marL="0" indent="0" algn="ctr">
              <a:buNone/>
            </a:pPr>
            <a:r>
              <a:rPr lang="en-GB" sz="1600" i="1" dirty="0" smtClean="0">
                <a:solidFill>
                  <a:srgbClr val="7030A0"/>
                </a:solidFill>
              </a:rPr>
              <a:t>Deutschmark</a:t>
            </a:r>
            <a:endParaRPr lang="en-GB" sz="1600" i="1" dirty="0">
              <a:solidFill>
                <a:srgbClr val="7030A0"/>
              </a:solidFill>
            </a:endParaRPr>
          </a:p>
          <a:p>
            <a:pPr algn="ctr">
              <a:buFont typeface="+mj-lt"/>
              <a:buAutoNum type="arabicPeriod" startAt="3"/>
            </a:pPr>
            <a:r>
              <a:rPr lang="en-GB" sz="1600" dirty="0"/>
              <a:t>During the Berlin airlift, how often did a plane land at Berlin's </a:t>
            </a:r>
            <a:r>
              <a:rPr lang="en-GB" sz="1600" dirty="0" err="1"/>
              <a:t>Templehof</a:t>
            </a:r>
            <a:r>
              <a:rPr lang="en-GB" sz="1600" dirty="0"/>
              <a:t> airport? </a:t>
            </a:r>
            <a:r>
              <a:rPr lang="en-GB" sz="1600" i="1" dirty="0">
                <a:solidFill>
                  <a:srgbClr val="7030A0"/>
                </a:solidFill>
              </a:rPr>
              <a:t>Every 3 minutes.</a:t>
            </a:r>
          </a:p>
          <a:p>
            <a:pPr>
              <a:buFont typeface="+mj-lt"/>
              <a:buAutoNum type="arabicPeriod" startAt="3"/>
            </a:pPr>
            <a:r>
              <a:rPr lang="en-GB" sz="1600" dirty="0"/>
              <a:t>What were the two opposing alliances during the Cold War called? </a:t>
            </a:r>
            <a:endParaRPr lang="en-GB" sz="1600" dirty="0" smtClean="0"/>
          </a:p>
          <a:p>
            <a:pPr marL="0" indent="0" algn="ctr">
              <a:buNone/>
            </a:pPr>
            <a:r>
              <a:rPr lang="en-GB" sz="1600" i="1" dirty="0" smtClean="0">
                <a:solidFill>
                  <a:srgbClr val="7030A0"/>
                </a:solidFill>
              </a:rPr>
              <a:t>NATO </a:t>
            </a:r>
            <a:r>
              <a:rPr lang="en-GB" sz="1600" i="1" dirty="0">
                <a:solidFill>
                  <a:srgbClr val="7030A0"/>
                </a:solidFill>
              </a:rPr>
              <a:t>and Warsaw Pact.</a:t>
            </a:r>
          </a:p>
          <a:p>
            <a:pPr>
              <a:buFont typeface="+mj-lt"/>
              <a:buAutoNum type="arabicPeriod" startAt="5"/>
            </a:pPr>
            <a:r>
              <a:rPr lang="en-GB" sz="1600" dirty="0"/>
              <a:t>Who described himself as “Stalin's best pupil”? </a:t>
            </a:r>
            <a:endParaRPr lang="en-GB" sz="1600" dirty="0" smtClean="0"/>
          </a:p>
          <a:p>
            <a:pPr marL="0" indent="0" algn="ctr">
              <a:buNone/>
            </a:pPr>
            <a:r>
              <a:rPr lang="en-GB" sz="1600" i="1" dirty="0" err="1" smtClean="0">
                <a:solidFill>
                  <a:srgbClr val="7030A0"/>
                </a:solidFill>
              </a:rPr>
              <a:t>Rakosi</a:t>
            </a:r>
            <a:endParaRPr lang="en-GB" sz="1600" i="1" dirty="0" smtClean="0">
              <a:solidFill>
                <a:srgbClr val="7030A0"/>
              </a:solidFill>
            </a:endParaRPr>
          </a:p>
          <a:p>
            <a:pPr algn="ctr">
              <a:buFont typeface="+mj-lt"/>
              <a:buAutoNum type="arabicPeriod" startAt="6"/>
            </a:pPr>
            <a:r>
              <a:rPr lang="en-GB" sz="1600" i="1" dirty="0" smtClean="0">
                <a:solidFill>
                  <a:schemeClr val="tx1"/>
                </a:solidFill>
              </a:rPr>
              <a:t>Name one reason why many Hungarians were angry with the USSR?</a:t>
            </a:r>
          </a:p>
          <a:p>
            <a:pPr algn="ctr">
              <a:buFont typeface="+mj-lt"/>
              <a:buAutoNum type="arabicPeriod" startAt="6"/>
            </a:pPr>
            <a:endParaRPr lang="en-GB" sz="1600" i="1" dirty="0">
              <a:solidFill>
                <a:schemeClr val="tx1"/>
              </a:solidFill>
            </a:endParaRPr>
          </a:p>
          <a:p>
            <a:pPr marL="0" indent="0" algn="ctr">
              <a:buNone/>
            </a:pPr>
            <a:endParaRPr lang="en-GB" sz="1600" i="1" dirty="0" smtClean="0">
              <a:solidFill>
                <a:schemeClr val="tx1"/>
              </a:solidFill>
            </a:endParaRPr>
          </a:p>
          <a:p>
            <a:pPr marL="0" indent="0" algn="ctr">
              <a:buNone/>
            </a:pPr>
            <a:endParaRPr lang="en-GB" sz="1600" i="1" dirty="0">
              <a:solidFill>
                <a:schemeClr val="tx1"/>
              </a:solidFill>
            </a:endParaRPr>
          </a:p>
          <a:p>
            <a:pPr marL="0" indent="0" algn="ctr">
              <a:buNone/>
            </a:pPr>
            <a:endParaRPr lang="en-GB" sz="1600" i="1" dirty="0" smtClean="0">
              <a:solidFill>
                <a:schemeClr val="tx1"/>
              </a:solidFill>
            </a:endParaRPr>
          </a:p>
          <a:p>
            <a:pPr marL="0" indent="0" algn="ctr">
              <a:buNone/>
            </a:pPr>
            <a:endParaRPr lang="en-GB" sz="1600" i="1" dirty="0">
              <a:solidFill>
                <a:schemeClr val="tx1"/>
              </a:solidFill>
            </a:endParaRPr>
          </a:p>
          <a:p>
            <a:pPr marL="0" indent="0" algn="ctr">
              <a:buNone/>
            </a:pPr>
            <a:endParaRPr lang="en-GB" sz="1600" i="1" dirty="0" smtClean="0">
              <a:solidFill>
                <a:schemeClr val="tx1"/>
              </a:solidFill>
            </a:endParaRPr>
          </a:p>
          <a:p>
            <a:pPr marL="0" indent="0" algn="ctr">
              <a:buNone/>
            </a:pPr>
            <a:endParaRPr lang="en-GB" sz="1600" i="1" dirty="0">
              <a:solidFill>
                <a:schemeClr val="tx1"/>
              </a:solidFill>
            </a:endParaRPr>
          </a:p>
          <a:p>
            <a:pPr marL="0" indent="0" algn="ctr">
              <a:buNone/>
            </a:pPr>
            <a:endParaRPr lang="en-GB" sz="1600" i="1" dirty="0" smtClean="0">
              <a:solidFill>
                <a:schemeClr val="tx1"/>
              </a:solidFill>
            </a:endParaRPr>
          </a:p>
          <a:p>
            <a:pPr marL="0" indent="0" algn="ctr">
              <a:buNone/>
            </a:pPr>
            <a:endParaRPr lang="en-GB" sz="1600" i="1" dirty="0">
              <a:solidFill>
                <a:schemeClr val="tx1"/>
              </a:solidFill>
            </a:endParaRPr>
          </a:p>
          <a:p>
            <a:pPr marL="0" indent="0" algn="ctr">
              <a:buNone/>
            </a:pPr>
            <a:endParaRPr lang="en-GB" sz="1600" i="1" dirty="0" smtClean="0">
              <a:solidFill>
                <a:schemeClr val="tx1"/>
              </a:solidFill>
            </a:endParaRPr>
          </a:p>
          <a:p>
            <a:pPr marL="0" indent="0" algn="ctr">
              <a:buNone/>
            </a:pPr>
            <a:endParaRPr lang="en-GB" sz="1600" i="1" dirty="0" smtClean="0">
              <a:solidFill>
                <a:schemeClr val="tx1"/>
              </a:solidFill>
            </a:endParaRPr>
          </a:p>
          <a:p>
            <a:pPr marL="0" indent="0" algn="ctr">
              <a:buNone/>
            </a:pPr>
            <a:r>
              <a:rPr lang="en-GB" sz="1600" i="1" dirty="0" smtClean="0">
                <a:solidFill>
                  <a:srgbClr val="7030A0"/>
                </a:solidFill>
              </a:rPr>
              <a:t>Hungarian </a:t>
            </a:r>
            <a:r>
              <a:rPr lang="en-GB" sz="1600" i="1" dirty="0">
                <a:solidFill>
                  <a:srgbClr val="7030A0"/>
                </a:solidFill>
              </a:rPr>
              <a:t>land was redistributed to other Eastern European countries. </a:t>
            </a:r>
            <a:r>
              <a:rPr lang="en-GB" sz="1600" i="1" dirty="0" smtClean="0">
                <a:solidFill>
                  <a:srgbClr val="7030A0"/>
                </a:solidFill>
              </a:rPr>
              <a:t>Hungarian </a:t>
            </a:r>
            <a:r>
              <a:rPr lang="en-GB" sz="1600" i="1" dirty="0">
                <a:solidFill>
                  <a:srgbClr val="7030A0"/>
                </a:solidFill>
              </a:rPr>
              <a:t>coal, oil and wheat were shipped to Russia while Hungarians starved.</a:t>
            </a:r>
          </a:p>
          <a:p>
            <a:pPr marL="0" indent="0" algn="ctr">
              <a:buNone/>
            </a:pPr>
            <a:r>
              <a:rPr lang="en-GB" sz="1600" i="1" dirty="0">
                <a:solidFill>
                  <a:srgbClr val="7030A0"/>
                </a:solidFill>
              </a:rPr>
              <a:t>Communists executed popular political leaders and their supporters</a:t>
            </a:r>
            <a:r>
              <a:rPr lang="en-GB" sz="1600" i="1" dirty="0" smtClean="0">
                <a:solidFill>
                  <a:srgbClr val="7030A0"/>
                </a:solidFill>
              </a:rPr>
              <a:t>.</a:t>
            </a:r>
            <a:endParaRPr lang="en-GB" sz="1600" i="1" dirty="0">
              <a:solidFill>
                <a:srgbClr val="7030A0"/>
              </a:solidFill>
            </a:endParaRPr>
          </a:p>
          <a:p>
            <a:pPr>
              <a:buFont typeface="+mj-lt"/>
              <a:buAutoNum type="arabicPeriod" startAt="7"/>
            </a:pPr>
            <a:r>
              <a:rPr lang="en-GB" sz="1600" dirty="0"/>
              <a:t>What policy did Khrushchev set out in his “secret speech” of 1956? </a:t>
            </a:r>
            <a:r>
              <a:rPr lang="en-GB" sz="1600" dirty="0" smtClean="0"/>
              <a:t>D</a:t>
            </a:r>
          </a:p>
          <a:p>
            <a:pPr marL="0" indent="0" algn="ctr">
              <a:buNone/>
            </a:pPr>
            <a:r>
              <a:rPr lang="en-GB" sz="1600" i="1" dirty="0">
                <a:solidFill>
                  <a:srgbClr val="7030A0"/>
                </a:solidFill>
              </a:rPr>
              <a:t>D</a:t>
            </a:r>
            <a:r>
              <a:rPr lang="en-GB" sz="1600" i="1" dirty="0" smtClean="0">
                <a:solidFill>
                  <a:srgbClr val="7030A0"/>
                </a:solidFill>
              </a:rPr>
              <a:t>e-</a:t>
            </a:r>
            <a:r>
              <a:rPr lang="en-GB" sz="1600" i="1" dirty="0" err="1" smtClean="0">
                <a:solidFill>
                  <a:srgbClr val="7030A0"/>
                </a:solidFill>
              </a:rPr>
              <a:t>stalinsation</a:t>
            </a:r>
            <a:endParaRPr lang="en-GB" sz="1600" i="1" dirty="0">
              <a:solidFill>
                <a:srgbClr val="7030A0"/>
              </a:solidFill>
            </a:endParaRPr>
          </a:p>
          <a:p>
            <a:pPr>
              <a:buFont typeface="+mj-lt"/>
              <a:buAutoNum type="arabicPeriod" startAt="8"/>
            </a:pPr>
            <a:r>
              <a:rPr lang="en-GB" sz="1600" dirty="0"/>
              <a:t>Who took over as Hungarian Prime Minister after the fall of </a:t>
            </a:r>
            <a:r>
              <a:rPr lang="en-GB" sz="1600" dirty="0" err="1"/>
              <a:t>Rakosi</a:t>
            </a:r>
            <a:r>
              <a:rPr lang="en-GB" sz="1600" dirty="0"/>
              <a:t>? </a:t>
            </a:r>
            <a:endParaRPr lang="en-GB" sz="1600" dirty="0" smtClean="0"/>
          </a:p>
          <a:p>
            <a:pPr marL="0" indent="0" algn="ctr">
              <a:buNone/>
            </a:pPr>
            <a:r>
              <a:rPr lang="en-GB" sz="1600" i="1" dirty="0" err="1" smtClean="0">
                <a:solidFill>
                  <a:srgbClr val="7030A0"/>
                </a:solidFill>
              </a:rPr>
              <a:t>Imre</a:t>
            </a:r>
            <a:r>
              <a:rPr lang="en-GB" sz="1600" i="1" dirty="0" smtClean="0">
                <a:solidFill>
                  <a:srgbClr val="7030A0"/>
                </a:solidFill>
              </a:rPr>
              <a:t> Nagy</a:t>
            </a:r>
            <a:r>
              <a:rPr lang="en-GB" sz="1600" i="1" dirty="0">
                <a:solidFill>
                  <a:srgbClr val="7030A0"/>
                </a:solidFill>
              </a:rPr>
              <a:t>.</a:t>
            </a:r>
          </a:p>
          <a:p>
            <a:pPr>
              <a:buFont typeface="+mj-lt"/>
              <a:buAutoNum type="arabicPeriod" startAt="9"/>
            </a:pPr>
            <a:r>
              <a:rPr lang="en-GB" sz="1600" dirty="0"/>
              <a:t>What did Nagy do that concerned Khrushchev? </a:t>
            </a:r>
            <a:endParaRPr lang="en-GB" sz="1600" dirty="0" smtClean="0"/>
          </a:p>
          <a:p>
            <a:pPr marL="0" indent="0" algn="ctr">
              <a:buNone/>
            </a:pPr>
            <a:r>
              <a:rPr lang="en-GB" sz="1600" i="1" dirty="0" smtClean="0">
                <a:solidFill>
                  <a:srgbClr val="7030A0"/>
                </a:solidFill>
              </a:rPr>
              <a:t>Wanted </a:t>
            </a:r>
            <a:r>
              <a:rPr lang="en-GB" sz="1600" i="1" dirty="0">
                <a:solidFill>
                  <a:srgbClr val="7030A0"/>
                </a:solidFill>
              </a:rPr>
              <a:t>to leave the Warsaw Pact.</a:t>
            </a:r>
          </a:p>
          <a:p>
            <a:pPr>
              <a:buFont typeface="+mj-lt"/>
              <a:buAutoNum type="arabicPeriod" startAt="10"/>
            </a:pPr>
            <a:r>
              <a:rPr lang="en-GB" sz="1600" dirty="0" smtClean="0"/>
              <a:t>Who </a:t>
            </a:r>
            <a:r>
              <a:rPr lang="en-GB" sz="1600" dirty="0"/>
              <a:t>was appointed Hungarian Prime </a:t>
            </a:r>
            <a:r>
              <a:rPr lang="en-GB" sz="1600" dirty="0" smtClean="0"/>
              <a:t>Minister after the revolt was crushed? </a:t>
            </a:r>
          </a:p>
          <a:p>
            <a:pPr marL="0" indent="0" algn="ctr">
              <a:buNone/>
            </a:pPr>
            <a:r>
              <a:rPr lang="en-GB" sz="1600" i="1" dirty="0" smtClean="0">
                <a:solidFill>
                  <a:srgbClr val="7030A0"/>
                </a:solidFill>
              </a:rPr>
              <a:t>Janos Kadar</a:t>
            </a:r>
            <a:endParaRPr lang="en-GB" sz="1600" i="1" dirty="0">
              <a:solidFill>
                <a:srgbClr val="7030A0"/>
              </a:solidFill>
            </a:endParaRPr>
          </a:p>
          <a:p>
            <a:pPr>
              <a:buFont typeface="+mj-lt"/>
              <a:buAutoNum type="arabicPeriod" startAt="11"/>
            </a:pPr>
            <a:r>
              <a:rPr lang="en-GB" sz="1600" dirty="0"/>
              <a:t>Why were many Eastern Europeans discouraged from </a:t>
            </a:r>
            <a:r>
              <a:rPr lang="en-GB" sz="1600" dirty="0" smtClean="0"/>
              <a:t>protesting </a:t>
            </a:r>
            <a:r>
              <a:rPr lang="en-GB" sz="1600" dirty="0"/>
              <a:t>after the Hungarian uprising? </a:t>
            </a:r>
            <a:endParaRPr lang="en-GB" sz="1600" dirty="0" smtClean="0"/>
          </a:p>
          <a:p>
            <a:pPr marL="0" indent="0" algn="ctr">
              <a:buNone/>
            </a:pPr>
            <a:r>
              <a:rPr lang="en-GB" sz="1600" i="1" dirty="0" smtClean="0">
                <a:solidFill>
                  <a:srgbClr val="7030A0"/>
                </a:solidFill>
              </a:rPr>
              <a:t>America </a:t>
            </a:r>
            <a:r>
              <a:rPr lang="en-GB" sz="1600" i="1" dirty="0">
                <a:solidFill>
                  <a:srgbClr val="7030A0"/>
                </a:solidFill>
              </a:rPr>
              <a:t>did not intervene militarily.</a:t>
            </a:r>
          </a:p>
          <a:p>
            <a:pPr>
              <a:buFont typeface="+mj-lt"/>
              <a:buAutoNum type="arabicPeriod"/>
            </a:pPr>
            <a:endParaRPr lang="en-GB" sz="1600" dirty="0"/>
          </a:p>
          <a:p>
            <a:pPr>
              <a:buFont typeface="+mj-lt"/>
              <a:buAutoNum type="arabicPeriod"/>
            </a:pPr>
            <a:endParaRPr lang="en-GB" sz="1600" dirty="0"/>
          </a:p>
          <a:p>
            <a:pPr>
              <a:buFont typeface="+mj-lt"/>
              <a:buAutoNum type="arabicPeriod"/>
            </a:pPr>
            <a:endParaRPr lang="en-GB" sz="1600" dirty="0"/>
          </a:p>
          <a:p>
            <a:pPr>
              <a:buFont typeface="+mj-lt"/>
              <a:buAutoNum type="arabicPeriod"/>
            </a:pPr>
            <a:endParaRPr lang="en-GB" sz="1600" dirty="0"/>
          </a:p>
          <a:p>
            <a:pPr>
              <a:buFont typeface="+mj-lt"/>
              <a:buAutoNum type="arabicPeriod"/>
            </a:pPr>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1410137631"/>
              </p:ext>
            </p:extLst>
          </p:nvPr>
        </p:nvGraphicFramePr>
        <p:xfrm>
          <a:off x="107504" y="31425"/>
          <a:ext cx="8856984" cy="370840"/>
        </p:xfrm>
        <a:graphic>
          <a:graphicData uri="http://schemas.openxmlformats.org/drawingml/2006/table">
            <a:tbl>
              <a:tblPr firstRow="1" bandRow="1">
                <a:tableStyleId>{5C22544A-7EE6-4342-B048-85BDC9FD1C3A}</a:tableStyleId>
              </a:tblPr>
              <a:tblGrid>
                <a:gridCol w="6563712"/>
                <a:gridCol w="2293272"/>
              </a:tblGrid>
              <a:tr h="370840">
                <a:tc>
                  <a:txBody>
                    <a:bodyPr/>
                    <a:lstStyle/>
                    <a:p>
                      <a:r>
                        <a:rPr lang="en-GB" dirty="0" smtClean="0"/>
                        <a:t>Key topic 1 – How did the Cold War develop? 1945-53</a:t>
                      </a:r>
                      <a:endParaRPr lang="en-GB" dirty="0"/>
                    </a:p>
                  </a:txBody>
                  <a:tcPr/>
                </a:tc>
                <a:tc>
                  <a:txBody>
                    <a:bodyPr/>
                    <a:lstStyle/>
                    <a:p>
                      <a:r>
                        <a:rPr lang="en-GB" dirty="0" smtClean="0"/>
                        <a:t>Quiz</a:t>
                      </a:r>
                      <a:endParaRPr lang="en-GB" dirty="0"/>
                    </a:p>
                  </a:txBody>
                  <a:tcPr/>
                </a:tc>
              </a:tr>
            </a:tbl>
          </a:graphicData>
        </a:graphic>
      </p:graphicFrame>
    </p:spTree>
    <p:extLst>
      <p:ext uri="{BB962C8B-B14F-4D97-AF65-F5344CB8AC3E}">
        <p14:creationId xmlns:p14="http://schemas.microsoft.com/office/powerpoint/2010/main" val="257118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21" end="21"/>
                                            </p:txEl>
                                          </p:spTgt>
                                        </p:tgtEl>
                                        <p:attrNameLst>
                                          <p:attrName>style.visibility</p:attrName>
                                        </p:attrNameLst>
                                      </p:cBhvr>
                                      <p:to>
                                        <p:strVal val="visible"/>
                                      </p:to>
                                    </p:set>
                                    <p:animEffect transition="in" filter="barn(inVertical)">
                                      <p:cBhvr>
                                        <p:cTn id="40" dur="500"/>
                                        <p:tgtEl>
                                          <p:spTgt spid="3">
                                            <p:txEl>
                                              <p:pRg st="21" end="2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22" end="22"/>
                                            </p:txEl>
                                          </p:spTgt>
                                        </p:tgtEl>
                                        <p:attrNameLst>
                                          <p:attrName>style.visibility</p:attrName>
                                        </p:attrNameLst>
                                      </p:cBhvr>
                                      <p:to>
                                        <p:strVal val="visible"/>
                                      </p:to>
                                    </p:set>
                                    <p:animEffect transition="in" filter="barn(inVertical)">
                                      <p:cBhvr>
                                        <p:cTn id="45" dur="500"/>
                                        <p:tgtEl>
                                          <p:spTgt spid="3">
                                            <p:txEl>
                                              <p:pRg st="22" end="2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24" end="24"/>
                                            </p:txEl>
                                          </p:spTgt>
                                        </p:tgtEl>
                                        <p:attrNameLst>
                                          <p:attrName>style.visibility</p:attrName>
                                        </p:attrNameLst>
                                      </p:cBhvr>
                                      <p:to>
                                        <p:strVal val="visible"/>
                                      </p:to>
                                    </p:set>
                                    <p:animEffect transition="in" filter="wipe(down)">
                                      <p:cBhvr>
                                        <p:cTn id="50" dur="500"/>
                                        <p:tgtEl>
                                          <p:spTgt spid="3">
                                            <p:txEl>
                                              <p:pRg st="24" end="2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
                                            <p:txEl>
                                              <p:pRg st="26" end="26"/>
                                            </p:txEl>
                                          </p:spTgt>
                                        </p:tgtEl>
                                        <p:attrNameLst>
                                          <p:attrName>style.visibility</p:attrName>
                                        </p:attrNameLst>
                                      </p:cBhvr>
                                      <p:to>
                                        <p:strVal val="visible"/>
                                      </p:to>
                                    </p:set>
                                    <p:animEffect transition="in" filter="circle(in)">
                                      <p:cBhvr>
                                        <p:cTn id="55" dur="2000"/>
                                        <p:tgtEl>
                                          <p:spTgt spid="3">
                                            <p:txEl>
                                              <p:pRg st="26" end="2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
                                            <p:txEl>
                                              <p:pRg st="28" end="28"/>
                                            </p:txEl>
                                          </p:spTgt>
                                        </p:tgtEl>
                                        <p:attrNameLst>
                                          <p:attrName>style.visibility</p:attrName>
                                        </p:attrNameLst>
                                      </p:cBhvr>
                                      <p:to>
                                        <p:strVal val="visible"/>
                                      </p:to>
                                    </p:set>
                                    <p:animEffect transition="in" filter="circle(in)">
                                      <p:cBhvr>
                                        <p:cTn id="60" dur="2000"/>
                                        <p:tgtEl>
                                          <p:spTgt spid="3">
                                            <p:txEl>
                                              <p:pRg st="28" end="2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3">
                                            <p:txEl>
                                              <p:pRg st="30" end="30"/>
                                            </p:txEl>
                                          </p:spTgt>
                                        </p:tgtEl>
                                        <p:attrNameLst>
                                          <p:attrName>style.visibility</p:attrName>
                                        </p:attrNameLst>
                                      </p:cBhvr>
                                      <p:to>
                                        <p:strVal val="visible"/>
                                      </p:to>
                                    </p:set>
                                    <p:animEffect transition="in" filter="circle(in)">
                                      <p:cBhvr>
                                        <p:cTn id="65" dur="2000"/>
                                        <p:tgtEl>
                                          <p:spTgt spid="3">
                                            <p:txEl>
                                              <p:pRg st="30" end="3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3">
                                            <p:txEl>
                                              <p:pRg st="32" end="32"/>
                                            </p:txEl>
                                          </p:spTgt>
                                        </p:tgtEl>
                                        <p:attrNameLst>
                                          <p:attrName>style.visibility</p:attrName>
                                        </p:attrNameLst>
                                      </p:cBhvr>
                                      <p:to>
                                        <p:strVal val="visible"/>
                                      </p:to>
                                    </p:set>
                                    <p:animEffect transition="in" filter="circle(in)">
                                      <p:cBhvr>
                                        <p:cTn id="70" dur="2000"/>
                                        <p:tgtEl>
                                          <p:spTgt spid="3">
                                            <p:txEl>
                                              <p:pRg st="32" end="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2247062"/>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Causes of Berlin Crisis</a:t>
                      </a:r>
                      <a:endParaRPr lang="en-GB" dirty="0"/>
                    </a:p>
                  </a:txBody>
                  <a:tcPr/>
                </a:tc>
              </a:tr>
            </a:tbl>
          </a:graphicData>
        </a:graphic>
      </p:graphicFrame>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2" t="13829" r="5413" b="6350"/>
          <a:stretch/>
        </p:blipFill>
        <p:spPr bwMode="auto">
          <a:xfrm>
            <a:off x="316627" y="921296"/>
            <a:ext cx="5012792" cy="346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5395772" y="908720"/>
            <a:ext cx="3748228" cy="5696789"/>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buFont typeface="+mj-lt"/>
              <a:buAutoNum type="arabicPeriod"/>
            </a:pPr>
            <a:r>
              <a:rPr lang="en-GB" sz="1800" dirty="0" smtClean="0"/>
              <a:t>West Berlin caused problems as it was controlled by the Americans but deep inside the Eastern Bloc.</a:t>
            </a:r>
          </a:p>
          <a:p>
            <a:pPr>
              <a:buFont typeface="+mj-lt"/>
              <a:buAutoNum type="arabicPeriod"/>
            </a:pPr>
            <a:r>
              <a:rPr lang="en-GB" sz="1800" dirty="0" smtClean="0"/>
              <a:t>Many East Germans fled to West Germany. Between 1949-61, 2.7 million East German refugees, many highly skilled, escaped to the West.</a:t>
            </a:r>
          </a:p>
          <a:p>
            <a:pPr>
              <a:buFont typeface="+mj-lt"/>
              <a:buAutoNum type="arabicPeriod"/>
            </a:pPr>
            <a:r>
              <a:rPr lang="en-GB" sz="1800" dirty="0" smtClean="0"/>
              <a:t>This was an embarrassment to Khrushchev.</a:t>
            </a:r>
          </a:p>
          <a:p>
            <a:pPr>
              <a:buFont typeface="+mj-lt"/>
              <a:buAutoNum type="arabicPeriod"/>
            </a:pPr>
            <a:r>
              <a:rPr lang="en-GB" sz="1800" dirty="0" smtClean="0">
                <a:solidFill>
                  <a:srgbClr val="FF0000"/>
                </a:solidFill>
              </a:rPr>
              <a:t>In November 1958 </a:t>
            </a:r>
            <a:r>
              <a:rPr lang="en-GB" sz="1800" u="sng" dirty="0" smtClean="0">
                <a:solidFill>
                  <a:srgbClr val="FF0000"/>
                </a:solidFill>
              </a:rPr>
              <a:t>Khrushchev made an ultimatum </a:t>
            </a:r>
            <a:r>
              <a:rPr lang="en-GB" sz="1800" dirty="0" smtClean="0">
                <a:solidFill>
                  <a:srgbClr val="FF0000"/>
                </a:solidFill>
              </a:rPr>
              <a:t>giving US troops six months to withdraw from West Berlin.</a:t>
            </a:r>
          </a:p>
          <a:p>
            <a:pPr>
              <a:buFont typeface="+mj-lt"/>
              <a:buAutoNum type="arabicPeriod"/>
            </a:pPr>
            <a:r>
              <a:rPr lang="en-GB" sz="1800" dirty="0" smtClean="0"/>
              <a:t>President Eisenhower did not want to lose West Berlin, but neither did he want to start a war. An international meeting was set up to discuss Berlin’s future.</a:t>
            </a:r>
            <a:endParaRPr lang="en-GB" sz="1800" dirty="0"/>
          </a:p>
        </p:txBody>
      </p:sp>
      <p:pic>
        <p:nvPicPr>
          <p:cNvPr id="18434" name="Picture 2" descr="http://phs1.org/U2%20Program/U2%20Incident%20Photos/President%20Eisenhower%20and%20Premier%20Khrushchev%201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11" y="4387350"/>
            <a:ext cx="3081024" cy="234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229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6151200"/>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Berlin Crisis negotiations</a:t>
                      </a:r>
                      <a:endParaRPr lang="en-GB"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08930470"/>
              </p:ext>
            </p:extLst>
          </p:nvPr>
        </p:nvGraphicFramePr>
        <p:xfrm>
          <a:off x="323528" y="764704"/>
          <a:ext cx="8640960" cy="3718560"/>
        </p:xfrm>
        <a:graphic>
          <a:graphicData uri="http://schemas.openxmlformats.org/drawingml/2006/table">
            <a:tbl>
              <a:tblPr firstRow="1" bandRow="1">
                <a:tableStyleId>{21E4AEA4-8DFA-4A89-87EB-49C32662AFE0}</a:tableStyleId>
              </a:tblPr>
              <a:tblGrid>
                <a:gridCol w="2016224"/>
                <a:gridCol w="2376264"/>
                <a:gridCol w="4248472"/>
              </a:tblGrid>
              <a:tr h="370840">
                <a:tc>
                  <a:txBody>
                    <a:bodyPr/>
                    <a:lstStyle/>
                    <a:p>
                      <a:r>
                        <a:rPr lang="en-GB" sz="2000" dirty="0" smtClean="0"/>
                        <a:t>Summit/date</a:t>
                      </a:r>
                      <a:endParaRPr lang="en-GB" sz="2000" dirty="0"/>
                    </a:p>
                  </a:txBody>
                  <a:tcPr/>
                </a:tc>
                <a:tc>
                  <a:txBody>
                    <a:bodyPr/>
                    <a:lstStyle/>
                    <a:p>
                      <a:r>
                        <a:rPr lang="en-GB" sz="2000" dirty="0" smtClean="0"/>
                        <a:t>Attended</a:t>
                      </a:r>
                      <a:endParaRPr lang="en-GB" sz="2000" dirty="0"/>
                    </a:p>
                  </a:txBody>
                  <a:tcPr/>
                </a:tc>
                <a:tc>
                  <a:txBody>
                    <a:bodyPr/>
                    <a:lstStyle/>
                    <a:p>
                      <a:r>
                        <a:rPr lang="en-GB" sz="2000" dirty="0" smtClean="0"/>
                        <a:t>Outcome</a:t>
                      </a:r>
                      <a:endParaRPr lang="en-GB" sz="2000" dirty="0"/>
                    </a:p>
                  </a:txBody>
                  <a:tcPr/>
                </a:tc>
              </a:tr>
              <a:tr h="370840">
                <a:tc>
                  <a:txBody>
                    <a:bodyPr/>
                    <a:lstStyle/>
                    <a:p>
                      <a:r>
                        <a:rPr lang="en-GB" sz="2000" dirty="0" smtClean="0"/>
                        <a:t>Geneva</a:t>
                      </a:r>
                    </a:p>
                    <a:p>
                      <a:r>
                        <a:rPr lang="en-GB" sz="2000" dirty="0" smtClean="0"/>
                        <a:t>May 1959</a:t>
                      </a:r>
                    </a:p>
                    <a:p>
                      <a:endParaRPr lang="en-GB" sz="2000" dirty="0"/>
                    </a:p>
                  </a:txBody>
                  <a:tcPr/>
                </a:tc>
                <a:tc>
                  <a:txBody>
                    <a:bodyPr/>
                    <a:lstStyle/>
                    <a:p>
                      <a:r>
                        <a:rPr lang="en-GB" sz="2000" dirty="0" smtClean="0"/>
                        <a:t>Foreign representatives</a:t>
                      </a:r>
                      <a:r>
                        <a:rPr lang="en-GB" sz="2000" baseline="0" dirty="0" smtClean="0"/>
                        <a:t> from USA and USSR</a:t>
                      </a:r>
                      <a:endParaRPr lang="en-GB" sz="2000" dirty="0"/>
                    </a:p>
                  </a:txBody>
                  <a:tcPr/>
                </a:tc>
                <a:tc>
                  <a:txBody>
                    <a:bodyPr/>
                    <a:lstStyle/>
                    <a:p>
                      <a:pPr marL="285750" indent="-285750">
                        <a:buFont typeface="Arial" pitchFamily="34" charset="0"/>
                        <a:buChar char="•"/>
                      </a:pPr>
                      <a:r>
                        <a:rPr lang="en-GB" sz="2000" dirty="0" smtClean="0"/>
                        <a:t>Agreed for Khrushchev to visit</a:t>
                      </a:r>
                      <a:r>
                        <a:rPr lang="en-GB" sz="2000" baseline="0" dirty="0" smtClean="0"/>
                        <a:t> the USA and meet Eisenhower</a:t>
                      </a:r>
                      <a:endParaRPr lang="en-GB" sz="2000" dirty="0"/>
                    </a:p>
                  </a:txBody>
                  <a:tcPr/>
                </a:tc>
              </a:tr>
              <a:tr h="370840">
                <a:tc>
                  <a:txBody>
                    <a:bodyPr/>
                    <a:lstStyle/>
                    <a:p>
                      <a:r>
                        <a:rPr lang="en-GB" sz="2000" dirty="0" smtClean="0"/>
                        <a:t>Camp David </a:t>
                      </a:r>
                    </a:p>
                    <a:p>
                      <a:r>
                        <a:rPr lang="en-GB" sz="2000" dirty="0" smtClean="0"/>
                        <a:t>September 1959</a:t>
                      </a:r>
                      <a:endParaRPr lang="en-GB" sz="2000" dirty="0"/>
                    </a:p>
                  </a:txBody>
                  <a:tcPr/>
                </a:tc>
                <a:tc>
                  <a:txBody>
                    <a:bodyPr/>
                    <a:lstStyle/>
                    <a:p>
                      <a:r>
                        <a:rPr lang="en-GB" sz="2000" dirty="0" smtClean="0"/>
                        <a:t>Eisenhower and Khrushchev</a:t>
                      </a:r>
                    </a:p>
                    <a:p>
                      <a:endParaRPr lang="en-GB" sz="2000" dirty="0"/>
                    </a:p>
                  </a:txBody>
                  <a:tcPr/>
                </a:tc>
                <a:tc>
                  <a:txBody>
                    <a:bodyPr/>
                    <a:lstStyle/>
                    <a:p>
                      <a:pPr marL="285750" indent="-285750">
                        <a:buFont typeface="Arial" pitchFamily="34" charset="0"/>
                        <a:buChar char="•"/>
                      </a:pPr>
                      <a:r>
                        <a:rPr lang="en-GB" sz="2000" dirty="0" smtClean="0"/>
                        <a:t>Agreed</a:t>
                      </a:r>
                      <a:r>
                        <a:rPr lang="en-GB" sz="2000" baseline="0" dirty="0" smtClean="0"/>
                        <a:t> to hold another meeting next year.</a:t>
                      </a:r>
                    </a:p>
                    <a:p>
                      <a:pPr marL="285750" indent="-285750">
                        <a:buFont typeface="Arial" pitchFamily="34" charset="0"/>
                        <a:buChar char="•"/>
                      </a:pPr>
                      <a:r>
                        <a:rPr lang="en-GB" sz="2000" baseline="0" dirty="0" smtClean="0"/>
                        <a:t>Khrushchev withdrew ultimatum.</a:t>
                      </a:r>
                      <a:endParaRPr lang="en-GB" sz="2000" dirty="0"/>
                    </a:p>
                  </a:txBody>
                  <a:tcPr/>
                </a:tc>
              </a:tr>
              <a:tr h="370840">
                <a:tc>
                  <a:txBody>
                    <a:bodyPr/>
                    <a:lstStyle/>
                    <a:p>
                      <a:r>
                        <a:rPr lang="en-GB" sz="2000" dirty="0" smtClean="0"/>
                        <a:t>Paris Summit</a:t>
                      </a:r>
                    </a:p>
                    <a:p>
                      <a:r>
                        <a:rPr lang="en-GB" sz="2000" dirty="0" smtClean="0"/>
                        <a:t>May 1960</a:t>
                      </a:r>
                      <a:endParaRPr lang="en-GB" sz="2000" dirty="0"/>
                    </a:p>
                  </a:txBody>
                  <a:tcPr/>
                </a:tc>
                <a:tc>
                  <a:txBody>
                    <a:bodyPr/>
                    <a:lstStyle/>
                    <a:p>
                      <a:r>
                        <a:rPr lang="en-GB" sz="2000" dirty="0" smtClean="0"/>
                        <a:t>Eisenhower and Khrushchev</a:t>
                      </a:r>
                    </a:p>
                    <a:p>
                      <a:endParaRPr lang="en-GB" sz="2000" dirty="0"/>
                    </a:p>
                  </a:txBody>
                  <a:tcPr/>
                </a:tc>
                <a:tc>
                  <a:txBody>
                    <a:bodyPr/>
                    <a:lstStyle/>
                    <a:p>
                      <a:pPr marL="285750" indent="-285750">
                        <a:buFont typeface="Arial" pitchFamily="34" charset="0"/>
                        <a:buChar char="•"/>
                      </a:pPr>
                      <a:r>
                        <a:rPr lang="en-GB" sz="2000" dirty="0" smtClean="0"/>
                        <a:t>Nothing – USSR had shot down a US spy plane just before the summit. </a:t>
                      </a:r>
                    </a:p>
                    <a:p>
                      <a:pPr marL="285750" indent="-285750">
                        <a:buFont typeface="Arial" pitchFamily="34" charset="0"/>
                        <a:buChar char="•"/>
                      </a:pPr>
                      <a:r>
                        <a:rPr lang="en-GB" sz="2000" dirty="0" smtClean="0"/>
                        <a:t>Khrushchev walked out</a:t>
                      </a:r>
                      <a:r>
                        <a:rPr lang="en-GB" sz="2000" baseline="0" dirty="0" smtClean="0"/>
                        <a:t> when Eisenhower refused to apologize</a:t>
                      </a:r>
                      <a:endParaRPr lang="en-GB" sz="2000" dirty="0"/>
                    </a:p>
                  </a:txBody>
                  <a:tcPr/>
                </a:tc>
              </a:tr>
            </a:tbl>
          </a:graphicData>
        </a:graphic>
      </p:graphicFrame>
      <p:pic>
        <p:nvPicPr>
          <p:cNvPr id="26626" name="Picture 2" descr="http://www.historycentral.com/postwar/gene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653136"/>
            <a:ext cx="3240360" cy="208844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4e7221.medialib.glogster.com/media/7b962eb4a85c13499be1de6d76c2dacef95f74ee99becaab8ff762b8b799b5e5/u2-spy-plane-incident-newspaper-clipp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328" t="4091" b="35697"/>
          <a:stretch/>
        </p:blipFill>
        <p:spPr bwMode="auto">
          <a:xfrm>
            <a:off x="5148064" y="4683231"/>
            <a:ext cx="3600400" cy="208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123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4750924"/>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Berlin Crisis negotiations</a:t>
                      </a:r>
                      <a:endParaRPr lang="en-GB"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80550742"/>
              </p:ext>
            </p:extLst>
          </p:nvPr>
        </p:nvGraphicFramePr>
        <p:xfrm>
          <a:off x="419366" y="836712"/>
          <a:ext cx="8640960" cy="2743200"/>
        </p:xfrm>
        <a:graphic>
          <a:graphicData uri="http://schemas.openxmlformats.org/drawingml/2006/table">
            <a:tbl>
              <a:tblPr firstRow="1" bandRow="1">
                <a:tableStyleId>{21E4AEA4-8DFA-4A89-87EB-49C32662AFE0}</a:tableStyleId>
              </a:tblPr>
              <a:tblGrid>
                <a:gridCol w="2232248"/>
                <a:gridCol w="2088232"/>
                <a:gridCol w="4320480"/>
              </a:tblGrid>
              <a:tr h="370840">
                <a:tc>
                  <a:txBody>
                    <a:bodyPr/>
                    <a:lstStyle/>
                    <a:p>
                      <a:r>
                        <a:rPr lang="en-GB" sz="2400" dirty="0" smtClean="0"/>
                        <a:t>Summit/date</a:t>
                      </a:r>
                      <a:endParaRPr lang="en-GB" sz="2400" dirty="0">
                        <a:solidFill>
                          <a:schemeClr val="bg1"/>
                        </a:solidFill>
                      </a:endParaRPr>
                    </a:p>
                  </a:txBody>
                  <a:tcPr/>
                </a:tc>
                <a:tc>
                  <a:txBody>
                    <a:bodyPr/>
                    <a:lstStyle/>
                    <a:p>
                      <a:r>
                        <a:rPr lang="en-GB" sz="2400" dirty="0" smtClean="0"/>
                        <a:t>Attended</a:t>
                      </a:r>
                      <a:endParaRPr lang="en-GB" sz="2400" dirty="0">
                        <a:solidFill>
                          <a:schemeClr val="bg1"/>
                        </a:solidFill>
                      </a:endParaRPr>
                    </a:p>
                  </a:txBody>
                  <a:tcPr/>
                </a:tc>
                <a:tc>
                  <a:txBody>
                    <a:bodyPr/>
                    <a:lstStyle/>
                    <a:p>
                      <a:r>
                        <a:rPr lang="en-GB" sz="2400" dirty="0" smtClean="0"/>
                        <a:t>Outcome</a:t>
                      </a:r>
                      <a:endParaRPr lang="en-GB" sz="2400" dirty="0">
                        <a:solidFill>
                          <a:schemeClr val="bg1"/>
                        </a:solidFill>
                      </a:endParaRPr>
                    </a:p>
                  </a:txBody>
                  <a:tcPr/>
                </a:tc>
              </a:tr>
              <a:tr h="370840">
                <a:tc>
                  <a:txBody>
                    <a:bodyPr/>
                    <a:lstStyle/>
                    <a:p>
                      <a:r>
                        <a:rPr lang="en-GB" sz="2400" dirty="0" smtClean="0"/>
                        <a:t>Vienna Conference</a:t>
                      </a:r>
                    </a:p>
                    <a:p>
                      <a:r>
                        <a:rPr lang="en-GB" sz="2400" dirty="0" smtClean="0"/>
                        <a:t>June</a:t>
                      </a:r>
                      <a:r>
                        <a:rPr lang="en-GB" sz="2400" baseline="0" dirty="0" smtClean="0"/>
                        <a:t> </a:t>
                      </a:r>
                      <a:r>
                        <a:rPr lang="en-GB" sz="2400" dirty="0" smtClean="0"/>
                        <a:t>1961</a:t>
                      </a:r>
                      <a:endParaRPr lang="en-GB" sz="2400" dirty="0">
                        <a:solidFill>
                          <a:schemeClr val="tx1"/>
                        </a:solidFill>
                      </a:endParaRPr>
                    </a:p>
                  </a:txBody>
                  <a:tcPr/>
                </a:tc>
                <a:tc>
                  <a:txBody>
                    <a:bodyPr/>
                    <a:lstStyle/>
                    <a:p>
                      <a:r>
                        <a:rPr lang="en-GB" sz="2400" dirty="0" smtClean="0"/>
                        <a:t>Kennedy and Khrushchev</a:t>
                      </a:r>
                    </a:p>
                    <a:p>
                      <a:endParaRPr lang="en-GB" sz="2400" dirty="0">
                        <a:solidFill>
                          <a:schemeClr val="tx1"/>
                        </a:solidFill>
                      </a:endParaRPr>
                    </a:p>
                  </a:txBody>
                  <a:tcPr/>
                </a:tc>
                <a:tc>
                  <a:txBody>
                    <a:bodyPr/>
                    <a:lstStyle/>
                    <a:p>
                      <a:pPr marL="457200" indent="-457200">
                        <a:buFont typeface="Arial" pitchFamily="34" charset="0"/>
                        <a:buChar char="•"/>
                      </a:pPr>
                      <a:r>
                        <a:rPr lang="en-GB" sz="2400" dirty="0" smtClean="0"/>
                        <a:t>Khrushchev again gave a 6 month ultimatum. He thought he could exploit Kennedy’s inexperience.</a:t>
                      </a:r>
                    </a:p>
                    <a:p>
                      <a:pPr marL="457200" indent="-457200">
                        <a:buFont typeface="Arial" pitchFamily="34" charset="0"/>
                        <a:buChar char="•"/>
                      </a:pPr>
                      <a:r>
                        <a:rPr lang="en-GB" sz="2400" dirty="0" smtClean="0"/>
                        <a:t>Kennedy refused to back</a:t>
                      </a:r>
                      <a:r>
                        <a:rPr lang="en-GB" sz="2400" baseline="0" dirty="0" smtClean="0"/>
                        <a:t> down.</a:t>
                      </a:r>
                      <a:endParaRPr lang="en-GB" sz="2400" dirty="0">
                        <a:solidFill>
                          <a:schemeClr val="tx1"/>
                        </a:solidFill>
                      </a:endParaRPr>
                    </a:p>
                  </a:txBody>
                  <a:tcPr/>
                </a:tc>
              </a:tr>
            </a:tbl>
          </a:graphicData>
        </a:graphic>
      </p:graphicFrame>
      <p:pic>
        <p:nvPicPr>
          <p:cNvPr id="25602" name="Picture 2" descr="http://www.jfklibrary.org/~/media/assets/Audiovisual/Still%20Photographs/PX%20Photo%20Accessions/PX%2096-3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84169"/>
            <a:ext cx="3672408" cy="2850948"/>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crapetv.com/News/News%20Pages/Science/images-2/cuban-missile-crisis-kennedy-krusch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905616"/>
            <a:ext cx="4176464" cy="280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111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8125928"/>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Berlin Wall</a:t>
                      </a:r>
                      <a:endParaRPr lang="en-GB" dirty="0"/>
                    </a:p>
                  </a:txBody>
                  <a:tcPr/>
                </a:tc>
              </a:tr>
            </a:tbl>
          </a:graphicData>
        </a:graphic>
      </p:graphicFrame>
      <p:sp>
        <p:nvSpPr>
          <p:cNvPr id="3" name="Rectangle 2"/>
          <p:cNvSpPr/>
          <p:nvPr/>
        </p:nvSpPr>
        <p:spPr>
          <a:xfrm>
            <a:off x="5076056" y="871509"/>
            <a:ext cx="3960440" cy="5355312"/>
          </a:xfrm>
          <a:prstGeom prst="rect">
            <a:avLst/>
          </a:prstGeom>
          <a:solidFill>
            <a:schemeClr val="accent2">
              <a:lumMod val="40000"/>
              <a:lumOff val="60000"/>
            </a:schemeClr>
          </a:solidFill>
        </p:spPr>
        <p:txBody>
          <a:bodyPr wrap="square">
            <a:spAutoFit/>
          </a:bodyPr>
          <a:lstStyle/>
          <a:p>
            <a:pPr marL="342900" indent="-342900">
              <a:buFont typeface="+mj-lt"/>
              <a:buAutoNum type="arabicPeriod"/>
            </a:pPr>
            <a:r>
              <a:rPr lang="en-GB" dirty="0" smtClean="0"/>
              <a:t>Khrushchev knew that the USSR would not win a nuclear war as the USA had almost 20 times more nuclear weapons.</a:t>
            </a:r>
          </a:p>
          <a:p>
            <a:pPr marL="342900" indent="-342900">
              <a:buFont typeface="+mj-lt"/>
              <a:buAutoNum type="arabicPeriod"/>
            </a:pPr>
            <a:r>
              <a:rPr lang="en-GB" dirty="0" smtClean="0"/>
              <a:t>On </a:t>
            </a:r>
            <a:r>
              <a:rPr lang="en-GB" dirty="0"/>
              <a:t>13 </a:t>
            </a:r>
            <a:r>
              <a:rPr lang="en-GB" dirty="0" smtClean="0"/>
              <a:t>August 1961, </a:t>
            </a:r>
            <a:r>
              <a:rPr lang="en-GB" dirty="0"/>
              <a:t>Khrushchev closed the border between East and West Berlin and started building the Berlin Wall. </a:t>
            </a:r>
            <a:endParaRPr lang="en-GB" dirty="0" smtClean="0"/>
          </a:p>
          <a:p>
            <a:pPr marL="342900" indent="-342900">
              <a:buFont typeface="+mj-lt"/>
              <a:buAutoNum type="arabicPeriod"/>
            </a:pPr>
            <a:r>
              <a:rPr lang="en-GB" dirty="0" smtClean="0"/>
              <a:t>It stopped East Germans escaping to the West and therefore ended the refugee crisis.</a:t>
            </a:r>
          </a:p>
          <a:p>
            <a:pPr marL="342900" indent="-342900">
              <a:buFont typeface="+mj-lt"/>
              <a:buAutoNum type="arabicPeriod"/>
            </a:pPr>
            <a:r>
              <a:rPr lang="en-GB" dirty="0" smtClean="0"/>
              <a:t>It allowed Khrushchev to avoid war with American while still appearing strong.</a:t>
            </a:r>
            <a:endParaRPr lang="en-GB" dirty="0"/>
          </a:p>
          <a:p>
            <a:pPr marL="342900" indent="-342900">
              <a:buFont typeface="+mj-lt"/>
              <a:buAutoNum type="arabicPeriod"/>
            </a:pPr>
            <a:r>
              <a:rPr lang="en-GB" dirty="0" smtClean="0"/>
              <a:t>At </a:t>
            </a:r>
            <a:r>
              <a:rPr lang="en-GB" dirty="0"/>
              <a:t>first, the Russians regarded it as a propaganda success, but as time went on, it became a propaganda disaster - a symbol of all that was bad about Soviet rule.</a:t>
            </a:r>
          </a:p>
        </p:txBody>
      </p:sp>
      <p:pic>
        <p:nvPicPr>
          <p:cNvPr id="27650" name="Picture 2" descr="http://travel-babel.com/wp-content/uploads/2011/01/BerlinW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66998"/>
            <a:ext cx="4396942" cy="3058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1760" y="4150516"/>
            <a:ext cx="24583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GB" dirty="0" smtClean="0">
                <a:solidFill>
                  <a:srgbClr val="7030A0"/>
                </a:solidFill>
              </a:rPr>
              <a:t>“</a:t>
            </a:r>
            <a:r>
              <a:rPr lang="en-GB" i="1" dirty="0" smtClean="0">
                <a:solidFill>
                  <a:srgbClr val="7030A0"/>
                </a:solidFill>
              </a:rPr>
              <a:t>All free men, wherever they live, are citizens of Berlin and therefore as a free man, I take pride in the words “</a:t>
            </a:r>
            <a:r>
              <a:rPr lang="en-GB" i="1" dirty="0" err="1" smtClean="0">
                <a:solidFill>
                  <a:srgbClr val="7030A0"/>
                </a:solidFill>
              </a:rPr>
              <a:t>Ich</a:t>
            </a:r>
            <a:r>
              <a:rPr lang="en-GB" i="1" dirty="0" smtClean="0">
                <a:solidFill>
                  <a:srgbClr val="7030A0"/>
                </a:solidFill>
              </a:rPr>
              <a:t> bin </a:t>
            </a:r>
            <a:r>
              <a:rPr lang="en-GB" i="1" dirty="0" err="1" smtClean="0">
                <a:solidFill>
                  <a:srgbClr val="7030A0"/>
                </a:solidFill>
              </a:rPr>
              <a:t>ein</a:t>
            </a:r>
            <a:r>
              <a:rPr lang="en-GB" i="1" dirty="0" smtClean="0">
                <a:solidFill>
                  <a:srgbClr val="7030A0"/>
                </a:solidFill>
              </a:rPr>
              <a:t> Berliner</a:t>
            </a:r>
            <a:r>
              <a:rPr lang="en-GB" dirty="0" smtClean="0">
                <a:solidFill>
                  <a:srgbClr val="7030A0"/>
                </a:solidFill>
              </a:rPr>
              <a:t>”.</a:t>
            </a:r>
            <a:endParaRPr lang="en-GB" dirty="0">
              <a:solidFill>
                <a:srgbClr val="7030A0"/>
              </a:solidFill>
            </a:endParaRPr>
          </a:p>
        </p:txBody>
      </p:sp>
      <p:pic>
        <p:nvPicPr>
          <p:cNvPr id="27652" name="Picture 4" descr="http://www.commonsensedesign.net/cmsAdmin/uploads/joyoftravel.ca/kennedycover.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215673" y="4022611"/>
            <a:ext cx="1993779" cy="284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10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2100090"/>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Arms race to 1961</a:t>
                      </a:r>
                      <a:endParaRPr lang="en-GB" dirty="0"/>
                    </a:p>
                  </a:txBody>
                  <a:tcPr/>
                </a:tc>
              </a:tr>
            </a:tbl>
          </a:graphicData>
        </a:graphic>
      </p:graphicFrame>
      <p:sp>
        <p:nvSpPr>
          <p:cNvPr id="3" name="Rectangle 2"/>
          <p:cNvSpPr/>
          <p:nvPr/>
        </p:nvSpPr>
        <p:spPr>
          <a:xfrm>
            <a:off x="5076056" y="871509"/>
            <a:ext cx="3960440" cy="3416320"/>
          </a:xfrm>
          <a:prstGeom prst="rect">
            <a:avLst/>
          </a:prstGeom>
          <a:solidFill>
            <a:schemeClr val="accent2">
              <a:lumMod val="40000"/>
              <a:lumOff val="60000"/>
            </a:schemeClr>
          </a:solidFill>
        </p:spPr>
        <p:txBody>
          <a:bodyPr wrap="square">
            <a:spAutoFit/>
          </a:bodyPr>
          <a:lstStyle/>
          <a:p>
            <a:pPr marL="342900" indent="-342900">
              <a:buFont typeface="+mj-lt"/>
              <a:buAutoNum type="arabicPeriod"/>
            </a:pPr>
            <a:r>
              <a:rPr lang="en-GB" dirty="0" smtClean="0"/>
              <a:t>USA was worried that the USSR was building lots of weapons quickly. The </a:t>
            </a:r>
            <a:r>
              <a:rPr lang="en-GB" i="1" dirty="0" smtClean="0"/>
              <a:t>Tsar </a:t>
            </a:r>
            <a:r>
              <a:rPr lang="en-GB" i="1" dirty="0" err="1" smtClean="0"/>
              <a:t>Bomba</a:t>
            </a:r>
            <a:r>
              <a:rPr lang="en-GB" dirty="0" smtClean="0"/>
              <a:t>, detonated in 1961, was the most powerful bomb ever.</a:t>
            </a:r>
          </a:p>
          <a:p>
            <a:pPr marL="342900" indent="-342900">
              <a:buFont typeface="+mj-lt"/>
              <a:buAutoNum type="arabicPeriod"/>
            </a:pPr>
            <a:r>
              <a:rPr lang="en-GB" dirty="0" smtClean="0"/>
              <a:t>USSR was worried that US had nuclear missiles in UK, Italy and Turkey.</a:t>
            </a:r>
          </a:p>
          <a:p>
            <a:pPr marL="342900" indent="-342900">
              <a:buFont typeface="+mj-lt"/>
              <a:buAutoNum type="arabicPeriod"/>
            </a:pPr>
            <a:r>
              <a:rPr lang="en-GB" dirty="0" smtClean="0"/>
              <a:t>In 1957 the Russians launched Sputnik 1 – the worlds first man made satellite. The US was worried that Russia might launch nuclear missiles from space.</a:t>
            </a:r>
            <a:endParaRPr lang="en-GB" dirty="0"/>
          </a:p>
        </p:txBody>
      </p:sp>
      <p:pic>
        <p:nvPicPr>
          <p:cNvPr id="28674" name="Picture 2" descr="http://www.todayifoundout.com/wp-content/uploads/2013/07/tsar-bom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849182"/>
            <a:ext cx="4727889" cy="3083874"/>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www.bisbos.com/images_spacecraft/sputnik_1_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501898"/>
            <a:ext cx="3208592" cy="2181842"/>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http://img.rt.com/files/news/27/a2/c0/00/000_apw2003030496436.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88" y="4261730"/>
            <a:ext cx="4448627" cy="250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00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0056062"/>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Causes of the Cuban Missile Crisis</a:t>
                      </a:r>
                      <a:endParaRPr lang="en-GB" dirty="0"/>
                    </a:p>
                  </a:txBody>
                  <a:tcPr/>
                </a:tc>
              </a:tr>
            </a:tbl>
          </a:graphicData>
        </a:graphic>
      </p:graphicFrame>
      <p:sp>
        <p:nvSpPr>
          <p:cNvPr id="2" name="Rectangle 1"/>
          <p:cNvSpPr/>
          <p:nvPr/>
        </p:nvSpPr>
        <p:spPr>
          <a:xfrm>
            <a:off x="166758" y="5842805"/>
            <a:ext cx="4752528" cy="830997"/>
          </a:xfrm>
          <a:prstGeom prst="rect">
            <a:avLst/>
          </a:prstGeom>
          <a:solidFill>
            <a:schemeClr val="accent2">
              <a:lumMod val="40000"/>
              <a:lumOff val="60000"/>
            </a:schemeClr>
          </a:solidFill>
        </p:spPr>
        <p:txBody>
          <a:bodyPr wrap="square">
            <a:spAutoFit/>
          </a:bodyPr>
          <a:lstStyle/>
          <a:p>
            <a:r>
              <a:rPr lang="en-GB" sz="1600" dirty="0" smtClean="0"/>
              <a:t>In </a:t>
            </a:r>
            <a:r>
              <a:rPr lang="en-GB" sz="1600" dirty="0"/>
              <a:t>April </a:t>
            </a:r>
            <a:r>
              <a:rPr lang="en-GB" sz="1600" dirty="0" smtClean="0"/>
              <a:t>1961 the </a:t>
            </a:r>
            <a:r>
              <a:rPr lang="en-GB" sz="1600" dirty="0"/>
              <a:t>CIA </a:t>
            </a:r>
            <a:r>
              <a:rPr lang="en-GB" sz="1600" dirty="0" smtClean="0"/>
              <a:t>trained 1,300 </a:t>
            </a:r>
            <a:r>
              <a:rPr lang="en-GB" sz="1600" dirty="0"/>
              <a:t>Cuban exiles to invade Cuba. They landed at the </a:t>
            </a:r>
            <a:r>
              <a:rPr lang="en-GB" sz="1600" u="sng" dirty="0">
                <a:solidFill>
                  <a:srgbClr val="FF0000"/>
                </a:solidFill>
              </a:rPr>
              <a:t>Bay of Pigs </a:t>
            </a:r>
            <a:r>
              <a:rPr lang="en-GB" sz="1600" dirty="0"/>
              <a:t>and </a:t>
            </a:r>
            <a:r>
              <a:rPr lang="en-GB" sz="1600" dirty="0" smtClean="0"/>
              <a:t>were easily defeated. Kennedy </a:t>
            </a:r>
            <a:r>
              <a:rPr lang="en-GB" sz="1600" dirty="0"/>
              <a:t>was humiliated</a:t>
            </a:r>
            <a:r>
              <a:rPr lang="en-GB" sz="1600" dirty="0" smtClean="0"/>
              <a:t>.</a:t>
            </a:r>
            <a:endParaRPr lang="en-GB" sz="1600" dirty="0"/>
          </a:p>
        </p:txBody>
      </p:sp>
      <p:sp>
        <p:nvSpPr>
          <p:cNvPr id="5" name="Rectangle 4"/>
          <p:cNvSpPr/>
          <p:nvPr/>
        </p:nvSpPr>
        <p:spPr>
          <a:xfrm>
            <a:off x="307975" y="770027"/>
            <a:ext cx="5063662" cy="2893100"/>
          </a:xfrm>
          <a:prstGeom prst="rect">
            <a:avLst/>
          </a:prstGeom>
          <a:solidFill>
            <a:schemeClr val="accent2">
              <a:lumMod val="40000"/>
              <a:lumOff val="60000"/>
            </a:schemeClr>
          </a:solidFill>
        </p:spPr>
        <p:txBody>
          <a:bodyPr wrap="square">
            <a:spAutoFit/>
          </a:bodyPr>
          <a:lstStyle/>
          <a:p>
            <a:pPr marL="342900" indent="-342900">
              <a:buFont typeface="+mj-lt"/>
              <a:buAutoNum type="arabicPeriod"/>
            </a:pPr>
            <a:r>
              <a:rPr lang="en-GB" sz="1600" dirty="0"/>
              <a:t>In 1959 1959, Fidel Castro took power in Cuba, an island just 90 miles away from Florida. </a:t>
            </a:r>
            <a:endParaRPr lang="en-GB" sz="1600" dirty="0" smtClean="0"/>
          </a:p>
          <a:p>
            <a:pPr marL="342900" indent="-342900">
              <a:buFont typeface="+mj-lt"/>
              <a:buAutoNum type="arabicPeriod"/>
            </a:pPr>
            <a:r>
              <a:rPr lang="en-GB" sz="1600" dirty="0" smtClean="0"/>
              <a:t>The </a:t>
            </a:r>
            <a:r>
              <a:rPr lang="en-GB" sz="1600" dirty="0"/>
              <a:t>Americans had many business interests in Cuba including railways, sugar and oil production.</a:t>
            </a:r>
          </a:p>
          <a:p>
            <a:pPr marL="342900" indent="-342900">
              <a:buFont typeface="+mj-lt"/>
              <a:buAutoNum type="arabicPeriod"/>
            </a:pPr>
            <a:r>
              <a:rPr lang="en-GB" sz="1600" dirty="0"/>
              <a:t>When Castro came to power, however, </a:t>
            </a:r>
            <a:r>
              <a:rPr lang="en-GB" sz="1600" dirty="0">
                <a:solidFill>
                  <a:srgbClr val="FF0000"/>
                </a:solidFill>
              </a:rPr>
              <a:t>he nationalised American companies in Cuba. In retaliation, the Americans stopped all aid to Cuba, and all imports of Cuban sugar. </a:t>
            </a:r>
            <a:endParaRPr lang="en-GB" sz="1600" dirty="0" smtClean="0">
              <a:solidFill>
                <a:srgbClr val="FF0000"/>
              </a:solidFill>
            </a:endParaRPr>
          </a:p>
          <a:p>
            <a:pPr marL="342900" indent="-342900">
              <a:buFont typeface="+mj-lt"/>
              <a:buAutoNum type="arabicPeriod"/>
            </a:pPr>
            <a:r>
              <a:rPr lang="en-GB" sz="1600" dirty="0" smtClean="0"/>
              <a:t>Castro </a:t>
            </a:r>
            <a:r>
              <a:rPr lang="en-GB" sz="1600" dirty="0"/>
              <a:t>was forced to look to the USSR for help, and, in 1960, the USSR signed an agreement to buy 1 million tonnes of Cuban sugar every year. </a:t>
            </a:r>
          </a:p>
        </p:txBody>
      </p:sp>
      <p:sp>
        <p:nvSpPr>
          <p:cNvPr id="6" name="Rectangle 5"/>
          <p:cNvSpPr/>
          <p:nvPr/>
        </p:nvSpPr>
        <p:spPr>
          <a:xfrm>
            <a:off x="5852183" y="5933683"/>
            <a:ext cx="3204356" cy="923330"/>
          </a:xfrm>
          <a:prstGeom prst="rect">
            <a:avLst/>
          </a:prstGeom>
          <a:solidFill>
            <a:schemeClr val="accent2">
              <a:lumMod val="40000"/>
              <a:lumOff val="60000"/>
            </a:schemeClr>
          </a:solidFill>
        </p:spPr>
        <p:txBody>
          <a:bodyPr wrap="square">
            <a:spAutoFit/>
          </a:bodyPr>
          <a:lstStyle/>
          <a:p>
            <a:r>
              <a:rPr lang="en-GB" dirty="0"/>
              <a:t>In September 1961, </a:t>
            </a:r>
            <a:r>
              <a:rPr lang="en-GB" dirty="0" smtClean="0"/>
              <a:t>the USSR promised weapons </a:t>
            </a:r>
            <a:r>
              <a:rPr lang="en-GB" dirty="0"/>
              <a:t>to defend Cuba against America. </a:t>
            </a:r>
          </a:p>
        </p:txBody>
      </p:sp>
      <p:sp>
        <p:nvSpPr>
          <p:cNvPr id="7" name="AutoShape 2" descr="Fidel Cast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700" name="Picture 4" descr="http://www.jfklibrary.org/~/media/assets/Audiovisual/Still%20Photographs/General%20Photograph%20Accessions/Castro%20Fidel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5" y="770027"/>
            <a:ext cx="1941486" cy="1941487"/>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www.livemint.com/rf/Image-621x414/LiveMint/Period1/2012/09/27/Photos/suga--621x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848" y="2564904"/>
            <a:ext cx="2415971" cy="161064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6478848" y="2467392"/>
            <a:ext cx="2665152" cy="1825704"/>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6478848" y="2558437"/>
            <a:ext cx="2576137" cy="1617115"/>
          </a:xfrm>
          <a:prstGeom prst="line">
            <a:avLst/>
          </a:prstGeom>
        </p:spPr>
        <p:style>
          <a:lnRef idx="3">
            <a:schemeClr val="accent2"/>
          </a:lnRef>
          <a:fillRef idx="0">
            <a:schemeClr val="accent2"/>
          </a:fillRef>
          <a:effectRef idx="2">
            <a:schemeClr val="accent2"/>
          </a:effectRef>
          <a:fontRef idx="minor">
            <a:schemeClr val="tx1"/>
          </a:fontRef>
        </p:style>
      </p:cxnSp>
      <p:pic>
        <p:nvPicPr>
          <p:cNvPr id="29704" name="Picture 8" descr="http://static.guim.co.uk/sys-images/Guardian/Pix/pictures/2012/10/15/1350323930816/Fidal-Castro-with-Nikita--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17" y="4313531"/>
            <a:ext cx="2592288" cy="1555373"/>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http://cbsnews2.cbsistatic.com/hub/i/r/2012/05/11/7d439816-a644-11e2-a3f0-029118418759/thumbnail/620x350/fe0ee5fc54372b941a2dbeb41e44d517/BayofPigs_t1079169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831650"/>
            <a:ext cx="3456384" cy="195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3634015"/>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Events of the Cuban Missile Crisis</a:t>
                      </a:r>
                      <a:endParaRPr lang="en-GB" dirty="0"/>
                    </a:p>
                  </a:txBody>
                  <a:tcPr/>
                </a:tc>
              </a:tr>
            </a:tbl>
          </a:graphicData>
        </a:graphic>
      </p:graphicFrame>
      <p:sp>
        <p:nvSpPr>
          <p:cNvPr id="5" name="Rectangle 4"/>
          <p:cNvSpPr/>
          <p:nvPr/>
        </p:nvSpPr>
        <p:spPr>
          <a:xfrm>
            <a:off x="5868144" y="958186"/>
            <a:ext cx="3096344" cy="4708981"/>
          </a:xfrm>
          <a:prstGeom prst="rect">
            <a:avLst/>
          </a:prstGeom>
          <a:solidFill>
            <a:schemeClr val="accent2">
              <a:lumMod val="40000"/>
              <a:lumOff val="60000"/>
            </a:schemeClr>
          </a:solidFill>
        </p:spPr>
        <p:txBody>
          <a:bodyPr wrap="square">
            <a:spAutoFit/>
          </a:bodyPr>
          <a:lstStyle/>
          <a:p>
            <a:pPr marL="342900" indent="-342900">
              <a:buFont typeface="+mj-lt"/>
              <a:buAutoNum type="arabicPeriod"/>
            </a:pPr>
            <a:r>
              <a:rPr lang="en-GB" sz="2000" dirty="0" smtClean="0"/>
              <a:t>On </a:t>
            </a:r>
            <a:r>
              <a:rPr lang="en-GB" sz="2000" dirty="0"/>
              <a:t>14 October 1962, the Americans discovered the missile sites in Cuba. </a:t>
            </a:r>
            <a:endParaRPr lang="en-GB" sz="2000" dirty="0" smtClean="0"/>
          </a:p>
          <a:p>
            <a:pPr marL="342900" indent="-342900">
              <a:buFont typeface="+mj-lt"/>
              <a:buAutoNum type="arabicPeriod"/>
            </a:pPr>
            <a:r>
              <a:rPr lang="en-GB" sz="2000" dirty="0" smtClean="0"/>
              <a:t>These </a:t>
            </a:r>
            <a:r>
              <a:rPr lang="en-GB" sz="2000" dirty="0"/>
              <a:t>sites brought every town in the US within range of Soviet nuclear </a:t>
            </a:r>
            <a:r>
              <a:rPr lang="en-GB" sz="2000" dirty="0" smtClean="0"/>
              <a:t>missiles.</a:t>
            </a:r>
          </a:p>
          <a:p>
            <a:pPr marL="342900" indent="-342900">
              <a:buFont typeface="+mj-lt"/>
              <a:buAutoNum type="arabicPeriod"/>
            </a:pPr>
            <a:r>
              <a:rPr lang="en-GB" sz="2000" dirty="0" smtClean="0"/>
              <a:t>President </a:t>
            </a:r>
            <a:r>
              <a:rPr lang="en-GB" sz="2000" dirty="0"/>
              <a:t>Kennedy called a meeting of the National Security Council and on 22 October went on TV to tell the American people that they were under threat.</a:t>
            </a:r>
          </a:p>
        </p:txBody>
      </p:sp>
      <p:sp>
        <p:nvSpPr>
          <p:cNvPr id="7" name="AutoShape 2" descr="Fidel Cast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22" name="Picture 2" descr="A map showing the range of missiles fired from Cu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19"/>
            <a:ext cx="4632449" cy="3291477"/>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jeremyjacobs.com/wp-content/uploads/2012/10/president-kennedy-addresses-cuban-missile-crisis-television-19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855" y="4224401"/>
            <a:ext cx="3251874" cy="256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3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2251495"/>
              </p:ext>
            </p:extLst>
          </p:nvPr>
        </p:nvGraphicFramePr>
        <p:xfrm>
          <a:off x="179512" y="836712"/>
          <a:ext cx="8640960" cy="2931160"/>
        </p:xfrm>
        <a:graphic>
          <a:graphicData uri="http://schemas.openxmlformats.org/drawingml/2006/table">
            <a:tbl>
              <a:tblPr firstRow="1" bandRow="1">
                <a:tableStyleId>{5C22544A-7EE6-4342-B048-85BDC9FD1C3A}</a:tableStyleId>
              </a:tblPr>
              <a:tblGrid>
                <a:gridCol w="1800199"/>
                <a:gridCol w="1656185"/>
                <a:gridCol w="1728192"/>
                <a:gridCol w="1831588"/>
                <a:gridCol w="1624796"/>
              </a:tblGrid>
              <a:tr h="370840">
                <a:tc>
                  <a:txBody>
                    <a:bodyPr/>
                    <a:lstStyle/>
                    <a:p>
                      <a:pPr algn="ctr"/>
                      <a:r>
                        <a:rPr lang="en-GB" sz="1800" dirty="0" smtClean="0"/>
                        <a:t>Conference/date</a:t>
                      </a:r>
                      <a:endParaRPr lang="en-GB" sz="1800" dirty="0"/>
                    </a:p>
                  </a:txBody>
                  <a:tcPr/>
                </a:tc>
                <a:tc>
                  <a:txBody>
                    <a:bodyPr/>
                    <a:lstStyle/>
                    <a:p>
                      <a:pPr algn="ctr"/>
                      <a:r>
                        <a:rPr lang="en-GB" sz="1800" dirty="0" smtClean="0"/>
                        <a:t>Present</a:t>
                      </a:r>
                      <a:endParaRPr lang="en-GB" sz="1800" dirty="0"/>
                    </a:p>
                  </a:txBody>
                  <a:tcPr/>
                </a:tc>
                <a:tc>
                  <a:txBody>
                    <a:bodyPr/>
                    <a:lstStyle/>
                    <a:p>
                      <a:pPr algn="ctr"/>
                      <a:r>
                        <a:rPr lang="en-GB" sz="1800" dirty="0" smtClean="0"/>
                        <a:t>Context</a:t>
                      </a:r>
                      <a:endParaRPr lang="en-GB" sz="1800" dirty="0"/>
                    </a:p>
                  </a:txBody>
                  <a:tcPr/>
                </a:tc>
                <a:tc>
                  <a:txBody>
                    <a:bodyPr/>
                    <a:lstStyle/>
                    <a:p>
                      <a:pPr algn="ctr"/>
                      <a:r>
                        <a:rPr lang="en-GB" sz="1800" dirty="0" smtClean="0"/>
                        <a:t>Agreed</a:t>
                      </a:r>
                      <a:endParaRPr lang="en-GB" sz="1800" dirty="0"/>
                    </a:p>
                  </a:txBody>
                  <a:tcPr/>
                </a:tc>
                <a:tc>
                  <a:txBody>
                    <a:bodyPr/>
                    <a:lstStyle/>
                    <a:p>
                      <a:pPr algn="ctr"/>
                      <a:r>
                        <a:rPr lang="en-GB" sz="1800" dirty="0" smtClean="0"/>
                        <a:t>Disagreements</a:t>
                      </a:r>
                      <a:endParaRPr lang="en-GB" sz="1800" dirty="0"/>
                    </a:p>
                  </a:txBody>
                  <a:tcPr/>
                </a:tc>
              </a:tr>
              <a:tr h="370840">
                <a:tc>
                  <a:txBody>
                    <a:bodyPr/>
                    <a:lstStyle/>
                    <a:p>
                      <a:r>
                        <a:rPr lang="en-GB" sz="1800" dirty="0" smtClean="0"/>
                        <a:t>Teheran November/ December 1943</a:t>
                      </a:r>
                      <a:endParaRPr lang="en-GB" sz="1800" dirty="0"/>
                    </a:p>
                  </a:txBody>
                  <a:tcPr/>
                </a:tc>
                <a:tc>
                  <a:txBody>
                    <a:bodyPr/>
                    <a:lstStyle/>
                    <a:p>
                      <a:r>
                        <a:rPr lang="en-GB" sz="1800" dirty="0" smtClean="0"/>
                        <a:t>Churchill (UK)</a:t>
                      </a:r>
                    </a:p>
                    <a:p>
                      <a:r>
                        <a:rPr lang="en-GB" sz="1800" dirty="0" smtClean="0"/>
                        <a:t>Stalin (USSR)</a:t>
                      </a:r>
                    </a:p>
                    <a:p>
                      <a:r>
                        <a:rPr lang="en-GB" sz="1800" dirty="0" smtClean="0"/>
                        <a:t>Roosevelt (USA)</a:t>
                      </a:r>
                      <a:endParaRPr lang="en-GB" sz="1800" dirty="0"/>
                    </a:p>
                  </a:txBody>
                  <a:tcPr/>
                </a:tc>
                <a:tc>
                  <a:txBody>
                    <a:bodyPr/>
                    <a:lstStyle/>
                    <a:p>
                      <a:r>
                        <a:rPr lang="en-GB" sz="1800" dirty="0" smtClean="0"/>
                        <a:t>Stalin was annoyed that UK</a:t>
                      </a:r>
                      <a:r>
                        <a:rPr lang="en-GB" sz="1800" baseline="0" dirty="0" smtClean="0"/>
                        <a:t> and USA had delayed opening a second front.</a:t>
                      </a:r>
                      <a:endParaRPr lang="en-GB" sz="1800" dirty="0"/>
                    </a:p>
                  </a:txBody>
                  <a:tcPr/>
                </a:tc>
                <a:tc>
                  <a:txBody>
                    <a:bodyPr/>
                    <a:lstStyle/>
                    <a:p>
                      <a:pPr marL="171450" indent="-171450">
                        <a:buFont typeface="Arial" panose="020B0604020202020204" pitchFamily="34" charset="0"/>
                        <a:buChar char="•"/>
                      </a:pPr>
                      <a:r>
                        <a:rPr lang="en-GB" sz="1800" dirty="0" smtClean="0"/>
                        <a:t>USA/UK would open a second front against Nazi Germany.</a:t>
                      </a:r>
                    </a:p>
                    <a:p>
                      <a:pPr marL="171450" indent="-171450">
                        <a:buFont typeface="Arial" panose="020B0604020202020204" pitchFamily="34" charset="0"/>
                        <a:buChar char="•"/>
                      </a:pPr>
                      <a:r>
                        <a:rPr lang="en-GB" sz="1800" dirty="0" smtClean="0"/>
                        <a:t>USSR</a:t>
                      </a:r>
                      <a:r>
                        <a:rPr lang="en-GB" sz="1800" baseline="0" dirty="0" smtClean="0"/>
                        <a:t> would declare war on Japan after Germany was defeated.</a:t>
                      </a:r>
                      <a:endParaRPr lang="en-GB" sz="1800" dirty="0"/>
                    </a:p>
                  </a:txBody>
                  <a:tcPr/>
                </a:tc>
                <a:tc>
                  <a:txBody>
                    <a:bodyPr/>
                    <a:lstStyle/>
                    <a:p>
                      <a:pPr marL="171450" indent="-171450">
                        <a:buFont typeface="Arial" panose="020B0604020202020204" pitchFamily="34" charset="0"/>
                        <a:buChar char="•"/>
                      </a:pPr>
                      <a:r>
                        <a:rPr lang="en-GB" sz="1800" dirty="0" smtClean="0"/>
                        <a:t>Churchill wanted to invade the Balkans – Roosevelt sided with Stalin against Churchill.</a:t>
                      </a:r>
                      <a:endParaRPr lang="en-GB" sz="18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47189859"/>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Teheran, Yalta and Potsdam Conferences</a:t>
                      </a:r>
                      <a:endParaRPr lang="en-GB" dirty="0"/>
                    </a:p>
                  </a:txBody>
                  <a:tcPr/>
                </a:tc>
              </a:tr>
            </a:tbl>
          </a:graphicData>
        </a:graphic>
      </p:graphicFrame>
      <p:pic>
        <p:nvPicPr>
          <p:cNvPr id="14338" name="Picture 2" descr="https://upload.wikimedia.org/wikipedia/commons/a/a8/Tehran_Conference_,_19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863"/>
            <a:ext cx="3454169"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507" t="25000" r="40748" b="31681"/>
          <a:stretch/>
        </p:blipFill>
        <p:spPr bwMode="auto">
          <a:xfrm>
            <a:off x="4572000" y="4046863"/>
            <a:ext cx="3928533" cy="267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875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9831594"/>
              </p:ext>
            </p:extLst>
          </p:nvPr>
        </p:nvGraphicFramePr>
        <p:xfrm>
          <a:off x="179512" y="908720"/>
          <a:ext cx="8784976" cy="4101328"/>
        </p:xfrm>
        <a:graphic>
          <a:graphicData uri="http://schemas.openxmlformats.org/drawingml/2006/table">
            <a:tbl>
              <a:tblPr/>
              <a:tblGrid>
                <a:gridCol w="1328820"/>
                <a:gridCol w="7456156"/>
              </a:tblGrid>
              <a:tr h="250744">
                <a:tc>
                  <a:txBody>
                    <a:bodyPr/>
                    <a:lstStyle/>
                    <a:p>
                      <a:pPr algn="l" fontAlgn="t"/>
                      <a:r>
                        <a:rPr lang="en-GB" sz="1800" b="1" i="0" dirty="0">
                          <a:effectLst/>
                        </a:rPr>
                        <a:t>Day</a:t>
                      </a:r>
                    </a:p>
                  </a:txBody>
                  <a:tcPr marL="28077" marR="17548" marT="28077" marB="7019">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GB" sz="1800" b="1" i="0">
                          <a:effectLst/>
                        </a:rPr>
                        <a:t>Events</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r>
              <a:tr h="469939">
                <a:tc>
                  <a:txBody>
                    <a:bodyPr/>
                    <a:lstStyle/>
                    <a:p>
                      <a:pPr algn="l" fontAlgn="t"/>
                      <a:r>
                        <a:rPr lang="en-GB" sz="1800">
                          <a:effectLst/>
                        </a:rPr>
                        <a:t>Monday 22 October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800" dirty="0">
                          <a:effectLst/>
                        </a:rPr>
                        <a:t>Kennedy announces a naval blockade of Cuba. </a:t>
                      </a:r>
                      <a:r>
                        <a:rPr lang="en-GB" sz="1800" dirty="0" smtClean="0">
                          <a:effectLst/>
                        </a:rPr>
                        <a:t>Kennedy </a:t>
                      </a:r>
                      <a:r>
                        <a:rPr lang="en-GB" sz="1800" dirty="0">
                          <a:effectLst/>
                        </a:rPr>
                        <a:t>warns of a full retaliatory response, if any missile is launched from Cuba.</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r h="469939">
                <a:tc>
                  <a:txBody>
                    <a:bodyPr/>
                    <a:lstStyle/>
                    <a:p>
                      <a:pPr algn="l" fontAlgn="t"/>
                      <a:r>
                        <a:rPr lang="en-GB" sz="1800">
                          <a:effectLst/>
                        </a:rPr>
                        <a:t>Tuesday 23 October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800" dirty="0">
                          <a:effectLst/>
                        </a:rPr>
                        <a:t>Khrushchev explains that the missile sites are "solely to defend Cuba against the attack of an aggressor".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r>
              <a:tr h="469939">
                <a:tc>
                  <a:txBody>
                    <a:bodyPr/>
                    <a:lstStyle/>
                    <a:p>
                      <a:pPr algn="l" fontAlgn="t"/>
                      <a:r>
                        <a:rPr lang="en-GB" sz="1800">
                          <a:effectLst/>
                        </a:rPr>
                        <a:t>Wednesday 24 October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800" dirty="0">
                          <a:effectLst/>
                        </a:rPr>
                        <a:t>Twenty Russian ships head for Cuba. Khrushchev tells the captains to ignore the blockade. Khrushchev warns that Russia will have "a fitting reply to the aggressor".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r h="689133">
                <a:tc>
                  <a:txBody>
                    <a:bodyPr/>
                    <a:lstStyle/>
                    <a:p>
                      <a:pPr algn="l" fontAlgn="t"/>
                      <a:r>
                        <a:rPr lang="en-GB" sz="1800" dirty="0">
                          <a:effectLst/>
                        </a:rPr>
                        <a:t>Thursday 25 October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GB" sz="1800">
                          <a:effectLst/>
                        </a:rPr>
                        <a:t>The first Russian ship reaches the naval blockade. It is an oil ship and is allowed through. The other Russian ships turn back. Secretly, the US government floats the idea of removing the missiles in Turkey in exchange for those in Cuba.</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r>
              <a:tr h="908328">
                <a:tc>
                  <a:txBody>
                    <a:bodyPr/>
                    <a:lstStyle/>
                    <a:p>
                      <a:pPr algn="l" fontAlgn="t"/>
                      <a:r>
                        <a:rPr lang="en-GB" sz="1800" dirty="0">
                          <a:effectLst/>
                        </a:rPr>
                        <a:t>Friday 26 October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800" dirty="0">
                          <a:effectLst/>
                        </a:rPr>
                        <a:t>Russia is still building the missile bases. </a:t>
                      </a:r>
                      <a:r>
                        <a:rPr lang="en-GB" sz="1800" dirty="0" smtClean="0">
                          <a:effectLst/>
                        </a:rPr>
                        <a:t>It </a:t>
                      </a:r>
                      <a:r>
                        <a:rPr lang="en-GB" sz="1800" dirty="0">
                          <a:effectLst/>
                        </a:rPr>
                        <a:t>seems that war is about to break out. But at 6pm, Kennedy gets a telegram from Khrushchev offering to dismantle the sites if Kennedy lifts the blockade and promises not to invade Cuba.</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64254448"/>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Events of the Cuban Missile Crisis</a:t>
                      </a:r>
                      <a:endParaRPr lang="en-GB" dirty="0"/>
                    </a:p>
                  </a:txBody>
                  <a:tcPr/>
                </a:tc>
              </a:tr>
            </a:tbl>
          </a:graphicData>
        </a:graphic>
      </p:graphicFrame>
      <p:pic>
        <p:nvPicPr>
          <p:cNvPr id="31747" name="Picture 3" descr="http://assets.nydailynews.com/polopoly_fs/1.1182240.1413404847!/img/httpImage/image.jpg_gen/derivatives/gallery_1200/new-york-daily-news-front-page-cuban-missile-crisis-19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116054"/>
            <a:ext cx="1382316" cy="1706009"/>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descr="http://www.jfklibrary.org/~/media/assets/Museum%20Objects/To%20the%20Brink/tothebrink_LandingPage_Beauty_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360" y="5186150"/>
            <a:ext cx="5666759" cy="156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4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3800299"/>
              </p:ext>
            </p:extLst>
          </p:nvPr>
        </p:nvGraphicFramePr>
        <p:xfrm>
          <a:off x="345461" y="836712"/>
          <a:ext cx="8784976" cy="3706544"/>
        </p:xfrm>
        <a:graphic>
          <a:graphicData uri="http://schemas.openxmlformats.org/drawingml/2006/table">
            <a:tbl>
              <a:tblPr/>
              <a:tblGrid>
                <a:gridCol w="1328820"/>
                <a:gridCol w="7456156"/>
              </a:tblGrid>
              <a:tr h="250744">
                <a:tc>
                  <a:txBody>
                    <a:bodyPr/>
                    <a:lstStyle/>
                    <a:p>
                      <a:pPr algn="l" fontAlgn="t"/>
                      <a:r>
                        <a:rPr lang="en-GB" sz="1800" b="1" i="0" dirty="0">
                          <a:effectLst/>
                        </a:rPr>
                        <a:t>Day</a:t>
                      </a:r>
                    </a:p>
                  </a:txBody>
                  <a:tcPr marL="28077" marR="17548" marT="28077" marB="7019">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GB" sz="1800" b="1" i="0">
                          <a:effectLst/>
                        </a:rPr>
                        <a:t>Events</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r>
              <a:tr h="1346718">
                <a:tc>
                  <a:txBody>
                    <a:bodyPr/>
                    <a:lstStyle/>
                    <a:p>
                      <a:pPr algn="l" fontAlgn="t"/>
                      <a:r>
                        <a:rPr lang="en-GB" sz="1800" dirty="0">
                          <a:effectLst/>
                        </a:rPr>
                        <a:t>Saturday 27 October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marL="285750" indent="-285750" algn="l" fontAlgn="t">
                        <a:buFont typeface="Arial" pitchFamily="34" charset="0"/>
                        <a:buChar char="•"/>
                      </a:pPr>
                      <a:r>
                        <a:rPr lang="en-GB" sz="1800" dirty="0">
                          <a:effectLst/>
                        </a:rPr>
                        <a:t>However, at 11am Khrushchev sends a second letter, demanding that Kennedy also dismantles American missile bases in Turkey. </a:t>
                      </a:r>
                      <a:endParaRPr lang="en-GB" sz="1800" dirty="0" smtClean="0">
                        <a:effectLst/>
                      </a:endParaRPr>
                    </a:p>
                    <a:p>
                      <a:pPr marL="285750" indent="-285750" algn="l" fontAlgn="t">
                        <a:buFont typeface="Arial" pitchFamily="34" charset="0"/>
                        <a:buChar char="•"/>
                      </a:pPr>
                      <a:r>
                        <a:rPr lang="en-GB" sz="1800" dirty="0" smtClean="0">
                          <a:effectLst/>
                        </a:rPr>
                        <a:t>At </a:t>
                      </a:r>
                      <a:r>
                        <a:rPr lang="en-GB" sz="1800" dirty="0">
                          <a:effectLst/>
                        </a:rPr>
                        <a:t>noon on the same day, a U2 plane is shot down over Cuba. It looks as if a war is about to start after all. </a:t>
                      </a:r>
                      <a:endParaRPr lang="en-GB" sz="1800" dirty="0" smtClean="0">
                        <a:effectLst/>
                      </a:endParaRPr>
                    </a:p>
                    <a:p>
                      <a:pPr marL="285750" indent="-285750" algn="l" fontAlgn="t">
                        <a:buFont typeface="Arial" pitchFamily="34" charset="0"/>
                        <a:buChar char="•"/>
                      </a:pPr>
                      <a:r>
                        <a:rPr lang="en-GB" sz="1800" dirty="0" smtClean="0">
                          <a:effectLst/>
                        </a:rPr>
                        <a:t>At </a:t>
                      </a:r>
                      <a:r>
                        <a:rPr lang="en-GB" sz="1800" dirty="0">
                          <a:effectLst/>
                        </a:rPr>
                        <a:t>8.05pm, Kennedy sends a letter to Khrushchev, offering that if Khrushchev dismantles the missile bases in Cuba, America will lift the blockade and promise not to invade Cuba - and also dismantle the Turkish missile bases (as long as this is kept a secret).</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r>
              <a:tr h="469939">
                <a:tc>
                  <a:txBody>
                    <a:bodyPr/>
                    <a:lstStyle/>
                    <a:p>
                      <a:pPr algn="l" fontAlgn="t"/>
                      <a:r>
                        <a:rPr lang="en-GB" sz="1800" dirty="0">
                          <a:effectLst/>
                        </a:rPr>
                        <a:t>Sunday 28 October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800" dirty="0">
                          <a:effectLst/>
                        </a:rPr>
                        <a:t>Khrushchev agrees to Kennedy's proposals. The crisis is over.</a:t>
                      </a: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r h="469939">
                <a:tc>
                  <a:txBody>
                    <a:bodyPr/>
                    <a:lstStyle/>
                    <a:p>
                      <a:pPr algn="l" fontAlgn="t"/>
                      <a:r>
                        <a:rPr lang="en-GB" sz="1800" dirty="0" smtClean="0">
                          <a:effectLst/>
                        </a:rPr>
                        <a:t>Tuesday 20 November</a:t>
                      </a:r>
                      <a:endParaRPr lang="en-GB" sz="1800" dirty="0">
                        <a:effectLst/>
                      </a:endParaRP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GB" sz="1800" dirty="0" smtClean="0">
                          <a:effectLst/>
                        </a:rPr>
                        <a:t>Russian bombers leave Cuba, and Kennedy lifts the naval blockade</a:t>
                      </a:r>
                      <a:endParaRPr lang="en-GB" sz="1800" dirty="0">
                        <a:effectLst/>
                      </a:endParaRPr>
                    </a:p>
                  </a:txBody>
                  <a:tcPr marL="28077" marR="17548" marT="28077" marB="701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24740343"/>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Events of the Cuban Missile Crisis</a:t>
                      </a:r>
                      <a:endParaRPr lang="en-GB" dirty="0"/>
                    </a:p>
                  </a:txBody>
                  <a:tcPr/>
                </a:tc>
              </a:tr>
            </a:tbl>
          </a:graphicData>
        </a:graphic>
      </p:graphicFrame>
      <p:sp>
        <p:nvSpPr>
          <p:cNvPr id="2" name="Rectangle 1"/>
          <p:cNvSpPr/>
          <p:nvPr/>
        </p:nvSpPr>
        <p:spPr>
          <a:xfrm>
            <a:off x="395536" y="4829974"/>
            <a:ext cx="4572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GB" b="1" u="sng" dirty="0" smtClean="0"/>
              <a:t>Immediate consequences:</a:t>
            </a:r>
          </a:p>
          <a:p>
            <a:pPr marL="285750" indent="-285750">
              <a:buFont typeface="Arial" pitchFamily="34" charset="0"/>
              <a:buChar char="•"/>
            </a:pPr>
            <a:r>
              <a:rPr lang="en-GB" dirty="0"/>
              <a:t>I</a:t>
            </a:r>
            <a:r>
              <a:rPr lang="en-GB" dirty="0" smtClean="0"/>
              <a:t>n </a:t>
            </a:r>
            <a:r>
              <a:rPr lang="en-GB" dirty="0"/>
              <a:t>1963, a telephone hotline was set </a:t>
            </a:r>
            <a:r>
              <a:rPr lang="en-GB" dirty="0" smtClean="0"/>
              <a:t>up</a:t>
            </a:r>
          </a:p>
          <a:p>
            <a:pPr marL="285750" indent="-285750">
              <a:buFont typeface="Arial" pitchFamily="34" charset="0"/>
              <a:buChar char="•"/>
            </a:pPr>
            <a:r>
              <a:rPr lang="en-GB" dirty="0" smtClean="0"/>
              <a:t>In </a:t>
            </a:r>
            <a:r>
              <a:rPr lang="en-GB" dirty="0"/>
              <a:t>1963, </a:t>
            </a:r>
            <a:r>
              <a:rPr lang="en-GB" u="sng" dirty="0" smtClean="0">
                <a:solidFill>
                  <a:srgbClr val="FF0000"/>
                </a:solidFill>
              </a:rPr>
              <a:t>Limited Test </a:t>
            </a:r>
            <a:r>
              <a:rPr lang="en-GB" u="sng" dirty="0">
                <a:solidFill>
                  <a:srgbClr val="FF0000"/>
                </a:solidFill>
              </a:rPr>
              <a:t>Ban Treaty </a:t>
            </a:r>
            <a:r>
              <a:rPr lang="en-GB" dirty="0"/>
              <a:t>was signed</a:t>
            </a:r>
            <a:r>
              <a:rPr lang="en-GB" dirty="0" smtClean="0"/>
              <a:t>. It </a:t>
            </a:r>
            <a:r>
              <a:rPr lang="en-GB" dirty="0" smtClean="0">
                <a:solidFill>
                  <a:srgbClr val="FF0000"/>
                </a:solidFill>
              </a:rPr>
              <a:t>banned testing of all nuclear weapons in space, in the sea and above ground.</a:t>
            </a:r>
            <a:endParaRPr lang="en-GB" dirty="0">
              <a:solidFill>
                <a:srgbClr val="FF0000"/>
              </a:solidFill>
            </a:endParaRPr>
          </a:p>
        </p:txBody>
      </p:sp>
      <p:sp>
        <p:nvSpPr>
          <p:cNvPr id="3" name="Rectangle 2"/>
          <p:cNvSpPr/>
          <p:nvPr/>
        </p:nvSpPr>
        <p:spPr>
          <a:xfrm>
            <a:off x="5148064" y="4691475"/>
            <a:ext cx="3816424"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b="1" u="sng" dirty="0" smtClean="0"/>
              <a:t>Long term consequences:</a:t>
            </a:r>
            <a:endParaRPr lang="en-GB" dirty="0"/>
          </a:p>
          <a:p>
            <a:pPr marL="285750" indent="-285750">
              <a:buFont typeface="Arial" pitchFamily="34" charset="0"/>
              <a:buChar char="•"/>
            </a:pPr>
            <a:r>
              <a:rPr lang="en-GB" dirty="0" smtClean="0"/>
              <a:t>USSR caught up with USA in the Arms Race.</a:t>
            </a:r>
          </a:p>
          <a:p>
            <a:pPr marL="285750" indent="-285750">
              <a:buFont typeface="Arial" pitchFamily="34" charset="0"/>
              <a:buChar char="•"/>
            </a:pPr>
            <a:r>
              <a:rPr lang="en-GB" dirty="0" smtClean="0"/>
              <a:t>Believed that any nuclear war would destroy both countries -  </a:t>
            </a:r>
            <a:r>
              <a:rPr lang="en-GB" dirty="0" smtClean="0">
                <a:solidFill>
                  <a:srgbClr val="FF0000"/>
                </a:solidFill>
              </a:rPr>
              <a:t>Mutually Assured Destruction (MAD)</a:t>
            </a:r>
          </a:p>
        </p:txBody>
      </p:sp>
    </p:spTree>
    <p:extLst>
      <p:ext uri="{BB962C8B-B14F-4D97-AF65-F5344CB8AC3E}">
        <p14:creationId xmlns:p14="http://schemas.microsoft.com/office/powerpoint/2010/main" val="32359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6176" y="980728"/>
            <a:ext cx="2756992" cy="4525963"/>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dirty="0"/>
              <a:t>The </a:t>
            </a:r>
            <a:r>
              <a:rPr lang="en-GB" sz="2000" dirty="0" smtClean="0"/>
              <a:t>Czechs in the mid-1960s  </a:t>
            </a:r>
            <a:r>
              <a:rPr lang="en-GB" sz="2000" dirty="0"/>
              <a:t>hated Russian control, especially:</a:t>
            </a:r>
          </a:p>
          <a:p>
            <a:pPr marL="514350" indent="-514350">
              <a:buFont typeface="+mj-lt"/>
              <a:buAutoNum type="arabicPeriod"/>
            </a:pPr>
            <a:r>
              <a:rPr lang="en-GB" sz="2000" dirty="0"/>
              <a:t>Russian control of the economy, which had made Czechoslovakia poor.</a:t>
            </a:r>
          </a:p>
          <a:p>
            <a:pPr marL="514350" indent="-514350">
              <a:buFont typeface="+mj-lt"/>
              <a:buAutoNum type="arabicPeriod"/>
            </a:pPr>
            <a:r>
              <a:rPr lang="en-GB" sz="2000" dirty="0"/>
              <a:t>The censorship and lack of freedom</a:t>
            </a:r>
            <a:r>
              <a:rPr lang="en-GB" sz="2000" dirty="0" smtClean="0"/>
              <a:t>.</a:t>
            </a:r>
          </a:p>
          <a:p>
            <a:pPr marL="514350" indent="-514350">
              <a:buFont typeface="+mj-lt"/>
              <a:buAutoNum type="arabicPeriod"/>
            </a:pPr>
            <a:r>
              <a:rPr lang="en-GB" sz="2000" dirty="0"/>
              <a:t>S</a:t>
            </a:r>
            <a:r>
              <a:rPr lang="en-GB" sz="2000" dirty="0" smtClean="0"/>
              <a:t>ecret police which crushed all opposition.</a:t>
            </a:r>
          </a:p>
        </p:txBody>
      </p:sp>
      <p:graphicFrame>
        <p:nvGraphicFramePr>
          <p:cNvPr id="4" name="Table 3"/>
          <p:cNvGraphicFramePr>
            <a:graphicFrameLocks noGrp="1"/>
          </p:cNvGraphicFramePr>
          <p:nvPr>
            <p:extLst>
              <p:ext uri="{D42A27DB-BD31-4B8C-83A1-F6EECF244321}">
                <p14:modId xmlns:p14="http://schemas.microsoft.com/office/powerpoint/2010/main" val="972376068"/>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Causes of the Prague Spring</a:t>
                      </a:r>
                      <a:endParaRPr lang="en-GB" dirty="0"/>
                    </a:p>
                  </a:txBody>
                  <a:tcPr/>
                </a:tc>
              </a:tr>
            </a:tbl>
          </a:graphicData>
        </a:graphic>
      </p:graphicFrame>
      <p:pic>
        <p:nvPicPr>
          <p:cNvPr id="34818" name="Picture 2" descr="http://deconceptos.com/wp-content/uploads/2013/02/concepto-de-come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 y="908719"/>
            <a:ext cx="6079475" cy="43772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9632" y="5805264"/>
            <a:ext cx="3168352" cy="400110"/>
          </a:xfrm>
          <a:prstGeom prst="rect">
            <a:avLst/>
          </a:prstGeom>
          <a:solidFill>
            <a:schemeClr val="accent2">
              <a:lumMod val="40000"/>
              <a:lumOff val="60000"/>
            </a:schemeClr>
          </a:solidFill>
        </p:spPr>
        <p:txBody>
          <a:bodyPr wrap="square" rtlCol="0">
            <a:spAutoFit/>
          </a:bodyPr>
          <a:lstStyle/>
          <a:p>
            <a:pPr algn="ctr"/>
            <a:r>
              <a:rPr lang="en-GB" sz="2000" dirty="0" smtClean="0"/>
              <a:t>Czechoslovakia</a:t>
            </a:r>
            <a:endParaRPr lang="en-GB" sz="2000" dirty="0"/>
          </a:p>
        </p:txBody>
      </p:sp>
      <p:cxnSp>
        <p:nvCxnSpPr>
          <p:cNvPr id="7" name="Straight Arrow Connector 6"/>
          <p:cNvCxnSpPr/>
          <p:nvPr/>
        </p:nvCxnSpPr>
        <p:spPr>
          <a:xfrm flipV="1">
            <a:off x="2699792" y="3429000"/>
            <a:ext cx="144016" cy="23762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7325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647" y="942378"/>
            <a:ext cx="2992670" cy="107721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mj-lt"/>
              <a:buAutoNum type="arabicPeriod"/>
            </a:pPr>
            <a:r>
              <a:rPr lang="en-GB" sz="1600" dirty="0" smtClean="0"/>
              <a:t>Antonin </a:t>
            </a:r>
            <a:r>
              <a:rPr lang="en-GB" sz="1600" dirty="0" err="1"/>
              <a:t>Novtony</a:t>
            </a:r>
            <a:r>
              <a:rPr lang="en-GB" sz="1600" dirty="0"/>
              <a:t> resigned and Alexander Dubcek became </a:t>
            </a:r>
            <a:r>
              <a:rPr lang="en-GB" sz="1600" dirty="0" smtClean="0"/>
              <a:t> Communist leader </a:t>
            </a:r>
            <a:r>
              <a:rPr lang="en-GB" sz="1600" dirty="0"/>
              <a:t>on 5th January 1968.</a:t>
            </a:r>
          </a:p>
        </p:txBody>
      </p:sp>
      <p:graphicFrame>
        <p:nvGraphicFramePr>
          <p:cNvPr id="5" name="Table 4"/>
          <p:cNvGraphicFramePr>
            <a:graphicFrameLocks noGrp="1"/>
          </p:cNvGraphicFramePr>
          <p:nvPr>
            <p:extLst>
              <p:ext uri="{D42A27DB-BD31-4B8C-83A1-F6EECF244321}">
                <p14:modId xmlns:p14="http://schemas.microsoft.com/office/powerpoint/2010/main" val="1837746031"/>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Events of the Prague Spring</a:t>
                      </a:r>
                      <a:endParaRPr lang="en-GB" dirty="0"/>
                    </a:p>
                  </a:txBody>
                  <a:tcPr/>
                </a:tc>
              </a:tr>
            </a:tbl>
          </a:graphicData>
        </a:graphic>
      </p:graphicFrame>
      <p:sp>
        <p:nvSpPr>
          <p:cNvPr id="7" name="Rectangle 6"/>
          <p:cNvSpPr/>
          <p:nvPr/>
        </p:nvSpPr>
        <p:spPr>
          <a:xfrm>
            <a:off x="3419872" y="935270"/>
            <a:ext cx="2880320" cy="1569660"/>
          </a:xfrm>
          <a:prstGeom prst="rect">
            <a:avLst/>
          </a:prstGeom>
          <a:solidFill>
            <a:schemeClr val="accent2">
              <a:lumMod val="40000"/>
              <a:lumOff val="60000"/>
            </a:schemeClr>
          </a:solidFill>
        </p:spPr>
        <p:txBody>
          <a:bodyPr wrap="square">
            <a:spAutoFit/>
          </a:bodyPr>
          <a:lstStyle/>
          <a:p>
            <a:pPr marL="342900" indent="-342900">
              <a:buFont typeface="+mj-lt"/>
              <a:buAutoNum type="arabicPeriod" startAt="2"/>
            </a:pPr>
            <a:r>
              <a:rPr lang="en-GB" sz="1600" dirty="0"/>
              <a:t>In April 1968, Dubcek's government announced </a:t>
            </a:r>
            <a:r>
              <a:rPr lang="en-GB" sz="1600" dirty="0" smtClean="0"/>
              <a:t>“</a:t>
            </a:r>
            <a:r>
              <a:rPr lang="en-GB" sz="1600" u="sng" dirty="0" smtClean="0">
                <a:solidFill>
                  <a:srgbClr val="FF0000"/>
                </a:solidFill>
              </a:rPr>
              <a:t>socialism with a human face</a:t>
            </a:r>
            <a:r>
              <a:rPr lang="en-GB" sz="1600" dirty="0" smtClean="0"/>
              <a:t>” </a:t>
            </a:r>
            <a:r>
              <a:rPr lang="en-GB" sz="1600" dirty="0"/>
              <a:t>- it removed state controls over industry and allowed freedom of speech.</a:t>
            </a:r>
          </a:p>
        </p:txBody>
      </p:sp>
      <p:sp>
        <p:nvSpPr>
          <p:cNvPr id="8" name="Rectangle 7"/>
          <p:cNvSpPr/>
          <p:nvPr/>
        </p:nvSpPr>
        <p:spPr>
          <a:xfrm>
            <a:off x="6498468" y="931717"/>
            <a:ext cx="2645532" cy="1815882"/>
          </a:xfrm>
          <a:prstGeom prst="rect">
            <a:avLst/>
          </a:prstGeom>
          <a:solidFill>
            <a:schemeClr val="accent2">
              <a:lumMod val="40000"/>
              <a:lumOff val="60000"/>
            </a:schemeClr>
          </a:solidFill>
        </p:spPr>
        <p:txBody>
          <a:bodyPr wrap="square">
            <a:spAutoFit/>
          </a:bodyPr>
          <a:lstStyle/>
          <a:p>
            <a:pPr marL="342900" indent="-342900">
              <a:buFont typeface="+mj-lt"/>
              <a:buAutoNum type="arabicPeriod" startAt="3"/>
            </a:pPr>
            <a:r>
              <a:rPr lang="en-GB" sz="1600" dirty="0"/>
              <a:t>For four months (the </a:t>
            </a:r>
            <a:r>
              <a:rPr lang="en-GB" sz="1600" u="sng" dirty="0">
                <a:solidFill>
                  <a:srgbClr val="FF0000"/>
                </a:solidFill>
              </a:rPr>
              <a:t>Prague Spring), </a:t>
            </a:r>
            <a:r>
              <a:rPr lang="en-GB" sz="1600" dirty="0"/>
              <a:t>there was freedom in Czechoslovakia</a:t>
            </a:r>
            <a:r>
              <a:rPr lang="en-GB" sz="1600" dirty="0" smtClean="0"/>
              <a:t>. Censorship was relaxed and opposition was allowed. </a:t>
            </a:r>
            <a:endParaRPr lang="en-GB" sz="1600" dirty="0"/>
          </a:p>
        </p:txBody>
      </p:sp>
      <p:sp>
        <p:nvSpPr>
          <p:cNvPr id="9" name="Rectangle 8"/>
          <p:cNvSpPr/>
          <p:nvPr/>
        </p:nvSpPr>
        <p:spPr>
          <a:xfrm>
            <a:off x="179647" y="2747599"/>
            <a:ext cx="2135420" cy="3539430"/>
          </a:xfrm>
          <a:prstGeom prst="rect">
            <a:avLst/>
          </a:prstGeom>
          <a:solidFill>
            <a:schemeClr val="accent2">
              <a:lumMod val="40000"/>
              <a:lumOff val="60000"/>
            </a:schemeClr>
          </a:solidFill>
        </p:spPr>
        <p:txBody>
          <a:bodyPr wrap="square">
            <a:spAutoFit/>
          </a:bodyPr>
          <a:lstStyle/>
          <a:p>
            <a:pPr marL="342900" indent="-342900">
              <a:buFont typeface="+mj-lt"/>
              <a:buAutoNum type="arabicPeriod" startAt="4"/>
            </a:pPr>
            <a:r>
              <a:rPr lang="en-GB" sz="1600" dirty="0" smtClean="0"/>
              <a:t>Dubcek </a:t>
            </a:r>
            <a:r>
              <a:rPr lang="en-GB" sz="1600" dirty="0"/>
              <a:t>stressed that Czechoslovakia would stay in the Warsaw </a:t>
            </a:r>
            <a:r>
              <a:rPr lang="en-GB" sz="1600" dirty="0" smtClean="0"/>
              <a:t>Pact. However Brezhnev was worried and announced </a:t>
            </a:r>
            <a:r>
              <a:rPr lang="en-GB" sz="1600" dirty="0"/>
              <a:t>the </a:t>
            </a:r>
            <a:r>
              <a:rPr lang="en-GB" sz="1600" u="sng" dirty="0">
                <a:solidFill>
                  <a:srgbClr val="FF0000"/>
                </a:solidFill>
              </a:rPr>
              <a:t>Brezhnev Doctrine </a:t>
            </a:r>
            <a:r>
              <a:rPr lang="en-GB" sz="1600" dirty="0"/>
              <a:t>- </a:t>
            </a:r>
            <a:r>
              <a:rPr lang="en-GB" sz="1600" dirty="0">
                <a:solidFill>
                  <a:srgbClr val="FF0000"/>
                </a:solidFill>
              </a:rPr>
              <a:t>the USSR would not allow any Eastern European country to reject Communism</a:t>
            </a:r>
            <a:r>
              <a:rPr lang="en-GB" sz="1600" dirty="0" smtClean="0">
                <a:solidFill>
                  <a:srgbClr val="FF0000"/>
                </a:solidFill>
              </a:rPr>
              <a:t>.</a:t>
            </a:r>
            <a:endParaRPr lang="en-GB" sz="1600" dirty="0">
              <a:solidFill>
                <a:srgbClr val="FF0000"/>
              </a:solidFill>
            </a:endParaRPr>
          </a:p>
        </p:txBody>
      </p:sp>
      <p:sp>
        <p:nvSpPr>
          <p:cNvPr id="10" name="Rectangle 9"/>
          <p:cNvSpPr/>
          <p:nvPr/>
        </p:nvSpPr>
        <p:spPr>
          <a:xfrm>
            <a:off x="3773940" y="2747599"/>
            <a:ext cx="2448272" cy="2062103"/>
          </a:xfrm>
          <a:prstGeom prst="rect">
            <a:avLst/>
          </a:prstGeom>
          <a:solidFill>
            <a:schemeClr val="accent2">
              <a:lumMod val="40000"/>
              <a:lumOff val="60000"/>
            </a:schemeClr>
          </a:solidFill>
        </p:spPr>
        <p:txBody>
          <a:bodyPr wrap="square">
            <a:spAutoFit/>
          </a:bodyPr>
          <a:lstStyle/>
          <a:p>
            <a:pPr marL="342900" indent="-342900">
              <a:buFont typeface="+mj-lt"/>
              <a:buAutoNum type="arabicPeriod" startAt="5"/>
            </a:pPr>
            <a:r>
              <a:rPr lang="en-GB" sz="1600" dirty="0"/>
              <a:t>On 20 August 1968, 500,000 Warsaw Pact troops invaded Czechoslovakia. Dubcek and three other leaders were arrested and sent to Moscow.</a:t>
            </a:r>
          </a:p>
        </p:txBody>
      </p:sp>
      <p:sp>
        <p:nvSpPr>
          <p:cNvPr id="11" name="Rectangle 10"/>
          <p:cNvSpPr/>
          <p:nvPr/>
        </p:nvSpPr>
        <p:spPr>
          <a:xfrm>
            <a:off x="6283865" y="3827950"/>
            <a:ext cx="2664561" cy="1569660"/>
          </a:xfrm>
          <a:prstGeom prst="rect">
            <a:avLst/>
          </a:prstGeom>
          <a:solidFill>
            <a:schemeClr val="accent2">
              <a:lumMod val="40000"/>
              <a:lumOff val="60000"/>
            </a:schemeClr>
          </a:solidFill>
        </p:spPr>
        <p:txBody>
          <a:bodyPr wrap="square">
            <a:spAutoFit/>
          </a:bodyPr>
          <a:lstStyle/>
          <a:p>
            <a:pPr marL="342900" indent="-342900">
              <a:buFont typeface="+mj-lt"/>
              <a:buAutoNum type="arabicPeriod" startAt="6"/>
            </a:pPr>
            <a:r>
              <a:rPr lang="en-GB" sz="1600" dirty="0"/>
              <a:t>The Czechoslovakians did not fight the Russians. Instead, they stood in front of the tanks, and put flowers in the soldiers' hair. </a:t>
            </a:r>
          </a:p>
        </p:txBody>
      </p:sp>
      <p:pic>
        <p:nvPicPr>
          <p:cNvPr id="33794" name="Picture 2" descr="Action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067" y="2051892"/>
            <a:ext cx="1392837" cy="1392837"/>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Freedom in Pra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349" y="2504930"/>
            <a:ext cx="1323020" cy="132302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500 000 troops inv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572" y="4809702"/>
            <a:ext cx="2009378" cy="1998216"/>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A ta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044" y="5364058"/>
            <a:ext cx="1510727" cy="1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94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0072" y="980728"/>
            <a:ext cx="3816424" cy="4801314"/>
          </a:xfrm>
          <a:prstGeom prst="rect">
            <a:avLst/>
          </a:prstGeom>
          <a:solidFill>
            <a:schemeClr val="accent2">
              <a:lumMod val="40000"/>
              <a:lumOff val="60000"/>
            </a:schemeClr>
          </a:solidFill>
        </p:spPr>
        <p:txBody>
          <a:bodyPr wrap="square">
            <a:spAutoFit/>
          </a:bodyPr>
          <a:lstStyle/>
          <a:p>
            <a:pPr marL="342900" indent="-342900">
              <a:buFont typeface="+mj-lt"/>
              <a:buAutoNum type="arabicPeriod"/>
            </a:pPr>
            <a:r>
              <a:rPr lang="en-GB" dirty="0" smtClean="0"/>
              <a:t>After Dubcek’s arrest, Brezhnev </a:t>
            </a:r>
            <a:r>
              <a:rPr lang="en-GB" dirty="0"/>
              <a:t>put in Gustav </a:t>
            </a:r>
            <a:r>
              <a:rPr lang="en-GB" dirty="0" err="1"/>
              <a:t>Husak</a:t>
            </a:r>
            <a:r>
              <a:rPr lang="en-GB" dirty="0"/>
              <a:t>, a supporter of Russia, as </a:t>
            </a:r>
            <a:r>
              <a:rPr lang="en-GB" dirty="0" smtClean="0"/>
              <a:t>leader.</a:t>
            </a:r>
          </a:p>
          <a:p>
            <a:pPr marL="342900" indent="-342900">
              <a:buFont typeface="+mj-lt"/>
              <a:buAutoNum type="arabicPeriod"/>
            </a:pPr>
            <a:r>
              <a:rPr lang="en-GB" dirty="0" smtClean="0"/>
              <a:t>It showed that America would not offer military support to a country wanting to break away from the USSR.</a:t>
            </a:r>
          </a:p>
          <a:p>
            <a:pPr marL="342900" indent="-342900">
              <a:buFont typeface="+mj-lt"/>
              <a:buAutoNum type="arabicPeriod"/>
            </a:pPr>
            <a:r>
              <a:rPr lang="en-GB" dirty="0"/>
              <a:t>Russia stayed in control behind the Iron Curtain. </a:t>
            </a:r>
            <a:r>
              <a:rPr lang="en-GB" dirty="0">
                <a:solidFill>
                  <a:srgbClr val="FF0000"/>
                </a:solidFill>
              </a:rPr>
              <a:t>The </a:t>
            </a:r>
            <a:r>
              <a:rPr lang="en-GB" u="sng" dirty="0">
                <a:solidFill>
                  <a:srgbClr val="FF0000"/>
                </a:solidFill>
              </a:rPr>
              <a:t>Brezhnev Doctrine</a:t>
            </a:r>
            <a:r>
              <a:rPr lang="en-GB" dirty="0">
                <a:solidFill>
                  <a:srgbClr val="FF0000"/>
                </a:solidFill>
              </a:rPr>
              <a:t> stated that Iron Curtain countries would not be allowed to abandon </a:t>
            </a:r>
            <a:r>
              <a:rPr lang="en-GB" dirty="0" smtClean="0">
                <a:solidFill>
                  <a:srgbClr val="FF0000"/>
                </a:solidFill>
              </a:rPr>
              <a:t>communism.</a:t>
            </a:r>
            <a:endParaRPr lang="en-GB" dirty="0">
              <a:solidFill>
                <a:srgbClr val="FF0000"/>
              </a:solidFill>
            </a:endParaRPr>
          </a:p>
          <a:p>
            <a:pPr marL="342900" indent="-342900">
              <a:buFont typeface="+mj-lt"/>
              <a:buAutoNum type="arabicPeriod"/>
            </a:pPr>
            <a:r>
              <a:rPr lang="en-GB" dirty="0" smtClean="0"/>
              <a:t>People </a:t>
            </a:r>
            <a:r>
              <a:rPr lang="en-GB" dirty="0"/>
              <a:t>in the West were horrified and so were many communist countries, especially Romania and Yugoslavia</a:t>
            </a:r>
            <a:r>
              <a:rPr lang="en-GB" dirty="0" smtClean="0"/>
              <a:t>. They formed alliances with China instead of the USSR.</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6211902"/>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2 – Three Cold War crises</a:t>
                      </a:r>
                      <a:r>
                        <a:rPr lang="en-GB" baseline="0" dirty="0" smtClean="0"/>
                        <a:t> Berlin, Cuba and Czechoslovakia 1956-69</a:t>
                      </a:r>
                      <a:endParaRPr lang="en-GB" dirty="0"/>
                    </a:p>
                  </a:txBody>
                  <a:tcPr/>
                </a:tc>
                <a:tc>
                  <a:txBody>
                    <a:bodyPr/>
                    <a:lstStyle/>
                    <a:p>
                      <a:r>
                        <a:rPr lang="en-GB" dirty="0" smtClean="0"/>
                        <a:t>Feature: Effects</a:t>
                      </a:r>
                      <a:r>
                        <a:rPr lang="en-GB" baseline="0" dirty="0" smtClean="0"/>
                        <a:t> </a:t>
                      </a:r>
                      <a:r>
                        <a:rPr lang="en-GB" dirty="0" smtClean="0"/>
                        <a:t>of the Prague Spring</a:t>
                      </a:r>
                      <a:endParaRPr lang="en-GB" dirty="0"/>
                    </a:p>
                  </a:txBody>
                  <a:tcPr/>
                </a:tc>
              </a:tr>
            </a:tbl>
          </a:graphicData>
        </a:graphic>
      </p:graphicFrame>
      <p:sp>
        <p:nvSpPr>
          <p:cNvPr id="6" name="Rectangle 5"/>
          <p:cNvSpPr/>
          <p:nvPr/>
        </p:nvSpPr>
        <p:spPr>
          <a:xfrm>
            <a:off x="2195736" y="4718882"/>
            <a:ext cx="1872208" cy="923330"/>
          </a:xfrm>
          <a:prstGeom prst="rect">
            <a:avLst/>
          </a:prstGeom>
          <a:solidFill>
            <a:schemeClr val="accent2">
              <a:lumMod val="40000"/>
              <a:lumOff val="60000"/>
            </a:schemeClr>
          </a:solidFill>
        </p:spPr>
        <p:txBody>
          <a:bodyPr wrap="square">
            <a:spAutoFit/>
          </a:bodyPr>
          <a:lstStyle/>
          <a:p>
            <a:pPr algn="ctr"/>
            <a:r>
              <a:rPr lang="en-GB" b="1" dirty="0" smtClean="0"/>
              <a:t>Leonid Brezhnev</a:t>
            </a:r>
          </a:p>
          <a:p>
            <a:pPr algn="ctr"/>
            <a:r>
              <a:rPr lang="en-GB" i="1" dirty="0" smtClean="0"/>
              <a:t>Leader of USSR</a:t>
            </a:r>
          </a:p>
          <a:p>
            <a:pPr algn="ctr"/>
            <a:r>
              <a:rPr lang="en-GB" i="1" dirty="0" smtClean="0"/>
              <a:t>1964-82</a:t>
            </a:r>
          </a:p>
        </p:txBody>
      </p:sp>
      <p:pic>
        <p:nvPicPr>
          <p:cNvPr id="35844" name="Picture 4" descr="http://upload.wikimedia.org/wikipedia/commons/thumb/3/37/Leonid_Bre%C5%BEn%C4%9Bv_(Bundesarchiv).jpg/403px-Leonid_Bre%C5%BEn%C4%9Bv_(Bundesarch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9" y="4173195"/>
            <a:ext cx="1728192" cy="2568702"/>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ttp://news.bbc.co.uk/olmedia/155000/images/_155500_czech_youth_on_soviet_tan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12" y="980728"/>
            <a:ext cx="5072860" cy="3043716"/>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https://www.cryptocoinsnews.com/wp-content/uploads/2015/02/Flag_map_of_China__Taiw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4057">
            <a:off x="6660232" y="5676030"/>
            <a:ext cx="1439947" cy="119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4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1816687"/>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5400600"/>
                <a:gridCol w="3635896"/>
              </a:tblGrid>
              <a:tr h="370840">
                <a:tc>
                  <a:txBody>
                    <a:bodyPr/>
                    <a:lstStyle/>
                    <a:p>
                      <a:pPr algn="ctr"/>
                      <a:r>
                        <a:rPr lang="en-GB" dirty="0" smtClean="0"/>
                        <a:t>Key topic 2 – Three Cold War crises</a:t>
                      </a:r>
                      <a:r>
                        <a:rPr lang="en-GB" baseline="0" dirty="0" smtClean="0"/>
                        <a:t> Berlin, Cuba and Czechoslovakia 1956-69</a:t>
                      </a:r>
                      <a:endParaRPr lang="en-GB" dirty="0"/>
                    </a:p>
                  </a:txBody>
                  <a:tcPr/>
                </a:tc>
                <a:tc>
                  <a:txBody>
                    <a:bodyPr/>
                    <a:lstStyle/>
                    <a:p>
                      <a:pPr algn="ctr"/>
                      <a:r>
                        <a:rPr lang="en-GB" dirty="0" smtClean="0"/>
                        <a:t>Quiz</a:t>
                      </a:r>
                      <a:endParaRPr lang="en-GB" dirty="0"/>
                    </a:p>
                  </a:txBody>
                  <a:tcPr/>
                </a:tc>
              </a:tr>
            </a:tbl>
          </a:graphicData>
        </a:graphic>
      </p:graphicFrame>
      <p:sp>
        <p:nvSpPr>
          <p:cNvPr id="5" name="Content Placeholder 2"/>
          <p:cNvSpPr>
            <a:spLocks noGrp="1"/>
          </p:cNvSpPr>
          <p:nvPr>
            <p:ph idx="1"/>
          </p:nvPr>
        </p:nvSpPr>
        <p:spPr>
          <a:xfrm>
            <a:off x="179512" y="620688"/>
            <a:ext cx="8784976" cy="6093296"/>
          </a:xfrm>
        </p:spPr>
        <p:style>
          <a:lnRef idx="2">
            <a:schemeClr val="dk1"/>
          </a:lnRef>
          <a:fillRef idx="1">
            <a:schemeClr val="lt1"/>
          </a:fillRef>
          <a:effectRef idx="0">
            <a:schemeClr val="dk1"/>
          </a:effectRef>
          <a:fontRef idx="minor">
            <a:schemeClr val="dk1"/>
          </a:fontRef>
        </p:style>
        <p:txBody>
          <a:bodyPr numCol="2">
            <a:noAutofit/>
          </a:bodyPr>
          <a:lstStyle/>
          <a:p>
            <a:pPr>
              <a:buFont typeface="+mj-lt"/>
              <a:buAutoNum type="arabicPeriod"/>
            </a:pPr>
            <a:r>
              <a:rPr lang="en-GB" sz="1800" dirty="0" smtClean="0"/>
              <a:t>Why did many East Germans escape to the West?</a:t>
            </a:r>
          </a:p>
          <a:p>
            <a:pPr marL="0" indent="0" algn="ctr">
              <a:buNone/>
            </a:pPr>
            <a:r>
              <a:rPr lang="en-GB" sz="1800" i="1" dirty="0" smtClean="0">
                <a:solidFill>
                  <a:srgbClr val="7030A0"/>
                </a:solidFill>
              </a:rPr>
              <a:t>Higher standard of living, freedom.</a:t>
            </a:r>
          </a:p>
          <a:p>
            <a:pPr>
              <a:buFont typeface="+mj-lt"/>
              <a:buAutoNum type="arabicPeriod" startAt="2"/>
            </a:pPr>
            <a:r>
              <a:rPr lang="en-GB" sz="1800" dirty="0" smtClean="0"/>
              <a:t>How long did Khrushchev give the US to withdraw from Berlin in November 1958?</a:t>
            </a:r>
          </a:p>
          <a:p>
            <a:pPr marL="0" indent="0" algn="ctr">
              <a:buNone/>
            </a:pPr>
            <a:r>
              <a:rPr lang="en-GB" sz="1800" i="1" dirty="0" smtClean="0">
                <a:solidFill>
                  <a:srgbClr val="7030A0"/>
                </a:solidFill>
              </a:rPr>
              <a:t>6 months</a:t>
            </a:r>
          </a:p>
          <a:p>
            <a:pPr>
              <a:buFont typeface="+mj-lt"/>
              <a:buAutoNum type="arabicPeriod" startAt="3"/>
            </a:pPr>
            <a:r>
              <a:rPr lang="en-GB" sz="1800" dirty="0" smtClean="0"/>
              <a:t>At what meeting, and with President, did Khrushchev withdraw his ultimatum?</a:t>
            </a:r>
          </a:p>
          <a:p>
            <a:pPr marL="0" indent="0" algn="ctr">
              <a:buNone/>
            </a:pPr>
            <a:r>
              <a:rPr lang="en-GB" sz="1800" i="1" dirty="0" smtClean="0">
                <a:solidFill>
                  <a:srgbClr val="7030A0"/>
                </a:solidFill>
              </a:rPr>
              <a:t>Camp David 1959 with Eisenhower</a:t>
            </a:r>
          </a:p>
          <a:p>
            <a:pPr>
              <a:buFont typeface="+mj-lt"/>
              <a:buAutoNum type="arabicPeriod" startAt="4"/>
            </a:pPr>
            <a:r>
              <a:rPr lang="en-GB" sz="1800" dirty="0" smtClean="0"/>
              <a:t>Why did Khrushchev walk out of the 1960 Paris summit?</a:t>
            </a:r>
          </a:p>
          <a:p>
            <a:pPr marL="0" indent="0">
              <a:buNone/>
            </a:pPr>
            <a:r>
              <a:rPr lang="en-GB" sz="1800" i="1" dirty="0" smtClean="0">
                <a:solidFill>
                  <a:srgbClr val="7030A0"/>
                </a:solidFill>
              </a:rPr>
              <a:t>Eisenhower refused to apologize for spying on the Russians.</a:t>
            </a:r>
          </a:p>
          <a:p>
            <a:pPr>
              <a:buFont typeface="+mj-lt"/>
              <a:buAutoNum type="arabicPeriod" startAt="5"/>
            </a:pPr>
            <a:r>
              <a:rPr lang="en-GB" sz="1800" dirty="0" smtClean="0"/>
              <a:t>At what meeting, and with President, did Khrushchev reinstate  his ultimatum?</a:t>
            </a:r>
          </a:p>
          <a:p>
            <a:pPr marL="0" indent="0" algn="ctr">
              <a:buNone/>
            </a:pPr>
            <a:r>
              <a:rPr lang="en-GB" sz="1800" i="1" dirty="0" smtClean="0">
                <a:solidFill>
                  <a:srgbClr val="7030A0"/>
                </a:solidFill>
              </a:rPr>
              <a:t>Vienna 1961 with President Kennedy</a:t>
            </a:r>
          </a:p>
          <a:p>
            <a:pPr>
              <a:buFont typeface="+mj-lt"/>
              <a:buAutoNum type="arabicPeriod" startAt="6"/>
            </a:pPr>
            <a:r>
              <a:rPr lang="en-GB" sz="1800" dirty="0" smtClean="0"/>
              <a:t>When did Khrushchev build the Berlin Wall?</a:t>
            </a:r>
          </a:p>
          <a:p>
            <a:pPr marL="0" indent="0">
              <a:buNone/>
            </a:pPr>
            <a:r>
              <a:rPr lang="en-GB" sz="1800" i="1" dirty="0" smtClean="0">
                <a:solidFill>
                  <a:srgbClr val="7030A0"/>
                </a:solidFill>
              </a:rPr>
              <a:t>August 1961</a:t>
            </a:r>
          </a:p>
          <a:p>
            <a:pPr marL="0" indent="0">
              <a:buNone/>
            </a:pPr>
            <a:endParaRPr lang="en-GB" sz="1800" i="1" dirty="0">
              <a:solidFill>
                <a:srgbClr val="7030A0"/>
              </a:solidFill>
            </a:endParaRPr>
          </a:p>
          <a:p>
            <a:pPr marL="0" indent="0">
              <a:buNone/>
            </a:pPr>
            <a:endParaRPr lang="en-GB" sz="1800" i="1" dirty="0" smtClean="0">
              <a:solidFill>
                <a:srgbClr val="7030A0"/>
              </a:solidFill>
            </a:endParaRPr>
          </a:p>
          <a:p>
            <a:pPr marL="0" indent="0">
              <a:buNone/>
            </a:pPr>
            <a:endParaRPr lang="en-GB" sz="1800" i="1" dirty="0">
              <a:solidFill>
                <a:srgbClr val="7030A0"/>
              </a:solidFill>
            </a:endParaRPr>
          </a:p>
          <a:p>
            <a:pPr marL="0" indent="0">
              <a:buNone/>
            </a:pPr>
            <a:endParaRPr lang="en-GB" sz="1800" i="1" dirty="0" smtClean="0">
              <a:solidFill>
                <a:srgbClr val="7030A0"/>
              </a:solidFill>
            </a:endParaRPr>
          </a:p>
          <a:p>
            <a:pPr marL="0" indent="0">
              <a:buNone/>
            </a:pPr>
            <a:endParaRPr lang="en-GB" sz="1800" i="1" dirty="0" smtClean="0">
              <a:solidFill>
                <a:srgbClr val="7030A0"/>
              </a:solidFill>
            </a:endParaRPr>
          </a:p>
          <a:p>
            <a:pPr>
              <a:buFont typeface="+mj-lt"/>
              <a:buAutoNum type="arabicPeriod" startAt="7"/>
            </a:pPr>
            <a:r>
              <a:rPr lang="en-GB" sz="1800" dirty="0" smtClean="0"/>
              <a:t>What countries did the USA have missiles in by 1961?</a:t>
            </a:r>
          </a:p>
          <a:p>
            <a:pPr marL="0" indent="0" algn="ctr">
              <a:buNone/>
            </a:pPr>
            <a:r>
              <a:rPr lang="en-GB" sz="1800" i="1" dirty="0" smtClean="0">
                <a:solidFill>
                  <a:srgbClr val="7030A0"/>
                </a:solidFill>
              </a:rPr>
              <a:t>UK, Italy and Turkey.</a:t>
            </a:r>
          </a:p>
          <a:p>
            <a:pPr>
              <a:buFont typeface="+mj-lt"/>
              <a:buAutoNum type="arabicPeriod" startAt="8"/>
            </a:pPr>
            <a:r>
              <a:rPr lang="en-GB" sz="1800" dirty="0" smtClean="0"/>
              <a:t>What did Russia launch in 1961?</a:t>
            </a:r>
          </a:p>
          <a:p>
            <a:pPr marL="0" indent="0" algn="ctr">
              <a:buNone/>
            </a:pPr>
            <a:r>
              <a:rPr lang="en-GB" sz="1800" i="1" dirty="0" smtClean="0">
                <a:solidFill>
                  <a:srgbClr val="7030A0"/>
                </a:solidFill>
              </a:rPr>
              <a:t>Sputnik 1 – first man made object in space.</a:t>
            </a:r>
          </a:p>
          <a:p>
            <a:pPr>
              <a:buFont typeface="+mj-lt"/>
              <a:buAutoNum type="arabicPeriod" startAt="9"/>
            </a:pPr>
            <a:r>
              <a:rPr lang="en-GB" sz="1800" dirty="0"/>
              <a:t>What did Castro do to US companies when he took over Cuba? How did the U.S retaliate?</a:t>
            </a:r>
          </a:p>
          <a:p>
            <a:pPr marL="0" indent="0">
              <a:buNone/>
            </a:pPr>
            <a:r>
              <a:rPr lang="en-GB" sz="1800" dirty="0">
                <a:solidFill>
                  <a:srgbClr val="7030A0"/>
                </a:solidFill>
              </a:rPr>
              <a:t>Nationalised American companies. In retaliation, the Americans stopped all aid to Cuba, and all imports of Cuban sugar. </a:t>
            </a:r>
          </a:p>
          <a:p>
            <a:pPr>
              <a:buFont typeface="+mj-lt"/>
              <a:buAutoNum type="arabicPeriod" startAt="10"/>
            </a:pPr>
            <a:r>
              <a:rPr lang="en-GB" sz="1800" dirty="0"/>
              <a:t>How was Kennedy humiliated in April 1961?</a:t>
            </a:r>
          </a:p>
          <a:p>
            <a:pPr marL="0" indent="0">
              <a:buNone/>
            </a:pPr>
            <a:r>
              <a:rPr lang="en-GB" sz="1800" dirty="0">
                <a:solidFill>
                  <a:srgbClr val="7030A0"/>
                </a:solidFill>
              </a:rPr>
              <a:t>Bay of Pigs invasion.</a:t>
            </a:r>
          </a:p>
          <a:p>
            <a:pPr marL="0" indent="0">
              <a:buNone/>
            </a:pPr>
            <a:endParaRPr lang="en-GB" sz="1800" dirty="0" smtClean="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r>
              <a:rPr lang="en-GB" sz="1800" dirty="0" smtClean="0"/>
              <a:t> </a:t>
            </a:r>
          </a:p>
        </p:txBody>
      </p:sp>
    </p:spTree>
    <p:extLst>
      <p:ext uri="{BB962C8B-B14F-4D97-AF65-F5344CB8AC3E}">
        <p14:creationId xmlns:p14="http://schemas.microsoft.com/office/powerpoint/2010/main" val="8656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ircle(in)">
                                      <p:cBhvr>
                                        <p:cTn id="12" dur="2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1000"/>
                                        <p:tgtEl>
                                          <p:spTgt spid="5">
                                            <p:txEl>
                                              <p:pRg st="7" end="7"/>
                                            </p:txEl>
                                          </p:spTgt>
                                        </p:tgtEl>
                                      </p:cBhvr>
                                    </p:animEffect>
                                    <p:anim calcmode="lin" valueType="num">
                                      <p:cBhvr>
                                        <p:cTn id="2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circle(in)">
                                      <p:cBhvr>
                                        <p:cTn id="31" dur="2000"/>
                                        <p:tgtEl>
                                          <p:spTgt spid="5">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11" end="11"/>
                                            </p:txEl>
                                          </p:spTgt>
                                        </p:tgtEl>
                                        <p:attrNameLst>
                                          <p:attrName>style.visibility</p:attrName>
                                        </p:attrNameLst>
                                      </p:cBhvr>
                                      <p:to>
                                        <p:strVal val="visible"/>
                                      </p:to>
                                    </p:set>
                                    <p:animEffect transition="in" filter="circle(in)">
                                      <p:cBhvr>
                                        <p:cTn id="36" dur="2000"/>
                                        <p:tgtEl>
                                          <p:spTgt spid="5">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5">
                                            <p:txEl>
                                              <p:pRg st="18" end="18"/>
                                            </p:txEl>
                                          </p:spTgt>
                                        </p:tgtEl>
                                        <p:attrNameLst>
                                          <p:attrName>style.visibility</p:attrName>
                                        </p:attrNameLst>
                                      </p:cBhvr>
                                      <p:to>
                                        <p:strVal val="visible"/>
                                      </p:to>
                                    </p:set>
                                    <p:animEffect transition="in" filter="wheel(1)">
                                      <p:cBhvr>
                                        <p:cTn id="41" dur="2000"/>
                                        <p:tgtEl>
                                          <p:spTgt spid="5">
                                            <p:txEl>
                                              <p:pRg st="18" end="1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xEl>
                                              <p:pRg st="20" end="20"/>
                                            </p:txEl>
                                          </p:spTgt>
                                        </p:tgtEl>
                                        <p:attrNameLst>
                                          <p:attrName>style.visibility</p:attrName>
                                        </p:attrNameLst>
                                      </p:cBhvr>
                                      <p:to>
                                        <p:strVal val="visible"/>
                                      </p:to>
                                    </p:set>
                                    <p:animEffect transition="in" filter="wipe(down)">
                                      <p:cBhvr>
                                        <p:cTn id="46" dur="500"/>
                                        <p:tgtEl>
                                          <p:spTgt spid="5">
                                            <p:txEl>
                                              <p:pRg st="20" end="2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xEl>
                                              <p:pRg st="22" end="22"/>
                                            </p:txEl>
                                          </p:spTgt>
                                        </p:tgtEl>
                                        <p:attrNameLst>
                                          <p:attrName>style.visibility</p:attrName>
                                        </p:attrNameLst>
                                      </p:cBhvr>
                                      <p:to>
                                        <p:strVal val="visible"/>
                                      </p:to>
                                    </p:set>
                                    <p:animEffect transition="in" filter="circle(in)">
                                      <p:cBhvr>
                                        <p:cTn id="51" dur="2000"/>
                                        <p:tgtEl>
                                          <p:spTgt spid="5">
                                            <p:txEl>
                                              <p:pRg st="22" end="2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5">
                                            <p:txEl>
                                              <p:pRg st="24" end="24"/>
                                            </p:txEl>
                                          </p:spTgt>
                                        </p:tgtEl>
                                        <p:attrNameLst>
                                          <p:attrName>style.visibility</p:attrName>
                                        </p:attrNameLst>
                                      </p:cBhvr>
                                      <p:to>
                                        <p:strVal val="visible"/>
                                      </p:to>
                                    </p:set>
                                    <p:animEffect transition="in" filter="circle(in)">
                                      <p:cBhvr>
                                        <p:cTn id="56" dur="2000"/>
                                        <p:tgtEl>
                                          <p:spTgt spid="5">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70097586"/>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5400600"/>
                <a:gridCol w="3635896"/>
              </a:tblGrid>
              <a:tr h="370840">
                <a:tc>
                  <a:txBody>
                    <a:bodyPr/>
                    <a:lstStyle/>
                    <a:p>
                      <a:pPr algn="ctr"/>
                      <a:r>
                        <a:rPr lang="en-GB" dirty="0" smtClean="0"/>
                        <a:t>Key topic 2 – Three Cold War crises</a:t>
                      </a:r>
                      <a:r>
                        <a:rPr lang="en-GB" baseline="0" dirty="0" smtClean="0"/>
                        <a:t> Berlin, Cuba and Czechoslovakia 1956-69</a:t>
                      </a:r>
                      <a:endParaRPr lang="en-GB" dirty="0"/>
                    </a:p>
                  </a:txBody>
                  <a:tcPr/>
                </a:tc>
                <a:tc>
                  <a:txBody>
                    <a:bodyPr/>
                    <a:lstStyle/>
                    <a:p>
                      <a:pPr algn="ctr"/>
                      <a:r>
                        <a:rPr lang="en-GB" dirty="0" smtClean="0"/>
                        <a:t>Quiz</a:t>
                      </a:r>
                      <a:endParaRPr lang="en-GB" dirty="0"/>
                    </a:p>
                  </a:txBody>
                  <a:tcPr/>
                </a:tc>
              </a:tr>
            </a:tbl>
          </a:graphicData>
        </a:graphic>
      </p:graphicFrame>
      <p:sp>
        <p:nvSpPr>
          <p:cNvPr id="5" name="Content Placeholder 2"/>
          <p:cNvSpPr>
            <a:spLocks noGrp="1"/>
          </p:cNvSpPr>
          <p:nvPr>
            <p:ph idx="1"/>
          </p:nvPr>
        </p:nvSpPr>
        <p:spPr>
          <a:xfrm>
            <a:off x="179512" y="620688"/>
            <a:ext cx="8784976" cy="6093296"/>
          </a:xfrm>
        </p:spPr>
        <p:style>
          <a:lnRef idx="2">
            <a:schemeClr val="dk1"/>
          </a:lnRef>
          <a:fillRef idx="1">
            <a:schemeClr val="lt1"/>
          </a:fillRef>
          <a:effectRef idx="0">
            <a:schemeClr val="dk1"/>
          </a:effectRef>
          <a:fontRef idx="minor">
            <a:schemeClr val="dk1"/>
          </a:fontRef>
        </p:style>
        <p:txBody>
          <a:bodyPr numCol="2">
            <a:noAutofit/>
          </a:bodyPr>
          <a:lstStyle/>
          <a:p>
            <a:pPr>
              <a:buFont typeface="+mj-lt"/>
              <a:buAutoNum type="arabicPeriod"/>
            </a:pPr>
            <a:r>
              <a:rPr lang="en-GB" sz="1800" dirty="0" smtClean="0"/>
              <a:t>What did Kennedy order around Cuba when missile bases were discovered?</a:t>
            </a:r>
          </a:p>
          <a:p>
            <a:pPr marL="0" indent="0" algn="ctr">
              <a:buNone/>
            </a:pPr>
            <a:r>
              <a:rPr lang="en-GB" sz="1800" i="1" dirty="0" smtClean="0">
                <a:solidFill>
                  <a:srgbClr val="7030A0"/>
                </a:solidFill>
              </a:rPr>
              <a:t>Naval blockade</a:t>
            </a:r>
          </a:p>
          <a:p>
            <a:pPr>
              <a:buFont typeface="+mj-lt"/>
              <a:buAutoNum type="arabicPeriod" startAt="2"/>
            </a:pPr>
            <a:r>
              <a:rPr lang="en-GB" sz="1800" dirty="0" smtClean="0"/>
              <a:t>On Friday </a:t>
            </a:r>
            <a:r>
              <a:rPr lang="en-GB" sz="1800" dirty="0"/>
              <a:t>26 </a:t>
            </a:r>
            <a:r>
              <a:rPr lang="en-GB" sz="1800" dirty="0" smtClean="0"/>
              <a:t>October 1962, what does Khrushchev offer to do if Kennedy promises not to invade Cuba?</a:t>
            </a:r>
          </a:p>
          <a:p>
            <a:pPr marL="0" indent="0" algn="ctr">
              <a:buNone/>
            </a:pPr>
            <a:r>
              <a:rPr lang="en-GB" sz="1800" i="1" dirty="0">
                <a:solidFill>
                  <a:srgbClr val="7030A0"/>
                </a:solidFill>
              </a:rPr>
              <a:t>Khrushchev </a:t>
            </a:r>
            <a:r>
              <a:rPr lang="en-GB" sz="1800" i="1" dirty="0" smtClean="0">
                <a:solidFill>
                  <a:srgbClr val="7030A0"/>
                </a:solidFill>
              </a:rPr>
              <a:t>offered </a:t>
            </a:r>
            <a:r>
              <a:rPr lang="en-GB" sz="1800" i="1" dirty="0">
                <a:solidFill>
                  <a:srgbClr val="7030A0"/>
                </a:solidFill>
              </a:rPr>
              <a:t>to dismantle the </a:t>
            </a:r>
            <a:r>
              <a:rPr lang="en-GB" sz="1800" i="1" dirty="0" smtClean="0">
                <a:solidFill>
                  <a:srgbClr val="7030A0"/>
                </a:solidFill>
              </a:rPr>
              <a:t>sites</a:t>
            </a:r>
          </a:p>
          <a:p>
            <a:pPr>
              <a:buFont typeface="+mj-lt"/>
              <a:buAutoNum type="arabicPeriod" startAt="3"/>
            </a:pPr>
            <a:r>
              <a:rPr lang="en-GB" sz="1800" dirty="0"/>
              <a:t>However, </a:t>
            </a:r>
            <a:r>
              <a:rPr lang="en-GB" sz="1800" dirty="0" smtClean="0"/>
              <a:t>what does Khrushchev demand in his second letter?</a:t>
            </a:r>
          </a:p>
          <a:p>
            <a:pPr marL="0" indent="0" algn="ctr">
              <a:buNone/>
            </a:pPr>
            <a:r>
              <a:rPr lang="en-GB" sz="1800" i="1" dirty="0" smtClean="0">
                <a:solidFill>
                  <a:srgbClr val="7030A0"/>
                </a:solidFill>
              </a:rPr>
              <a:t>US to dismantle bases </a:t>
            </a:r>
            <a:r>
              <a:rPr lang="en-GB" sz="1800" i="1" dirty="0">
                <a:solidFill>
                  <a:srgbClr val="7030A0"/>
                </a:solidFill>
              </a:rPr>
              <a:t>in Turkey. </a:t>
            </a:r>
            <a:endParaRPr lang="en-GB" sz="1800" i="1" dirty="0" smtClean="0">
              <a:solidFill>
                <a:srgbClr val="7030A0"/>
              </a:solidFill>
            </a:endParaRPr>
          </a:p>
          <a:p>
            <a:pPr>
              <a:buFont typeface="+mj-lt"/>
              <a:buAutoNum type="arabicPeriod" startAt="4"/>
            </a:pPr>
            <a:r>
              <a:rPr lang="en-GB" sz="1800" dirty="0" smtClean="0"/>
              <a:t>Kennedy agrees – but only if what is kept secret?</a:t>
            </a:r>
          </a:p>
          <a:p>
            <a:pPr marL="0" indent="0" algn="ctr">
              <a:buNone/>
            </a:pPr>
            <a:r>
              <a:rPr lang="en-GB" sz="1800" i="1" dirty="0" smtClean="0">
                <a:solidFill>
                  <a:srgbClr val="7030A0"/>
                </a:solidFill>
              </a:rPr>
              <a:t>The dismantling of US missile bases in Cuba.</a:t>
            </a:r>
          </a:p>
          <a:p>
            <a:pPr>
              <a:buFont typeface="+mj-lt"/>
              <a:buAutoNum type="arabicPeriod" startAt="5"/>
            </a:pPr>
            <a:r>
              <a:rPr lang="en-GB" sz="1800" dirty="0" smtClean="0"/>
              <a:t>Who became Communist </a:t>
            </a:r>
            <a:r>
              <a:rPr lang="en-GB" sz="1800" dirty="0"/>
              <a:t>leader </a:t>
            </a:r>
            <a:r>
              <a:rPr lang="en-GB" sz="1800" dirty="0" smtClean="0"/>
              <a:t>of Czechoslovakia on </a:t>
            </a:r>
            <a:r>
              <a:rPr lang="en-GB" sz="1800" dirty="0"/>
              <a:t>5th January </a:t>
            </a:r>
            <a:r>
              <a:rPr lang="en-GB" sz="1800" dirty="0" smtClean="0"/>
              <a:t>1968?</a:t>
            </a:r>
          </a:p>
          <a:p>
            <a:pPr marL="0" indent="0" algn="ctr">
              <a:buNone/>
            </a:pPr>
            <a:r>
              <a:rPr lang="en-GB" sz="1800" i="1" dirty="0" smtClean="0">
                <a:solidFill>
                  <a:srgbClr val="7030A0"/>
                </a:solidFill>
              </a:rPr>
              <a:t>Alexander Dubcek.</a:t>
            </a:r>
          </a:p>
          <a:p>
            <a:pPr>
              <a:buFont typeface="+mj-lt"/>
              <a:buAutoNum type="arabicPeriod" startAt="6"/>
            </a:pPr>
            <a:r>
              <a:rPr lang="en-GB" sz="1800" dirty="0" smtClean="0"/>
              <a:t>What did Dubcek’s government announce?</a:t>
            </a:r>
          </a:p>
          <a:p>
            <a:pPr marL="0" indent="0" algn="ctr">
              <a:buNone/>
            </a:pPr>
            <a:r>
              <a:rPr lang="en-GB" sz="1800" i="1" dirty="0" smtClean="0">
                <a:solidFill>
                  <a:srgbClr val="7030A0"/>
                </a:solidFill>
              </a:rPr>
              <a:t>“Socialism with a human face”</a:t>
            </a:r>
          </a:p>
          <a:p>
            <a:pPr marL="0" indent="0" algn="ctr">
              <a:buNone/>
            </a:pPr>
            <a:endParaRPr lang="en-GB" sz="1800" i="1" dirty="0">
              <a:solidFill>
                <a:srgbClr val="7030A0"/>
              </a:solidFill>
            </a:endParaRPr>
          </a:p>
          <a:p>
            <a:pPr marL="0" indent="0" algn="ctr">
              <a:buNone/>
            </a:pPr>
            <a:endParaRPr lang="en-GB" sz="1800" i="1" dirty="0" smtClean="0">
              <a:solidFill>
                <a:srgbClr val="7030A0"/>
              </a:solidFill>
            </a:endParaRPr>
          </a:p>
          <a:p>
            <a:pPr marL="0" indent="0" algn="ctr">
              <a:buNone/>
            </a:pPr>
            <a:endParaRPr lang="en-GB" sz="1800" i="1" dirty="0">
              <a:solidFill>
                <a:srgbClr val="7030A0"/>
              </a:solidFill>
            </a:endParaRPr>
          </a:p>
          <a:p>
            <a:pPr marL="0" indent="0" algn="ctr">
              <a:buNone/>
            </a:pPr>
            <a:endParaRPr lang="en-GB" sz="1800" i="1" dirty="0" smtClean="0">
              <a:solidFill>
                <a:srgbClr val="7030A0"/>
              </a:solidFill>
            </a:endParaRPr>
          </a:p>
          <a:p>
            <a:pPr marL="0" indent="0" algn="ctr">
              <a:buNone/>
            </a:pPr>
            <a:endParaRPr lang="en-GB" sz="1800" i="1" dirty="0">
              <a:solidFill>
                <a:srgbClr val="7030A0"/>
              </a:solidFill>
            </a:endParaRPr>
          </a:p>
          <a:p>
            <a:pPr marL="0" indent="0" algn="ctr">
              <a:buNone/>
            </a:pPr>
            <a:endParaRPr lang="en-GB" sz="1800" i="1" dirty="0" smtClean="0">
              <a:solidFill>
                <a:srgbClr val="7030A0"/>
              </a:solidFill>
            </a:endParaRPr>
          </a:p>
          <a:p>
            <a:pPr marL="0" indent="0" algn="ctr">
              <a:buNone/>
            </a:pPr>
            <a:endParaRPr lang="en-GB" sz="1800" i="1" dirty="0">
              <a:solidFill>
                <a:srgbClr val="7030A0"/>
              </a:solidFill>
            </a:endParaRPr>
          </a:p>
          <a:p>
            <a:pPr marL="0" indent="0" algn="ctr">
              <a:buNone/>
            </a:pPr>
            <a:endParaRPr lang="en-GB" sz="1800" i="1" dirty="0" smtClean="0">
              <a:solidFill>
                <a:srgbClr val="7030A0"/>
              </a:solidFill>
            </a:endParaRPr>
          </a:p>
          <a:p>
            <a:pPr marL="0" indent="0" algn="ctr">
              <a:buNone/>
            </a:pPr>
            <a:endParaRPr lang="en-GB" sz="1800" i="1" dirty="0">
              <a:solidFill>
                <a:srgbClr val="7030A0"/>
              </a:solidFill>
            </a:endParaRPr>
          </a:p>
          <a:p>
            <a:pPr marL="0" indent="0" algn="ctr">
              <a:buNone/>
            </a:pPr>
            <a:endParaRPr lang="en-GB" sz="1800" i="1" dirty="0" smtClean="0">
              <a:solidFill>
                <a:srgbClr val="7030A0"/>
              </a:solidFill>
            </a:endParaRPr>
          </a:p>
          <a:p>
            <a:pPr marL="0" indent="0" algn="ctr">
              <a:buNone/>
            </a:pPr>
            <a:endParaRPr lang="en-GB" sz="1800" i="1" dirty="0">
              <a:solidFill>
                <a:srgbClr val="7030A0"/>
              </a:solidFill>
            </a:endParaRPr>
          </a:p>
          <a:p>
            <a:pPr marL="0" indent="0" algn="ctr">
              <a:buNone/>
            </a:pPr>
            <a:endParaRPr lang="en-GB" sz="1800" i="1" dirty="0" smtClean="0">
              <a:solidFill>
                <a:srgbClr val="7030A0"/>
              </a:solidFill>
            </a:endParaRPr>
          </a:p>
          <a:p>
            <a:pPr>
              <a:buFont typeface="+mj-lt"/>
              <a:buAutoNum type="arabicPeriod" startAt="7"/>
            </a:pPr>
            <a:r>
              <a:rPr lang="en-GB" sz="1800" dirty="0" smtClean="0"/>
              <a:t>What was the Brezhnev “</a:t>
            </a:r>
            <a:r>
              <a:rPr lang="en-GB" sz="1800" dirty="0" err="1" smtClean="0"/>
              <a:t>doctine</a:t>
            </a:r>
            <a:r>
              <a:rPr lang="en-GB" sz="1800" dirty="0" smtClean="0"/>
              <a:t>”?</a:t>
            </a:r>
          </a:p>
          <a:p>
            <a:pPr marL="0" indent="0">
              <a:buNone/>
            </a:pPr>
            <a:r>
              <a:rPr lang="en-GB" sz="1800" i="1" dirty="0" smtClean="0">
                <a:solidFill>
                  <a:srgbClr val="7030A0"/>
                </a:solidFill>
              </a:rPr>
              <a:t>Stated </a:t>
            </a:r>
            <a:r>
              <a:rPr lang="en-GB" sz="1800" i="1" dirty="0">
                <a:solidFill>
                  <a:srgbClr val="7030A0"/>
                </a:solidFill>
              </a:rPr>
              <a:t>that Iron Curtain countries would not be allowed to abandon communism</a:t>
            </a:r>
            <a:r>
              <a:rPr lang="en-GB" sz="1800" i="1" dirty="0" smtClean="0">
                <a:solidFill>
                  <a:srgbClr val="7030A0"/>
                </a:solidFill>
              </a:rPr>
              <a:t>.</a:t>
            </a:r>
            <a:endParaRPr lang="en-GB" sz="1800" dirty="0" smtClean="0"/>
          </a:p>
          <a:p>
            <a:pPr>
              <a:buFont typeface="+mj-lt"/>
              <a:buAutoNum type="arabicPeriod" startAt="8"/>
            </a:pPr>
            <a:r>
              <a:rPr lang="en-GB" sz="1800" dirty="0" smtClean="0"/>
              <a:t>How did the Czechoslovakians resist the Russian troops?</a:t>
            </a:r>
          </a:p>
          <a:p>
            <a:pPr marL="0" indent="0">
              <a:buNone/>
            </a:pPr>
            <a:r>
              <a:rPr lang="en-GB" sz="1800" i="1" dirty="0" smtClean="0">
                <a:solidFill>
                  <a:srgbClr val="7030A0"/>
                </a:solidFill>
              </a:rPr>
              <a:t>They </a:t>
            </a:r>
            <a:r>
              <a:rPr lang="en-GB" sz="1800" i="1" dirty="0">
                <a:solidFill>
                  <a:srgbClr val="7030A0"/>
                </a:solidFill>
              </a:rPr>
              <a:t>stood in front of the tanks, and put flowers in the soldiers' hair. </a:t>
            </a:r>
            <a:endParaRPr lang="en-GB" sz="1800" i="1" dirty="0" smtClean="0">
              <a:solidFill>
                <a:srgbClr val="7030A0"/>
              </a:solidFill>
            </a:endParaRPr>
          </a:p>
          <a:p>
            <a:pPr>
              <a:buFont typeface="+mj-lt"/>
              <a:buAutoNum type="arabicPeriod" startAt="9"/>
            </a:pPr>
            <a:r>
              <a:rPr lang="en-GB" sz="1800" dirty="0" smtClean="0"/>
              <a:t>How did Romania and Yugoslavia react to the Prague Spring?</a:t>
            </a:r>
          </a:p>
          <a:p>
            <a:pPr marL="0" indent="0">
              <a:buNone/>
            </a:pPr>
            <a:r>
              <a:rPr lang="en-GB" sz="1800" i="1" dirty="0" smtClean="0">
                <a:solidFill>
                  <a:srgbClr val="7030A0"/>
                </a:solidFill>
              </a:rPr>
              <a:t>Horrified – become closer to China as a result.</a:t>
            </a:r>
          </a:p>
          <a:p>
            <a:pPr>
              <a:buFont typeface="+mj-lt"/>
              <a:buAutoNum type="arabicPeriod"/>
            </a:pPr>
            <a:endParaRPr lang="en-GB" sz="1800" dirty="0"/>
          </a:p>
          <a:p>
            <a:pPr>
              <a:buFont typeface="+mj-lt"/>
              <a:buAutoNum type="arabicPeriod"/>
            </a:pPr>
            <a:endParaRPr lang="en-GB" sz="1800" dirty="0" smtClean="0"/>
          </a:p>
          <a:p>
            <a:pPr lvl="4">
              <a:buFont typeface="+mj-lt"/>
              <a:buAutoNum type="arabicPeriod"/>
            </a:pPr>
            <a:endParaRPr lang="en-GB" sz="600" dirty="0" smtClean="0"/>
          </a:p>
          <a:p>
            <a:pPr>
              <a:buFont typeface="+mj-lt"/>
              <a:buAutoNum type="arabicPeriod"/>
            </a:pPr>
            <a:endParaRPr lang="en-GB" sz="1800" dirty="0" smtClean="0"/>
          </a:p>
          <a:p>
            <a:pPr>
              <a:buFont typeface="+mj-lt"/>
              <a:buAutoNum type="arabicPeriod"/>
            </a:pPr>
            <a:endParaRPr lang="en-GB" sz="1800" dirty="0"/>
          </a:p>
          <a:p>
            <a:pPr>
              <a:buFont typeface="+mj-lt"/>
              <a:buAutoNum type="arabicPeriod"/>
            </a:pPr>
            <a:endParaRPr lang="en-GB" sz="1800" dirty="0" smtClean="0"/>
          </a:p>
          <a:p>
            <a:pPr>
              <a:buFont typeface="+mj-lt"/>
              <a:buAutoNum type="arabicPeriod"/>
            </a:pPr>
            <a:endParaRPr lang="en-GB" sz="1800" dirty="0"/>
          </a:p>
          <a:p>
            <a:pPr>
              <a:buFont typeface="+mj-lt"/>
              <a:buAutoNum type="arabicPeriod"/>
            </a:pPr>
            <a:endParaRPr lang="en-GB" sz="1800" dirty="0"/>
          </a:p>
          <a:p>
            <a:pPr>
              <a:buFont typeface="+mj-lt"/>
              <a:buAutoNum type="arabicPeriod"/>
            </a:pPr>
            <a:endParaRPr lang="en-GB" sz="1800" dirty="0" smtClean="0"/>
          </a:p>
          <a:p>
            <a:pPr lvl="8">
              <a:buFont typeface="+mj-lt"/>
              <a:buAutoNum type="arabicPeriod"/>
            </a:pPr>
            <a:endParaRPr lang="en-GB" sz="600" dirty="0" smtClean="0"/>
          </a:p>
          <a:p>
            <a:pPr>
              <a:buFont typeface="+mj-lt"/>
              <a:buAutoNum type="arabicPeriod"/>
            </a:pPr>
            <a:endParaRPr lang="en-GB" sz="1800" dirty="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endParaRPr lang="en-GB" sz="1800" dirty="0" smtClean="0"/>
          </a:p>
          <a:p>
            <a:pPr>
              <a:buFont typeface="+mj-lt"/>
              <a:buAutoNum type="arabicPeriod"/>
            </a:pPr>
            <a:r>
              <a:rPr lang="en-GB" sz="1800" dirty="0" smtClean="0"/>
              <a:t> </a:t>
            </a:r>
          </a:p>
        </p:txBody>
      </p:sp>
    </p:spTree>
    <p:extLst>
      <p:ext uri="{BB962C8B-B14F-4D97-AF65-F5344CB8AC3E}">
        <p14:creationId xmlns:p14="http://schemas.microsoft.com/office/powerpoint/2010/main" val="222860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down)">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circle(in)">
                                      <p:cBhvr>
                                        <p:cTn id="22" dur="20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heel(1)">
                                      <p:cBhvr>
                                        <p:cTn id="27" dur="20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 calcmode="lin" valueType="num">
                                      <p:cBhvr additive="base">
                                        <p:cTn id="3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25" end="25"/>
                                            </p:txEl>
                                          </p:spTgt>
                                        </p:tgtEl>
                                        <p:attrNameLst>
                                          <p:attrName>style.visibility</p:attrName>
                                        </p:attrNameLst>
                                      </p:cBhvr>
                                      <p:to>
                                        <p:strVal val="visible"/>
                                      </p:to>
                                    </p:set>
                                    <p:animEffect transition="in" filter="fade">
                                      <p:cBhvr>
                                        <p:cTn id="38" dur="1000"/>
                                        <p:tgtEl>
                                          <p:spTgt spid="5">
                                            <p:txEl>
                                              <p:pRg st="25" end="25"/>
                                            </p:txEl>
                                          </p:spTgt>
                                        </p:tgtEl>
                                      </p:cBhvr>
                                    </p:animEffect>
                                    <p:anim calcmode="lin" valueType="num">
                                      <p:cBhvr>
                                        <p:cTn id="39" dur="1000" fill="hold"/>
                                        <p:tgtEl>
                                          <p:spTgt spid="5">
                                            <p:txEl>
                                              <p:pRg st="25" end="2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25" end="2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27" end="27"/>
                                            </p:txEl>
                                          </p:spTgt>
                                        </p:tgtEl>
                                        <p:attrNameLst>
                                          <p:attrName>style.visibility</p:attrName>
                                        </p:attrNameLst>
                                      </p:cBhvr>
                                      <p:to>
                                        <p:strVal val="visible"/>
                                      </p:to>
                                    </p:set>
                                    <p:animEffect transition="in" filter="barn(inVertical)">
                                      <p:cBhvr>
                                        <p:cTn id="45" dur="500"/>
                                        <p:tgtEl>
                                          <p:spTgt spid="5">
                                            <p:txEl>
                                              <p:pRg st="27" end="2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
                                            <p:txEl>
                                              <p:pRg st="29" end="29"/>
                                            </p:txEl>
                                          </p:spTgt>
                                        </p:tgtEl>
                                        <p:attrNameLst>
                                          <p:attrName>style.visibility</p:attrName>
                                        </p:attrNameLst>
                                      </p:cBhvr>
                                      <p:to>
                                        <p:strVal val="visible"/>
                                      </p:to>
                                    </p:set>
                                    <p:animEffect transition="in" filter="wipe(down)">
                                      <p:cBhvr>
                                        <p:cTn id="50" dur="500"/>
                                        <p:tgtEl>
                                          <p:spTgt spid="5">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169517"/>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 Détente (SALT 1 and</a:t>
                      </a:r>
                      <a:r>
                        <a:rPr lang="en-GB" baseline="0" dirty="0" smtClean="0"/>
                        <a:t> SALT 2)</a:t>
                      </a:r>
                      <a:endParaRPr lang="en-GB" dirty="0"/>
                    </a:p>
                  </a:txBody>
                  <a:tcPr/>
                </a:tc>
              </a:tr>
            </a:tbl>
          </a:graphicData>
        </a:graphic>
      </p:graphicFrame>
      <p:sp>
        <p:nvSpPr>
          <p:cNvPr id="5" name="Rectangle 4"/>
          <p:cNvSpPr/>
          <p:nvPr/>
        </p:nvSpPr>
        <p:spPr>
          <a:xfrm>
            <a:off x="145414" y="743608"/>
            <a:ext cx="8603049" cy="923330"/>
          </a:xfrm>
          <a:prstGeom prst="rect">
            <a:avLst/>
          </a:prstGeom>
          <a:solidFill>
            <a:schemeClr val="accent2">
              <a:lumMod val="40000"/>
              <a:lumOff val="60000"/>
            </a:schemeClr>
          </a:solidFill>
        </p:spPr>
        <p:txBody>
          <a:bodyPr wrap="square">
            <a:spAutoFit/>
          </a:bodyPr>
          <a:lstStyle/>
          <a:p>
            <a:r>
              <a:rPr lang="en-GB" dirty="0" smtClean="0"/>
              <a:t>The Cuban Missile Crisis of 1962 brought the world to the brink of a nuclear holocaust. During the late 1960s and </a:t>
            </a:r>
            <a:r>
              <a:rPr lang="en-GB" dirty="0"/>
              <a:t>1970s </a:t>
            </a:r>
            <a:r>
              <a:rPr lang="en-GB" dirty="0">
                <a:solidFill>
                  <a:srgbClr val="FF0000"/>
                </a:solidFill>
              </a:rPr>
              <a:t>the two superpowers eased tension and tried to cooperate to avoid conflict in the Cold </a:t>
            </a:r>
            <a:r>
              <a:rPr lang="en-GB" dirty="0" smtClean="0">
                <a:solidFill>
                  <a:srgbClr val="FF0000"/>
                </a:solidFill>
              </a:rPr>
              <a:t>War</a:t>
            </a:r>
            <a:r>
              <a:rPr lang="en-GB" dirty="0" smtClean="0"/>
              <a:t>. This policy was called </a:t>
            </a:r>
            <a:r>
              <a:rPr lang="en-GB" u="sng" dirty="0" smtClean="0">
                <a:solidFill>
                  <a:srgbClr val="FF0000"/>
                </a:solidFill>
              </a:rPr>
              <a:t>détente.</a:t>
            </a:r>
            <a:endParaRPr lang="en-GB" u="sng" dirty="0">
              <a:solidFill>
                <a:srgbClr val="FF0000"/>
              </a:solidFill>
            </a:endParaRPr>
          </a:p>
        </p:txBody>
      </p:sp>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1127" t="7238" r="59197" b="5320"/>
          <a:stretch/>
        </p:blipFill>
        <p:spPr bwMode="auto">
          <a:xfrm>
            <a:off x="145412" y="1772816"/>
            <a:ext cx="4004659" cy="496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826" t="8221" r="58601" b="29700"/>
          <a:stretch/>
        </p:blipFill>
        <p:spPr bwMode="auto">
          <a:xfrm>
            <a:off x="4283968" y="2786025"/>
            <a:ext cx="4747322" cy="408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58432" y="1785071"/>
            <a:ext cx="4598393" cy="954107"/>
          </a:xfrm>
          <a:prstGeom prst="rect">
            <a:avLst/>
          </a:prstGeom>
          <a:solidFill>
            <a:srgbClr val="FFC000"/>
          </a:solidFill>
        </p:spPr>
        <p:txBody>
          <a:bodyPr wrap="square" rtlCol="0">
            <a:spAutoFit/>
          </a:bodyPr>
          <a:lstStyle/>
          <a:p>
            <a:r>
              <a:rPr lang="en-GB" sz="1400" dirty="0"/>
              <a:t>SALT 1 was the first agreement between the superpowers that successfully limited the number of nuclear weapons each side had. </a:t>
            </a:r>
            <a:r>
              <a:rPr lang="en-GB" sz="1400" dirty="0" smtClean="0"/>
              <a:t>Under the Helsinki Agreement, East </a:t>
            </a:r>
            <a:r>
              <a:rPr lang="en-GB" sz="1400" dirty="0"/>
              <a:t>and West Germany accepted each others borders for the first </a:t>
            </a:r>
            <a:r>
              <a:rPr lang="en-GB" sz="1400" dirty="0" smtClean="0"/>
              <a:t>time.</a:t>
            </a:r>
          </a:p>
        </p:txBody>
      </p:sp>
      <p:sp>
        <p:nvSpPr>
          <p:cNvPr id="10" name="TextBox 9"/>
          <p:cNvSpPr txBox="1"/>
          <p:nvPr/>
        </p:nvSpPr>
        <p:spPr>
          <a:xfrm>
            <a:off x="5692007" y="6093874"/>
            <a:ext cx="3088681" cy="646331"/>
          </a:xfrm>
          <a:prstGeom prst="rect">
            <a:avLst/>
          </a:prstGeom>
          <a:noFill/>
        </p:spPr>
        <p:txBody>
          <a:bodyPr wrap="square" rtlCol="0">
            <a:spAutoFit/>
          </a:bodyPr>
          <a:lstStyle/>
          <a:p>
            <a:r>
              <a:rPr lang="en-GB" dirty="0" smtClean="0"/>
              <a:t>This was called the </a:t>
            </a:r>
            <a:r>
              <a:rPr lang="en-GB" u="sng" dirty="0" smtClean="0">
                <a:solidFill>
                  <a:srgbClr val="FF0000"/>
                </a:solidFill>
              </a:rPr>
              <a:t>Apollo-Soyuz Mission.</a:t>
            </a:r>
            <a:endParaRPr lang="en-GB" u="sng" dirty="0">
              <a:solidFill>
                <a:srgbClr val="FF0000"/>
              </a:solidFill>
            </a:endParaRPr>
          </a:p>
        </p:txBody>
      </p:sp>
    </p:spTree>
    <p:extLst>
      <p:ext uri="{BB962C8B-B14F-4D97-AF65-F5344CB8AC3E}">
        <p14:creationId xmlns:p14="http://schemas.microsoft.com/office/powerpoint/2010/main" val="111157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4167602"/>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 Soviet invasion of Afghanistan</a:t>
                      </a:r>
                      <a:endParaRPr lang="en-GB" dirty="0"/>
                    </a:p>
                  </a:txBody>
                  <a:tcPr/>
                </a:tc>
              </a:tr>
            </a:tbl>
          </a:graphicData>
        </a:graphic>
      </p:graphicFrame>
      <p:sp>
        <p:nvSpPr>
          <p:cNvPr id="5" name="TextBox 4"/>
          <p:cNvSpPr txBox="1"/>
          <p:nvPr/>
        </p:nvSpPr>
        <p:spPr>
          <a:xfrm>
            <a:off x="176012" y="764704"/>
            <a:ext cx="8712968" cy="3416320"/>
          </a:xfrm>
          <a:prstGeom prst="rect">
            <a:avLst/>
          </a:prstGeom>
          <a:solidFill>
            <a:schemeClr val="accent2">
              <a:lumMod val="40000"/>
              <a:lumOff val="60000"/>
            </a:schemeClr>
          </a:solidFill>
        </p:spPr>
        <p:txBody>
          <a:bodyPr wrap="square" rtlCol="0">
            <a:spAutoFit/>
          </a:bodyPr>
          <a:lstStyle/>
          <a:p>
            <a:pPr marL="342900" indent="-342900">
              <a:buFont typeface="+mj-lt"/>
              <a:buAutoNum type="arabicPeriod"/>
            </a:pPr>
            <a:r>
              <a:rPr lang="en-GB" dirty="0" smtClean="0"/>
              <a:t>In the Kabul Revolution of April 1978 a communist government under Mohammed </a:t>
            </a:r>
            <a:r>
              <a:rPr lang="en-GB" dirty="0" err="1" smtClean="0"/>
              <a:t>Taraki</a:t>
            </a:r>
            <a:r>
              <a:rPr lang="en-GB" dirty="0" smtClean="0"/>
              <a:t>, took power.</a:t>
            </a:r>
          </a:p>
          <a:p>
            <a:pPr marL="342900" indent="-342900">
              <a:buFont typeface="+mj-lt"/>
              <a:buAutoNum type="arabicPeriod"/>
            </a:pPr>
            <a:r>
              <a:rPr lang="en-GB" dirty="0" smtClean="0"/>
              <a:t>However the communist belief in atheism angered many Muslims and a civil war broke out between the </a:t>
            </a:r>
            <a:r>
              <a:rPr lang="en-GB" u="sng" dirty="0" smtClean="0">
                <a:solidFill>
                  <a:srgbClr val="FF0000"/>
                </a:solidFill>
              </a:rPr>
              <a:t>Mujahedeen</a:t>
            </a:r>
            <a:r>
              <a:rPr lang="en-GB" dirty="0" smtClean="0">
                <a:solidFill>
                  <a:srgbClr val="FF0000"/>
                </a:solidFill>
              </a:rPr>
              <a:t> (Muslims fighting against the USSR)</a:t>
            </a:r>
            <a:r>
              <a:rPr lang="en-GB" dirty="0" smtClean="0"/>
              <a:t> and the communist government. </a:t>
            </a:r>
            <a:endParaRPr lang="en-GB" dirty="0"/>
          </a:p>
          <a:p>
            <a:pPr marL="342900" indent="-342900">
              <a:buFont typeface="+mj-lt"/>
              <a:buAutoNum type="arabicPeriod"/>
            </a:pPr>
            <a:r>
              <a:rPr lang="en-GB" dirty="0" err="1" smtClean="0"/>
              <a:t>Hafizullah</a:t>
            </a:r>
            <a:r>
              <a:rPr lang="en-GB" dirty="0" smtClean="0"/>
              <a:t> Amin, the head of the army, assassinated </a:t>
            </a:r>
            <a:r>
              <a:rPr lang="en-GB" dirty="0" err="1" smtClean="0"/>
              <a:t>Taraki</a:t>
            </a:r>
            <a:r>
              <a:rPr lang="en-GB" dirty="0" smtClean="0"/>
              <a:t> and claimed presidency of the country.</a:t>
            </a:r>
          </a:p>
          <a:p>
            <a:pPr marL="342900" indent="-342900">
              <a:buFont typeface="+mj-lt"/>
              <a:buAutoNum type="arabicPeriod"/>
            </a:pPr>
            <a:r>
              <a:rPr lang="en-GB" dirty="0" smtClean="0"/>
              <a:t>In December 1979 the USSR invaded Afghanistan. They were concerned that:</a:t>
            </a:r>
          </a:p>
          <a:p>
            <a:pPr marL="285750" indent="-285750">
              <a:buFont typeface="Arial" panose="020B0604020202020204" pitchFamily="34" charset="0"/>
              <a:buChar char="•"/>
            </a:pPr>
            <a:r>
              <a:rPr lang="en-GB" dirty="0" smtClean="0"/>
              <a:t>Amin was an American spy</a:t>
            </a:r>
          </a:p>
          <a:p>
            <a:pPr marL="285750" indent="-285750">
              <a:buFont typeface="Arial" panose="020B0604020202020204" pitchFamily="34" charset="0"/>
              <a:buChar char="•"/>
            </a:pPr>
            <a:r>
              <a:rPr lang="en-GB" dirty="0" smtClean="0"/>
              <a:t>Afghanistan may become an Islamic state and therefore no longer communist.</a:t>
            </a:r>
          </a:p>
          <a:p>
            <a:pPr marL="285750" indent="-285750">
              <a:buFont typeface="Arial" panose="020B0604020202020204" pitchFamily="34" charset="0"/>
              <a:buChar char="•"/>
            </a:pPr>
            <a:r>
              <a:rPr lang="en-GB" dirty="0" err="1" smtClean="0"/>
              <a:t>Barbrak</a:t>
            </a:r>
            <a:r>
              <a:rPr lang="en-GB" dirty="0" smtClean="0"/>
              <a:t> </a:t>
            </a:r>
            <a:r>
              <a:rPr lang="en-GB" dirty="0" err="1" smtClean="0"/>
              <a:t>Karmal</a:t>
            </a:r>
            <a:r>
              <a:rPr lang="en-GB" dirty="0" smtClean="0"/>
              <a:t>, an Afghan communist, argued he had enough popular support to form a new government but needed soviet help to defeat Amin’s military.</a:t>
            </a:r>
          </a:p>
        </p:txBody>
      </p:sp>
      <p:pic>
        <p:nvPicPr>
          <p:cNvPr id="2050" name="Picture 2" descr="http://www.worldwarthird.com/img/map_afganist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54" y="4222052"/>
            <a:ext cx="4888035" cy="31801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5847" y="4293096"/>
            <a:ext cx="2808312" cy="2308324"/>
          </a:xfrm>
          <a:prstGeom prst="rect">
            <a:avLst/>
          </a:prstGeom>
          <a:solidFill>
            <a:schemeClr val="accent2">
              <a:lumMod val="40000"/>
              <a:lumOff val="60000"/>
            </a:schemeClr>
          </a:solidFill>
        </p:spPr>
        <p:txBody>
          <a:bodyPr wrap="square" rtlCol="0">
            <a:spAutoFit/>
          </a:bodyPr>
          <a:lstStyle/>
          <a:p>
            <a:pPr algn="ctr"/>
            <a:r>
              <a:rPr lang="en-GB" b="1" u="sng" dirty="0" smtClean="0"/>
              <a:t>Results</a:t>
            </a:r>
            <a:r>
              <a:rPr lang="en-GB" dirty="0" smtClean="0"/>
              <a:t>:</a:t>
            </a:r>
          </a:p>
          <a:p>
            <a:r>
              <a:rPr lang="en-GB" dirty="0" smtClean="0"/>
              <a:t>The USSR killed Amin and </a:t>
            </a:r>
            <a:r>
              <a:rPr lang="en-GB" dirty="0" err="1" smtClean="0"/>
              <a:t>Karmal</a:t>
            </a:r>
            <a:r>
              <a:rPr lang="en-GB" dirty="0" smtClean="0"/>
              <a:t> was declared President. </a:t>
            </a:r>
          </a:p>
          <a:p>
            <a:r>
              <a:rPr lang="en-GB" dirty="0" smtClean="0"/>
              <a:t>However the invasion lasted 10 years and 1.5 million people died, including 15,000 Russian soldiers.</a:t>
            </a:r>
            <a:endParaRPr lang="en-GB" dirty="0"/>
          </a:p>
        </p:txBody>
      </p:sp>
      <p:pic>
        <p:nvPicPr>
          <p:cNvPr id="2052" name="Picture 4" descr="http://media-1.web.britannica.com/eb-media/06/127406-004-A7123B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324836"/>
            <a:ext cx="2351256" cy="159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3"/>
            <a:ext cx="8136904" cy="1584175"/>
          </a:xfrm>
          <a:solidFill>
            <a:schemeClr val="accent2">
              <a:lumMod val="40000"/>
              <a:lumOff val="60000"/>
            </a:schemeClr>
          </a:solidFill>
        </p:spPr>
        <p:txBody>
          <a:bodyPr>
            <a:normAutofit/>
          </a:bodyPr>
          <a:lstStyle/>
          <a:p>
            <a:pPr marL="0" indent="0">
              <a:buNone/>
            </a:pPr>
            <a:r>
              <a:rPr lang="en-GB" sz="2400" dirty="0" smtClean="0"/>
              <a:t>The American President, Jimmy Carter, was appalled at the Soviet invasion of Afghanistan. He argued that </a:t>
            </a:r>
            <a:r>
              <a:rPr lang="en-GB" sz="2400" dirty="0" smtClean="0">
                <a:solidFill>
                  <a:srgbClr val="FF0000"/>
                </a:solidFill>
              </a:rPr>
              <a:t>the USA would not allow the USSR to gain control of territory in the oil-rich Middle East</a:t>
            </a:r>
            <a:r>
              <a:rPr lang="en-GB" sz="2400" dirty="0" smtClean="0"/>
              <a:t>. This became known as the </a:t>
            </a:r>
            <a:r>
              <a:rPr lang="en-GB" sz="2400" dirty="0" smtClean="0">
                <a:solidFill>
                  <a:srgbClr val="FF0000"/>
                </a:solidFill>
              </a:rPr>
              <a:t>Carter Doctrine</a:t>
            </a:r>
            <a:r>
              <a:rPr lang="en-GB" sz="2400" dirty="0" smtClean="0"/>
              <a:t>.</a:t>
            </a:r>
          </a:p>
          <a:p>
            <a:pPr marL="0" indent="0">
              <a:buNone/>
            </a:pPr>
            <a:endParaRPr lang="en-GB"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3712278135"/>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a:t>
                      </a:r>
                      <a:r>
                        <a:rPr lang="en-GB" baseline="0" dirty="0" smtClean="0"/>
                        <a:t> The Carter Doctrine</a:t>
                      </a:r>
                      <a:endParaRPr lang="en-GB" dirty="0"/>
                    </a:p>
                  </a:txBody>
                  <a:tcPr/>
                </a:tc>
              </a:tr>
            </a:tbl>
          </a:graphicData>
        </a:graphic>
      </p:graphicFrame>
      <p:sp>
        <p:nvSpPr>
          <p:cNvPr id="5" name="TextBox 4"/>
          <p:cNvSpPr txBox="1"/>
          <p:nvPr/>
        </p:nvSpPr>
        <p:spPr>
          <a:xfrm>
            <a:off x="330693" y="2852935"/>
            <a:ext cx="4464496" cy="3693319"/>
          </a:xfrm>
          <a:prstGeom prst="rect">
            <a:avLst/>
          </a:prstGeom>
          <a:solidFill>
            <a:srgbClr val="FFC000"/>
          </a:solidFill>
        </p:spPr>
        <p:txBody>
          <a:bodyPr wrap="square" rtlCol="0">
            <a:spAutoFit/>
          </a:bodyPr>
          <a:lstStyle/>
          <a:p>
            <a:r>
              <a:rPr lang="en-GB" dirty="0" smtClean="0"/>
              <a:t>President Carter also took the following actions:</a:t>
            </a:r>
          </a:p>
          <a:p>
            <a:pPr marL="342900" indent="-342900">
              <a:buFont typeface="+mj-lt"/>
              <a:buAutoNum type="arabicPeriod"/>
            </a:pPr>
            <a:r>
              <a:rPr lang="en-GB" dirty="0"/>
              <a:t>Supported </a:t>
            </a:r>
            <a:r>
              <a:rPr lang="en-GB" dirty="0" smtClean="0"/>
              <a:t>the </a:t>
            </a:r>
            <a:r>
              <a:rPr lang="en-GB" dirty="0" smtClean="0">
                <a:solidFill>
                  <a:srgbClr val="FF0000"/>
                </a:solidFill>
              </a:rPr>
              <a:t>Mujahedeen</a:t>
            </a:r>
            <a:r>
              <a:rPr lang="en-GB" dirty="0" smtClean="0"/>
              <a:t> </a:t>
            </a:r>
            <a:r>
              <a:rPr lang="en-GB" dirty="0"/>
              <a:t>(Muslims fighting against the USSR) </a:t>
            </a:r>
            <a:endParaRPr lang="en-GB" dirty="0" smtClean="0"/>
          </a:p>
          <a:p>
            <a:pPr marL="342900" indent="-342900">
              <a:buFont typeface="+mj-lt"/>
              <a:buAutoNum type="arabicPeriod"/>
            </a:pPr>
            <a:r>
              <a:rPr lang="en-GB" dirty="0" smtClean="0"/>
              <a:t>Stopped trade and diplomatic relations with the USSR. </a:t>
            </a:r>
          </a:p>
          <a:p>
            <a:pPr marL="342900" indent="-342900">
              <a:buFont typeface="+mj-lt"/>
              <a:buAutoNum type="arabicPeriod"/>
            </a:pPr>
            <a:r>
              <a:rPr lang="en-GB" dirty="0" smtClean="0"/>
              <a:t>Refused to ratify the SALT 2 treaty.</a:t>
            </a:r>
          </a:p>
          <a:p>
            <a:pPr marL="342900" indent="-342900">
              <a:buFont typeface="+mj-lt"/>
              <a:buAutoNum type="arabicPeriod"/>
            </a:pPr>
            <a:r>
              <a:rPr lang="en-GB" dirty="0" smtClean="0"/>
              <a:t>Increased defence spending by 5 per cent.</a:t>
            </a:r>
          </a:p>
          <a:p>
            <a:pPr marL="342900" indent="-342900">
              <a:buFont typeface="+mj-lt"/>
              <a:buAutoNum type="arabicPeriod"/>
            </a:pPr>
            <a:r>
              <a:rPr lang="en-GB" dirty="0" smtClean="0"/>
              <a:t>Organized boycott of the 1980 Moscow Olympic Games. </a:t>
            </a:r>
          </a:p>
          <a:p>
            <a:r>
              <a:rPr lang="en-GB" dirty="0" smtClean="0"/>
              <a:t>In retaliation, the USSR and 14 communist countries refused to take part in the 1984 Los Angeles Olympic </a:t>
            </a:r>
            <a:r>
              <a:rPr lang="en-GB" dirty="0"/>
              <a:t>G</a:t>
            </a:r>
            <a:r>
              <a:rPr lang="en-GB" dirty="0" smtClean="0"/>
              <a:t>ames.</a:t>
            </a:r>
            <a:endParaRPr lang="en-GB" dirty="0"/>
          </a:p>
        </p:txBody>
      </p:sp>
      <p:pic>
        <p:nvPicPr>
          <p:cNvPr id="3074" name="Picture 2" descr="http://estate.vonrunte.com/wp-content/uploads/1980/03/moscow.jpg"/>
          <p:cNvPicPr>
            <a:picLocks noChangeAspect="1" noChangeArrowheads="1"/>
          </p:cNvPicPr>
          <p:nvPr/>
        </p:nvPicPr>
        <p:blipFill rotWithShape="1">
          <a:blip r:embed="rId2">
            <a:extLst>
              <a:ext uri="{28A0092B-C50C-407E-A947-70E740481C1C}">
                <a14:useLocalDpi xmlns:a14="http://schemas.microsoft.com/office/drawing/2010/main" val="0"/>
              </a:ext>
            </a:extLst>
          </a:blip>
          <a:srcRect l="4889" t="6744" b="9251"/>
          <a:stretch/>
        </p:blipFill>
        <p:spPr bwMode="auto">
          <a:xfrm>
            <a:off x="5186148" y="2564904"/>
            <a:ext cx="3542411" cy="17878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en/thumb/0/0c/1984_Summer_Olympics_logo.svg/1175px-1984_Summer_Olympic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839" y="4576747"/>
            <a:ext cx="2489028" cy="2169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66517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02505464"/>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Teheran, Yalta and Potsdam Conferences</a:t>
                      </a:r>
                      <a:endParaRPr lang="en-GB" dirty="0"/>
                    </a:p>
                  </a:txBody>
                  <a:tcPr/>
                </a:tc>
              </a:tr>
            </a:tbl>
          </a:graphicData>
        </a:graphic>
      </p:graphicFrame>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23" t="25646" r="33963" b="20475"/>
          <a:stretch/>
        </p:blipFill>
        <p:spPr bwMode="auto">
          <a:xfrm>
            <a:off x="5364088" y="4698525"/>
            <a:ext cx="3588159" cy="203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val="1703466443"/>
              </p:ext>
            </p:extLst>
          </p:nvPr>
        </p:nvGraphicFramePr>
        <p:xfrm>
          <a:off x="209434" y="908720"/>
          <a:ext cx="8598797" cy="3596640"/>
        </p:xfrm>
        <a:graphic>
          <a:graphicData uri="http://schemas.openxmlformats.org/drawingml/2006/table">
            <a:tbl>
              <a:tblPr firstRow="1" bandRow="1">
                <a:tableStyleId>{5C22544A-7EE6-4342-B048-85BDC9FD1C3A}</a:tableStyleId>
              </a:tblPr>
              <a:tblGrid>
                <a:gridCol w="1050198"/>
                <a:gridCol w="1344565"/>
                <a:gridCol w="1028916"/>
                <a:gridCol w="3558250"/>
                <a:gridCol w="1616868"/>
              </a:tblGrid>
              <a:tr h="370840">
                <a:tc>
                  <a:txBody>
                    <a:bodyPr/>
                    <a:lstStyle/>
                    <a:p>
                      <a:pPr algn="ctr"/>
                      <a:r>
                        <a:rPr lang="en-GB" sz="1600" dirty="0" smtClean="0"/>
                        <a:t>Conference/date</a:t>
                      </a:r>
                      <a:endParaRPr lang="en-GB" sz="1600" dirty="0"/>
                    </a:p>
                  </a:txBody>
                  <a:tcPr/>
                </a:tc>
                <a:tc>
                  <a:txBody>
                    <a:bodyPr/>
                    <a:lstStyle/>
                    <a:p>
                      <a:pPr algn="ctr"/>
                      <a:r>
                        <a:rPr lang="en-GB" sz="1600" dirty="0" smtClean="0"/>
                        <a:t>Present</a:t>
                      </a:r>
                      <a:endParaRPr lang="en-GB" sz="1600" dirty="0"/>
                    </a:p>
                  </a:txBody>
                  <a:tcPr/>
                </a:tc>
                <a:tc>
                  <a:txBody>
                    <a:bodyPr/>
                    <a:lstStyle/>
                    <a:p>
                      <a:pPr algn="ctr"/>
                      <a:r>
                        <a:rPr lang="en-GB" sz="1600" dirty="0" smtClean="0"/>
                        <a:t>Context</a:t>
                      </a:r>
                      <a:endParaRPr lang="en-GB" sz="1600" dirty="0"/>
                    </a:p>
                  </a:txBody>
                  <a:tcPr/>
                </a:tc>
                <a:tc>
                  <a:txBody>
                    <a:bodyPr/>
                    <a:lstStyle/>
                    <a:p>
                      <a:pPr algn="ctr"/>
                      <a:r>
                        <a:rPr lang="en-GB" sz="1600" dirty="0" smtClean="0"/>
                        <a:t>Agreed</a:t>
                      </a:r>
                      <a:endParaRPr lang="en-GB" sz="1600" dirty="0"/>
                    </a:p>
                  </a:txBody>
                  <a:tcPr/>
                </a:tc>
                <a:tc>
                  <a:txBody>
                    <a:bodyPr/>
                    <a:lstStyle/>
                    <a:p>
                      <a:pPr algn="ctr"/>
                      <a:r>
                        <a:rPr lang="en-GB" sz="1600" dirty="0" smtClean="0"/>
                        <a:t>Disagreements</a:t>
                      </a:r>
                      <a:endParaRPr lang="en-GB" sz="1600" dirty="0"/>
                    </a:p>
                  </a:txBody>
                  <a:tcPr/>
                </a:tc>
              </a:tr>
              <a:tr h="370840">
                <a:tc>
                  <a:txBody>
                    <a:bodyPr/>
                    <a:lstStyle/>
                    <a:p>
                      <a:r>
                        <a:rPr lang="en-GB" sz="1600" dirty="0" smtClean="0"/>
                        <a:t>Yalta (February 1945)</a:t>
                      </a:r>
                      <a:endParaRPr lang="en-GB" sz="1600" dirty="0"/>
                    </a:p>
                  </a:txBody>
                  <a:tcPr/>
                </a:tc>
                <a:tc>
                  <a:txBody>
                    <a:bodyPr/>
                    <a:lstStyle/>
                    <a:p>
                      <a:r>
                        <a:rPr lang="en-GB" sz="1600" dirty="0" smtClean="0"/>
                        <a:t>Churchill (UK)</a:t>
                      </a:r>
                    </a:p>
                    <a:p>
                      <a:r>
                        <a:rPr lang="en-GB" sz="1600" dirty="0" smtClean="0"/>
                        <a:t>Stalin (USSR)</a:t>
                      </a:r>
                    </a:p>
                    <a:p>
                      <a:r>
                        <a:rPr lang="en-GB" sz="1600" dirty="0" smtClean="0"/>
                        <a:t>Roosevelt (USA)</a:t>
                      </a:r>
                    </a:p>
                    <a:p>
                      <a:endParaRPr lang="en-GB" sz="1600" dirty="0"/>
                    </a:p>
                  </a:txBody>
                  <a:tcPr/>
                </a:tc>
                <a:tc>
                  <a:txBody>
                    <a:bodyPr/>
                    <a:lstStyle/>
                    <a:p>
                      <a:r>
                        <a:rPr lang="en-GB" sz="1600" dirty="0" smtClean="0"/>
                        <a:t>Germany</a:t>
                      </a:r>
                      <a:r>
                        <a:rPr lang="en-GB" sz="1600" baseline="0" dirty="0" smtClean="0"/>
                        <a:t> was not yet defeated – but it was clear the Allies would win.</a:t>
                      </a:r>
                      <a:endParaRPr lang="en-GB" sz="1600" dirty="0"/>
                    </a:p>
                  </a:txBody>
                  <a:tcPr/>
                </a:tc>
                <a:tc>
                  <a:txBody>
                    <a:bodyPr/>
                    <a:lstStyle/>
                    <a:p>
                      <a:pPr marL="171450" indent="-171450">
                        <a:buFont typeface="Arial" panose="020B0604020202020204" pitchFamily="34" charset="0"/>
                        <a:buChar char="•"/>
                      </a:pPr>
                      <a:r>
                        <a:rPr lang="en-GB" sz="1600" dirty="0" smtClean="0"/>
                        <a:t>Germany would be reduced in size, demilitarized and forced to pay reparations.</a:t>
                      </a:r>
                    </a:p>
                    <a:p>
                      <a:pPr marL="171450" indent="-171450">
                        <a:buFont typeface="Arial" panose="020B0604020202020204" pitchFamily="34" charset="0"/>
                        <a:buChar char="•"/>
                      </a:pPr>
                      <a:r>
                        <a:rPr lang="en-GB" sz="1600" baseline="0" dirty="0" smtClean="0"/>
                        <a:t>United Nations set up and USSR invited to join.</a:t>
                      </a:r>
                    </a:p>
                    <a:p>
                      <a:pPr marL="171450" indent="-171450">
                        <a:buFont typeface="Arial" panose="020B0604020202020204" pitchFamily="34" charset="0"/>
                        <a:buChar char="•"/>
                      </a:pPr>
                      <a:r>
                        <a:rPr lang="en-GB" sz="1600" dirty="0" smtClean="0"/>
                        <a:t>USSR to allow free elections in Eastern European countries. </a:t>
                      </a:r>
                    </a:p>
                    <a:p>
                      <a:pPr marL="171450" indent="-171450">
                        <a:buFont typeface="Arial" panose="020B0604020202020204" pitchFamily="34" charset="0"/>
                        <a:buChar char="•"/>
                      </a:pPr>
                      <a:r>
                        <a:rPr lang="en-GB" sz="1600" dirty="0" smtClean="0"/>
                        <a:t>USSR</a:t>
                      </a:r>
                      <a:r>
                        <a:rPr lang="en-GB" sz="1600" baseline="0" dirty="0" smtClean="0"/>
                        <a:t> </a:t>
                      </a:r>
                      <a:r>
                        <a:rPr lang="en-GB" sz="1600" dirty="0" smtClean="0"/>
                        <a:t>promised to join the war against Japan when Germany was defeated</a:t>
                      </a:r>
                      <a:endParaRPr lang="en-GB" sz="1600" dirty="0"/>
                    </a:p>
                  </a:txBody>
                  <a:tcPr/>
                </a:tc>
                <a:tc>
                  <a:txBody>
                    <a:bodyPr/>
                    <a:lstStyle/>
                    <a:p>
                      <a:pPr marL="171450" indent="-171450">
                        <a:buFont typeface="Arial" panose="020B0604020202020204" pitchFamily="34" charset="0"/>
                        <a:buChar char="•"/>
                      </a:pPr>
                      <a:r>
                        <a:rPr lang="en-GB" sz="1600" dirty="0" smtClean="0"/>
                        <a:t>UK</a:t>
                      </a:r>
                      <a:r>
                        <a:rPr lang="en-GB" sz="1600" baseline="0" dirty="0" smtClean="0"/>
                        <a:t> and USA did not want Poland to become communist.</a:t>
                      </a:r>
                    </a:p>
                    <a:p>
                      <a:pPr marL="171450" indent="-171450">
                        <a:buFont typeface="Arial" panose="020B0604020202020204" pitchFamily="34" charset="0"/>
                        <a:buChar char="•"/>
                      </a:pPr>
                      <a:r>
                        <a:rPr lang="en-GB" sz="1600" baseline="0" dirty="0" smtClean="0"/>
                        <a:t>Stalin desperately wanted Poland as a buffer between the USSR and the West.</a:t>
                      </a:r>
                      <a:endParaRPr lang="en-GB" sz="1600" dirty="0"/>
                    </a:p>
                  </a:txBody>
                  <a:tcPr/>
                </a:tc>
              </a:tr>
            </a:tbl>
          </a:graphicData>
        </a:graphic>
      </p:graphicFrame>
      <p:pic>
        <p:nvPicPr>
          <p:cNvPr id="16388" name="Picture 4" descr="http://static.rappler.com/images/Yalta-summit-1945-Churchill-Roosevelt-Stalin-20131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71" y="4171816"/>
            <a:ext cx="4536504" cy="254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131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314" y="908720"/>
            <a:ext cx="8473149" cy="1008112"/>
          </a:xfrm>
          <a:solidFill>
            <a:schemeClr val="accent2">
              <a:lumMod val="40000"/>
              <a:lumOff val="60000"/>
            </a:schemeClr>
          </a:solidFill>
        </p:spPr>
        <p:txBody>
          <a:bodyPr>
            <a:normAutofit/>
          </a:bodyPr>
          <a:lstStyle/>
          <a:p>
            <a:pPr marL="0" indent="0">
              <a:buNone/>
            </a:pPr>
            <a:r>
              <a:rPr lang="en-GB" sz="1800" dirty="0" smtClean="0"/>
              <a:t>The “</a:t>
            </a:r>
            <a:r>
              <a:rPr lang="en-GB" sz="1800" i="1" dirty="0" smtClean="0">
                <a:solidFill>
                  <a:srgbClr val="FF0000"/>
                </a:solidFill>
              </a:rPr>
              <a:t>Second Cold War</a:t>
            </a:r>
            <a:r>
              <a:rPr lang="en-GB" sz="1800" dirty="0" smtClean="0"/>
              <a:t>” </a:t>
            </a:r>
            <a:r>
              <a:rPr lang="en-GB" sz="1800" dirty="0" smtClean="0">
                <a:solidFill>
                  <a:srgbClr val="FF0000"/>
                </a:solidFill>
              </a:rPr>
              <a:t>was a period between 1979 and 1985 which marked a new low in superpower relations. </a:t>
            </a:r>
            <a:r>
              <a:rPr lang="en-GB" sz="1800" dirty="0" smtClean="0"/>
              <a:t>The public was extremely concerned about the possibility of nuclear war.</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484178828"/>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a:t>
                      </a:r>
                      <a:r>
                        <a:rPr lang="en-GB" baseline="0" dirty="0" smtClean="0"/>
                        <a:t> </a:t>
                      </a:r>
                      <a:r>
                        <a:rPr lang="en-GB" dirty="0" smtClean="0"/>
                        <a:t>Reagan and the ‘Second Cold War’</a:t>
                      </a:r>
                      <a:endParaRPr lang="en-GB" dirty="0"/>
                    </a:p>
                  </a:txBody>
                  <a:tcPr/>
                </a:tc>
              </a:tr>
            </a:tbl>
          </a:graphicData>
        </a:graphic>
      </p:graphicFrame>
      <p:sp>
        <p:nvSpPr>
          <p:cNvPr id="5" name="Rectangle 4"/>
          <p:cNvSpPr/>
          <p:nvPr/>
        </p:nvSpPr>
        <p:spPr>
          <a:xfrm>
            <a:off x="251520" y="2060848"/>
            <a:ext cx="4032448" cy="3447098"/>
          </a:xfrm>
          <a:prstGeom prst="rect">
            <a:avLst/>
          </a:prstGeom>
          <a:solidFill>
            <a:schemeClr val="accent2">
              <a:lumMod val="40000"/>
              <a:lumOff val="60000"/>
            </a:schemeClr>
          </a:solidFill>
        </p:spPr>
        <p:txBody>
          <a:bodyPr wrap="square">
            <a:spAutoFit/>
          </a:bodyPr>
          <a:lstStyle/>
          <a:p>
            <a:r>
              <a:rPr lang="en-GB" dirty="0"/>
              <a:t>In 1980, Ronald Reagan became president of the USA. </a:t>
            </a:r>
            <a:endParaRPr lang="en-GB" dirty="0" smtClean="0"/>
          </a:p>
          <a:p>
            <a:pPr marL="342900" indent="-342900">
              <a:buFont typeface="+mj-lt"/>
              <a:buAutoNum type="arabicPeriod"/>
            </a:pPr>
            <a:r>
              <a:rPr lang="en-GB" dirty="0" smtClean="0"/>
              <a:t>Reagan believed that détente had been a disaster for the USA. </a:t>
            </a:r>
          </a:p>
          <a:p>
            <a:pPr marL="342900" indent="-342900">
              <a:buFont typeface="+mj-lt"/>
              <a:buAutoNum type="arabicPeriod"/>
            </a:pPr>
            <a:r>
              <a:rPr lang="en-GB" dirty="0" smtClean="0"/>
              <a:t>He believed it was America’s destiny to fight for individual freedom in the Cold War.</a:t>
            </a:r>
          </a:p>
          <a:p>
            <a:pPr marL="342900" indent="-342900">
              <a:buFont typeface="+mj-lt"/>
              <a:buAutoNum type="arabicPeriod"/>
            </a:pPr>
            <a:r>
              <a:rPr lang="en-GB" dirty="0" smtClean="0"/>
              <a:t>As </a:t>
            </a:r>
            <a:r>
              <a:rPr lang="en-GB" dirty="0"/>
              <a:t>a strong anti-communist, he called the Soviet Union the "</a:t>
            </a:r>
            <a:r>
              <a:rPr lang="en-GB" sz="2000" dirty="0">
                <a:solidFill>
                  <a:srgbClr val="FF0000"/>
                </a:solidFill>
              </a:rPr>
              <a:t>evil empire</a:t>
            </a:r>
            <a:r>
              <a:rPr lang="en-GB" dirty="0"/>
              <a:t>" </a:t>
            </a:r>
            <a:r>
              <a:rPr lang="en-GB" dirty="0" smtClean="0"/>
              <a:t>that the Cold War was a fight between good and evil and that America fought with God’s blessing.</a:t>
            </a:r>
            <a:endParaRPr lang="en-GB" dirty="0"/>
          </a:p>
        </p:txBody>
      </p:sp>
      <p:sp>
        <p:nvSpPr>
          <p:cNvPr id="6" name="Rectangle 5"/>
          <p:cNvSpPr/>
          <p:nvPr/>
        </p:nvSpPr>
        <p:spPr>
          <a:xfrm>
            <a:off x="4499992" y="2093393"/>
            <a:ext cx="4248472" cy="2970044"/>
          </a:xfrm>
          <a:prstGeom prst="rect">
            <a:avLst/>
          </a:prstGeom>
          <a:solidFill>
            <a:schemeClr val="accent2">
              <a:lumMod val="40000"/>
              <a:lumOff val="60000"/>
            </a:schemeClr>
          </a:solidFill>
        </p:spPr>
        <p:txBody>
          <a:bodyPr wrap="square">
            <a:spAutoFit/>
          </a:bodyPr>
          <a:lstStyle/>
          <a:p>
            <a:r>
              <a:rPr lang="en-GB" sz="1700" dirty="0" smtClean="0"/>
              <a:t>Reagans plan for winning the Cold War involved:</a:t>
            </a:r>
          </a:p>
          <a:p>
            <a:r>
              <a:rPr lang="en-GB" sz="1700" u="sng" dirty="0" smtClean="0">
                <a:solidFill>
                  <a:srgbClr val="FF0000"/>
                </a:solidFill>
              </a:rPr>
              <a:t>SDI</a:t>
            </a:r>
            <a:r>
              <a:rPr lang="en-GB" sz="1700" dirty="0" smtClean="0">
                <a:solidFill>
                  <a:srgbClr val="FF0000"/>
                </a:solidFill>
              </a:rPr>
              <a:t> (Strategic Defence Initiative</a:t>
            </a:r>
            <a:r>
              <a:rPr lang="en-GB" sz="1700" dirty="0" smtClean="0"/>
              <a:t>)</a:t>
            </a:r>
          </a:p>
          <a:p>
            <a:pPr marL="342900" indent="-342900">
              <a:buFont typeface="+mj-lt"/>
              <a:buAutoNum type="arabicPeriod"/>
            </a:pPr>
            <a:r>
              <a:rPr lang="en-GB" sz="1700" dirty="0" smtClean="0"/>
              <a:t>An army of satellites would intercept soviet missiles in space and destroy them before they could do America any harm.</a:t>
            </a:r>
          </a:p>
          <a:p>
            <a:pPr marL="342900" indent="-342900">
              <a:buFont typeface="+mj-lt"/>
              <a:buAutoNum type="arabicPeriod"/>
            </a:pPr>
            <a:r>
              <a:rPr lang="en-GB" sz="1700" dirty="0" smtClean="0"/>
              <a:t>This technology was nicknamed “Star Wars”.</a:t>
            </a:r>
          </a:p>
          <a:p>
            <a:pPr marL="342900" indent="-342900">
              <a:buFont typeface="+mj-lt"/>
              <a:buAutoNum type="arabicPeriod"/>
            </a:pPr>
            <a:r>
              <a:rPr lang="en-GB" sz="1700" dirty="0" smtClean="0"/>
              <a:t>The USSR did not have the money or the technology to keep up with the USA in the arms race.</a:t>
            </a:r>
            <a:endParaRPr lang="en-GB" sz="1700" dirty="0"/>
          </a:p>
        </p:txBody>
      </p:sp>
      <p:pic>
        <p:nvPicPr>
          <p:cNvPr id="4098" name="Picture 2" descr="http://i.huffpost.com/gen/1729108/images/o-RONALD-REAGAN-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990" y="5507946"/>
            <a:ext cx="2585846" cy="12929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eagan.procon.org/files/1-reagan-images/strategic-defense-initiative-star-wars-railgun-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140" y="4870307"/>
            <a:ext cx="2701512" cy="193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23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6912768" cy="1872207"/>
          </a:xfrm>
          <a:solidFill>
            <a:schemeClr val="accent2">
              <a:lumMod val="40000"/>
              <a:lumOff val="60000"/>
            </a:schemeClr>
          </a:solidFill>
        </p:spPr>
        <p:txBody>
          <a:bodyPr>
            <a:normAutofit fontScale="92500" lnSpcReduction="10000"/>
          </a:bodyPr>
          <a:lstStyle/>
          <a:p>
            <a:pPr marL="0" indent="0">
              <a:buNone/>
            </a:pPr>
            <a:r>
              <a:rPr lang="en-GB" sz="2000" dirty="0" smtClean="0"/>
              <a:t>Mikhail Gorbachev was the last leader of the USSR, serving from 1985-1991. Gorbachev recognized that communism in Russia needed to be revived.</a:t>
            </a:r>
          </a:p>
          <a:p>
            <a:r>
              <a:rPr lang="en-GB" sz="2000" b="1" i="1" dirty="0" smtClean="0"/>
              <a:t>Perestroika</a:t>
            </a:r>
            <a:r>
              <a:rPr lang="en-GB" sz="2000" dirty="0" smtClean="0"/>
              <a:t> (restructuring) – economic reforms designed to make the soviet economy more efficient.</a:t>
            </a:r>
          </a:p>
          <a:p>
            <a:r>
              <a:rPr lang="en-GB" sz="2000" b="1" i="1" dirty="0" smtClean="0"/>
              <a:t>Glasnost</a:t>
            </a:r>
            <a:r>
              <a:rPr lang="en-GB" sz="2000" dirty="0" smtClean="0"/>
              <a:t> (openness) – censorship of the press was to be relaxed.</a:t>
            </a:r>
          </a:p>
          <a:p>
            <a:pPr marL="0" indent="0">
              <a:buNone/>
            </a:pP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064261990"/>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 Reagan and Gorbachev’s changing attitudes</a:t>
                      </a:r>
                      <a:endParaRPr lang="en-GB" dirty="0"/>
                    </a:p>
                  </a:txBody>
                  <a:tcPr/>
                </a:tc>
              </a:tr>
            </a:tbl>
          </a:graphicData>
        </a:graphic>
      </p:graphicFrame>
      <p:pic>
        <p:nvPicPr>
          <p:cNvPr id="5122" name="Picture 2" descr="http://msnbcmedia.msn.com/i/MSNBC/Components/Slideshows/_production/ss-130404-gorbachev/ss-130404-gorbachev-te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052735"/>
            <a:ext cx="2051720" cy="15387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120673193"/>
              </p:ext>
            </p:extLst>
          </p:nvPr>
        </p:nvGraphicFramePr>
        <p:xfrm>
          <a:off x="323528" y="2924944"/>
          <a:ext cx="8640963" cy="2956560"/>
        </p:xfrm>
        <a:graphic>
          <a:graphicData uri="http://schemas.openxmlformats.org/drawingml/2006/table">
            <a:tbl>
              <a:tblPr firstRow="1" bandRow="1">
                <a:tableStyleId>{5C22544A-7EE6-4342-B048-85BDC9FD1C3A}</a:tableStyleId>
              </a:tblPr>
              <a:tblGrid>
                <a:gridCol w="2232250"/>
                <a:gridCol w="3312368"/>
                <a:gridCol w="3096345"/>
              </a:tblGrid>
              <a:tr h="370840">
                <a:tc>
                  <a:txBody>
                    <a:bodyPr/>
                    <a:lstStyle/>
                    <a:p>
                      <a:r>
                        <a:rPr lang="en-GB" sz="1600" dirty="0" smtClean="0"/>
                        <a:t>Summit between Reagan and Gorbachev</a:t>
                      </a:r>
                      <a:endParaRPr lang="en-GB" sz="1600" dirty="0"/>
                    </a:p>
                  </a:txBody>
                  <a:tcPr/>
                </a:tc>
                <a:tc>
                  <a:txBody>
                    <a:bodyPr/>
                    <a:lstStyle/>
                    <a:p>
                      <a:r>
                        <a:rPr lang="en-GB" sz="1600" dirty="0" smtClean="0"/>
                        <a:t>Aims</a:t>
                      </a:r>
                      <a:endParaRPr lang="en-GB" sz="1600" dirty="0"/>
                    </a:p>
                  </a:txBody>
                  <a:tcPr/>
                </a:tc>
                <a:tc>
                  <a:txBody>
                    <a:bodyPr/>
                    <a:lstStyle/>
                    <a:p>
                      <a:r>
                        <a:rPr lang="en-GB" sz="1600" dirty="0" smtClean="0"/>
                        <a:t>Why was it significant?</a:t>
                      </a:r>
                    </a:p>
                    <a:p>
                      <a:endParaRPr lang="en-GB" sz="1600" dirty="0"/>
                    </a:p>
                  </a:txBody>
                  <a:tcPr/>
                </a:tc>
              </a:tr>
              <a:tr h="370840">
                <a:tc>
                  <a:txBody>
                    <a:bodyPr/>
                    <a:lstStyle/>
                    <a:p>
                      <a:r>
                        <a:rPr lang="en-GB" sz="1600" dirty="0" smtClean="0"/>
                        <a:t>Geneva </a:t>
                      </a:r>
                    </a:p>
                    <a:p>
                      <a:r>
                        <a:rPr lang="en-GB" sz="1600" dirty="0" smtClean="0"/>
                        <a:t>November 1985</a:t>
                      </a:r>
                      <a:endParaRPr lang="en-GB" sz="1600" dirty="0"/>
                    </a:p>
                  </a:txBody>
                  <a:tcPr/>
                </a:tc>
                <a:tc>
                  <a:txBody>
                    <a:bodyPr/>
                    <a:lstStyle/>
                    <a:p>
                      <a:pPr marL="171450" indent="-171450">
                        <a:buFont typeface="Arial" panose="020B0604020202020204" pitchFamily="34" charset="0"/>
                        <a:buChar char="•"/>
                      </a:pPr>
                      <a:r>
                        <a:rPr lang="en-GB" sz="1600" dirty="0" smtClean="0"/>
                        <a:t>Reagan</a:t>
                      </a:r>
                      <a:r>
                        <a:rPr lang="en-GB" sz="1600" baseline="0" dirty="0" smtClean="0"/>
                        <a:t> wanted to persuade Gorbachev that he sincerely wanted peace.</a:t>
                      </a:r>
                    </a:p>
                    <a:p>
                      <a:pPr marL="171450" indent="-171450">
                        <a:buFont typeface="Arial" panose="020B0604020202020204" pitchFamily="34" charset="0"/>
                        <a:buChar char="•"/>
                      </a:pPr>
                      <a:r>
                        <a:rPr lang="en-GB" sz="1600" baseline="0" dirty="0" smtClean="0"/>
                        <a:t>Gorbachev was keen to establish a working relationship.</a:t>
                      </a:r>
                      <a:endParaRPr lang="en-GB" sz="1600" dirty="0"/>
                    </a:p>
                  </a:txBody>
                  <a:tcPr/>
                </a:tc>
                <a:tc>
                  <a:txBody>
                    <a:bodyPr/>
                    <a:lstStyle/>
                    <a:p>
                      <a:r>
                        <a:rPr lang="en-GB" sz="1600" dirty="0" smtClean="0"/>
                        <a:t>The two leaders were able to talk face to face and develop a personal relationship.</a:t>
                      </a:r>
                      <a:endParaRPr lang="en-GB" sz="1600" dirty="0"/>
                    </a:p>
                  </a:txBody>
                  <a:tcPr/>
                </a:tc>
              </a:tr>
              <a:tr h="370840">
                <a:tc>
                  <a:txBody>
                    <a:bodyPr/>
                    <a:lstStyle/>
                    <a:p>
                      <a:r>
                        <a:rPr lang="en-GB" sz="1600" dirty="0" smtClean="0"/>
                        <a:t>Reykjavik</a:t>
                      </a:r>
                    </a:p>
                    <a:p>
                      <a:r>
                        <a:rPr lang="en-GB" sz="1600" dirty="0" smtClean="0"/>
                        <a:t>October 1985</a:t>
                      </a:r>
                      <a:endParaRPr lang="en-GB" sz="1600" dirty="0"/>
                    </a:p>
                  </a:txBody>
                  <a:tcPr/>
                </a:tc>
                <a:tc>
                  <a:txBody>
                    <a:bodyPr/>
                    <a:lstStyle/>
                    <a:p>
                      <a:pPr marL="171450" indent="-171450">
                        <a:buFont typeface="Arial" panose="020B0604020202020204" pitchFamily="34" charset="0"/>
                        <a:buChar char="•"/>
                      </a:pPr>
                      <a:r>
                        <a:rPr lang="en-GB" sz="1600" dirty="0" smtClean="0"/>
                        <a:t>Reagan proposed scrapping all ballistic nuclear missiles.</a:t>
                      </a:r>
                    </a:p>
                    <a:p>
                      <a:pPr marL="171450" indent="-171450">
                        <a:buFont typeface="Arial" panose="020B0604020202020204" pitchFamily="34" charset="0"/>
                        <a:buChar char="•"/>
                      </a:pPr>
                      <a:r>
                        <a:rPr lang="en-GB" sz="1600" dirty="0" smtClean="0"/>
                        <a:t>Gorbachev was unwilling to do this unless Reagan scrapped SDI.</a:t>
                      </a:r>
                      <a:endParaRPr lang="en-GB" sz="1600" dirty="0"/>
                    </a:p>
                  </a:txBody>
                  <a:tcPr/>
                </a:tc>
                <a:tc>
                  <a:txBody>
                    <a:bodyPr/>
                    <a:lstStyle/>
                    <a:p>
                      <a:endParaRPr lang="en-GB" sz="1600" dirty="0"/>
                    </a:p>
                  </a:txBody>
                  <a:tcPr/>
                </a:tc>
              </a:tr>
            </a:tbl>
          </a:graphicData>
        </a:graphic>
      </p:graphicFrame>
      <p:pic>
        <p:nvPicPr>
          <p:cNvPr id="5124" name="Picture 4" descr="http://cdn.history.com/sites/2/2013/12/reagan-gorbach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101" y="4581128"/>
            <a:ext cx="3024336" cy="200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6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80728"/>
            <a:ext cx="4464496" cy="3672408"/>
          </a:xfrm>
          <a:solidFill>
            <a:schemeClr val="accent2">
              <a:lumMod val="40000"/>
              <a:lumOff val="60000"/>
            </a:schemeClr>
          </a:solidFill>
        </p:spPr>
        <p:txBody>
          <a:bodyPr>
            <a:noAutofit/>
          </a:bodyPr>
          <a:lstStyle/>
          <a:p>
            <a:pPr marL="0" indent="0" algn="ctr">
              <a:buNone/>
            </a:pPr>
            <a:r>
              <a:rPr lang="en-GB" sz="1800" u="sng" dirty="0" smtClean="0"/>
              <a:t>What was the INF Treaty?</a:t>
            </a:r>
            <a:endParaRPr lang="en-GB" sz="1800" dirty="0"/>
          </a:p>
          <a:p>
            <a:r>
              <a:rPr lang="en-GB" sz="1800" dirty="0" smtClean="0"/>
              <a:t>Following the Reykjavik meeting, American and Soviet diplomats continued to draft an arms-reduction treaty.</a:t>
            </a:r>
          </a:p>
          <a:p>
            <a:r>
              <a:rPr lang="en-GB" sz="1800" dirty="0" smtClean="0"/>
              <a:t>The </a:t>
            </a:r>
            <a:r>
              <a:rPr lang="en-GB" sz="1800" u="sng" dirty="0" smtClean="0">
                <a:solidFill>
                  <a:srgbClr val="FF0000"/>
                </a:solidFill>
              </a:rPr>
              <a:t>Intermediate-Range Nuclear Forces (INF) Treaty </a:t>
            </a:r>
            <a:r>
              <a:rPr lang="en-GB" sz="1800" dirty="0" smtClean="0"/>
              <a:t>was signed in Washington in December 1987.</a:t>
            </a:r>
          </a:p>
          <a:p>
            <a:r>
              <a:rPr lang="en-GB" sz="1800" dirty="0" smtClean="0"/>
              <a:t>This was the first treaty to actively reduce the number of missiles – SALT had only stopped them building more. Over the next four years both sides destroyed hundreds of missiles.</a:t>
            </a: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1754185169"/>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a:t>
                      </a:r>
                      <a:r>
                        <a:rPr lang="en-GB" baseline="0" dirty="0" smtClean="0"/>
                        <a:t> </a:t>
                      </a:r>
                      <a:r>
                        <a:rPr lang="en-GB" dirty="0" smtClean="0"/>
                        <a:t>Intermediate-range Nuclear Forces Treaty (INF)</a:t>
                      </a:r>
                      <a:endParaRPr lang="en-GB" dirty="0"/>
                    </a:p>
                  </a:txBody>
                  <a:tcPr/>
                </a:tc>
              </a:tr>
            </a:tbl>
          </a:graphicData>
        </a:graphic>
      </p:graphicFrame>
      <p:sp>
        <p:nvSpPr>
          <p:cNvPr id="5" name="Content Placeholder 2"/>
          <p:cNvSpPr txBox="1">
            <a:spLocks/>
          </p:cNvSpPr>
          <p:nvPr/>
        </p:nvSpPr>
        <p:spPr>
          <a:xfrm>
            <a:off x="5004048" y="980728"/>
            <a:ext cx="3960440" cy="3456384"/>
          </a:xfrm>
          <a:prstGeom prst="rect">
            <a:avLst/>
          </a:prstGeom>
          <a:solidFill>
            <a:schemeClr val="accent2">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800" u="sng" dirty="0" smtClean="0"/>
              <a:t>Why did Gorbachev sign the INF treaty?</a:t>
            </a:r>
          </a:p>
          <a:p>
            <a:pPr marL="457200" indent="-457200">
              <a:buFont typeface="+mj-lt"/>
              <a:buAutoNum type="arabicPeriod"/>
            </a:pPr>
            <a:r>
              <a:rPr lang="en-GB" sz="1800" dirty="0" smtClean="0"/>
              <a:t>Gorbachev realised the Soviet economy would never recover as long as it was spending so much money on nuclear weapons.</a:t>
            </a:r>
          </a:p>
          <a:p>
            <a:pPr marL="457200" indent="-457200">
              <a:buFont typeface="+mj-lt"/>
              <a:buAutoNum type="arabicPeriod"/>
            </a:pPr>
            <a:r>
              <a:rPr lang="en-GB" sz="1800" dirty="0" smtClean="0"/>
              <a:t>Gorbachev believed that disarmament would win him support in the West ad this would allow him to make profitable trade deals between the USSR and the West.</a:t>
            </a:r>
            <a:endParaRPr lang="en-GB" sz="1800" dirty="0"/>
          </a:p>
        </p:txBody>
      </p:sp>
      <p:pic>
        <p:nvPicPr>
          <p:cNvPr id="6146" name="Picture 2" descr="http://www.history.com/images/media/slideshow/ronald-reagan/ronald-reagan-inftrea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52438"/>
            <a:ext cx="3024336" cy="20595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arm3.static.flickr.com/2685/4278292855_94e38574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988" y="4469934"/>
            <a:ext cx="17145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59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51115702"/>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 Summit conferences after Reagan</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8445717"/>
              </p:ext>
            </p:extLst>
          </p:nvPr>
        </p:nvGraphicFramePr>
        <p:xfrm>
          <a:off x="323528" y="980728"/>
          <a:ext cx="8424937" cy="3388360"/>
        </p:xfrm>
        <a:graphic>
          <a:graphicData uri="http://schemas.openxmlformats.org/drawingml/2006/table">
            <a:tbl>
              <a:tblPr firstRow="1" bandRow="1">
                <a:tableStyleId>{5C22544A-7EE6-4342-B048-85BDC9FD1C3A}</a:tableStyleId>
              </a:tblPr>
              <a:tblGrid>
                <a:gridCol w="2376264"/>
                <a:gridCol w="2232248"/>
                <a:gridCol w="3816425"/>
              </a:tblGrid>
              <a:tr h="370840">
                <a:tc>
                  <a:txBody>
                    <a:bodyPr/>
                    <a:lstStyle/>
                    <a:p>
                      <a:pPr algn="ctr"/>
                      <a:r>
                        <a:rPr lang="en-GB" dirty="0" smtClean="0"/>
                        <a:t>Summit</a:t>
                      </a:r>
                      <a:endParaRPr lang="en-GB" dirty="0"/>
                    </a:p>
                  </a:txBody>
                  <a:tcPr/>
                </a:tc>
                <a:tc>
                  <a:txBody>
                    <a:bodyPr/>
                    <a:lstStyle/>
                    <a:p>
                      <a:pPr algn="ctr"/>
                      <a:r>
                        <a:rPr lang="en-GB" dirty="0" smtClean="0"/>
                        <a:t>Attended</a:t>
                      </a:r>
                      <a:r>
                        <a:rPr lang="en-GB" baseline="0" dirty="0" smtClean="0"/>
                        <a:t> by</a:t>
                      </a:r>
                      <a:endParaRPr lang="en-GB" dirty="0"/>
                    </a:p>
                  </a:txBody>
                  <a:tcPr/>
                </a:tc>
                <a:tc>
                  <a:txBody>
                    <a:bodyPr/>
                    <a:lstStyle/>
                    <a:p>
                      <a:pPr algn="ctr"/>
                      <a:r>
                        <a:rPr lang="en-GB" dirty="0" smtClean="0"/>
                        <a:t>What was agreed?</a:t>
                      </a:r>
                      <a:endParaRPr lang="en-GB" dirty="0"/>
                    </a:p>
                  </a:txBody>
                  <a:tcPr/>
                </a:tc>
              </a:tr>
              <a:tr h="370840">
                <a:tc>
                  <a:txBody>
                    <a:bodyPr/>
                    <a:lstStyle/>
                    <a:p>
                      <a:r>
                        <a:rPr lang="en-GB" dirty="0" smtClean="0"/>
                        <a:t>Malta</a:t>
                      </a:r>
                      <a:r>
                        <a:rPr lang="en-GB" baseline="0" dirty="0" smtClean="0"/>
                        <a:t> </a:t>
                      </a:r>
                      <a:r>
                        <a:rPr lang="en-GB" dirty="0" smtClean="0"/>
                        <a:t>1989</a:t>
                      </a:r>
                      <a:endParaRPr lang="en-GB" dirty="0"/>
                    </a:p>
                  </a:txBody>
                  <a:tcPr/>
                </a:tc>
                <a:tc>
                  <a:txBody>
                    <a:bodyPr/>
                    <a:lstStyle/>
                    <a:p>
                      <a:r>
                        <a:rPr lang="en-GB" dirty="0" smtClean="0"/>
                        <a:t>Bush and Gorbachev</a:t>
                      </a:r>
                      <a:endParaRPr lang="en-GB" dirty="0"/>
                    </a:p>
                  </a:txBody>
                  <a:tcPr/>
                </a:tc>
                <a:tc>
                  <a:txBody>
                    <a:bodyPr/>
                    <a:lstStyle/>
                    <a:p>
                      <a:r>
                        <a:rPr lang="en-GB" dirty="0" smtClean="0"/>
                        <a:t>Nothing – work started</a:t>
                      </a:r>
                      <a:r>
                        <a:rPr lang="en-GB" baseline="0" dirty="0" smtClean="0"/>
                        <a:t> on CFE and START.</a:t>
                      </a:r>
                      <a:endParaRPr lang="en-GB" dirty="0"/>
                    </a:p>
                  </a:txBody>
                  <a:tcPr/>
                </a:tc>
              </a:tr>
              <a:tr h="370840">
                <a:tc>
                  <a:txBody>
                    <a:bodyPr/>
                    <a:lstStyle/>
                    <a:p>
                      <a:r>
                        <a:rPr lang="en-GB" dirty="0" smtClean="0"/>
                        <a:t>CFE Agreement 1990 (</a:t>
                      </a:r>
                      <a:r>
                        <a:rPr lang="en-GB" i="1" dirty="0" smtClean="0"/>
                        <a:t>Conventional</a:t>
                      </a:r>
                      <a:r>
                        <a:rPr lang="en-GB" i="1" baseline="0" dirty="0" smtClean="0"/>
                        <a:t> armed forces in Europe)</a:t>
                      </a:r>
                      <a:endParaRPr lang="en-GB" i="1" dirty="0"/>
                    </a:p>
                  </a:txBody>
                  <a:tcPr/>
                </a:tc>
                <a:tc>
                  <a:txBody>
                    <a:bodyPr/>
                    <a:lstStyle/>
                    <a:p>
                      <a:r>
                        <a:rPr lang="en-GB" dirty="0" smtClean="0"/>
                        <a:t>Bush and Gorbachev</a:t>
                      </a:r>
                    </a:p>
                    <a:p>
                      <a:endParaRPr lang="en-GB" dirty="0"/>
                    </a:p>
                  </a:txBody>
                  <a:tcPr/>
                </a:tc>
                <a:tc>
                  <a:txBody>
                    <a:bodyPr/>
                    <a:lstStyle/>
                    <a:p>
                      <a:r>
                        <a:rPr lang="en-GB" dirty="0" smtClean="0"/>
                        <a:t>Limited the size of armies NATO and the Warsaw Pact could have.</a:t>
                      </a:r>
                      <a:endParaRPr lang="en-GB" dirty="0"/>
                    </a:p>
                  </a:txBody>
                  <a:tcPr/>
                </a:tc>
              </a:tr>
              <a:tr h="370840">
                <a:tc>
                  <a:txBody>
                    <a:bodyPr/>
                    <a:lstStyle/>
                    <a:p>
                      <a:r>
                        <a:rPr lang="en-GB" dirty="0" smtClean="0"/>
                        <a:t>START 1 1989 </a:t>
                      </a:r>
                    </a:p>
                    <a:p>
                      <a:r>
                        <a:rPr lang="en-GB" dirty="0" smtClean="0"/>
                        <a:t>(Strategic Arms Reduction Talks)</a:t>
                      </a:r>
                    </a:p>
                  </a:txBody>
                  <a:tcPr/>
                </a:tc>
                <a:tc>
                  <a:txBody>
                    <a:bodyPr/>
                    <a:lstStyle/>
                    <a:p>
                      <a:r>
                        <a:rPr lang="en-GB" dirty="0" smtClean="0"/>
                        <a:t>Bush and Gorbachev</a:t>
                      </a:r>
                    </a:p>
                    <a:p>
                      <a:endParaRPr lang="en-GB" dirty="0"/>
                    </a:p>
                  </a:txBody>
                  <a:tcPr/>
                </a:tc>
                <a:tc>
                  <a:txBody>
                    <a:bodyPr/>
                    <a:lstStyle/>
                    <a:p>
                      <a:r>
                        <a:rPr lang="en-GB" dirty="0" smtClean="0"/>
                        <a:t>Signed with pens made from scrapped nuclear missiles. Both sides agreed to destroy their nuclear missiles by a third. It also agreed that they would continue to reduce.</a:t>
                      </a:r>
                      <a:endParaRPr lang="en-GB" dirty="0"/>
                    </a:p>
                  </a:txBody>
                  <a:tcPr/>
                </a:tc>
              </a:tr>
            </a:tbl>
          </a:graphicData>
        </a:graphic>
      </p:graphicFrame>
      <p:pic>
        <p:nvPicPr>
          <p:cNvPr id="7170" name="Picture 2" descr="http://www.juancole.com/images-ext/2012/03/bush-senior-also-promised-moscow-more-flexibility-after-e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09120"/>
            <a:ext cx="2973735" cy="21406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foreignpolicyblogs.com/wp-content/uploads/nuclear-arms-tal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631706"/>
            <a:ext cx="337185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95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024" y="836712"/>
            <a:ext cx="4355976" cy="5616624"/>
          </a:xfrm>
          <a:solidFill>
            <a:schemeClr val="accent2">
              <a:lumMod val="40000"/>
              <a:lumOff val="60000"/>
            </a:schemeClr>
          </a:solidFill>
        </p:spPr>
        <p:txBody>
          <a:bodyPr>
            <a:noAutofit/>
          </a:bodyPr>
          <a:lstStyle/>
          <a:p>
            <a:pPr marL="514350" indent="-514350">
              <a:buFont typeface="+mj-lt"/>
              <a:buAutoNum type="arabicPeriod"/>
            </a:pPr>
            <a:r>
              <a:rPr lang="en-GB" sz="1800" dirty="0" smtClean="0"/>
              <a:t>East Germany had been slow to embrace perestroika and glasnost.</a:t>
            </a:r>
          </a:p>
          <a:p>
            <a:pPr marL="514350" indent="-514350">
              <a:buFont typeface="+mj-lt"/>
              <a:buAutoNum type="arabicPeriod"/>
            </a:pPr>
            <a:r>
              <a:rPr lang="en-GB" sz="1800" dirty="0" smtClean="0"/>
              <a:t>As soon as democratic elections were announced in Hungary there was a mass movement of East German citizens through Hungary to West Germany.</a:t>
            </a:r>
          </a:p>
          <a:p>
            <a:pPr marL="514350" indent="-514350">
              <a:buFont typeface="+mj-lt"/>
              <a:buAutoNum type="arabicPeriod"/>
            </a:pPr>
            <a:r>
              <a:rPr lang="en-GB" sz="1800" dirty="0" smtClean="0"/>
              <a:t>The East German government were forced to announce on 9</a:t>
            </a:r>
            <a:r>
              <a:rPr lang="en-GB" sz="1800" baseline="30000" dirty="0" smtClean="0"/>
              <a:t>th</a:t>
            </a:r>
            <a:r>
              <a:rPr lang="en-GB" sz="1800" dirty="0" smtClean="0"/>
              <a:t> November 1989 that East Germans would be allowed to cross the border with West Berlin.</a:t>
            </a:r>
          </a:p>
          <a:p>
            <a:pPr marL="514350" indent="-514350">
              <a:buFont typeface="+mj-lt"/>
              <a:buAutoNum type="arabicPeriod"/>
            </a:pPr>
            <a:r>
              <a:rPr lang="en-GB" sz="1800" dirty="0" smtClean="0"/>
              <a:t>On hearing this news, thousands of East Berliners flooded the checkpoints in the wall. The border guards let them pass, the Berlin Wall had fallen.</a:t>
            </a:r>
          </a:p>
          <a:p>
            <a:pPr marL="514350" indent="-514350">
              <a:buFont typeface="+mj-lt"/>
              <a:buAutoNum type="arabicPeriod"/>
            </a:pPr>
            <a:r>
              <a:rPr lang="en-GB" sz="1800" dirty="0" smtClean="0">
                <a:solidFill>
                  <a:srgbClr val="FF0000"/>
                </a:solidFill>
              </a:rPr>
              <a:t>The Warsaw Pact was formally dissolved in July 1991.</a:t>
            </a:r>
            <a:endParaRPr lang="en-GB" sz="18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29750277"/>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 Fall of the Berlin Wall</a:t>
                      </a:r>
                      <a:endParaRPr lang="en-GB" dirty="0"/>
                    </a:p>
                  </a:txBody>
                  <a:tcPr/>
                </a:tc>
              </a:tr>
            </a:tbl>
          </a:graphicData>
        </a:graphic>
      </p:graphicFrame>
      <p:pic>
        <p:nvPicPr>
          <p:cNvPr id="8194" name="Picture 2" descr="1989 file photo, East German border guards are seen through a gap in the Berlin wall after . The Berlin Wall is gone, but people can still tag their memories upon it online. The Berlin Twitter Wall, which went online Tuesday, Oct. 20, 2009 encourages people to share their memories of the wall's collapse and hopes for the future on a scrolling wall using Twitter, the social networking site. (AP Photo/Lionel Cironneau, Fil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449910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creofire.com/wp-content/uploads/2014/11/berlin-wall-8494983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582583"/>
            <a:ext cx="4499104" cy="299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87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4320480" cy="3672408"/>
          </a:xfrm>
          <a:solidFill>
            <a:schemeClr val="accent2">
              <a:lumMod val="40000"/>
              <a:lumOff val="60000"/>
            </a:schemeClr>
          </a:solidFill>
        </p:spPr>
        <p:txBody>
          <a:bodyPr>
            <a:noAutofit/>
          </a:bodyPr>
          <a:lstStyle/>
          <a:p>
            <a:pPr>
              <a:buFont typeface="+mj-lt"/>
              <a:buAutoNum type="arabicPeriod"/>
            </a:pPr>
            <a:r>
              <a:rPr lang="en-GB" sz="1800" dirty="0" smtClean="0"/>
              <a:t>On 19 August 1991 a group of senior communists - known as the “Gang of Eight” – organized a coup which removed Gorbachev from </a:t>
            </a:r>
            <a:r>
              <a:rPr lang="en-GB" sz="1800" dirty="0"/>
              <a:t>power. </a:t>
            </a:r>
            <a:r>
              <a:rPr lang="en-GB" sz="1800" dirty="0" smtClean="0"/>
              <a:t>They believed </a:t>
            </a:r>
            <a:r>
              <a:rPr lang="en-GB" sz="1800" dirty="0"/>
              <a:t>that perestroika and glasnost had weakened communism rather than reviving it.</a:t>
            </a:r>
            <a:endParaRPr lang="en-GB" sz="1800" dirty="0" smtClean="0"/>
          </a:p>
          <a:p>
            <a:pPr>
              <a:buFont typeface="+mj-lt"/>
              <a:buAutoNum type="arabicPeriod"/>
            </a:pPr>
            <a:r>
              <a:rPr lang="en-GB" sz="1800" dirty="0" smtClean="0"/>
              <a:t>The new government lasted three days. Boris Yeltsin, the future President of Russia, described the new government as “illegal” and called on the people of Moscow to resist the new regime.</a:t>
            </a:r>
          </a:p>
        </p:txBody>
      </p:sp>
      <p:graphicFrame>
        <p:nvGraphicFramePr>
          <p:cNvPr id="4" name="Table 3"/>
          <p:cNvGraphicFramePr>
            <a:graphicFrameLocks noGrp="1"/>
          </p:cNvGraphicFramePr>
          <p:nvPr>
            <p:extLst>
              <p:ext uri="{D42A27DB-BD31-4B8C-83A1-F6EECF244321}">
                <p14:modId xmlns:p14="http://schemas.microsoft.com/office/powerpoint/2010/main" val="1237071100"/>
              </p:ext>
            </p:extLst>
          </p:nvPr>
        </p:nvGraphicFramePr>
        <p:xfrm>
          <a:off x="107504" y="31425"/>
          <a:ext cx="9036496" cy="640080"/>
        </p:xfrm>
        <a:graphic>
          <a:graphicData uri="http://schemas.openxmlformats.org/drawingml/2006/table">
            <a:tbl>
              <a:tblPr firstRow="1" bandRow="1">
                <a:tableStyleId>{5C22544A-7EE6-4342-B048-85BDC9FD1C3A}</a:tableStyleId>
              </a:tblPr>
              <a:tblGrid>
                <a:gridCol w="4300174"/>
                <a:gridCol w="4736322"/>
              </a:tblGrid>
              <a:tr h="370840">
                <a:tc>
                  <a:txBody>
                    <a:bodyPr/>
                    <a:lstStyle/>
                    <a:p>
                      <a:r>
                        <a:rPr lang="en-GB" dirty="0" smtClean="0"/>
                        <a:t>Key topic 3 – Why did the Cold War end? 1972-1991</a:t>
                      </a:r>
                      <a:endParaRPr lang="en-GB" dirty="0"/>
                    </a:p>
                  </a:txBody>
                  <a:tcPr/>
                </a:tc>
                <a:tc>
                  <a:txBody>
                    <a:bodyPr/>
                    <a:lstStyle/>
                    <a:p>
                      <a:r>
                        <a:rPr lang="en-GB" dirty="0" smtClean="0"/>
                        <a:t>Feature: Collapse of the USSR</a:t>
                      </a:r>
                      <a:endParaRPr lang="en-GB" dirty="0"/>
                    </a:p>
                  </a:txBody>
                  <a:tcPr/>
                </a:tc>
              </a:tr>
            </a:tbl>
          </a:graphicData>
        </a:graphic>
      </p:graphicFrame>
      <p:sp>
        <p:nvSpPr>
          <p:cNvPr id="5" name="Rectangle 4"/>
          <p:cNvSpPr/>
          <p:nvPr/>
        </p:nvSpPr>
        <p:spPr>
          <a:xfrm>
            <a:off x="4567747" y="908720"/>
            <a:ext cx="4572000" cy="3477875"/>
          </a:xfrm>
          <a:prstGeom prst="rect">
            <a:avLst/>
          </a:prstGeom>
          <a:solidFill>
            <a:schemeClr val="accent2">
              <a:lumMod val="40000"/>
              <a:lumOff val="60000"/>
            </a:schemeClr>
          </a:solidFill>
        </p:spPr>
        <p:txBody>
          <a:bodyPr>
            <a:spAutoFit/>
          </a:bodyPr>
          <a:lstStyle/>
          <a:p>
            <a:pPr marL="342900" indent="-342900">
              <a:buFont typeface="+mj-lt"/>
              <a:buAutoNum type="arabicPeriod" startAt="4"/>
            </a:pPr>
            <a:r>
              <a:rPr lang="en-GB" sz="2000" dirty="0"/>
              <a:t>Gorbachev resumed his position as leader of Russia.</a:t>
            </a:r>
          </a:p>
          <a:p>
            <a:pPr>
              <a:buFont typeface="+mj-lt"/>
              <a:buAutoNum type="arabicPeriod" startAt="4"/>
            </a:pPr>
            <a:r>
              <a:rPr lang="en-GB" sz="2000" dirty="0"/>
              <a:t>His last attempt to save the USSR was by introducing a new constitution which was designed to give soviet republics, such as Latvia and the Ukraine, more freedom. </a:t>
            </a:r>
            <a:endParaRPr lang="en-GB" sz="2000" dirty="0" smtClean="0"/>
          </a:p>
          <a:p>
            <a:pPr>
              <a:buFont typeface="+mj-lt"/>
              <a:buAutoNum type="arabicPeriod" startAt="4"/>
            </a:pPr>
            <a:r>
              <a:rPr lang="en-GB" sz="2000" dirty="0" smtClean="0"/>
              <a:t>The </a:t>
            </a:r>
            <a:r>
              <a:rPr lang="en-GB" sz="2000" dirty="0"/>
              <a:t>leaders of these countries rejected this as they wanted full independence. </a:t>
            </a:r>
          </a:p>
          <a:p>
            <a:pPr>
              <a:buFont typeface="+mj-lt"/>
              <a:buAutoNum type="arabicPeriod" startAt="4"/>
            </a:pPr>
            <a:r>
              <a:rPr lang="en-GB" sz="2000" dirty="0"/>
              <a:t>Gorbachev announced the dissolution of the USSR and his resignation as President on 25 December 1991.</a:t>
            </a:r>
          </a:p>
        </p:txBody>
      </p:sp>
      <p:pic>
        <p:nvPicPr>
          <p:cNvPr id="10242" name="Picture 2" descr="http://static.guim.co.uk/sys-images/Guardian/Pix/pictures/2011/8/16/1313489956342/Russian-President-Boris-Y-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636883"/>
            <a:ext cx="2743981" cy="22025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ebid.s3.amazonaws.com/upload_big/2/4/9/1321893600-24040-36.jpg"/>
          <p:cNvPicPr>
            <a:picLocks noChangeAspect="1" noChangeArrowheads="1"/>
          </p:cNvPicPr>
          <p:nvPr/>
        </p:nvPicPr>
        <p:blipFill rotWithShape="1">
          <a:blip r:embed="rId3">
            <a:extLst>
              <a:ext uri="{28A0092B-C50C-407E-A947-70E740481C1C}">
                <a14:useLocalDpi xmlns:a14="http://schemas.microsoft.com/office/drawing/2010/main" val="0"/>
              </a:ext>
            </a:extLst>
          </a:blip>
          <a:srcRect l="14975" r="14798"/>
          <a:stretch/>
        </p:blipFill>
        <p:spPr bwMode="auto">
          <a:xfrm>
            <a:off x="7380311" y="4340168"/>
            <a:ext cx="1759435" cy="251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30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Rectangle 3"/>
          <p:cNvSpPr/>
          <p:nvPr/>
        </p:nvSpPr>
        <p:spPr>
          <a:xfrm>
            <a:off x="107504" y="620687"/>
            <a:ext cx="8856984" cy="7294305"/>
          </a:xfrm>
          <a:prstGeom prst="rect">
            <a:avLst/>
          </a:prstGeom>
        </p:spPr>
        <p:style>
          <a:lnRef idx="2">
            <a:schemeClr val="dk1"/>
          </a:lnRef>
          <a:fillRef idx="1">
            <a:schemeClr val="lt1"/>
          </a:fillRef>
          <a:effectRef idx="0">
            <a:schemeClr val="dk1"/>
          </a:effectRef>
          <a:fontRef idx="minor">
            <a:schemeClr val="dk1"/>
          </a:fontRef>
        </p:style>
        <p:txBody>
          <a:bodyPr wrap="square" numCol="2">
            <a:spAutoFit/>
          </a:bodyPr>
          <a:lstStyle/>
          <a:p>
            <a:pPr marL="342900" indent="-342900">
              <a:buFont typeface="+mj-lt"/>
              <a:buAutoNum type="arabicPeriod"/>
            </a:pPr>
            <a:r>
              <a:rPr lang="en-GB" sz="1600" dirty="0"/>
              <a:t>What did the Nuclear Non-Proliferation Treaty of 1968 agree to?</a:t>
            </a:r>
          </a:p>
          <a:p>
            <a:r>
              <a:rPr lang="en-GB" sz="1600" i="1" dirty="0">
                <a:solidFill>
                  <a:srgbClr val="7030A0"/>
                </a:solidFill>
              </a:rPr>
              <a:t>Countries with nuclear weapons would not give this technology to anyone else.</a:t>
            </a:r>
          </a:p>
          <a:p>
            <a:pPr marL="342900" indent="-342900">
              <a:buFont typeface="+mj-lt"/>
              <a:buAutoNum type="arabicPeriod" startAt="2"/>
            </a:pPr>
            <a:r>
              <a:rPr lang="en-GB" sz="1600" dirty="0"/>
              <a:t>Why was the SALT 1 treaty significant?</a:t>
            </a:r>
          </a:p>
          <a:p>
            <a:r>
              <a:rPr lang="en-GB" sz="1600" i="1" dirty="0">
                <a:solidFill>
                  <a:srgbClr val="7030A0"/>
                </a:solidFill>
              </a:rPr>
              <a:t>F</a:t>
            </a:r>
            <a:r>
              <a:rPr lang="en-GB" sz="1600" i="1" dirty="0" smtClean="0">
                <a:solidFill>
                  <a:srgbClr val="7030A0"/>
                </a:solidFill>
              </a:rPr>
              <a:t>irst </a:t>
            </a:r>
            <a:r>
              <a:rPr lang="en-GB" sz="1600" i="1" dirty="0">
                <a:solidFill>
                  <a:srgbClr val="7030A0"/>
                </a:solidFill>
              </a:rPr>
              <a:t>agreement between the superpowers that successfully limited the number of nuclear weapons each side had. </a:t>
            </a:r>
          </a:p>
          <a:p>
            <a:pPr marL="342900" indent="-342900">
              <a:buFont typeface="+mj-lt"/>
              <a:buAutoNum type="arabicPeriod" startAt="3"/>
            </a:pPr>
            <a:r>
              <a:rPr lang="en-GB" sz="1600" dirty="0"/>
              <a:t>Who recognized each other  for the first time after the Helsinki agreement?</a:t>
            </a:r>
          </a:p>
          <a:p>
            <a:r>
              <a:rPr lang="en-GB" sz="1600" dirty="0">
                <a:solidFill>
                  <a:srgbClr val="7030A0"/>
                </a:solidFill>
              </a:rPr>
              <a:t>East and West Germany</a:t>
            </a:r>
          </a:p>
          <a:p>
            <a:pPr marL="342900" indent="-342900">
              <a:buFont typeface="+mj-lt"/>
              <a:buAutoNum type="arabicPeriod" startAt="4"/>
            </a:pPr>
            <a:r>
              <a:rPr lang="en-GB" sz="1600" dirty="0"/>
              <a:t>What was the name of the group of Muslims who fought against the USSR (and the USA funded?)</a:t>
            </a:r>
          </a:p>
          <a:p>
            <a:r>
              <a:rPr lang="en-GB" sz="1600" i="1" dirty="0">
                <a:solidFill>
                  <a:srgbClr val="7030A0"/>
                </a:solidFill>
              </a:rPr>
              <a:t>Mujahedeen </a:t>
            </a:r>
          </a:p>
          <a:p>
            <a:pPr marL="342900" indent="-342900">
              <a:buFont typeface="+mj-lt"/>
              <a:buAutoNum type="arabicPeriod" startAt="5"/>
            </a:pPr>
            <a:r>
              <a:rPr lang="en-GB" sz="1600" dirty="0"/>
              <a:t>Give one reason why the USSR invaded Afghanistan in 1979.</a:t>
            </a:r>
          </a:p>
          <a:p>
            <a:r>
              <a:rPr lang="en-GB" sz="1600" i="1" dirty="0">
                <a:solidFill>
                  <a:srgbClr val="7030A0"/>
                </a:solidFill>
              </a:rPr>
              <a:t>The USSR were concerned that:</a:t>
            </a:r>
          </a:p>
          <a:p>
            <a:pPr marL="285750" indent="-285750">
              <a:buFont typeface="Arial" panose="020B0604020202020204" pitchFamily="34" charset="0"/>
              <a:buChar char="•"/>
            </a:pPr>
            <a:r>
              <a:rPr lang="en-GB" sz="1600" i="1" dirty="0">
                <a:solidFill>
                  <a:srgbClr val="7030A0"/>
                </a:solidFill>
              </a:rPr>
              <a:t>Amin was an American spy</a:t>
            </a:r>
          </a:p>
          <a:p>
            <a:pPr marL="285750" indent="-285750">
              <a:buFont typeface="Arial" panose="020B0604020202020204" pitchFamily="34" charset="0"/>
              <a:buChar char="•"/>
            </a:pPr>
            <a:r>
              <a:rPr lang="en-GB" sz="1600" i="1" dirty="0">
                <a:solidFill>
                  <a:srgbClr val="7030A0"/>
                </a:solidFill>
              </a:rPr>
              <a:t>Afghanistan may become an Islamic state and therefore no longer communist.</a:t>
            </a:r>
          </a:p>
          <a:p>
            <a:pPr marL="285750" indent="-285750">
              <a:buFont typeface="Arial" panose="020B0604020202020204" pitchFamily="34" charset="0"/>
              <a:buChar char="•"/>
            </a:pPr>
            <a:r>
              <a:rPr lang="en-GB" sz="1600" i="1" dirty="0" err="1">
                <a:solidFill>
                  <a:srgbClr val="7030A0"/>
                </a:solidFill>
              </a:rPr>
              <a:t>Barbrak</a:t>
            </a:r>
            <a:r>
              <a:rPr lang="en-GB" sz="1600" i="1" dirty="0">
                <a:solidFill>
                  <a:srgbClr val="7030A0"/>
                </a:solidFill>
              </a:rPr>
              <a:t> </a:t>
            </a:r>
            <a:r>
              <a:rPr lang="en-GB" sz="1600" i="1" dirty="0" err="1">
                <a:solidFill>
                  <a:srgbClr val="7030A0"/>
                </a:solidFill>
              </a:rPr>
              <a:t>Karmal</a:t>
            </a:r>
            <a:r>
              <a:rPr lang="en-GB" sz="1600" i="1" dirty="0">
                <a:solidFill>
                  <a:srgbClr val="7030A0"/>
                </a:solidFill>
              </a:rPr>
              <a:t>, an Afghan communist, argued he had enough popular support to form a new government but needed soviet help to defeat Amin’s military.</a:t>
            </a:r>
          </a:p>
          <a:p>
            <a:endParaRPr lang="en-GB" sz="1600" dirty="0" smtClean="0"/>
          </a:p>
          <a:p>
            <a:endParaRPr lang="en-GB" sz="1600" dirty="0"/>
          </a:p>
          <a:p>
            <a:endParaRPr lang="en-GB" sz="1600" dirty="0" smtClean="0"/>
          </a:p>
          <a:p>
            <a:endParaRPr lang="en-GB" sz="1600" dirty="0" smtClean="0"/>
          </a:p>
          <a:p>
            <a:pPr marL="342900" indent="-342900">
              <a:buFont typeface="+mj-lt"/>
              <a:buAutoNum type="arabicPeriod" startAt="6"/>
            </a:pPr>
            <a:r>
              <a:rPr lang="en-GB" sz="1600" dirty="0" smtClean="0"/>
              <a:t>What </a:t>
            </a:r>
            <a:r>
              <a:rPr lang="en-GB" sz="1600" dirty="0"/>
              <a:t>was the Carter </a:t>
            </a:r>
            <a:r>
              <a:rPr lang="en-GB" sz="1600" dirty="0" err="1"/>
              <a:t>Doctine</a:t>
            </a:r>
            <a:r>
              <a:rPr lang="en-GB" sz="1600" dirty="0"/>
              <a:t>?</a:t>
            </a:r>
          </a:p>
          <a:p>
            <a:r>
              <a:rPr lang="en-GB" sz="1600" i="1" dirty="0">
                <a:solidFill>
                  <a:srgbClr val="7030A0"/>
                </a:solidFill>
              </a:rPr>
              <a:t>The USA would not allow the USSR to gain control of territory in the oil-rich Middle East. </a:t>
            </a:r>
          </a:p>
          <a:p>
            <a:pPr marL="342900" indent="-342900">
              <a:buFont typeface="+mj-lt"/>
              <a:buAutoNum type="arabicPeriod" startAt="7"/>
            </a:pPr>
            <a:r>
              <a:rPr lang="en-GB" sz="1600" dirty="0"/>
              <a:t>What Olympic games did the US boycott in protest?</a:t>
            </a:r>
          </a:p>
          <a:p>
            <a:r>
              <a:rPr lang="en-GB" sz="1600" i="1" dirty="0">
                <a:solidFill>
                  <a:srgbClr val="7030A0"/>
                </a:solidFill>
              </a:rPr>
              <a:t>Moscow 1980</a:t>
            </a:r>
          </a:p>
          <a:p>
            <a:pPr marL="342900" indent="-342900">
              <a:buFont typeface="+mj-lt"/>
              <a:buAutoNum type="arabicPeriod" startAt="8"/>
            </a:pPr>
            <a:r>
              <a:rPr lang="en-GB" sz="1600" dirty="0"/>
              <a:t>What did Ronald Reagan believe about the Cold War and the USSR?</a:t>
            </a:r>
          </a:p>
          <a:p>
            <a:r>
              <a:rPr lang="en-GB" sz="1600" i="1" dirty="0">
                <a:solidFill>
                  <a:srgbClr val="7030A0"/>
                </a:solidFill>
              </a:rPr>
              <a:t>He called the Soviet Union the "evil empire" that the Cold War was a fight between good and evil and that America fought with God’s blessing.</a:t>
            </a:r>
          </a:p>
          <a:p>
            <a:pPr marL="342900" indent="-342900">
              <a:buFont typeface="+mj-lt"/>
              <a:buAutoNum type="arabicPeriod" startAt="9"/>
            </a:pPr>
            <a:r>
              <a:rPr lang="en-GB" sz="1600" dirty="0"/>
              <a:t>How did SDI (Strategic Defence Initiative) work?</a:t>
            </a:r>
          </a:p>
          <a:p>
            <a:r>
              <a:rPr lang="en-GB" sz="1600" i="1" dirty="0">
                <a:solidFill>
                  <a:srgbClr val="7030A0"/>
                </a:solidFill>
              </a:rPr>
              <a:t>Lasers would shoot down soviet missiles in </a:t>
            </a:r>
            <a:r>
              <a:rPr lang="en-GB" sz="1600" i="1" dirty="0" smtClean="0">
                <a:solidFill>
                  <a:srgbClr val="7030A0"/>
                </a:solidFill>
              </a:rPr>
              <a:t>space.</a:t>
            </a:r>
          </a:p>
          <a:p>
            <a:pPr marL="342900" indent="-342900">
              <a:buFont typeface="+mj-lt"/>
              <a:buAutoNum type="arabicPeriod" startAt="10"/>
            </a:pPr>
            <a:r>
              <a:rPr lang="en-GB" sz="1600" dirty="0"/>
              <a:t>Why was the Intermediate-Range Nuclear Forces (INF) Treaty signed in December 1987 significant?</a:t>
            </a:r>
          </a:p>
          <a:p>
            <a:r>
              <a:rPr lang="en-GB" sz="1600" dirty="0" smtClean="0">
                <a:solidFill>
                  <a:srgbClr val="7030A0"/>
                </a:solidFill>
              </a:rPr>
              <a:t>First </a:t>
            </a:r>
            <a:r>
              <a:rPr lang="en-GB" sz="1600" dirty="0">
                <a:solidFill>
                  <a:srgbClr val="7030A0"/>
                </a:solidFill>
              </a:rPr>
              <a:t>treaty to actively reduce the number of missiles – SALT had only stopped them building more. </a:t>
            </a:r>
          </a:p>
        </p:txBody>
      </p:sp>
      <p:graphicFrame>
        <p:nvGraphicFramePr>
          <p:cNvPr id="5" name="Table 4"/>
          <p:cNvGraphicFramePr>
            <a:graphicFrameLocks noGrp="1"/>
          </p:cNvGraphicFramePr>
          <p:nvPr>
            <p:extLst>
              <p:ext uri="{D42A27DB-BD31-4B8C-83A1-F6EECF244321}">
                <p14:modId xmlns:p14="http://schemas.microsoft.com/office/powerpoint/2010/main" val="1338879629"/>
              </p:ext>
            </p:extLst>
          </p:nvPr>
        </p:nvGraphicFramePr>
        <p:xfrm>
          <a:off x="107504" y="31425"/>
          <a:ext cx="9036496" cy="370840"/>
        </p:xfrm>
        <a:graphic>
          <a:graphicData uri="http://schemas.openxmlformats.org/drawingml/2006/table">
            <a:tbl>
              <a:tblPr firstRow="1" bandRow="1">
                <a:tableStyleId>{5C22544A-7EE6-4342-B048-85BDC9FD1C3A}</a:tableStyleId>
              </a:tblPr>
              <a:tblGrid>
                <a:gridCol w="6408712"/>
                <a:gridCol w="2627784"/>
              </a:tblGrid>
              <a:tr h="370840">
                <a:tc>
                  <a:txBody>
                    <a:bodyPr/>
                    <a:lstStyle/>
                    <a:p>
                      <a:r>
                        <a:rPr lang="en-GB" dirty="0" smtClean="0"/>
                        <a:t>Key topic 3 – Why did the Cold War end? 1972-1991</a:t>
                      </a:r>
                      <a:endParaRPr lang="en-GB" dirty="0"/>
                    </a:p>
                  </a:txBody>
                  <a:tcPr/>
                </a:tc>
                <a:tc>
                  <a:txBody>
                    <a:bodyPr/>
                    <a:lstStyle/>
                    <a:p>
                      <a:r>
                        <a:rPr lang="en-GB" dirty="0" smtClean="0"/>
                        <a:t>Quiz</a:t>
                      </a:r>
                      <a:endParaRPr lang="en-GB" dirty="0"/>
                    </a:p>
                  </a:txBody>
                  <a:tcPr/>
                </a:tc>
              </a:tr>
            </a:tbl>
          </a:graphicData>
        </a:graphic>
      </p:graphicFrame>
    </p:spTree>
    <p:extLst>
      <p:ext uri="{BB962C8B-B14F-4D97-AF65-F5344CB8AC3E}">
        <p14:creationId xmlns:p14="http://schemas.microsoft.com/office/powerpoint/2010/main" val="734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down)">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000"/>
                                        <p:tgtEl>
                                          <p:spTgt spid="4">
                                            <p:txEl>
                                              <p:pRg st="9" end="9"/>
                                            </p:txEl>
                                          </p:spTgt>
                                        </p:tgtEl>
                                      </p:cBhvr>
                                    </p:animEffect>
                                    <p:anim calcmode="lin" valueType="num">
                                      <p:cBhvr>
                                        <p:cTn id="2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1000"/>
                                        <p:tgtEl>
                                          <p:spTgt spid="4">
                                            <p:txEl>
                                              <p:pRg st="10" end="10"/>
                                            </p:txEl>
                                          </p:spTgt>
                                        </p:tgtEl>
                                      </p:cBhvr>
                                    </p:animEffect>
                                    <p:anim calcmode="lin" valueType="num">
                                      <p:cBhvr>
                                        <p:cTn id="3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1000"/>
                                        <p:tgtEl>
                                          <p:spTgt spid="4">
                                            <p:txEl>
                                              <p:pRg st="11" end="11"/>
                                            </p:txEl>
                                          </p:spTgt>
                                        </p:tgtEl>
                                      </p:cBhvr>
                                    </p:animEffect>
                                    <p:anim calcmode="lin" valueType="num">
                                      <p:cBhvr>
                                        <p:cTn id="3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1000"/>
                                        <p:tgtEl>
                                          <p:spTgt spid="4">
                                            <p:txEl>
                                              <p:pRg st="12" end="12"/>
                                            </p:txEl>
                                          </p:spTgt>
                                        </p:tgtEl>
                                      </p:cBhvr>
                                    </p:animEffect>
                                    <p:anim calcmode="lin" valueType="num">
                                      <p:cBhvr>
                                        <p:cTn id="4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18" end="18"/>
                                            </p:txEl>
                                          </p:spTgt>
                                        </p:tgtEl>
                                        <p:attrNameLst>
                                          <p:attrName>style.visibility</p:attrName>
                                        </p:attrNameLst>
                                      </p:cBhvr>
                                      <p:to>
                                        <p:strVal val="visible"/>
                                      </p:to>
                                    </p:set>
                                    <p:animEffect transition="in" filter="wipe(down)">
                                      <p:cBhvr>
                                        <p:cTn id="49" dur="500"/>
                                        <p:tgtEl>
                                          <p:spTgt spid="4">
                                            <p:txEl>
                                              <p:pRg st="18" end="1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20" end="20"/>
                                            </p:txEl>
                                          </p:spTgt>
                                        </p:tgtEl>
                                        <p:attrNameLst>
                                          <p:attrName>style.visibility</p:attrName>
                                        </p:attrNameLst>
                                      </p:cBhvr>
                                      <p:to>
                                        <p:strVal val="visible"/>
                                      </p:to>
                                    </p:set>
                                    <p:animEffect transition="in" filter="fade">
                                      <p:cBhvr>
                                        <p:cTn id="54" dur="1000"/>
                                        <p:tgtEl>
                                          <p:spTgt spid="4">
                                            <p:txEl>
                                              <p:pRg st="20" end="20"/>
                                            </p:txEl>
                                          </p:spTgt>
                                        </p:tgtEl>
                                      </p:cBhvr>
                                    </p:animEffect>
                                    <p:anim calcmode="lin" valueType="num">
                                      <p:cBhvr>
                                        <p:cTn id="55" dur="1000" fill="hold"/>
                                        <p:tgtEl>
                                          <p:spTgt spid="4">
                                            <p:txEl>
                                              <p:pRg st="20" end="20"/>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xEl>
                                              <p:pRg st="22" end="22"/>
                                            </p:txEl>
                                          </p:spTgt>
                                        </p:tgtEl>
                                        <p:attrNameLst>
                                          <p:attrName>style.visibility</p:attrName>
                                        </p:attrNameLst>
                                      </p:cBhvr>
                                      <p:to>
                                        <p:strVal val="visible"/>
                                      </p:to>
                                    </p:set>
                                    <p:animEffect transition="in" filter="barn(inVertical)">
                                      <p:cBhvr>
                                        <p:cTn id="61" dur="500"/>
                                        <p:tgtEl>
                                          <p:spTgt spid="4">
                                            <p:txEl>
                                              <p:pRg st="22" end="2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
                                            <p:txEl>
                                              <p:pRg st="24" end="24"/>
                                            </p:txEl>
                                          </p:spTgt>
                                        </p:tgtEl>
                                        <p:attrNameLst>
                                          <p:attrName>style.visibility</p:attrName>
                                        </p:attrNameLst>
                                      </p:cBhvr>
                                      <p:to>
                                        <p:strVal val="visible"/>
                                      </p:to>
                                    </p:set>
                                    <p:animEffect transition="in" filter="barn(inVertical)">
                                      <p:cBhvr>
                                        <p:cTn id="66" dur="500"/>
                                        <p:tgtEl>
                                          <p:spTgt spid="4">
                                            <p:txEl>
                                              <p:pRg st="24" end="2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xEl>
                                              <p:pRg st="26" end="26"/>
                                            </p:txEl>
                                          </p:spTgt>
                                        </p:tgtEl>
                                        <p:attrNameLst>
                                          <p:attrName>style.visibility</p:attrName>
                                        </p:attrNameLst>
                                      </p:cBhvr>
                                      <p:to>
                                        <p:strVal val="visible"/>
                                      </p:to>
                                    </p:set>
                                    <p:animEffect transition="in" filter="fade">
                                      <p:cBhvr>
                                        <p:cTn id="71" dur="1000"/>
                                        <p:tgtEl>
                                          <p:spTgt spid="4">
                                            <p:txEl>
                                              <p:pRg st="26" end="26"/>
                                            </p:txEl>
                                          </p:spTgt>
                                        </p:tgtEl>
                                      </p:cBhvr>
                                    </p:animEffect>
                                    <p:anim calcmode="lin" valueType="num">
                                      <p:cBhvr>
                                        <p:cTn id="72" dur="1000" fill="hold"/>
                                        <p:tgtEl>
                                          <p:spTgt spid="4">
                                            <p:txEl>
                                              <p:pRg st="26" end="26"/>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26" end="2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0473314"/>
              </p:ext>
            </p:extLst>
          </p:nvPr>
        </p:nvGraphicFramePr>
        <p:xfrm>
          <a:off x="107504" y="31425"/>
          <a:ext cx="9036496" cy="370840"/>
        </p:xfrm>
        <a:graphic>
          <a:graphicData uri="http://schemas.openxmlformats.org/drawingml/2006/table">
            <a:tbl>
              <a:tblPr firstRow="1" bandRow="1">
                <a:tableStyleId>{5C22544A-7EE6-4342-B048-85BDC9FD1C3A}</a:tableStyleId>
              </a:tblPr>
              <a:tblGrid>
                <a:gridCol w="6408712"/>
                <a:gridCol w="2627784"/>
              </a:tblGrid>
              <a:tr h="370840">
                <a:tc>
                  <a:txBody>
                    <a:bodyPr/>
                    <a:lstStyle/>
                    <a:p>
                      <a:r>
                        <a:rPr lang="en-GB" dirty="0" smtClean="0"/>
                        <a:t>Key topic 3 – Why did the Cold War end? 1972-1991</a:t>
                      </a:r>
                      <a:endParaRPr lang="en-GB" dirty="0"/>
                    </a:p>
                  </a:txBody>
                  <a:tcPr/>
                </a:tc>
                <a:tc>
                  <a:txBody>
                    <a:bodyPr/>
                    <a:lstStyle/>
                    <a:p>
                      <a:r>
                        <a:rPr lang="en-GB" dirty="0" smtClean="0"/>
                        <a:t>Quiz</a:t>
                      </a:r>
                      <a:endParaRPr lang="en-GB" dirty="0"/>
                    </a:p>
                  </a:txBody>
                  <a:tcPr/>
                </a:tc>
              </a:tr>
            </a:tbl>
          </a:graphicData>
        </a:graphic>
      </p:graphicFrame>
      <p:sp>
        <p:nvSpPr>
          <p:cNvPr id="5" name="TextBox 4"/>
          <p:cNvSpPr txBox="1"/>
          <p:nvPr/>
        </p:nvSpPr>
        <p:spPr>
          <a:xfrm>
            <a:off x="107504" y="548680"/>
            <a:ext cx="8856984" cy="11172289"/>
          </a:xfrm>
          <a:prstGeom prst="rect">
            <a:avLst/>
          </a:prstGeom>
        </p:spPr>
        <p:style>
          <a:lnRef idx="2">
            <a:schemeClr val="dk1"/>
          </a:lnRef>
          <a:fillRef idx="1">
            <a:schemeClr val="lt1"/>
          </a:fillRef>
          <a:effectRef idx="0">
            <a:schemeClr val="dk1"/>
          </a:effectRef>
          <a:fontRef idx="minor">
            <a:schemeClr val="dk1"/>
          </a:fontRef>
        </p:style>
        <p:txBody>
          <a:bodyPr wrap="square" numCol="2" rtlCol="0">
            <a:spAutoFit/>
          </a:bodyPr>
          <a:lstStyle/>
          <a:p>
            <a:pPr marL="342900" indent="-342900">
              <a:buFont typeface="+mj-lt"/>
              <a:buAutoNum type="arabicPeriod"/>
            </a:pPr>
            <a:r>
              <a:rPr lang="en-GB" sz="2000" dirty="0" smtClean="0"/>
              <a:t>What did the CFE </a:t>
            </a:r>
            <a:r>
              <a:rPr lang="en-GB" sz="2000" dirty="0"/>
              <a:t>Agreement 1990 (Conventional armed forces in Europe</a:t>
            </a:r>
            <a:r>
              <a:rPr lang="en-GB" sz="2000" dirty="0" smtClean="0"/>
              <a:t>)  limit?</a:t>
            </a:r>
          </a:p>
          <a:p>
            <a:r>
              <a:rPr lang="en-GB" sz="2000" i="1" dirty="0" smtClean="0">
                <a:solidFill>
                  <a:srgbClr val="7030A0"/>
                </a:solidFill>
              </a:rPr>
              <a:t>NATO and Warsaw Pact armies.</a:t>
            </a:r>
          </a:p>
          <a:p>
            <a:pPr marL="342900" indent="-342900">
              <a:buFont typeface="+mj-lt"/>
              <a:buAutoNum type="arabicPeriod" startAt="2"/>
            </a:pPr>
            <a:r>
              <a:rPr lang="en-GB" sz="2000" dirty="0" smtClean="0"/>
              <a:t>Why were the START </a:t>
            </a:r>
            <a:r>
              <a:rPr lang="en-GB" sz="2000" dirty="0"/>
              <a:t>1 1989 </a:t>
            </a:r>
            <a:r>
              <a:rPr lang="en-GB" sz="2000" dirty="0" smtClean="0"/>
              <a:t> (</a:t>
            </a:r>
            <a:r>
              <a:rPr lang="en-GB" sz="2000" dirty="0"/>
              <a:t>Strategic Arms Reduction Talks</a:t>
            </a:r>
            <a:r>
              <a:rPr lang="en-GB" sz="2000" dirty="0" smtClean="0"/>
              <a:t>) significant?</a:t>
            </a:r>
            <a:endParaRPr lang="en-GB" sz="2000" dirty="0"/>
          </a:p>
          <a:p>
            <a:r>
              <a:rPr lang="en-GB" sz="2000" i="1" dirty="0">
                <a:solidFill>
                  <a:srgbClr val="7030A0"/>
                </a:solidFill>
              </a:rPr>
              <a:t>Both sides agreed to destroy their nuclear missiles by a third. It also agreed that they would continue to reduce.</a:t>
            </a:r>
          </a:p>
          <a:p>
            <a:pPr marL="342900" indent="-342900">
              <a:buFont typeface="+mj-lt"/>
              <a:buAutoNum type="arabicPeriod" startAt="3"/>
            </a:pPr>
            <a:r>
              <a:rPr lang="en-GB" sz="2000" dirty="0" smtClean="0"/>
              <a:t>Which country did East German citizens </a:t>
            </a:r>
            <a:r>
              <a:rPr lang="en-GB" sz="2000" i="1" dirty="0" smtClean="0">
                <a:solidFill>
                  <a:schemeClr val="tx1"/>
                </a:solidFill>
              </a:rPr>
              <a:t>escape through to West Germany in 1989?</a:t>
            </a:r>
          </a:p>
          <a:p>
            <a:r>
              <a:rPr lang="en-GB" sz="2000" i="1" dirty="0" smtClean="0">
                <a:solidFill>
                  <a:srgbClr val="7030A0"/>
                </a:solidFill>
              </a:rPr>
              <a:t>Hungary</a:t>
            </a:r>
          </a:p>
          <a:p>
            <a:endParaRPr lang="en-GB" sz="2000" i="1" dirty="0">
              <a:solidFill>
                <a:srgbClr val="7030A0"/>
              </a:solidFill>
            </a:endParaRPr>
          </a:p>
          <a:p>
            <a:pPr marL="457200" indent="-457200">
              <a:buFont typeface="+mj-lt"/>
              <a:buAutoNum type="arabicPeriod" startAt="4"/>
            </a:pPr>
            <a:r>
              <a:rPr lang="en-GB" sz="2000" i="1" dirty="0" smtClean="0">
                <a:solidFill>
                  <a:schemeClr val="tx1"/>
                </a:solidFill>
              </a:rPr>
              <a:t>What did East Germany announce on 9</a:t>
            </a:r>
            <a:r>
              <a:rPr lang="en-GB" sz="2000" i="1" baseline="30000" dirty="0" smtClean="0">
                <a:solidFill>
                  <a:schemeClr val="tx1"/>
                </a:solidFill>
              </a:rPr>
              <a:t>th</a:t>
            </a:r>
            <a:r>
              <a:rPr lang="en-GB" sz="2000" i="1" dirty="0" smtClean="0">
                <a:solidFill>
                  <a:schemeClr val="tx1"/>
                </a:solidFill>
              </a:rPr>
              <a:t> November 1989?</a:t>
            </a:r>
          </a:p>
          <a:p>
            <a:r>
              <a:rPr lang="en-GB" sz="2000" i="1" dirty="0">
                <a:solidFill>
                  <a:srgbClr val="7030A0"/>
                </a:solidFill>
              </a:rPr>
              <a:t>East Germans would be allowed to cross the border with West Berlin</a:t>
            </a:r>
            <a:r>
              <a:rPr lang="en-GB" sz="2000" i="1" dirty="0" smtClean="0">
                <a:solidFill>
                  <a:srgbClr val="7030A0"/>
                </a:solidFill>
              </a:rPr>
              <a:t>.</a:t>
            </a: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endParaRPr lang="en-GB" sz="2000" i="1" dirty="0" smtClean="0">
              <a:solidFill>
                <a:srgbClr val="7030A0"/>
              </a:solidFill>
            </a:endParaRPr>
          </a:p>
          <a:p>
            <a:endParaRPr lang="en-GB" sz="2000" i="1" dirty="0">
              <a:solidFill>
                <a:srgbClr val="7030A0"/>
              </a:solidFill>
            </a:endParaRPr>
          </a:p>
          <a:p>
            <a:pPr marL="342900" indent="-342900">
              <a:buFont typeface="+mj-lt"/>
              <a:buAutoNum type="arabicPeriod" startAt="5"/>
            </a:pPr>
            <a:r>
              <a:rPr lang="en-GB" sz="2000" i="1" dirty="0" smtClean="0">
                <a:solidFill>
                  <a:schemeClr val="tx1"/>
                </a:solidFill>
              </a:rPr>
              <a:t>What was dissolved </a:t>
            </a:r>
            <a:r>
              <a:rPr lang="en-GB" sz="2000" i="1" dirty="0">
                <a:solidFill>
                  <a:schemeClr val="tx1"/>
                </a:solidFill>
              </a:rPr>
              <a:t>in July </a:t>
            </a:r>
            <a:r>
              <a:rPr lang="en-GB" sz="2000" i="1" dirty="0" smtClean="0">
                <a:solidFill>
                  <a:schemeClr val="tx1"/>
                </a:solidFill>
              </a:rPr>
              <a:t>1991?</a:t>
            </a:r>
          </a:p>
          <a:p>
            <a:r>
              <a:rPr lang="en-GB" sz="2000" i="1" dirty="0" smtClean="0">
                <a:solidFill>
                  <a:srgbClr val="7030A0"/>
                </a:solidFill>
              </a:rPr>
              <a:t>The Warsaw Pact.</a:t>
            </a:r>
          </a:p>
          <a:p>
            <a:pPr marL="342900" indent="-342900">
              <a:buFont typeface="+mj-lt"/>
              <a:buAutoNum type="arabicPeriod" startAt="6"/>
            </a:pPr>
            <a:r>
              <a:rPr lang="en-GB" sz="2000" i="1" dirty="0" smtClean="0">
                <a:solidFill>
                  <a:schemeClr val="tx1"/>
                </a:solidFill>
              </a:rPr>
              <a:t>Why did a group </a:t>
            </a:r>
            <a:r>
              <a:rPr lang="en-GB" sz="2000" i="1" dirty="0">
                <a:solidFill>
                  <a:schemeClr val="tx1"/>
                </a:solidFill>
              </a:rPr>
              <a:t>of senior communists - known as the “Gang of Eight” – </a:t>
            </a:r>
            <a:r>
              <a:rPr lang="en-GB" sz="2000" i="1" dirty="0" smtClean="0">
                <a:solidFill>
                  <a:schemeClr val="tx1"/>
                </a:solidFill>
              </a:rPr>
              <a:t>organize a </a:t>
            </a:r>
            <a:r>
              <a:rPr lang="en-GB" sz="2000" i="1" dirty="0">
                <a:solidFill>
                  <a:schemeClr val="tx1"/>
                </a:solidFill>
              </a:rPr>
              <a:t>coup </a:t>
            </a:r>
            <a:r>
              <a:rPr lang="en-GB" sz="2000" i="1" dirty="0" smtClean="0">
                <a:solidFill>
                  <a:schemeClr val="tx1"/>
                </a:solidFill>
              </a:rPr>
              <a:t>to remove Gorbachev in August 1991?</a:t>
            </a:r>
          </a:p>
          <a:p>
            <a:r>
              <a:rPr lang="en-GB" sz="2000" i="1" dirty="0" smtClean="0">
                <a:solidFill>
                  <a:srgbClr val="7030A0"/>
                </a:solidFill>
              </a:rPr>
              <a:t>They </a:t>
            </a:r>
            <a:r>
              <a:rPr lang="en-GB" sz="2000" i="1" dirty="0">
                <a:solidFill>
                  <a:srgbClr val="7030A0"/>
                </a:solidFill>
              </a:rPr>
              <a:t>believed that perestroika and glasnost had weakened communism rather than reviving it</a:t>
            </a:r>
            <a:r>
              <a:rPr lang="en-GB" sz="2000" i="1" dirty="0" smtClean="0">
                <a:solidFill>
                  <a:srgbClr val="7030A0"/>
                </a:solidFill>
              </a:rPr>
              <a:t>.</a:t>
            </a:r>
          </a:p>
          <a:p>
            <a:pPr marL="342900" indent="-342900">
              <a:buFont typeface="+mj-lt"/>
              <a:buAutoNum type="arabicPeriod" startAt="7"/>
            </a:pPr>
            <a:r>
              <a:rPr lang="en-GB" sz="2000" i="1" dirty="0" smtClean="0">
                <a:solidFill>
                  <a:schemeClr val="tx1"/>
                </a:solidFill>
              </a:rPr>
              <a:t>Who lead the resistance against this coup?</a:t>
            </a:r>
          </a:p>
          <a:p>
            <a:r>
              <a:rPr lang="en-GB" sz="2000" i="1" dirty="0" smtClean="0">
                <a:solidFill>
                  <a:srgbClr val="7030A0"/>
                </a:solidFill>
              </a:rPr>
              <a:t>Boris Yeltsin</a:t>
            </a:r>
          </a:p>
          <a:p>
            <a:pPr marL="342900" indent="-342900">
              <a:buFont typeface="+mj-lt"/>
              <a:buAutoNum type="arabicPeriod" startAt="8"/>
            </a:pPr>
            <a:r>
              <a:rPr lang="en-GB" sz="2000" dirty="0" smtClean="0"/>
              <a:t>What was Gorbachev’s last change to the Soviet constitution?</a:t>
            </a:r>
          </a:p>
          <a:p>
            <a:r>
              <a:rPr lang="en-GB" sz="2000" i="1" dirty="0" smtClean="0">
                <a:solidFill>
                  <a:srgbClr val="7030A0"/>
                </a:solidFill>
              </a:rPr>
              <a:t>To give soviet republics such as Latvia and the Ukraine independence.</a:t>
            </a:r>
          </a:p>
          <a:p>
            <a:pPr marL="342900" indent="-342900">
              <a:buFont typeface="+mj-lt"/>
              <a:buAutoNum type="arabicPeriod" startAt="9"/>
            </a:pPr>
            <a:r>
              <a:rPr lang="en-GB" sz="2000" dirty="0" smtClean="0"/>
              <a:t>What date was the USSR dissolved?</a:t>
            </a:r>
          </a:p>
          <a:p>
            <a:pPr algn="ctr"/>
            <a:r>
              <a:rPr lang="en-GB" sz="2000" i="1" dirty="0" smtClean="0">
                <a:solidFill>
                  <a:srgbClr val="7030A0"/>
                </a:solidFill>
              </a:rPr>
              <a:t>25 December 1991</a:t>
            </a:r>
          </a:p>
          <a:p>
            <a:endParaRPr lang="en-GB" sz="2000" dirty="0"/>
          </a:p>
          <a:p>
            <a:endParaRPr lang="en-GB" sz="2000" dirty="0" smtClean="0"/>
          </a:p>
          <a:p>
            <a:endParaRPr lang="en-GB" sz="2000" dirty="0"/>
          </a:p>
        </p:txBody>
      </p:sp>
    </p:spTree>
    <p:extLst>
      <p:ext uri="{BB962C8B-B14F-4D97-AF65-F5344CB8AC3E}">
        <p14:creationId xmlns:p14="http://schemas.microsoft.com/office/powerpoint/2010/main" val="19341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down)">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1000"/>
                                        <p:tgtEl>
                                          <p:spTgt spid="5">
                                            <p:txEl>
                                              <p:pRg st="8" end="8"/>
                                            </p:txEl>
                                          </p:spTgt>
                                        </p:tgtEl>
                                      </p:cBhvr>
                                    </p:animEffect>
                                    <p:anim calcmode="lin" valueType="num">
                                      <p:cBhvr>
                                        <p:cTn id="2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29" end="29"/>
                                            </p:txEl>
                                          </p:spTgt>
                                        </p:tgtEl>
                                        <p:attrNameLst>
                                          <p:attrName>style.visibility</p:attrName>
                                        </p:attrNameLst>
                                      </p:cBhvr>
                                      <p:to>
                                        <p:strVal val="visible"/>
                                      </p:to>
                                    </p:set>
                                    <p:animEffect transition="in" filter="circle(in)">
                                      <p:cBhvr>
                                        <p:cTn id="31" dur="2000"/>
                                        <p:tgtEl>
                                          <p:spTgt spid="5">
                                            <p:txEl>
                                              <p:pRg st="29" end="2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31" end="31"/>
                                            </p:txEl>
                                          </p:spTgt>
                                        </p:tgtEl>
                                        <p:attrNameLst>
                                          <p:attrName>style.visibility</p:attrName>
                                        </p:attrNameLst>
                                      </p:cBhvr>
                                      <p:to>
                                        <p:strVal val="visible"/>
                                      </p:to>
                                    </p:set>
                                    <p:animEffect transition="in" filter="circle(in)">
                                      <p:cBhvr>
                                        <p:cTn id="36" dur="2000"/>
                                        <p:tgtEl>
                                          <p:spTgt spid="5">
                                            <p:txEl>
                                              <p:pRg st="31" end="3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xEl>
                                              <p:pRg st="33" end="33"/>
                                            </p:txEl>
                                          </p:spTgt>
                                        </p:tgtEl>
                                        <p:attrNameLst>
                                          <p:attrName>style.visibility</p:attrName>
                                        </p:attrNameLst>
                                      </p:cBhvr>
                                      <p:to>
                                        <p:strVal val="visible"/>
                                      </p:to>
                                    </p:set>
                                    <p:animEffect transition="in" filter="circle(in)">
                                      <p:cBhvr>
                                        <p:cTn id="41" dur="2000"/>
                                        <p:tgtEl>
                                          <p:spTgt spid="5">
                                            <p:txEl>
                                              <p:pRg st="33" end="3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35" end="35"/>
                                            </p:txEl>
                                          </p:spTgt>
                                        </p:tgtEl>
                                        <p:attrNameLst>
                                          <p:attrName>style.visibility</p:attrName>
                                        </p:attrNameLst>
                                      </p:cBhvr>
                                      <p:to>
                                        <p:strVal val="visible"/>
                                      </p:to>
                                    </p:set>
                                    <p:animEffect transition="in" filter="barn(inVertical)">
                                      <p:cBhvr>
                                        <p:cTn id="46" dur="500"/>
                                        <p:tgtEl>
                                          <p:spTgt spid="5">
                                            <p:txEl>
                                              <p:pRg st="35" end="3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xEl>
                                              <p:pRg st="37" end="37"/>
                                            </p:txEl>
                                          </p:spTgt>
                                        </p:tgtEl>
                                        <p:attrNameLst>
                                          <p:attrName>style.visibility</p:attrName>
                                        </p:attrNameLst>
                                      </p:cBhvr>
                                      <p:to>
                                        <p:strVal val="visible"/>
                                      </p:to>
                                    </p:set>
                                    <p:animEffect transition="in" filter="circle(in)">
                                      <p:cBhvr>
                                        <p:cTn id="51" dur="2000"/>
                                        <p:tgtEl>
                                          <p:spTgt spid="5">
                                            <p:txEl>
                                              <p:pRg st="37" end="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77" t="25000" r="18817" b="25431"/>
          <a:stretch/>
        </p:blipFill>
        <p:spPr bwMode="auto">
          <a:xfrm>
            <a:off x="5362249" y="4643789"/>
            <a:ext cx="3750144" cy="207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descr="http://cdn.history.com/sites/2/2013/11/potsdam-conference-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3" y="4863877"/>
            <a:ext cx="4996789" cy="1633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83439664"/>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Teheran, Yalta and Potsdam Conferences</a:t>
                      </a:r>
                      <a:endParaRPr lang="en-GB"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71919641"/>
              </p:ext>
            </p:extLst>
          </p:nvPr>
        </p:nvGraphicFramePr>
        <p:xfrm>
          <a:off x="45504" y="779557"/>
          <a:ext cx="9066890" cy="3596640"/>
        </p:xfrm>
        <a:graphic>
          <a:graphicData uri="http://schemas.openxmlformats.org/drawingml/2006/table">
            <a:tbl>
              <a:tblPr firstRow="1" bandRow="1">
                <a:tableStyleId>{5C22544A-7EE6-4342-B048-85BDC9FD1C3A}</a:tableStyleId>
              </a:tblPr>
              <a:tblGrid>
                <a:gridCol w="1162422"/>
                <a:gridCol w="1394906"/>
                <a:gridCol w="2247349"/>
                <a:gridCol w="1627391"/>
                <a:gridCol w="2634822"/>
              </a:tblGrid>
              <a:tr h="370840">
                <a:tc>
                  <a:txBody>
                    <a:bodyPr/>
                    <a:lstStyle/>
                    <a:p>
                      <a:pPr algn="ctr"/>
                      <a:r>
                        <a:rPr lang="en-GB" sz="1600" dirty="0" smtClean="0"/>
                        <a:t>Conference/date</a:t>
                      </a:r>
                      <a:endParaRPr lang="en-GB" sz="1600" dirty="0"/>
                    </a:p>
                  </a:txBody>
                  <a:tcPr/>
                </a:tc>
                <a:tc>
                  <a:txBody>
                    <a:bodyPr/>
                    <a:lstStyle/>
                    <a:p>
                      <a:pPr algn="ctr"/>
                      <a:r>
                        <a:rPr lang="en-GB" sz="1600" dirty="0" smtClean="0"/>
                        <a:t>Present</a:t>
                      </a:r>
                      <a:endParaRPr lang="en-GB" sz="1600" dirty="0"/>
                    </a:p>
                  </a:txBody>
                  <a:tcPr/>
                </a:tc>
                <a:tc>
                  <a:txBody>
                    <a:bodyPr/>
                    <a:lstStyle/>
                    <a:p>
                      <a:pPr algn="ctr"/>
                      <a:r>
                        <a:rPr lang="en-GB" sz="1600" dirty="0" smtClean="0"/>
                        <a:t>Context</a:t>
                      </a:r>
                      <a:endParaRPr lang="en-GB" sz="1600" dirty="0"/>
                    </a:p>
                  </a:txBody>
                  <a:tcPr/>
                </a:tc>
                <a:tc>
                  <a:txBody>
                    <a:bodyPr/>
                    <a:lstStyle/>
                    <a:p>
                      <a:pPr algn="ctr"/>
                      <a:r>
                        <a:rPr lang="en-GB" sz="1600" dirty="0" smtClean="0"/>
                        <a:t>Agreed</a:t>
                      </a:r>
                      <a:endParaRPr lang="en-GB" sz="1600" dirty="0"/>
                    </a:p>
                  </a:txBody>
                  <a:tcPr/>
                </a:tc>
                <a:tc>
                  <a:txBody>
                    <a:bodyPr/>
                    <a:lstStyle/>
                    <a:p>
                      <a:pPr algn="ctr"/>
                      <a:r>
                        <a:rPr lang="en-GB" sz="1600" dirty="0" smtClean="0"/>
                        <a:t>Disagreements</a:t>
                      </a:r>
                      <a:endParaRPr lang="en-GB" sz="1600" dirty="0"/>
                    </a:p>
                  </a:txBody>
                  <a:tcPr/>
                </a:tc>
              </a:tr>
              <a:tr h="370840">
                <a:tc>
                  <a:txBody>
                    <a:bodyPr/>
                    <a:lstStyle/>
                    <a:p>
                      <a:r>
                        <a:rPr lang="en-GB" sz="1600" dirty="0" smtClean="0"/>
                        <a:t>Potsdam (July</a:t>
                      </a:r>
                      <a:r>
                        <a:rPr lang="en-GB" sz="1600" baseline="0" dirty="0" smtClean="0"/>
                        <a:t> and August 1945)</a:t>
                      </a:r>
                      <a:endParaRPr lang="en-GB" sz="1600" dirty="0"/>
                    </a:p>
                  </a:txBody>
                  <a:tcPr/>
                </a:tc>
                <a:tc>
                  <a:txBody>
                    <a:bodyPr/>
                    <a:lstStyle/>
                    <a:p>
                      <a:r>
                        <a:rPr lang="en-GB" sz="1600" dirty="0" smtClean="0"/>
                        <a:t>Churchill/ Atlee (UK)</a:t>
                      </a:r>
                    </a:p>
                    <a:p>
                      <a:r>
                        <a:rPr lang="en-GB" sz="1600" dirty="0" smtClean="0"/>
                        <a:t>Stalin (USSR)</a:t>
                      </a:r>
                    </a:p>
                    <a:p>
                      <a:r>
                        <a:rPr lang="en-GB" sz="1600" dirty="0" smtClean="0"/>
                        <a:t>Truman (USA)</a:t>
                      </a:r>
                    </a:p>
                    <a:p>
                      <a:endParaRPr lang="en-GB" sz="1600" dirty="0"/>
                    </a:p>
                  </a:txBody>
                  <a:tcPr/>
                </a:tc>
                <a:tc>
                  <a:txBody>
                    <a:bodyPr/>
                    <a:lstStyle/>
                    <a:p>
                      <a:r>
                        <a:rPr lang="en-GB" sz="1600" dirty="0" smtClean="0"/>
                        <a:t>Roosevelt had died April 1945. The new American President, Harry S. Truman,</a:t>
                      </a:r>
                      <a:r>
                        <a:rPr lang="en-GB" sz="1600" baseline="0" dirty="0" smtClean="0"/>
                        <a:t> did not trust Stalin.</a:t>
                      </a:r>
                    </a:p>
                    <a:p>
                      <a:r>
                        <a:rPr lang="en-GB" sz="1600" baseline="0" dirty="0" smtClean="0"/>
                        <a:t>Clement Atlee replaced Churchill half way through the conference.</a:t>
                      </a:r>
                    </a:p>
                    <a:p>
                      <a:r>
                        <a:rPr lang="en-GB" sz="1600" baseline="0" dirty="0" smtClean="0"/>
                        <a:t>Germany had been defeated so the Big Three no longer had a common enemy</a:t>
                      </a:r>
                      <a:endParaRPr lang="en-GB" sz="1600" dirty="0"/>
                    </a:p>
                  </a:txBody>
                  <a:tcPr/>
                </a:tc>
                <a:tc>
                  <a:txBody>
                    <a:bodyPr/>
                    <a:lstStyle/>
                    <a:p>
                      <a:pPr marL="171450" indent="-171450">
                        <a:buFont typeface="Arial" panose="020B0604020202020204" pitchFamily="34" charset="0"/>
                        <a:buChar char="•"/>
                      </a:pPr>
                      <a:r>
                        <a:rPr lang="en-GB" sz="1600" dirty="0" smtClean="0"/>
                        <a:t>Ban</a:t>
                      </a:r>
                      <a:r>
                        <a:rPr lang="en-GB" sz="1600" baseline="0" dirty="0" smtClean="0"/>
                        <a:t> the Nazi Party and prosecute surviving Nazis as war criminals.</a:t>
                      </a:r>
                    </a:p>
                    <a:p>
                      <a:pPr marL="171450" indent="-171450">
                        <a:buFont typeface="Arial" panose="020B0604020202020204" pitchFamily="34" charset="0"/>
                        <a:buChar char="•"/>
                      </a:pPr>
                      <a:r>
                        <a:rPr lang="en-GB" sz="1600" baseline="0" dirty="0" smtClean="0"/>
                        <a:t>Divide Germany and Berlin into 4 zones of occupation.</a:t>
                      </a:r>
                    </a:p>
                  </a:txBody>
                  <a:tcPr/>
                </a:tc>
                <a:tc>
                  <a:txBody>
                    <a:bodyPr/>
                    <a:lstStyle/>
                    <a:p>
                      <a:pPr marL="171450" indent="-171450">
                        <a:buFont typeface="Arial" panose="020B0604020202020204" pitchFamily="34" charset="0"/>
                        <a:buChar char="•"/>
                      </a:pPr>
                      <a:r>
                        <a:rPr lang="en-GB" sz="1600" dirty="0" smtClean="0"/>
                        <a:t>USSR wanted Germany to pay heavy reparations but USA wanted Germany rebuilt.</a:t>
                      </a:r>
                    </a:p>
                    <a:p>
                      <a:pPr marL="171450" indent="-171450">
                        <a:buFont typeface="Arial" panose="020B0604020202020204" pitchFamily="34" charset="0"/>
                        <a:buChar char="•"/>
                      </a:pPr>
                      <a:r>
                        <a:rPr lang="en-GB" sz="1600" dirty="0" smtClean="0"/>
                        <a:t>Truman kept the atomic bomb</a:t>
                      </a:r>
                      <a:r>
                        <a:rPr lang="en-GB" sz="1600" baseline="0" dirty="0" smtClean="0"/>
                        <a:t> a secret from Stalin.</a:t>
                      </a:r>
                    </a:p>
                    <a:p>
                      <a:pPr marL="171450" indent="-171450">
                        <a:buFont typeface="Arial" panose="020B0604020202020204" pitchFamily="34" charset="0"/>
                        <a:buChar char="•"/>
                      </a:pPr>
                      <a:r>
                        <a:rPr lang="en-GB" sz="1600" baseline="0" dirty="0" smtClean="0"/>
                        <a:t>Stalin went back on his word on Poland and set up a communist government.</a:t>
                      </a:r>
                    </a:p>
                  </a:txBody>
                  <a:tcPr/>
                </a:tc>
              </a:tr>
            </a:tbl>
          </a:graphicData>
        </a:graphic>
      </p:graphicFrame>
    </p:spTree>
    <p:extLst>
      <p:ext uri="{BB962C8B-B14F-4D97-AF65-F5344CB8AC3E}">
        <p14:creationId xmlns:p14="http://schemas.microsoft.com/office/powerpoint/2010/main" val="4007112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22361798"/>
              </p:ext>
            </p:extLst>
          </p:nvPr>
        </p:nvGraphicFramePr>
        <p:xfrm>
          <a:off x="82374" y="2132856"/>
          <a:ext cx="8848664" cy="4851400"/>
        </p:xfrm>
        <a:graphic>
          <a:graphicData uri="http://schemas.openxmlformats.org/drawingml/2006/table">
            <a:tbl>
              <a:tblPr firstRow="1" bandRow="1">
                <a:tableStyleId>{9DCAF9ED-07DC-4A11-8D7F-57B35C25682E}</a:tableStyleId>
              </a:tblPr>
              <a:tblGrid>
                <a:gridCol w="4424332"/>
                <a:gridCol w="4424332"/>
              </a:tblGrid>
              <a:tr h="370840">
                <a:tc>
                  <a:txBody>
                    <a:bodyPr/>
                    <a:lstStyle/>
                    <a:p>
                      <a:pPr marL="0" indent="0" algn="ctr">
                        <a:buFont typeface="+mj-lt"/>
                        <a:buNone/>
                      </a:pPr>
                      <a:r>
                        <a:rPr lang="en-GB" sz="1800" dirty="0" smtClean="0"/>
                        <a:t>Truman</a:t>
                      </a:r>
                      <a:endParaRPr lang="en-GB" sz="1800" dirty="0"/>
                    </a:p>
                  </a:txBody>
                  <a:tcPr/>
                </a:tc>
                <a:tc>
                  <a:txBody>
                    <a:bodyPr/>
                    <a:lstStyle/>
                    <a:p>
                      <a:pPr marL="0" indent="0" algn="ctr">
                        <a:buFont typeface="+mj-lt"/>
                        <a:buNone/>
                      </a:pPr>
                      <a:r>
                        <a:rPr lang="en-GB" sz="1800" dirty="0" smtClean="0"/>
                        <a:t>Stalin</a:t>
                      </a:r>
                      <a:endParaRPr lang="en-GB" sz="1800" dirty="0"/>
                    </a:p>
                  </a:txBody>
                  <a:tcPr/>
                </a:tc>
              </a:tr>
              <a:tr h="370840">
                <a:tc>
                  <a:txBody>
                    <a:bodyPr/>
                    <a:lstStyle/>
                    <a:p>
                      <a:pPr marL="285750" indent="-285750">
                        <a:buFont typeface="Wingdings" panose="05000000000000000000" pitchFamily="2" charset="2"/>
                        <a:buChar char="§"/>
                      </a:pPr>
                      <a:r>
                        <a:rPr lang="en-GB" sz="1800" dirty="0" smtClean="0"/>
                        <a:t>Believed that Communism was evil.</a:t>
                      </a:r>
                    </a:p>
                    <a:p>
                      <a:pPr marL="285750" indent="-285750">
                        <a:buFont typeface="Wingdings" panose="05000000000000000000" pitchFamily="2" charset="2"/>
                        <a:buChar char="§"/>
                      </a:pPr>
                      <a:endParaRPr lang="en-GB" sz="1800" dirty="0"/>
                    </a:p>
                  </a:txBody>
                  <a:tcPr/>
                </a:tc>
                <a:tc>
                  <a:txBody>
                    <a:bodyPr/>
                    <a:lstStyle/>
                    <a:p>
                      <a:pPr marL="285750" indent="-285750">
                        <a:buFont typeface="Wingdings" panose="05000000000000000000" pitchFamily="2" charset="2"/>
                        <a:buChar char="§"/>
                      </a:pPr>
                      <a:r>
                        <a:rPr lang="en-GB" sz="1800" dirty="0" smtClean="0"/>
                        <a:t>Believed that capitalism was evil.</a:t>
                      </a:r>
                    </a:p>
                    <a:p>
                      <a:pPr marL="285750" indent="-285750">
                        <a:buFont typeface="Wingdings" panose="05000000000000000000" pitchFamily="2" charset="2"/>
                        <a:buChar char="§"/>
                      </a:pPr>
                      <a:endParaRPr lang="en-GB" sz="1800" dirty="0"/>
                    </a:p>
                  </a:txBody>
                  <a:tcPr/>
                </a:tc>
              </a:tr>
              <a:tr h="370840">
                <a:tc>
                  <a:txBody>
                    <a:bodyPr/>
                    <a:lstStyle/>
                    <a:p>
                      <a:pPr marL="285750" indent="-285750">
                        <a:buFont typeface="Wingdings" panose="05000000000000000000" pitchFamily="2" charset="2"/>
                        <a:buChar char="§"/>
                      </a:pPr>
                      <a:r>
                        <a:rPr lang="en-GB" sz="1800" dirty="0" smtClean="0"/>
                        <a:t>Had the atomic bomb - but was scared of Russia's conventional army.</a:t>
                      </a:r>
                    </a:p>
                    <a:p>
                      <a:pPr marL="285750" indent="-285750">
                        <a:buFont typeface="Wingdings" panose="05000000000000000000" pitchFamily="2" charset="2"/>
                        <a:buChar char="§"/>
                      </a:pPr>
                      <a:endParaRPr lang="en-GB" sz="1800" dirty="0"/>
                    </a:p>
                  </a:txBody>
                  <a:tcPr/>
                </a:tc>
                <a:tc>
                  <a:txBody>
                    <a:bodyPr/>
                    <a:lstStyle/>
                    <a:p>
                      <a:pPr marL="285750" indent="-285750">
                        <a:buFont typeface="Wingdings" panose="05000000000000000000" pitchFamily="2" charset="2"/>
                        <a:buChar char="§"/>
                      </a:pPr>
                      <a:r>
                        <a:rPr lang="en-GB" sz="1800" dirty="0" smtClean="0"/>
                        <a:t>Had the biggest army in the world - but was angry that Truman had not warned that he was going to drop the atomic bomb.</a:t>
                      </a:r>
                    </a:p>
                  </a:txBody>
                  <a:tcPr/>
                </a:tc>
              </a:tr>
              <a:tr h="370840">
                <a:tc>
                  <a:txBody>
                    <a:bodyPr/>
                    <a:lstStyle/>
                    <a:p>
                      <a:pPr marL="285750" indent="-285750">
                        <a:buFont typeface="Wingdings" panose="05000000000000000000" pitchFamily="2" charset="2"/>
                        <a:buChar char="§"/>
                      </a:pPr>
                      <a:r>
                        <a:rPr lang="en-GB" sz="1800" dirty="0" smtClean="0"/>
                        <a:t>Angry about the Nazi-Soviet Pact that was a major factor in starting the Second World War.</a:t>
                      </a:r>
                    </a:p>
                    <a:p>
                      <a:pPr marL="285750" indent="-285750">
                        <a:buFont typeface="Wingdings" panose="05000000000000000000" pitchFamily="2" charset="2"/>
                        <a:buChar char="§"/>
                      </a:pPr>
                      <a:endParaRPr lang="en-GB" sz="1800" dirty="0"/>
                    </a:p>
                  </a:txBody>
                  <a:tcPr/>
                </a:tc>
                <a:tc>
                  <a:txBody>
                    <a:bodyPr/>
                    <a:lstStyle/>
                    <a:p>
                      <a:pPr marL="285750" indent="-285750">
                        <a:buFont typeface="Wingdings" panose="05000000000000000000" pitchFamily="2" charset="2"/>
                        <a:buChar char="§"/>
                      </a:pPr>
                      <a:r>
                        <a:rPr lang="en-GB" sz="1800" dirty="0" smtClean="0"/>
                        <a:t>Believed that America and Britain had delayed opening the second front (attacking France) to let Germany and Russia destroy each other on the eastern front.</a:t>
                      </a:r>
                    </a:p>
                    <a:p>
                      <a:pPr marL="285750" indent="-285750">
                        <a:buFont typeface="Wingdings" panose="05000000000000000000" pitchFamily="2" charset="2"/>
                        <a:buChar char="§"/>
                      </a:pPr>
                      <a:endParaRPr lang="en-GB" sz="1800" dirty="0"/>
                    </a:p>
                  </a:txBody>
                  <a:tcPr/>
                </a:tc>
              </a:tr>
              <a:tr h="370840">
                <a:tc>
                  <a:txBody>
                    <a:bodyPr/>
                    <a:lstStyle/>
                    <a:p>
                      <a:pPr marL="285750" indent="-285750">
                        <a:buFont typeface="Wingdings" panose="05000000000000000000" pitchFamily="2" charset="2"/>
                        <a:buChar char="§"/>
                      </a:pPr>
                      <a:r>
                        <a:rPr lang="en-GB" sz="1800" dirty="0" smtClean="0"/>
                        <a:t>Wanted Germany to recover as a trading partner</a:t>
                      </a:r>
                    </a:p>
                    <a:p>
                      <a:pPr marL="285750" indent="-285750">
                        <a:buFont typeface="Wingdings" panose="05000000000000000000" pitchFamily="2" charset="2"/>
                        <a:buChar char="§"/>
                      </a:pPr>
                      <a:endParaRPr lang="en-GB" sz="1800" dirty="0"/>
                    </a:p>
                  </a:txBody>
                  <a:tcPr/>
                </a:tc>
                <a:tc>
                  <a:txBody>
                    <a:bodyPr/>
                    <a:lstStyle/>
                    <a:p>
                      <a:pPr marL="285750" indent="-285750">
                        <a:buFont typeface="Wingdings" panose="05000000000000000000" pitchFamily="2" charset="2"/>
                        <a:buChar char="§"/>
                      </a:pPr>
                      <a:r>
                        <a:rPr lang="en-GB" sz="1800" dirty="0" smtClean="0"/>
                        <a:t>Russia wanted to weaken Germany and create a buffer zone of friendly states around Russia.</a:t>
                      </a:r>
                    </a:p>
                  </a:txBody>
                  <a:tcPr/>
                </a:tc>
              </a:tr>
            </a:tbl>
          </a:graphicData>
        </a:graphic>
      </p:graphicFrame>
      <p:pic>
        <p:nvPicPr>
          <p:cNvPr id="1026" name="Picture 2" descr="http://upload.wikimedia.org/wikipedia/commons/c/cf/Harry_S._Tru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75" y="676639"/>
            <a:ext cx="1033242" cy="1319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11/05/14/article-1386999-0C0D365C00000578-866_306x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062" y="801330"/>
            <a:ext cx="1053418" cy="14561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1547664" y="761147"/>
            <a:ext cx="3240360" cy="1224136"/>
          </a:xfrm>
          <a:prstGeom prst="wedgeRectCallout">
            <a:avLst>
              <a:gd name="adj1" fmla="val -63162"/>
              <a:gd name="adj2" fmla="val -8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solidFill>
                  <a:srgbClr val="7030A0"/>
                </a:solidFill>
              </a:rPr>
              <a:t>The Russians only understand one language - how many armies have you got? I'm tired of babying the Soviets.</a:t>
            </a:r>
          </a:p>
          <a:p>
            <a:pPr algn="ctr"/>
            <a:r>
              <a:rPr lang="en-GB" sz="1600" dirty="0" smtClean="0">
                <a:solidFill>
                  <a:schemeClr val="tx1"/>
                </a:solidFill>
              </a:rPr>
              <a:t>Harry S Truman, 1945</a:t>
            </a:r>
            <a:endParaRPr lang="en-GB" sz="1600" dirty="0">
              <a:solidFill>
                <a:schemeClr val="tx1"/>
              </a:solidFill>
            </a:endParaRPr>
          </a:p>
        </p:txBody>
      </p:sp>
      <p:pic>
        <p:nvPicPr>
          <p:cNvPr id="1030" name="Picture 6" descr="http://www.crwflags.com/fotw/images/s/su-tm3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891794"/>
            <a:ext cx="2057401"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en\Downloads\UnitedStates_US_USA_840_Flag3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98" y="1266053"/>
            <a:ext cx="1110301" cy="11103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998755420"/>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The attitudes of Stalin and Truman</a:t>
                      </a:r>
                      <a:endParaRPr lang="en-GB" dirty="0"/>
                    </a:p>
                  </a:txBody>
                  <a:tcPr/>
                </a:tc>
              </a:tr>
            </a:tbl>
          </a:graphicData>
        </a:graphic>
      </p:graphicFrame>
    </p:spTree>
    <p:extLst>
      <p:ext uri="{BB962C8B-B14F-4D97-AF65-F5344CB8AC3E}">
        <p14:creationId xmlns:p14="http://schemas.microsoft.com/office/powerpoint/2010/main" val="21599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c/cf/Harry_S._Tru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75" y="676639"/>
            <a:ext cx="1033242" cy="1319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11/05/14/article-1386999-0C0D365C00000578-866_306x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062" y="801330"/>
            <a:ext cx="1053418" cy="14561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1547664" y="761147"/>
            <a:ext cx="3240360" cy="1224136"/>
          </a:xfrm>
          <a:prstGeom prst="wedgeRectCallout">
            <a:avLst>
              <a:gd name="adj1" fmla="val -63162"/>
              <a:gd name="adj2" fmla="val -8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smtClean="0">
                <a:solidFill>
                  <a:srgbClr val="7030A0"/>
                </a:solidFill>
              </a:rPr>
              <a:t>The Russians only understand one language - how many armies have you got? I'm tired of babying the Soviets.</a:t>
            </a:r>
          </a:p>
          <a:p>
            <a:pPr algn="ctr"/>
            <a:r>
              <a:rPr lang="en-GB" sz="1600" dirty="0" smtClean="0">
                <a:solidFill>
                  <a:schemeClr val="tx1"/>
                </a:solidFill>
              </a:rPr>
              <a:t>Harry S Truman, 1945</a:t>
            </a:r>
            <a:endParaRPr lang="en-GB" sz="1600" dirty="0">
              <a:solidFill>
                <a:schemeClr val="tx1"/>
              </a:solidFill>
            </a:endParaRPr>
          </a:p>
        </p:txBody>
      </p:sp>
      <p:pic>
        <p:nvPicPr>
          <p:cNvPr id="1030" name="Picture 6" descr="http://www.crwflags.com/fotw/images/s/su-tm3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891794"/>
            <a:ext cx="2057401"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en\Downloads\UnitedStates_US_USA_840_Flag3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98" y="1266053"/>
            <a:ext cx="1110301" cy="11103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306202817"/>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The attitudes of Stalin and Truman</a:t>
                      </a:r>
                      <a:endParaRPr lang="en-GB" dirty="0"/>
                    </a:p>
                  </a:txBody>
                  <a:tcPr/>
                </a:tc>
              </a:tr>
            </a:tbl>
          </a:graphicData>
        </a:graphic>
      </p:graphicFrame>
      <p:sp>
        <p:nvSpPr>
          <p:cNvPr id="9" name="TextBox 8"/>
          <p:cNvSpPr txBox="1"/>
          <p:nvPr/>
        </p:nvSpPr>
        <p:spPr>
          <a:xfrm>
            <a:off x="96455" y="2267900"/>
            <a:ext cx="8796025" cy="923330"/>
          </a:xfrm>
          <a:prstGeom prst="rect">
            <a:avLst/>
          </a:prstGeom>
          <a:solidFill>
            <a:schemeClr val="accent6">
              <a:lumMod val="20000"/>
              <a:lumOff val="80000"/>
            </a:schemeClr>
          </a:solidFill>
        </p:spPr>
        <p:txBody>
          <a:bodyPr wrap="square" rtlCol="0">
            <a:spAutoFit/>
          </a:bodyPr>
          <a:lstStyle/>
          <a:p>
            <a:r>
              <a:rPr lang="en-GB" dirty="0" smtClean="0"/>
              <a:t>Truman and Stalin were concerned about the breakdown of the Great Alliance and the threat of a new war. They both asked for top secret reports rom their embassies about their opponents:</a:t>
            </a:r>
          </a:p>
        </p:txBody>
      </p:sp>
      <p:sp>
        <p:nvSpPr>
          <p:cNvPr id="10" name="TextBox 9"/>
          <p:cNvSpPr txBox="1"/>
          <p:nvPr/>
        </p:nvSpPr>
        <p:spPr>
          <a:xfrm>
            <a:off x="101652" y="3298532"/>
            <a:ext cx="4248472" cy="3139321"/>
          </a:xfrm>
          <a:prstGeom prst="rect">
            <a:avLst/>
          </a:prstGeom>
          <a:solidFill>
            <a:schemeClr val="tx2">
              <a:lumMod val="40000"/>
              <a:lumOff val="60000"/>
            </a:schemeClr>
          </a:solidFill>
        </p:spPr>
        <p:txBody>
          <a:bodyPr wrap="square" rtlCol="0">
            <a:spAutoFit/>
          </a:bodyPr>
          <a:lstStyle/>
          <a:p>
            <a:pPr algn="ctr"/>
            <a:r>
              <a:rPr lang="en-GB" b="1" i="1" dirty="0" smtClean="0"/>
              <a:t>The Long Telegram (1946)</a:t>
            </a:r>
          </a:p>
          <a:p>
            <a:r>
              <a:rPr lang="en-GB" dirty="0" smtClean="0"/>
              <a:t>Kennan, US Ambassador to Moscow, reported:</a:t>
            </a:r>
          </a:p>
          <a:p>
            <a:pPr marL="342900" indent="-342900">
              <a:buFont typeface="+mj-lt"/>
              <a:buAutoNum type="arabicPeriod"/>
            </a:pPr>
            <a:r>
              <a:rPr lang="en-GB" dirty="0" smtClean="0"/>
              <a:t>Stalin had given a speech calling for the destruction of capitalism</a:t>
            </a:r>
          </a:p>
          <a:p>
            <a:pPr marL="342900" indent="-342900">
              <a:buFont typeface="+mj-lt"/>
              <a:buAutoNum type="arabicPeriod"/>
            </a:pPr>
            <a:r>
              <a:rPr lang="en-GB" dirty="0" smtClean="0"/>
              <a:t>There could be no peace with the USSR while it was opposing capitalism.</a:t>
            </a:r>
          </a:p>
          <a:p>
            <a:pPr marL="342900" indent="-342900">
              <a:buFont typeface="+mj-lt"/>
              <a:buAutoNum type="arabicPeriod"/>
            </a:pPr>
            <a:r>
              <a:rPr lang="en-GB" dirty="0" smtClean="0"/>
              <a:t>The USSR was building up its military power</a:t>
            </a:r>
          </a:p>
          <a:p>
            <a:pPr marL="342900" indent="-342900">
              <a:buFont typeface="+mj-lt"/>
              <a:buAutoNum type="arabicPeriod"/>
            </a:pPr>
            <a:r>
              <a:rPr lang="en-GB" dirty="0" smtClean="0"/>
              <a:t>The USA should seek to contain communism.</a:t>
            </a:r>
            <a:endParaRPr lang="en-GB" dirty="0"/>
          </a:p>
        </p:txBody>
      </p:sp>
      <p:sp>
        <p:nvSpPr>
          <p:cNvPr id="11" name="TextBox 10"/>
          <p:cNvSpPr txBox="1"/>
          <p:nvPr/>
        </p:nvSpPr>
        <p:spPr>
          <a:xfrm>
            <a:off x="4719921" y="3358564"/>
            <a:ext cx="4248472" cy="2862322"/>
          </a:xfrm>
          <a:prstGeom prst="rect">
            <a:avLst/>
          </a:prstGeom>
          <a:solidFill>
            <a:schemeClr val="accent2">
              <a:lumMod val="60000"/>
              <a:lumOff val="40000"/>
            </a:schemeClr>
          </a:solidFill>
        </p:spPr>
        <p:txBody>
          <a:bodyPr wrap="square" rtlCol="0">
            <a:spAutoFit/>
          </a:bodyPr>
          <a:lstStyle/>
          <a:p>
            <a:pPr algn="ctr"/>
            <a:r>
              <a:rPr lang="en-GB" b="1" i="1" dirty="0" err="1" smtClean="0"/>
              <a:t>Novikov’s</a:t>
            </a:r>
            <a:r>
              <a:rPr lang="en-GB" b="1" i="1" dirty="0" smtClean="0"/>
              <a:t> Telegram (1946)</a:t>
            </a:r>
          </a:p>
          <a:p>
            <a:r>
              <a:rPr lang="en-GB" dirty="0" err="1" smtClean="0"/>
              <a:t>Novikov</a:t>
            </a:r>
            <a:r>
              <a:rPr lang="en-GB" dirty="0" smtClean="0"/>
              <a:t>, USSR ambassador to Washington D.C, reported:</a:t>
            </a:r>
          </a:p>
          <a:p>
            <a:pPr marL="342900" indent="-342900">
              <a:buFont typeface="+mj-lt"/>
              <a:buAutoNum type="arabicPeriod"/>
            </a:pPr>
            <a:r>
              <a:rPr lang="en-GB" dirty="0" smtClean="0"/>
              <a:t>America desired to dominate the world</a:t>
            </a:r>
          </a:p>
          <a:p>
            <a:pPr marL="342900" indent="-342900">
              <a:buFont typeface="+mj-lt"/>
              <a:buAutoNum type="arabicPeriod"/>
            </a:pPr>
            <a:r>
              <a:rPr lang="en-GB" dirty="0" smtClean="0"/>
              <a:t>Following Roosevelt's death, the American government was no longer interested in co-operation with the USSR</a:t>
            </a:r>
          </a:p>
          <a:p>
            <a:pPr marL="342900" indent="-342900">
              <a:buFont typeface="+mj-lt"/>
              <a:buAutoNum type="arabicPeriod"/>
            </a:pPr>
            <a:r>
              <a:rPr lang="en-GB" dirty="0" smtClean="0"/>
              <a:t>The American public was being prepared for war with the USSR</a:t>
            </a:r>
            <a:endParaRPr lang="en-GB" dirty="0"/>
          </a:p>
        </p:txBody>
      </p:sp>
    </p:spTree>
    <p:extLst>
      <p:ext uri="{BB962C8B-B14F-4D97-AF65-F5344CB8AC3E}">
        <p14:creationId xmlns:p14="http://schemas.microsoft.com/office/powerpoint/2010/main" val="3548723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30026"/>
          </a:xfrm>
        </p:spPr>
        <p:txBody>
          <a:bodyPr>
            <a:noAutofit/>
          </a:bodyPr>
          <a:lstStyle/>
          <a:p>
            <a:r>
              <a:rPr lang="en-GB" sz="2800" b="1" u="sng" dirty="0" smtClean="0"/>
              <a:t>Soviet Expansion in Eastern Europe</a:t>
            </a:r>
            <a:endParaRPr lang="en-GB" sz="2800" b="1" u="sng" dirty="0"/>
          </a:p>
        </p:txBody>
      </p:sp>
      <p:sp>
        <p:nvSpPr>
          <p:cNvPr id="3" name="Content Placeholder 2"/>
          <p:cNvSpPr>
            <a:spLocks noGrp="1"/>
          </p:cNvSpPr>
          <p:nvPr>
            <p:ph idx="1"/>
          </p:nvPr>
        </p:nvSpPr>
        <p:spPr>
          <a:xfrm>
            <a:off x="251520" y="908720"/>
            <a:ext cx="6068888" cy="5279876"/>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2000" dirty="0" smtClean="0">
                <a:solidFill>
                  <a:schemeClr val="tx1"/>
                </a:solidFill>
              </a:rPr>
              <a:t>A </a:t>
            </a:r>
            <a:r>
              <a:rPr lang="en-GB" sz="2000" b="1" u="sng" dirty="0" smtClean="0">
                <a:solidFill>
                  <a:schemeClr val="tx1"/>
                </a:solidFill>
              </a:rPr>
              <a:t>satellite state </a:t>
            </a:r>
            <a:r>
              <a:rPr lang="en-GB" sz="2000" dirty="0" smtClean="0">
                <a:solidFill>
                  <a:schemeClr val="tx1"/>
                </a:solidFill>
              </a:rPr>
              <a:t>is a </a:t>
            </a:r>
            <a:r>
              <a:rPr lang="en-GB" sz="2000" i="1" dirty="0" smtClean="0">
                <a:solidFill>
                  <a:schemeClr val="tx1"/>
                </a:solidFill>
              </a:rPr>
              <a:t>country that is officially independent, but is in reality controlled by another country.</a:t>
            </a:r>
            <a:r>
              <a:rPr lang="en-GB" sz="2000" dirty="0" smtClean="0">
                <a:solidFill>
                  <a:schemeClr val="tx1"/>
                </a:solidFill>
              </a:rPr>
              <a:t> Between 1947 and 1949, the USSR turned most of the countries in Eastern Europe into satellite states. </a:t>
            </a:r>
          </a:p>
          <a:p>
            <a:pPr marL="0" indent="0">
              <a:buNone/>
            </a:pPr>
            <a:r>
              <a:rPr lang="en-GB" sz="2000" dirty="0" smtClean="0">
                <a:solidFill>
                  <a:schemeClr val="tx1"/>
                </a:solidFill>
              </a:rPr>
              <a:t>At Yalta and Potsdam, the USSR agreed to free elections. However, most of the countries did not choose communism. Therefore they rigged elections, got rid of opposition parties and made each country a single party state.</a:t>
            </a:r>
          </a:p>
          <a:p>
            <a:pPr marL="0" indent="0">
              <a:buNone/>
            </a:pPr>
            <a:r>
              <a:rPr lang="en-GB" sz="2000" dirty="0" smtClean="0">
                <a:solidFill>
                  <a:srgbClr val="FF0000"/>
                </a:solidFill>
              </a:rPr>
              <a:t>The USSR kept control by:</a:t>
            </a:r>
          </a:p>
          <a:p>
            <a:r>
              <a:rPr lang="en-GB" sz="2000" dirty="0" smtClean="0">
                <a:solidFill>
                  <a:srgbClr val="FF0000"/>
                </a:solidFill>
              </a:rPr>
              <a:t>controlling the army</a:t>
            </a:r>
          </a:p>
          <a:p>
            <a:r>
              <a:rPr lang="en-GB" sz="2000" dirty="0" smtClean="0">
                <a:solidFill>
                  <a:srgbClr val="FF0000"/>
                </a:solidFill>
              </a:rPr>
              <a:t>setting up a secret police force</a:t>
            </a:r>
          </a:p>
          <a:p>
            <a:r>
              <a:rPr lang="en-GB" sz="2000" dirty="0" smtClean="0">
                <a:solidFill>
                  <a:srgbClr val="FF0000"/>
                </a:solidFill>
              </a:rPr>
              <a:t>arresting their opponents. </a:t>
            </a:r>
          </a:p>
          <a:p>
            <a:pPr marL="0" indent="0">
              <a:buNone/>
            </a:pPr>
            <a:r>
              <a:rPr lang="en-GB" sz="2000" dirty="0" smtClean="0">
                <a:solidFill>
                  <a:schemeClr val="tx1"/>
                </a:solidFill>
              </a:rPr>
              <a:t>By 1949, all the governments of Eastern Europe, except Yugoslavia, were hard line Stalinist regimes.</a:t>
            </a:r>
          </a:p>
          <a:p>
            <a:pPr marL="0" indent="0">
              <a:buNone/>
            </a:pPr>
            <a:endParaRPr lang="en-GB" sz="2000" dirty="0">
              <a:solidFill>
                <a:schemeClr val="tx1"/>
              </a:solidFill>
            </a:endParaRPr>
          </a:p>
        </p:txBody>
      </p:sp>
      <p:pic>
        <p:nvPicPr>
          <p:cNvPr id="3076" name="Picture 4" descr="http://www.picgifs.com/clip-art/communication/satellite/clip-art-satellite-7958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514" y="476672"/>
            <a:ext cx="191089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ap of central Europe showing the communist buffer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684" y="3356992"/>
            <a:ext cx="2687588" cy="2687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119676477"/>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Soviet expansion in Eastern Europe</a:t>
                      </a:r>
                      <a:endParaRPr lang="en-GB" dirty="0"/>
                    </a:p>
                  </a:txBody>
                  <a:tcPr/>
                </a:tc>
              </a:tr>
            </a:tbl>
          </a:graphicData>
        </a:graphic>
      </p:graphicFrame>
    </p:spTree>
    <p:extLst>
      <p:ext uri="{BB962C8B-B14F-4D97-AF65-F5344CB8AC3E}">
        <p14:creationId xmlns:p14="http://schemas.microsoft.com/office/powerpoint/2010/main" val="210378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932" y="130622"/>
            <a:ext cx="2485498" cy="1218277"/>
          </a:xfrm>
        </p:spPr>
        <p:txBody>
          <a:bodyPr>
            <a:noAutofit/>
          </a:bodyPr>
          <a:lstStyle/>
          <a:p>
            <a:r>
              <a:rPr lang="en-GB" sz="2000" b="1" u="sng" dirty="0" smtClean="0">
                <a:solidFill>
                  <a:srgbClr val="FF0000"/>
                </a:solidFill>
              </a:rPr>
              <a:t>Soviet Expansion in Eastern Europe</a:t>
            </a:r>
            <a:endParaRPr lang="en-GB" sz="2000" b="1" u="sng" dirty="0">
              <a:solidFill>
                <a:srgbClr val="FF0000"/>
              </a:solidFill>
            </a:endParaRPr>
          </a:p>
        </p:txBody>
      </p:sp>
      <p:pic>
        <p:nvPicPr>
          <p:cNvPr id="3074" name="Picture 2" descr="map of central Europe showing the communist buffer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188840"/>
            <a:ext cx="4392488" cy="43924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123728" y="5578592"/>
            <a:ext cx="186569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u="sng" dirty="0" smtClean="0"/>
              <a:t>Albania – 1945.</a:t>
            </a:r>
          </a:p>
          <a:p>
            <a:r>
              <a:rPr lang="en-GB" sz="1400" dirty="0" smtClean="0"/>
              <a:t>The Communists immediately took power.</a:t>
            </a:r>
            <a:endParaRPr lang="en-GB" sz="1400" dirty="0"/>
          </a:p>
        </p:txBody>
      </p:sp>
      <p:cxnSp>
        <p:nvCxnSpPr>
          <p:cNvPr id="17" name="Straight Arrow Connector 16"/>
          <p:cNvCxnSpPr/>
          <p:nvPr/>
        </p:nvCxnSpPr>
        <p:spPr>
          <a:xfrm>
            <a:off x="3779912" y="6105899"/>
            <a:ext cx="54006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6872386" y="5383726"/>
            <a:ext cx="216411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400" b="1" u="sng" dirty="0" smtClean="0"/>
              <a:t>Bulgaria – 1945</a:t>
            </a:r>
          </a:p>
          <a:p>
            <a:r>
              <a:rPr lang="en-GB" sz="1400" dirty="0" smtClean="0"/>
              <a:t>In the 1945 elections, a Communist-led coalition was elected, but the Communists executed the non-Communists.</a:t>
            </a:r>
            <a:endParaRPr lang="en-GB" sz="1400" dirty="0"/>
          </a:p>
        </p:txBody>
      </p:sp>
      <p:cxnSp>
        <p:nvCxnSpPr>
          <p:cNvPr id="21" name="Straight Arrow Connector 20"/>
          <p:cNvCxnSpPr/>
          <p:nvPr/>
        </p:nvCxnSpPr>
        <p:spPr>
          <a:xfrm flipH="1">
            <a:off x="6223992" y="5660380"/>
            <a:ext cx="643880" cy="619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119248" y="2109604"/>
            <a:ext cx="1860464"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400" b="1" u="sng" dirty="0" smtClean="0"/>
              <a:t>East Germany – 1945</a:t>
            </a:r>
          </a:p>
          <a:p>
            <a:r>
              <a:rPr lang="en-GB" sz="1400" dirty="0" smtClean="0"/>
              <a:t>This was Soviet zone of Germany. In 1949, they set up a Communist-controlled state called the German Democratic Republic.</a:t>
            </a:r>
            <a:endParaRPr lang="en-GB" sz="1400" dirty="0"/>
          </a:p>
        </p:txBody>
      </p:sp>
      <p:cxnSp>
        <p:nvCxnSpPr>
          <p:cNvPr id="25" name="Straight Arrow Connector 24"/>
          <p:cNvCxnSpPr/>
          <p:nvPr/>
        </p:nvCxnSpPr>
        <p:spPr>
          <a:xfrm>
            <a:off x="1953444" y="2852936"/>
            <a:ext cx="86735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6872386" y="3584865"/>
            <a:ext cx="2164110" cy="16004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400" b="1" u="sng" dirty="0" smtClean="0"/>
              <a:t>Romania – 1947</a:t>
            </a:r>
          </a:p>
          <a:p>
            <a:r>
              <a:rPr lang="en-GB" sz="1400" dirty="0" smtClean="0"/>
              <a:t>In the 1945 elections, a Communist-led coalition was elected to power. The Communists gradually took over and in 1947 they abolished the monarchy.</a:t>
            </a:r>
            <a:endParaRPr lang="en-GB" sz="1400" dirty="0"/>
          </a:p>
        </p:txBody>
      </p:sp>
      <p:cxnSp>
        <p:nvCxnSpPr>
          <p:cNvPr id="29" name="Straight Arrow Connector 28"/>
          <p:cNvCxnSpPr/>
          <p:nvPr/>
        </p:nvCxnSpPr>
        <p:spPr>
          <a:xfrm flipH="1">
            <a:off x="6223992" y="4653136"/>
            <a:ext cx="643880" cy="1881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6545932" y="1880275"/>
            <a:ext cx="2623592" cy="16004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400" b="1" u="sng" dirty="0" smtClean="0"/>
              <a:t>Poland – 1947</a:t>
            </a:r>
          </a:p>
          <a:p>
            <a:r>
              <a:rPr lang="en-GB" sz="1400" dirty="0" smtClean="0"/>
              <a:t>Stalin invited 16 non-Communist leaders to Moscow and arrested them. Thousands of non-Communists were arrested, and the Communists won the 1947 election.</a:t>
            </a:r>
            <a:endParaRPr lang="en-GB" sz="1400" dirty="0"/>
          </a:p>
        </p:txBody>
      </p:sp>
      <p:cxnSp>
        <p:nvCxnSpPr>
          <p:cNvPr id="33" name="Straight Arrow Connector 32"/>
          <p:cNvCxnSpPr/>
          <p:nvPr/>
        </p:nvCxnSpPr>
        <p:spPr>
          <a:xfrm flipH="1">
            <a:off x="5076056" y="2829394"/>
            <a:ext cx="1432892" cy="1881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139836" y="4031141"/>
            <a:ext cx="1813608" cy="24929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200" b="1" u="sng" dirty="0" smtClean="0"/>
              <a:t>Hungary – 1947</a:t>
            </a:r>
          </a:p>
          <a:p>
            <a:r>
              <a:rPr lang="en-GB" sz="1200" dirty="0" smtClean="0"/>
              <a:t>The non-communists won the 1945 elections with Zoltan </a:t>
            </a:r>
            <a:r>
              <a:rPr lang="en-GB" sz="1200" dirty="0" err="1" smtClean="0"/>
              <a:t>Tildy</a:t>
            </a:r>
            <a:r>
              <a:rPr lang="en-GB" sz="1200" dirty="0" smtClean="0"/>
              <a:t> as president. However, the Communists' leader, </a:t>
            </a:r>
            <a:r>
              <a:rPr lang="en-GB" sz="1200" dirty="0" err="1" smtClean="0"/>
              <a:t>Rakosi</a:t>
            </a:r>
            <a:r>
              <a:rPr lang="en-GB" sz="1200" dirty="0" smtClean="0"/>
              <a:t>, took control of the secret police, and executed and arrested his opponents. </a:t>
            </a:r>
            <a:r>
              <a:rPr lang="en-GB" sz="1200" dirty="0" err="1" smtClean="0"/>
              <a:t>Tildy</a:t>
            </a:r>
            <a:r>
              <a:rPr lang="en-GB" sz="1200" dirty="0" smtClean="0"/>
              <a:t> was forced to resign. By 1948, </a:t>
            </a:r>
            <a:r>
              <a:rPr lang="en-GB" sz="1200" dirty="0" err="1" smtClean="0"/>
              <a:t>Rakosi</a:t>
            </a:r>
            <a:r>
              <a:rPr lang="en-GB" sz="1200" dirty="0" smtClean="0"/>
              <a:t> had complete control of Hungary.</a:t>
            </a:r>
            <a:endParaRPr lang="en-GB" sz="1200" dirty="0"/>
          </a:p>
        </p:txBody>
      </p:sp>
      <p:cxnSp>
        <p:nvCxnSpPr>
          <p:cNvPr id="37" name="Straight Arrow Connector 36"/>
          <p:cNvCxnSpPr/>
          <p:nvPr/>
        </p:nvCxnSpPr>
        <p:spPr>
          <a:xfrm flipV="1">
            <a:off x="1953444" y="3925486"/>
            <a:ext cx="1394420" cy="49313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Rectangle 35"/>
          <p:cNvSpPr/>
          <p:nvPr/>
        </p:nvSpPr>
        <p:spPr>
          <a:xfrm>
            <a:off x="120493" y="710724"/>
            <a:ext cx="8800070"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400" b="1" u="sng" dirty="0" smtClean="0"/>
              <a:t>Czechoslovakia – 1948</a:t>
            </a:r>
          </a:p>
          <a:p>
            <a:r>
              <a:rPr lang="en-GB" sz="1400" dirty="0" smtClean="0"/>
              <a:t>A coalition government was set up and led by the non-Communist Benes. However, the Communists' leader </a:t>
            </a:r>
            <a:r>
              <a:rPr lang="en-GB" sz="1400" dirty="0" err="1" smtClean="0"/>
              <a:t>Gottwald</a:t>
            </a:r>
            <a:r>
              <a:rPr lang="en-GB" sz="1400" dirty="0" smtClean="0"/>
              <a:t> made sure they controlled the radio, the army and the police. </a:t>
            </a:r>
            <a:r>
              <a:rPr lang="en-GB" sz="1400" dirty="0" err="1" smtClean="0"/>
              <a:t>Gottwald</a:t>
            </a:r>
            <a:r>
              <a:rPr lang="en-GB" sz="1400" dirty="0" smtClean="0"/>
              <a:t> became prime minister and set up a secret police force. Non-Communists were arrested. In 1948, Communist workers went on strike, the non-Communist minister Masaryk committed suicide and </a:t>
            </a:r>
            <a:r>
              <a:rPr lang="en-GB" sz="1400" dirty="0" err="1" smtClean="0"/>
              <a:t>Gottwald</a:t>
            </a:r>
            <a:r>
              <a:rPr lang="en-GB" sz="1400" dirty="0" smtClean="0"/>
              <a:t> took over the government.</a:t>
            </a:r>
            <a:endParaRPr lang="en-GB" sz="1400" dirty="0"/>
          </a:p>
        </p:txBody>
      </p:sp>
      <p:cxnSp>
        <p:nvCxnSpPr>
          <p:cNvPr id="20" name="Straight Arrow Connector 19"/>
          <p:cNvCxnSpPr/>
          <p:nvPr/>
        </p:nvCxnSpPr>
        <p:spPr>
          <a:xfrm>
            <a:off x="3989424" y="1914605"/>
            <a:ext cx="0" cy="15661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4273944018"/>
              </p:ext>
            </p:extLst>
          </p:nvPr>
        </p:nvGraphicFramePr>
        <p:xfrm>
          <a:off x="0" y="25410"/>
          <a:ext cx="9036496" cy="640080"/>
        </p:xfrm>
        <a:graphic>
          <a:graphicData uri="http://schemas.openxmlformats.org/drawingml/2006/table">
            <a:tbl>
              <a:tblPr firstRow="1" bandRow="1">
                <a:tableStyleId>{5C22544A-7EE6-4342-B048-85BDC9FD1C3A}</a:tableStyleId>
              </a:tblPr>
              <a:tblGrid>
                <a:gridCol w="4518248"/>
                <a:gridCol w="4518248"/>
              </a:tblGrid>
              <a:tr h="370840">
                <a:tc>
                  <a:txBody>
                    <a:bodyPr/>
                    <a:lstStyle/>
                    <a:p>
                      <a:r>
                        <a:rPr lang="en-GB" dirty="0" smtClean="0"/>
                        <a:t>Key topic 1 – How did the Cold War develop? 1945-53</a:t>
                      </a:r>
                      <a:endParaRPr lang="en-GB" dirty="0"/>
                    </a:p>
                  </a:txBody>
                  <a:tcPr/>
                </a:tc>
                <a:tc>
                  <a:txBody>
                    <a:bodyPr/>
                    <a:lstStyle/>
                    <a:p>
                      <a:r>
                        <a:rPr lang="en-GB" dirty="0" smtClean="0"/>
                        <a:t>Feature: Soviet expansion in Eastern Europe</a:t>
                      </a:r>
                      <a:endParaRPr lang="en-GB" dirty="0"/>
                    </a:p>
                  </a:txBody>
                  <a:tcPr/>
                </a:tc>
              </a:tr>
            </a:tbl>
          </a:graphicData>
        </a:graphic>
      </p:graphicFrame>
    </p:spTree>
    <p:extLst>
      <p:ext uri="{BB962C8B-B14F-4D97-AF65-F5344CB8AC3E}">
        <p14:creationId xmlns:p14="http://schemas.microsoft.com/office/powerpoint/2010/main" val="16158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circle(in)">
                                      <p:cBhvr>
                                        <p:cTn id="3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2" grpId="0" animBg="1"/>
      <p:bldP spid="24" grpId="0" animBg="1"/>
      <p:bldP spid="30" grpId="0" animBg="1"/>
      <p:bldP spid="32"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6853</Words>
  <Application>Microsoft Office PowerPoint</Application>
  <PresentationFormat>On-screen Show (4:3)</PresentationFormat>
  <Paragraphs>646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Ideological differences</vt:lpstr>
      <vt:lpstr>PowerPoint Presentation</vt:lpstr>
      <vt:lpstr>PowerPoint Presentation</vt:lpstr>
      <vt:lpstr>PowerPoint Presentation</vt:lpstr>
      <vt:lpstr>PowerPoint Presentation</vt:lpstr>
      <vt:lpstr>PowerPoint Presentation</vt:lpstr>
      <vt:lpstr>Soviet Expansion in Eastern Europe</vt:lpstr>
      <vt:lpstr>Soviet Expansion in Eastern Europe</vt:lpstr>
      <vt:lpstr>PowerPoint Presentation</vt:lpstr>
      <vt:lpstr>PowerPoint Presentation</vt:lpstr>
      <vt:lpstr>PowerPoint Presentation</vt:lpstr>
      <vt:lpstr>The formation of NATO and the Warsaw Pact</vt:lpstr>
      <vt:lpstr>PowerPoint Presentation</vt:lpstr>
      <vt:lpstr>Causes of the Hungarian Revolution</vt:lpstr>
      <vt:lpstr>PowerPoint Presentation</vt:lpstr>
      <vt:lpstr>PowerPoint Presentation</vt:lpstr>
      <vt:lpstr>PowerPoint Presentation</vt:lpstr>
      <vt:lpstr>Events of the Hungarian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for the Cold War</dc:title>
  <dc:creator>Ben</dc:creator>
  <cp:lastModifiedBy>Thorne B. N.</cp:lastModifiedBy>
  <cp:revision>83</cp:revision>
  <dcterms:created xsi:type="dcterms:W3CDTF">2015-05-27T19:47:46Z</dcterms:created>
  <dcterms:modified xsi:type="dcterms:W3CDTF">2015-05-29T12:08:30Z</dcterms:modified>
</cp:coreProperties>
</file>