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4"/>
  </p:notesMasterIdLst>
  <p:sldIdLst>
    <p:sldId id="257" r:id="rId2"/>
    <p:sldId id="256" r:id="rId3"/>
    <p:sldId id="258" r:id="rId4"/>
    <p:sldId id="275" r:id="rId5"/>
    <p:sldId id="259" r:id="rId6"/>
    <p:sldId id="271" r:id="rId7"/>
    <p:sldId id="276" r:id="rId8"/>
    <p:sldId id="272" r:id="rId9"/>
    <p:sldId id="270" r:id="rId10"/>
    <p:sldId id="269" r:id="rId11"/>
    <p:sldId id="273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505BF-52F0-47AB-9A14-8D9D5C9B8B4E}" type="datetimeFigureOut">
              <a:rPr lang="en-GB" smtClean="0"/>
              <a:t>27/02/2014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9E807-0076-4C9B-9C27-9902C9457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584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F6AD-2BFD-4792-BBBD-00DAA47D2701}" type="datetimeFigureOut">
              <a:rPr lang="en-GB" smtClean="0"/>
              <a:t>27/02/2014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06D08F-EAF1-4439-A53B-291C3D30AD4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F6AD-2BFD-4792-BBBD-00DAA47D2701}" type="datetimeFigureOut">
              <a:rPr lang="en-GB" smtClean="0"/>
              <a:t>27/02/2014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D08F-EAF1-4439-A53B-291C3D30AD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F6AD-2BFD-4792-BBBD-00DAA47D2701}" type="datetimeFigureOut">
              <a:rPr lang="en-GB" smtClean="0"/>
              <a:t>27/02/2014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D08F-EAF1-4439-A53B-291C3D30AD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F6AD-2BFD-4792-BBBD-00DAA47D2701}" type="datetimeFigureOut">
              <a:rPr lang="en-GB" smtClean="0"/>
              <a:t>27/02/2014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D08F-EAF1-4439-A53B-291C3D30AD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F6AD-2BFD-4792-BBBD-00DAA47D2701}" type="datetimeFigureOut">
              <a:rPr lang="en-GB" smtClean="0"/>
              <a:t>27/02/2014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D08F-EAF1-4439-A53B-291C3D30AD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F6AD-2BFD-4792-BBBD-00DAA47D2701}" type="datetimeFigureOut">
              <a:rPr lang="en-GB" smtClean="0"/>
              <a:t>27/02/2014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D08F-EAF1-4439-A53B-291C3D30AD4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F6AD-2BFD-4792-BBBD-00DAA47D2701}" type="datetimeFigureOut">
              <a:rPr lang="en-GB" smtClean="0"/>
              <a:t>27/02/2014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D08F-EAF1-4439-A53B-291C3D30AD4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F6AD-2BFD-4792-BBBD-00DAA47D2701}" type="datetimeFigureOut">
              <a:rPr lang="en-GB" smtClean="0"/>
              <a:t>27/02/2014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D08F-EAF1-4439-A53B-291C3D30AD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F6AD-2BFD-4792-BBBD-00DAA47D2701}" type="datetimeFigureOut">
              <a:rPr lang="en-GB" smtClean="0"/>
              <a:t>27/02/2014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D08F-EAF1-4439-A53B-291C3D30AD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F6AD-2BFD-4792-BBBD-00DAA47D2701}" type="datetimeFigureOut">
              <a:rPr lang="en-GB" smtClean="0"/>
              <a:t>27/02/2014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D08F-EAF1-4439-A53B-291C3D30AD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F6AD-2BFD-4792-BBBD-00DAA47D2701}" type="datetimeFigureOut">
              <a:rPr lang="en-GB" smtClean="0"/>
              <a:t>27/02/2014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D08F-EAF1-4439-A53B-291C3D30AD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80000"/>
                <a:satMod val="100000"/>
                <a:lumMod val="100000"/>
              </a:schemeClr>
            </a:gs>
            <a:gs pos="65000">
              <a:schemeClr val="bg2">
                <a:tint val="100000"/>
                <a:shade val="95000"/>
                <a:satMod val="100000"/>
                <a:lumMod val="100000"/>
              </a:schemeClr>
            </a:gs>
            <a:gs pos="100000">
              <a:schemeClr val="bg2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A87BF6AD-2BFD-4792-BBBD-00DAA47D2701}" type="datetimeFigureOut">
              <a:rPr lang="en-GB" smtClean="0"/>
              <a:t>27/02/2014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606D08F-EAF1-4439-A53B-291C3D30AD45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79" y="762963"/>
            <a:ext cx="8039309" cy="602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16632"/>
            <a:ext cx="799288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What is this source saying ? Who wrote it, why. Discuss!</a:t>
            </a:r>
          </a:p>
          <a:p>
            <a:pPr algn="ctr"/>
            <a:r>
              <a:rPr lang="en-GB" dirty="0" smtClean="0"/>
              <a:t>WALT: What is the difference between the Suffragettes &amp; the Suffragists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580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Written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>
              <a:buClr>
                <a:srgbClr val="D34817"/>
              </a:buClr>
              <a:buNone/>
            </a:pPr>
            <a:r>
              <a:rPr lang="en-GB" sz="3600" dirty="0" smtClean="0"/>
              <a:t>Who was more effective the suffragettes or the suffragists in your opinion.</a:t>
            </a:r>
          </a:p>
          <a:p>
            <a:pPr marL="0" lvl="0" indent="0">
              <a:buClr>
                <a:srgbClr val="D34817"/>
              </a:buClr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lvl="0" indent="0">
              <a:buClr>
                <a:srgbClr val="D34817"/>
              </a:buClr>
              <a:buNone/>
            </a:pPr>
            <a:r>
              <a:rPr lang="en-GB" sz="2000" b="1" u="sng" dirty="0" smtClean="0">
                <a:solidFill>
                  <a:srgbClr val="FFC000"/>
                </a:solidFill>
              </a:rPr>
              <a:t>EXT: How would you react to the Suffragettes violence.</a:t>
            </a:r>
          </a:p>
          <a:p>
            <a:pPr marL="0" lvl="0" indent="0">
              <a:buClr>
                <a:srgbClr val="D34817"/>
              </a:buClr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lvl="0" indent="0">
              <a:buClr>
                <a:srgbClr val="D34817"/>
              </a:buClr>
              <a:buNone/>
            </a:pPr>
            <a:endParaRPr lang="en-GB" sz="2000" dirty="0" smtClean="0">
              <a:solidFill>
                <a:srgbClr val="FF0000"/>
              </a:solidFill>
            </a:endParaRPr>
          </a:p>
          <a:p>
            <a:pPr marL="0" lvl="0" indent="0">
              <a:buClr>
                <a:srgbClr val="D34817"/>
              </a:buClr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WILF</a:t>
            </a:r>
            <a:r>
              <a:rPr lang="en-GB" sz="2000" dirty="0">
                <a:solidFill>
                  <a:srgbClr val="FF0000"/>
                </a:solidFill>
              </a:rPr>
              <a:t>:</a:t>
            </a:r>
          </a:p>
          <a:p>
            <a:pPr marL="0" lvl="0" indent="0">
              <a:buClr>
                <a:srgbClr val="D34817"/>
              </a:buClr>
              <a:buNone/>
            </a:pPr>
            <a:r>
              <a:rPr lang="en-GB" sz="2000" dirty="0">
                <a:solidFill>
                  <a:srgbClr val="FF0000"/>
                </a:solidFill>
              </a:rPr>
              <a:t>L5 – Explain the differences between the groups methods.</a:t>
            </a:r>
          </a:p>
          <a:p>
            <a:pPr marL="0" lvl="0" indent="0">
              <a:buClr>
                <a:srgbClr val="D34817"/>
              </a:buClr>
              <a:buNone/>
            </a:pPr>
            <a:r>
              <a:rPr lang="en-GB" sz="2000" dirty="0">
                <a:solidFill>
                  <a:srgbClr val="FF0000"/>
                </a:solidFill>
              </a:rPr>
              <a:t>L6 – Compare the suffragettes and the suffragists.</a:t>
            </a:r>
          </a:p>
          <a:p>
            <a:pPr marL="0" lvl="0" indent="0">
              <a:buClr>
                <a:srgbClr val="D34817"/>
              </a:buClr>
              <a:buNone/>
            </a:pPr>
            <a:r>
              <a:rPr lang="en-GB" sz="2000" dirty="0">
                <a:solidFill>
                  <a:srgbClr val="FF0000"/>
                </a:solidFill>
              </a:rPr>
              <a:t>L7 – Evaluate the success of the Groups.   </a:t>
            </a:r>
          </a:p>
        </p:txBody>
      </p:sp>
    </p:spTree>
    <p:extLst>
      <p:ext uri="{BB962C8B-B14F-4D97-AF65-F5344CB8AC3E}">
        <p14:creationId xmlns:p14="http://schemas.microsoft.com/office/powerpoint/2010/main" val="3685293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504" y="34006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600" b="0" i="0" u="none" strike="noStrike" kern="1200" cap="none" spc="-10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Impact"/>
              </a:rPr>
              <a:t>The Suffragists</a:t>
            </a:r>
            <a:endParaRPr kumimoji="0" lang="en-GB" altLang="en-US" sz="4600" b="0" i="0" u="none" strike="noStrike" kern="1200" cap="none" spc="-100" normalizeH="0" baseline="0" noProof="0" dirty="0" smtClean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Impac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7504" y="1359568"/>
            <a:ext cx="4680520" cy="48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34817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In 1866, a number of women took a petition, signed by 1,500 women to Parliament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34817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They were asking for the vote; 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34817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Two of the very small number of pro-vote MPs presented it to Parliament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34817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No action was taken, the women were ignored.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34817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More and more groups of women and some men, began to get together to campaign for the vote;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34817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They were called Suffrage societies;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34817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They campaigned peacefully and Parliament took no notice of them.   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34817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4048" y="980728"/>
            <a:ext cx="37444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Candara" panose="020E0502030303020204" pitchFamily="34" charset="0"/>
              </a:rPr>
              <a:t>In 1897, the various women’s suffrage societies joined together into the National Union of Women’s Suffrage Societies (NUWSS);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Candara" panose="020E0502030303020204" pitchFamily="34" charset="0"/>
              </a:rPr>
              <a:t>These ‘Suffragists’ continued to campaign peacefully for the vote;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Candara" panose="020E0502030303020204" pitchFamily="34" charset="0"/>
              </a:rPr>
              <a:t>They held meetings;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Candara" panose="020E0502030303020204" pitchFamily="34" charset="0"/>
              </a:rPr>
              <a:t>They went on Peaceful marches;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Candara" panose="020E0502030303020204" pitchFamily="34" charset="0"/>
              </a:rPr>
              <a:t>They wrote letters and prepared more petitions;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Candara" panose="020E0502030303020204" pitchFamily="34" charset="0"/>
              </a:rPr>
              <a:t>They had posters made;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Candara" panose="020E0502030303020204" pitchFamily="34" charset="0"/>
              </a:rPr>
              <a:t>But, although the number of pro-suffrage MPs in the House of Commons grew, the Suffragists got absolutely nowhere!</a:t>
            </a:r>
          </a:p>
        </p:txBody>
      </p:sp>
    </p:spTree>
    <p:extLst>
      <p:ext uri="{BB962C8B-B14F-4D97-AF65-F5344CB8AC3E}">
        <p14:creationId xmlns:p14="http://schemas.microsoft.com/office/powerpoint/2010/main" val="2660967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504" y="34006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6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Impact" panose="020B0806030902050204" pitchFamily="34" charset="0"/>
              </a:rPr>
              <a:t>The Suffragettes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9896" y="1177006"/>
            <a:ext cx="468052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dirty="0">
                <a:latin typeface="Candara" panose="020E0502030303020204" pitchFamily="34" charset="0"/>
              </a:rPr>
              <a:t>In 1903, therefore, </a:t>
            </a:r>
            <a:r>
              <a:rPr lang="en-GB" altLang="en-US" dirty="0" err="1">
                <a:latin typeface="Candara" panose="020E0502030303020204" pitchFamily="34" charset="0"/>
              </a:rPr>
              <a:t>Emmeline</a:t>
            </a:r>
            <a:r>
              <a:rPr lang="en-GB" altLang="en-US" dirty="0">
                <a:latin typeface="Candara" panose="020E0502030303020204" pitchFamily="34" charset="0"/>
              </a:rPr>
              <a:t> Pankhurst, and her daughters </a:t>
            </a:r>
            <a:r>
              <a:rPr lang="en-GB" altLang="en-US" dirty="0" err="1">
                <a:latin typeface="Candara" panose="020E0502030303020204" pitchFamily="34" charset="0"/>
              </a:rPr>
              <a:t>Christabel</a:t>
            </a:r>
            <a:r>
              <a:rPr lang="en-GB" altLang="en-US" dirty="0">
                <a:latin typeface="Candara" panose="020E0502030303020204" pitchFamily="34" charset="0"/>
              </a:rPr>
              <a:t> and Sylvia, formed the Women’s Social and Political Union.   </a:t>
            </a:r>
          </a:p>
          <a:p>
            <a:r>
              <a:rPr lang="en-GB" altLang="en-US" dirty="0">
                <a:latin typeface="Candara" panose="020E0502030303020204" pitchFamily="34" charset="0"/>
              </a:rPr>
              <a:t>The ‘Suffragettes’, as they came to be called, were much more militant.   </a:t>
            </a:r>
          </a:p>
          <a:p>
            <a:r>
              <a:rPr lang="en-GB" altLang="en-US" dirty="0">
                <a:latin typeface="Candara" panose="020E0502030303020204" pitchFamily="34" charset="0"/>
              </a:rPr>
              <a:t>They were determined to make the government take notice;</a:t>
            </a:r>
          </a:p>
          <a:p>
            <a:r>
              <a:rPr lang="en-GB" altLang="en-US" dirty="0">
                <a:latin typeface="Candara" panose="020E0502030303020204" pitchFamily="34" charset="0"/>
              </a:rPr>
              <a:t>They were led by </a:t>
            </a:r>
            <a:r>
              <a:rPr lang="en-GB" altLang="en-US" dirty="0" err="1">
                <a:latin typeface="Candara" panose="020E0502030303020204" pitchFamily="34" charset="0"/>
              </a:rPr>
              <a:t>Emmeline</a:t>
            </a:r>
            <a:r>
              <a:rPr lang="en-GB" altLang="en-US" dirty="0">
                <a:latin typeface="Candara" panose="020E0502030303020204" pitchFamily="34" charset="0"/>
              </a:rPr>
              <a:t> Pankhurst.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34817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50712" y="188640"/>
            <a:ext cx="37444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Candara" panose="020E0502030303020204" pitchFamily="34" charset="0"/>
              </a:rPr>
              <a:t>The Suffragettes held mass-meetings;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Candara" panose="020E0502030303020204" pitchFamily="34" charset="0"/>
              </a:rPr>
              <a:t>They sent deputations to 10 Downing Street;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Candara" panose="020E0502030303020204" pitchFamily="34" charset="0"/>
              </a:rPr>
              <a:t>They began to interrupt debates in the House of Parliament, heckling from the Ladies Gallery;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Candara" panose="020E0502030303020204" pitchFamily="34" charset="0"/>
              </a:rPr>
              <a:t>When they were still not given the vote, they turned to violence;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Candara" panose="020E0502030303020204" pitchFamily="34" charset="0"/>
              </a:rPr>
              <a:t>They began chaining themselves to railings;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Candara" panose="020E0502030303020204" pitchFamily="34" charset="0"/>
              </a:rPr>
              <a:t>Next they started to smash windows;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latin typeface="Candara" panose="020E0502030303020204" pitchFamily="34" charset="0"/>
              </a:rPr>
              <a:t>Then they began a campaign of setting Post Boxes on fire;</a:t>
            </a:r>
            <a:endParaRPr lang="en-GB" sz="2000" dirty="0">
              <a:latin typeface="Candara" panose="020E0502030303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5589240"/>
            <a:ext cx="80675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600" dirty="0" smtClean="0">
                <a:latin typeface="Candara" panose="020E0502030303020204" pitchFamily="34" charset="0"/>
              </a:rPr>
              <a:t>After 1910, when they were still not given the vote, the WSPU increased their violence;</a:t>
            </a:r>
          </a:p>
          <a:p>
            <a:r>
              <a:rPr lang="en-GB" altLang="en-US" sz="1600" dirty="0" smtClean="0">
                <a:latin typeface="Candara" panose="020E0502030303020204" pitchFamily="34" charset="0"/>
              </a:rPr>
              <a:t>They burned down churches and bombed Lloyd George’s house;</a:t>
            </a:r>
          </a:p>
          <a:p>
            <a:r>
              <a:rPr lang="en-GB" altLang="en-US" sz="1600" dirty="0" smtClean="0">
                <a:latin typeface="Candara" panose="020E0502030303020204" pitchFamily="34" charset="0"/>
              </a:rPr>
              <a:t> In 1913, Emily Davison threw herself under the king’s horse on Derby Day;</a:t>
            </a:r>
          </a:p>
          <a:p>
            <a:r>
              <a:rPr lang="en-GB" altLang="en-US" sz="1600" dirty="0" smtClean="0">
                <a:latin typeface="Candara" panose="020E0502030303020204" pitchFamily="34" charset="0"/>
              </a:rPr>
              <a:t>She was killed.   </a:t>
            </a:r>
          </a:p>
        </p:txBody>
      </p:sp>
    </p:spTree>
    <p:extLst>
      <p:ext uri="{BB962C8B-B14F-4D97-AF65-F5344CB8AC3E}">
        <p14:creationId xmlns:p14="http://schemas.microsoft.com/office/powerpoint/2010/main" val="3048700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WALT: What is the difference between the Suffragettes &amp; the Suffragists.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WILF: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L5 – Explain the differences between the groups methods.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L6 – Compare the suffragettes and the suffragists.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L7 – Evaluate the success of the Groups.   </a:t>
            </a:r>
          </a:p>
        </p:txBody>
      </p:sp>
    </p:spTree>
    <p:extLst>
      <p:ext uri="{BB962C8B-B14F-4D97-AF65-F5344CB8AC3E}">
        <p14:creationId xmlns:p14="http://schemas.microsoft.com/office/powerpoint/2010/main" val="250201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146" y="189273"/>
            <a:ext cx="2952328" cy="2356452"/>
          </a:xfrm>
        </p:spPr>
        <p:txBody>
          <a:bodyPr/>
          <a:lstStyle/>
          <a:p>
            <a:r>
              <a:rPr lang="en-GB" dirty="0" smtClean="0"/>
              <a:t>What’s </a:t>
            </a:r>
            <a:r>
              <a:rPr lang="en-GB" dirty="0" smtClean="0"/>
              <a:t>the Difference?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3573016"/>
            <a:ext cx="3150676" cy="3146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3" y="2647060"/>
            <a:ext cx="2884855" cy="395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3079626" cy="318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3" y="116632"/>
            <a:ext cx="2148642" cy="24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654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315200" cy="720079"/>
          </a:xfrm>
        </p:spPr>
        <p:txBody>
          <a:bodyPr>
            <a:normAutofit/>
          </a:bodyPr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983064"/>
              </p:ext>
            </p:extLst>
          </p:nvPr>
        </p:nvGraphicFramePr>
        <p:xfrm>
          <a:off x="5799652" y="2132856"/>
          <a:ext cx="1181100" cy="2952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1100"/>
              </a:tblGrid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B Lucy B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C Aimee 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C Gemma 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K </a:t>
                      </a:r>
                      <a:r>
                        <a:rPr lang="en-GB" sz="1100" u="none" strike="noStrike" dirty="0" err="1">
                          <a:effectLst/>
                        </a:rPr>
                        <a:t>Tatenda</a:t>
                      </a:r>
                      <a:r>
                        <a:rPr lang="en-GB" sz="1100" u="none" strike="noStrike" dirty="0">
                          <a:effectLst/>
                        </a:rPr>
                        <a:t> K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 Ellie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W Abbie 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C Casey 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M Libbie 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W Ellena 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M Elle M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712769"/>
              </p:ext>
            </p:extLst>
          </p:nvPr>
        </p:nvGraphicFramePr>
        <p:xfrm>
          <a:off x="7236296" y="1638654"/>
          <a:ext cx="1129553" cy="480059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129553"/>
              </a:tblGrid>
              <a:tr h="2823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D Chloe D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109" marR="9109" marT="9109" marB="0" anchor="b"/>
                </a:tc>
              </a:tr>
              <a:tr h="2823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B Ashleigh B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109" marR="9109" marT="9109" marB="0" anchor="b"/>
                </a:tc>
              </a:tr>
              <a:tr h="2823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B Sara 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109" marR="9109" marT="9109" marB="0" anchor="b"/>
                </a:tc>
              </a:tr>
              <a:tr h="2823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D Kelsey 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109" marR="9109" marT="9109" marB="0" anchor="b"/>
                </a:tc>
              </a:tr>
              <a:tr h="2823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R Alice 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109" marR="9109" marT="9109" marB="0" anchor="b"/>
                </a:tc>
              </a:tr>
              <a:tr h="2823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R Samantha 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109" marR="9109" marT="9109" marB="0" anchor="b"/>
                </a:tc>
              </a:tr>
              <a:tr h="2823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E Sirin 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109" marR="9109" marT="9109" marB="0" anchor="b"/>
                </a:tc>
              </a:tr>
              <a:tr h="2823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H Morgan 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109" marR="9109" marT="9109" marB="0" anchor="b"/>
                </a:tc>
              </a:tr>
              <a:tr h="2823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K Farren 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109" marR="9109" marT="9109" marB="0" anchor="b"/>
                </a:tc>
              </a:tr>
              <a:tr h="2823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 Emma 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109" marR="9109" marT="9109" marB="0" anchor="b"/>
                </a:tc>
              </a:tr>
              <a:tr h="2823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 Paige 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109" marR="9109" marT="9109" marB="0" anchor="b"/>
                </a:tc>
              </a:tr>
              <a:tr h="2823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M Adi 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109" marR="9109" marT="9109" marB="0" anchor="b"/>
                </a:tc>
              </a:tr>
              <a:tr h="2823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M Kiera 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109" marR="9109" marT="9109" marB="0" anchor="b"/>
                </a:tc>
              </a:tr>
              <a:tr h="2823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R Jasmine 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109" marR="9109" marT="9109" marB="0" anchor="b"/>
                </a:tc>
              </a:tr>
              <a:tr h="2823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R Lulu 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109" marR="9109" marT="9109" marB="0" anchor="b"/>
                </a:tc>
              </a:tr>
              <a:tr h="2823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S Gaby 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109" marR="9109" marT="9109" marB="0" anchor="b"/>
                </a:tc>
              </a:tr>
              <a:tr h="2823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T Paige 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109" marR="9109" marT="9109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5928" y="1124744"/>
            <a:ext cx="48245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will all be on Core and WatHistory. All you need to do is note which group you are in.</a:t>
            </a:r>
          </a:p>
          <a:p>
            <a:endParaRPr lang="en-GB" dirty="0"/>
          </a:p>
          <a:p>
            <a:r>
              <a:rPr lang="en-GB" dirty="0" smtClean="0"/>
              <a:t>You will have two different homework tasks based on what you learn in todays lesson. </a:t>
            </a:r>
          </a:p>
          <a:p>
            <a:endParaRPr lang="en-GB" dirty="0"/>
          </a:p>
          <a:p>
            <a:r>
              <a:rPr lang="en-GB" dirty="0" smtClean="0"/>
              <a:t>There will be information and writing frames to accompany this homework. You will be writing part of an essay.</a:t>
            </a:r>
          </a:p>
          <a:p>
            <a:endParaRPr lang="en-GB" dirty="0"/>
          </a:p>
          <a:p>
            <a:r>
              <a:rPr lang="en-GB" dirty="0" smtClean="0"/>
              <a:t>TASK A </a:t>
            </a:r>
          </a:p>
          <a:p>
            <a:r>
              <a:rPr lang="en-GB" dirty="0" smtClean="0"/>
              <a:t>Is to write a conclusion based on a comparison of the Suffragettes and Suffragists. 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TASK B</a:t>
            </a:r>
          </a:p>
          <a:p>
            <a:r>
              <a:rPr lang="en-GB" dirty="0" smtClean="0"/>
              <a:t>Is to write an introduction for the essay…</a:t>
            </a:r>
          </a:p>
          <a:p>
            <a:endParaRPr lang="en-GB" dirty="0"/>
          </a:p>
          <a:p>
            <a:r>
              <a:rPr lang="en-GB" dirty="0" smtClean="0"/>
              <a:t>You can write a whole essay if you want to go above and beyond…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56176" y="1124744"/>
            <a:ext cx="468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+mj-lt"/>
              </a:rPr>
              <a:t>A</a:t>
            </a:r>
            <a:endParaRPr lang="en-GB" sz="4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30202" y="908720"/>
            <a:ext cx="468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+mj-lt"/>
              </a:rPr>
              <a:t>B</a:t>
            </a:r>
            <a:endParaRPr lang="en-GB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5833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You will now have 15 minutes to put as much information down on the Sheet of A3 as possible… WORK AS GROUP</a:t>
            </a:r>
          </a:p>
          <a:p>
            <a:endParaRPr lang="en-GB" dirty="0"/>
          </a:p>
          <a:p>
            <a:r>
              <a:rPr lang="en-GB" dirty="0" smtClean="0"/>
              <a:t>You each have a pot of </a:t>
            </a:r>
            <a:r>
              <a:rPr lang="en-GB" dirty="0" err="1" smtClean="0"/>
              <a:t>PlayDoh</a:t>
            </a:r>
            <a:r>
              <a:rPr lang="en-GB" dirty="0" smtClean="0"/>
              <a:t> – You have to create something memorable from each pot to highlight a point about the Suffragettes / Suffragists. </a:t>
            </a:r>
          </a:p>
          <a:p>
            <a:endParaRPr lang="en-GB" dirty="0"/>
          </a:p>
          <a:p>
            <a:r>
              <a:rPr lang="en-GB" dirty="0" smtClean="0"/>
              <a:t>You must place as much information around the A3 as possible to explain each creation. </a:t>
            </a:r>
          </a:p>
          <a:p>
            <a:endParaRPr lang="en-GB" dirty="0"/>
          </a:p>
          <a:p>
            <a:r>
              <a:rPr lang="en-GB" dirty="0" smtClean="0"/>
              <a:t>You will peer assess each tables efforts.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10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626851"/>
            <a:ext cx="3456384" cy="1143000"/>
          </a:xfrm>
        </p:spPr>
        <p:txBody>
          <a:bodyPr/>
          <a:lstStyle/>
          <a:p>
            <a:r>
              <a:rPr lang="en-GB" dirty="0" smtClean="0"/>
              <a:t>SUFFRAGETTES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9243769">
            <a:off x="323528" y="260648"/>
            <a:ext cx="2448272" cy="1872208"/>
          </a:xfrm>
        </p:spPr>
        <p:txBody>
          <a:bodyPr/>
          <a:lstStyle/>
          <a:p>
            <a:r>
              <a:rPr lang="en-GB" dirty="0"/>
              <a:t>Example Information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 rot="1265299">
            <a:off x="5906952" y="406406"/>
            <a:ext cx="2448272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Example Information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 rot="1840800">
            <a:off x="179512" y="4797152"/>
            <a:ext cx="2448272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Example Information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 rot="20068372">
            <a:off x="5682128" y="4653136"/>
            <a:ext cx="2448272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Example Information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6769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http://wathistory.weebly.com/13-suffragettessuffragists.html</a:t>
            </a:r>
          </a:p>
        </p:txBody>
      </p:sp>
    </p:spTree>
    <p:extLst>
      <p:ext uri="{BB962C8B-B14F-4D97-AF65-F5344CB8AC3E}">
        <p14:creationId xmlns:p14="http://schemas.microsoft.com/office/powerpoint/2010/main" val="3802600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to help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methods did the different Groups use?</a:t>
            </a:r>
          </a:p>
          <a:p>
            <a:r>
              <a:rPr lang="en-GB" dirty="0" smtClean="0"/>
              <a:t>Who participated in the groups?</a:t>
            </a:r>
          </a:p>
          <a:p>
            <a:r>
              <a:rPr lang="en-GB" dirty="0" smtClean="0"/>
              <a:t>What years were particularly important and why?</a:t>
            </a:r>
          </a:p>
          <a:p>
            <a:r>
              <a:rPr lang="en-GB" dirty="0" smtClean="0"/>
              <a:t>Who were the leaders?</a:t>
            </a:r>
          </a:p>
          <a:p>
            <a:r>
              <a:rPr lang="en-GB" dirty="0" smtClean="0"/>
              <a:t>How effective were they?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011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44" y="18864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On One page – Write notes about the Suffragettes – Other Suffragists.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427" y="1343035"/>
            <a:ext cx="7315200" cy="3539527"/>
          </a:xfrm>
        </p:spPr>
        <p:txBody>
          <a:bodyPr/>
          <a:lstStyle/>
          <a:p>
            <a:r>
              <a:rPr lang="en-GB" dirty="0" smtClean="0"/>
              <a:t>You have One minute at each table</a:t>
            </a:r>
          </a:p>
          <a:p>
            <a:r>
              <a:rPr lang="en-GB" dirty="0" smtClean="0"/>
              <a:t>Take a note and move on. You need to visit each group. 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899592" y="3068960"/>
            <a:ext cx="4032448" cy="3600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707904" y="3053180"/>
            <a:ext cx="4032448" cy="36004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051720" y="4668714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Suffragettes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292080" y="4631276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Suffragists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7337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Custom 12">
      <a:dk1>
        <a:srgbClr val="94147C"/>
      </a:dk1>
      <a:lt1>
        <a:srgbClr val="94147C"/>
      </a:lt1>
      <a:dk2>
        <a:srgbClr val="FFFFFF"/>
      </a:dk2>
      <a:lt2>
        <a:srgbClr val="00B050"/>
      </a:lt2>
      <a:accent1>
        <a:srgbClr val="00B050"/>
      </a:accent1>
      <a:accent2>
        <a:srgbClr val="7030A0"/>
      </a:accent2>
      <a:accent3>
        <a:srgbClr val="00B050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Custom 1">
      <a:majorFont>
        <a:latin typeface="Impact"/>
        <a:ea typeface=""/>
        <a:cs typeface=""/>
      </a:majorFont>
      <a:minorFont>
        <a:latin typeface="Candara"/>
        <a:ea typeface=""/>
        <a:cs typeface="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113</TotalTime>
  <Words>792</Words>
  <Application>Microsoft Office PowerPoint</Application>
  <PresentationFormat>On-screen Show (4:3)</PresentationFormat>
  <Paragraphs>117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Theme1</vt:lpstr>
      <vt:lpstr>PowerPoint Presentation</vt:lpstr>
      <vt:lpstr>WALT: What is the difference between the Suffragettes &amp; the Suffragists. </vt:lpstr>
      <vt:lpstr>What’s the Difference?</vt:lpstr>
      <vt:lpstr>Homework</vt:lpstr>
      <vt:lpstr>TASK</vt:lpstr>
      <vt:lpstr>SUFFRAGETTES</vt:lpstr>
      <vt:lpstr>PowerPoint Presentation</vt:lpstr>
      <vt:lpstr>Questions to help you</vt:lpstr>
      <vt:lpstr>On One page – Write notes about the Suffragettes – Other Suffragists.</vt:lpstr>
      <vt:lpstr>Written Task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WALT: What is the difference between the Suffragettes &amp; the Suffragists.</dc:title>
  <dc:creator>CJW</dc:creator>
  <cp:lastModifiedBy>CJW</cp:lastModifiedBy>
  <cp:revision>10</cp:revision>
  <dcterms:created xsi:type="dcterms:W3CDTF">2014-02-11T19:28:37Z</dcterms:created>
  <dcterms:modified xsi:type="dcterms:W3CDTF">2014-02-27T23:17:32Z</dcterms:modified>
</cp:coreProperties>
</file>