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71" r:id="rId6"/>
    <p:sldId id="267" r:id="rId7"/>
    <p:sldId id="272" r:id="rId8"/>
    <p:sldId id="270" r:id="rId9"/>
    <p:sldId id="269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505BF-52F0-47AB-9A14-8D9D5C9B8B4E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E807-0076-4C9B-9C27-9902C9457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8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E807-0076-4C9B-9C27-9902C94573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1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606D08F-EAF1-4439-A53B-291C3D30AD4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87BF6AD-2BFD-4792-BBBD-00DAA47D2701}" type="datetimeFigureOut">
              <a:rPr lang="en-GB" smtClean="0"/>
              <a:t>11/02/2014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" y="762963"/>
            <a:ext cx="8039309" cy="602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79928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is this source saying ? Who wrote it, why. Discuss!</a:t>
            </a:r>
          </a:p>
          <a:p>
            <a:pPr algn="ctr"/>
            <a:r>
              <a:rPr lang="en-GB" dirty="0" smtClean="0"/>
              <a:t>WALT: What is the difference between the Suffragettes &amp; the Suffragists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8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00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600" b="0" i="0" u="none" strike="noStrike" kern="1200" cap="none" spc="-10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Impact"/>
              </a:rPr>
              <a:t>The Suffragists</a:t>
            </a:r>
            <a:endParaRPr kumimoji="0" lang="en-GB" altLang="en-US" sz="4600" b="0" i="0" u="none" strike="noStrike" kern="1200" cap="none" spc="-100" normalizeH="0" baseline="0" noProof="0" dirty="0" smtClean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Impac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359568"/>
            <a:ext cx="468052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In 1866, a number of women took a petition, signed by 1,500 women to Parliament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They were asking for the vote;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Two of the very small number of pro-vote MPs presented it to Parliament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No action was taken, the women were ignored.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More and more groups of women and some men, began to get together to campaign for the vote;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They were called Suffrage societies;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They campaigned peacefully and Parliament took no notice of them.  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980728"/>
            <a:ext cx="37444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In 1897, the various women’s suffrage societies joined together into the National Union of Women’s Suffrage Societies (NUWSS);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These ‘Suffragists’ continued to campaign peacefully for the vote;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held meetings;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went on Peaceful marches;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wrote letters and prepared more petitions;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had posters made;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But, although the number of pro-suffrage MPs in the House of Commons grew, the Suffragists got absolutely nowhere!</a:t>
            </a:r>
          </a:p>
        </p:txBody>
      </p:sp>
    </p:spTree>
    <p:extLst>
      <p:ext uri="{BB962C8B-B14F-4D97-AF65-F5344CB8AC3E}">
        <p14:creationId xmlns:p14="http://schemas.microsoft.com/office/powerpoint/2010/main" val="266096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3400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Impact" panose="020B0806030902050204" pitchFamily="34" charset="0"/>
              </a:rPr>
              <a:t>The Suffragettes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9896" y="1177006"/>
            <a:ext cx="468052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latin typeface="Candara" panose="020E0502030303020204" pitchFamily="34" charset="0"/>
              </a:rPr>
              <a:t>In 1903, therefore, </a:t>
            </a:r>
            <a:r>
              <a:rPr lang="en-GB" altLang="en-US" dirty="0" err="1">
                <a:latin typeface="Candara" panose="020E0502030303020204" pitchFamily="34" charset="0"/>
              </a:rPr>
              <a:t>Emmeline</a:t>
            </a:r>
            <a:r>
              <a:rPr lang="en-GB" altLang="en-US" dirty="0">
                <a:latin typeface="Candara" panose="020E0502030303020204" pitchFamily="34" charset="0"/>
              </a:rPr>
              <a:t> Pankhurst, and her daughters </a:t>
            </a:r>
            <a:r>
              <a:rPr lang="en-GB" altLang="en-US" dirty="0" err="1">
                <a:latin typeface="Candara" panose="020E0502030303020204" pitchFamily="34" charset="0"/>
              </a:rPr>
              <a:t>Christabel</a:t>
            </a:r>
            <a:r>
              <a:rPr lang="en-GB" altLang="en-US" dirty="0">
                <a:latin typeface="Candara" panose="020E0502030303020204" pitchFamily="34" charset="0"/>
              </a:rPr>
              <a:t> and Sylvia, formed the Women’s Social and Political Union.   </a:t>
            </a:r>
          </a:p>
          <a:p>
            <a:r>
              <a:rPr lang="en-GB" altLang="en-US" dirty="0">
                <a:latin typeface="Candara" panose="020E0502030303020204" pitchFamily="34" charset="0"/>
              </a:rPr>
              <a:t>The ‘Suffragettes’, as they came to be called, were much more militant.   </a:t>
            </a:r>
          </a:p>
          <a:p>
            <a:r>
              <a:rPr lang="en-GB" altLang="en-US" dirty="0">
                <a:latin typeface="Candara" panose="020E0502030303020204" pitchFamily="34" charset="0"/>
              </a:rPr>
              <a:t>They were determined to make the government take notice;</a:t>
            </a:r>
          </a:p>
          <a:p>
            <a:r>
              <a:rPr lang="en-GB" altLang="en-US" dirty="0">
                <a:latin typeface="Candara" panose="020E0502030303020204" pitchFamily="34" charset="0"/>
              </a:rPr>
              <a:t>They were led by </a:t>
            </a:r>
            <a:r>
              <a:rPr lang="en-GB" altLang="en-US" dirty="0" err="1">
                <a:latin typeface="Candara" panose="020E0502030303020204" pitchFamily="34" charset="0"/>
              </a:rPr>
              <a:t>Emmeline</a:t>
            </a:r>
            <a:r>
              <a:rPr lang="en-GB" altLang="en-US" dirty="0">
                <a:latin typeface="Candara" panose="020E0502030303020204" pitchFamily="34" charset="0"/>
              </a:rPr>
              <a:t> Pankhurst.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481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0712" y="188640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 Suffragettes held mass-meetings;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sent deputations to 10 Downing Street;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began to interrupt debates in the House of Parliament, heckling from the Ladies Gallery;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When they were still not given the vote, they turned to violence;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They began chaining themselves to railings;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Candara" panose="020E0502030303020204" pitchFamily="34" charset="0"/>
              </a:rPr>
              <a:t>Next they started to smash windows;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ndara" panose="020E0502030303020204" pitchFamily="34" charset="0"/>
              </a:rPr>
              <a:t>Then they began a campaign of setting Post Boxes on fire;</a:t>
            </a:r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5589240"/>
            <a:ext cx="8067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 smtClean="0">
                <a:latin typeface="Candara" panose="020E0502030303020204" pitchFamily="34" charset="0"/>
              </a:rPr>
              <a:t>After 1910, when they were still not given the vote, the WSPU increased their violence;</a:t>
            </a:r>
          </a:p>
          <a:p>
            <a:r>
              <a:rPr lang="en-GB" altLang="en-US" sz="1600" dirty="0" smtClean="0">
                <a:latin typeface="Candara" panose="020E0502030303020204" pitchFamily="34" charset="0"/>
              </a:rPr>
              <a:t>They burned down churches and bombed Lloyd George’s house;</a:t>
            </a:r>
          </a:p>
          <a:p>
            <a:r>
              <a:rPr lang="en-GB" altLang="en-US" sz="1600" dirty="0" smtClean="0">
                <a:latin typeface="Candara" panose="020E0502030303020204" pitchFamily="34" charset="0"/>
              </a:rPr>
              <a:t> In 1913, Emily Davison threw herself under the king’s horse on Derby Day;</a:t>
            </a:r>
          </a:p>
          <a:p>
            <a:r>
              <a:rPr lang="en-GB" altLang="en-US" sz="1600" dirty="0" smtClean="0">
                <a:latin typeface="Candara" panose="020E0502030303020204" pitchFamily="34" charset="0"/>
              </a:rPr>
              <a:t>She was killed.   </a:t>
            </a:r>
            <a:endParaRPr lang="en-GB" altLang="en-US" sz="1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0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WALT: What is the difference between the Suffragettes &amp; the Suffragists.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WILF: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L5 – Explain the differences between the groups methods.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L6 – Compare the suffragettes and the suffragists.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L7 – Evaluate the success of the Groups.   </a:t>
            </a:r>
          </a:p>
        </p:txBody>
      </p:sp>
    </p:spTree>
    <p:extLst>
      <p:ext uri="{BB962C8B-B14F-4D97-AF65-F5344CB8AC3E}">
        <p14:creationId xmlns:p14="http://schemas.microsoft.com/office/powerpoint/2010/main" val="250201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146" y="189273"/>
            <a:ext cx="2952328" cy="2356452"/>
          </a:xfrm>
        </p:spPr>
        <p:txBody>
          <a:bodyPr/>
          <a:lstStyle/>
          <a:p>
            <a:r>
              <a:rPr lang="en-GB" dirty="0" smtClean="0"/>
              <a:t>What the Difference?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40" y="3573016"/>
            <a:ext cx="3147218" cy="31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2015"/>
            <a:ext cx="2884855" cy="395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079626" cy="318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48642" cy="24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5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now have 15 minutes to put as much information down on the Sheet of A3 as possible… WORK AS GROUP</a:t>
            </a:r>
          </a:p>
          <a:p>
            <a:endParaRPr lang="en-GB" dirty="0"/>
          </a:p>
          <a:p>
            <a:r>
              <a:rPr lang="en-GB" dirty="0" smtClean="0"/>
              <a:t>You each have a pot of </a:t>
            </a:r>
            <a:r>
              <a:rPr lang="en-GB" dirty="0" err="1" smtClean="0"/>
              <a:t>PlayDoh</a:t>
            </a:r>
            <a:r>
              <a:rPr lang="en-GB" dirty="0" smtClean="0"/>
              <a:t> – You have to create something memorable from each pot to highlight a point about the Suffragettes / Suffragists. </a:t>
            </a:r>
          </a:p>
          <a:p>
            <a:endParaRPr lang="en-GB" dirty="0"/>
          </a:p>
          <a:p>
            <a:r>
              <a:rPr lang="en-GB" dirty="0" smtClean="0"/>
              <a:t>You must place as much information around the A3 as possible to explain each creation. </a:t>
            </a:r>
          </a:p>
          <a:p>
            <a:endParaRPr lang="en-GB" dirty="0"/>
          </a:p>
          <a:p>
            <a:r>
              <a:rPr lang="en-GB" dirty="0" smtClean="0"/>
              <a:t>You will peer assess each tables efforts.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1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26851"/>
            <a:ext cx="3456384" cy="1143000"/>
          </a:xfrm>
        </p:spPr>
        <p:txBody>
          <a:bodyPr/>
          <a:lstStyle/>
          <a:p>
            <a:r>
              <a:rPr lang="en-GB" dirty="0" smtClean="0"/>
              <a:t>SUFFRAGETTES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243769">
            <a:off x="323528" y="260648"/>
            <a:ext cx="2448272" cy="1872208"/>
          </a:xfrm>
        </p:spPr>
        <p:txBody>
          <a:bodyPr/>
          <a:lstStyle/>
          <a:p>
            <a:r>
              <a:rPr lang="en-GB" dirty="0"/>
              <a:t>Example Information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1265299">
            <a:off x="5906952" y="406406"/>
            <a:ext cx="244827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Example Information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840800">
            <a:off x="179512" y="4797152"/>
            <a:ext cx="244827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Example Information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068372">
            <a:off x="5682128" y="4653136"/>
            <a:ext cx="244827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Example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76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260648"/>
            <a:ext cx="7620000" cy="796950"/>
          </a:xfrm>
        </p:spPr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p:pic>
        <p:nvPicPr>
          <p:cNvPr id="3074" name="Picture 2" descr="C:\Users\CJW\AppData\Local\Microsoft\Windows\Temporary Internet Files\Content.Outlook\9R838009\IMG_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0" y="119675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JW\AppData\Local\Microsoft\Windows\Temporary Internet Files\Content.Outlook\9R838009\IMG_0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04651" y="1188497"/>
            <a:ext cx="3659413" cy="27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JW\AppData\Local\Microsoft\Windows\Temporary Internet Files\Content.Outlook\9R838009\IMG_0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0" y="3986730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8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help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methods did the different Groups use?</a:t>
            </a:r>
          </a:p>
          <a:p>
            <a:r>
              <a:rPr lang="en-GB" dirty="0" smtClean="0"/>
              <a:t>Who participated in the groups?</a:t>
            </a:r>
          </a:p>
          <a:p>
            <a:r>
              <a:rPr lang="en-GB" dirty="0" smtClean="0"/>
              <a:t>What years were particularly important and why?</a:t>
            </a:r>
          </a:p>
          <a:p>
            <a:r>
              <a:rPr lang="en-GB" dirty="0" smtClean="0"/>
              <a:t>Who were the leaders?</a:t>
            </a:r>
          </a:p>
          <a:p>
            <a:r>
              <a:rPr lang="en-GB" dirty="0" smtClean="0"/>
              <a:t>How effective were they?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01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On One page – Write notes about the Suffragettes – Other Suffragists.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One minute at each table</a:t>
            </a:r>
          </a:p>
          <a:p>
            <a:r>
              <a:rPr lang="en-GB" dirty="0" smtClean="0"/>
              <a:t>Take a note and move on. You need to visit each group.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99592" y="3068960"/>
            <a:ext cx="4032448" cy="3600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707904" y="3053180"/>
            <a:ext cx="4032448" cy="36004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51720" y="4668714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Suffragettes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92080" y="463127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Suffragists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3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D34817"/>
              </a:buClr>
              <a:buNone/>
            </a:pPr>
            <a:r>
              <a:rPr lang="en-GB" sz="3600" dirty="0" smtClean="0"/>
              <a:t>Who was more effective the suffragettes or the suffragists in your opinion.</a:t>
            </a:r>
          </a:p>
          <a:p>
            <a:pPr marL="0" lvl="0" indent="0">
              <a:buClr>
                <a:srgbClr val="D34817"/>
              </a:buClr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b="1" u="sng" dirty="0" smtClean="0">
                <a:solidFill>
                  <a:srgbClr val="FFC000"/>
                </a:solidFill>
              </a:rPr>
              <a:t>EXT: How would you react to the Suffragettes violence.</a:t>
            </a:r>
          </a:p>
          <a:p>
            <a:pPr marL="0" lvl="0" indent="0">
              <a:buClr>
                <a:srgbClr val="D34817"/>
              </a:buClr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WILF</a:t>
            </a:r>
            <a:r>
              <a:rPr lang="en-GB" sz="2000" dirty="0">
                <a:solidFill>
                  <a:srgbClr val="FF0000"/>
                </a:solidFill>
              </a:rPr>
              <a:t>: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>
                <a:solidFill>
                  <a:srgbClr val="FF0000"/>
                </a:solidFill>
              </a:rPr>
              <a:t>L5 – Explain the differences between the groups methods.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>
                <a:solidFill>
                  <a:srgbClr val="FF0000"/>
                </a:solidFill>
              </a:rPr>
              <a:t>L6 – Compare the suffragettes and the suffragists.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GB" sz="2000" dirty="0">
                <a:solidFill>
                  <a:srgbClr val="FF0000"/>
                </a:solidFill>
              </a:rPr>
              <a:t>L7 – Evaluate the success of the Groups.   </a:t>
            </a:r>
          </a:p>
        </p:txBody>
      </p:sp>
    </p:spTree>
    <p:extLst>
      <p:ext uri="{BB962C8B-B14F-4D97-AF65-F5344CB8AC3E}">
        <p14:creationId xmlns:p14="http://schemas.microsoft.com/office/powerpoint/2010/main" val="3685293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</TotalTime>
  <Words>606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PowerPoint Presentation</vt:lpstr>
      <vt:lpstr>WALT: What is the difference between the Suffragettes &amp; the Suffragists. </vt:lpstr>
      <vt:lpstr>What the Difference?</vt:lpstr>
      <vt:lpstr>TASK</vt:lpstr>
      <vt:lpstr>SUFFRAGETTES</vt:lpstr>
      <vt:lpstr>Example </vt:lpstr>
      <vt:lpstr>Questions to help you</vt:lpstr>
      <vt:lpstr>On One page – Write notes about the Suffragettes – Other Suffragists.</vt:lpstr>
      <vt:lpstr>Written Task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What is the difference between the Suffragettes &amp; the Suffragists.</dc:title>
  <dc:creator>CJW</dc:creator>
  <cp:lastModifiedBy>CJW</cp:lastModifiedBy>
  <cp:revision>5</cp:revision>
  <dcterms:created xsi:type="dcterms:W3CDTF">2014-02-11T19:28:37Z</dcterms:created>
  <dcterms:modified xsi:type="dcterms:W3CDTF">2014-02-11T20:18:46Z</dcterms:modified>
</cp:coreProperties>
</file>