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67" r:id="rId5"/>
    <p:sldId id="273" r:id="rId6"/>
    <p:sldId id="265" r:id="rId7"/>
    <p:sldId id="274" r:id="rId8"/>
    <p:sldId id="275" r:id="rId9"/>
    <p:sldId id="266" r:id="rId10"/>
    <p:sldId id="268" r:id="rId11"/>
    <p:sldId id="271" r:id="rId12"/>
    <p:sldId id="272" r:id="rId13"/>
    <p:sldId id="269" r:id="rId14"/>
    <p:sldId id="270" r:id="rId15"/>
    <p:sldId id="259" r:id="rId16"/>
    <p:sldId id="260" r:id="rId17"/>
    <p:sldId id="261" r:id="rId18"/>
    <p:sldId id="262" r:id="rId19"/>
    <p:sldId id="263" r:id="rId20"/>
    <p:sldId id="26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5" autoAdjust="0"/>
    <p:restoredTop sz="94660"/>
  </p:normalViewPr>
  <p:slideViewPr>
    <p:cSldViewPr>
      <p:cViewPr>
        <p:scale>
          <a:sx n="100" d="100"/>
          <a:sy n="100" d="100"/>
        </p:scale>
        <p:origin x="-2238" y="-3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4524710-22A4-4D8D-AE73-C3D01AE6C7E7}" type="datetimeFigureOut">
              <a:rPr lang="en-GB"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0FDA7-34BD-4E3F-8C1D-1C8C432D238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4710-22A4-4D8D-AE73-C3D01AE6C7E7}" type="datetimeFigureOut">
              <a:rPr lang="en-GB"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0FDA7-34BD-4E3F-8C1D-1C8C432D238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4710-22A4-4D8D-AE73-C3D01AE6C7E7}" type="datetimeFigureOut">
              <a:rPr lang="en-GB"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0FDA7-34BD-4E3F-8C1D-1C8C432D238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4710-22A4-4D8D-AE73-C3D01AE6C7E7}" type="datetimeFigureOut">
              <a:rPr lang="en-GB"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0FDA7-34BD-4E3F-8C1D-1C8C432D2386}"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24710-22A4-4D8D-AE73-C3D01AE6C7E7}" type="datetimeFigureOut">
              <a:rPr lang="en-GB" smtClean="0"/>
              <a:t>10/03/2014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970FDA7-34BD-4E3F-8C1D-1C8C432D2386}"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4524710-22A4-4D8D-AE73-C3D01AE6C7E7}" type="datetimeFigureOut">
              <a:rPr lang="en-GB" smtClean="0"/>
              <a:t>10/03/2014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70FDA7-34BD-4E3F-8C1D-1C8C432D2386}"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24710-22A4-4D8D-AE73-C3D01AE6C7E7}" type="datetimeFigureOut">
              <a:rPr lang="en-GB" smtClean="0"/>
              <a:t>10/03/2014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970FDA7-34BD-4E3F-8C1D-1C8C432D2386}"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24710-22A4-4D8D-AE73-C3D01AE6C7E7}" type="datetimeFigureOut">
              <a:rPr lang="en-GB" smtClean="0"/>
              <a:t>10/03/2014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970FDA7-34BD-4E3F-8C1D-1C8C432D2386}"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24710-22A4-4D8D-AE73-C3D01AE6C7E7}" type="datetimeFigureOut">
              <a:rPr lang="en-GB" smtClean="0"/>
              <a:t>10/03/2014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970FDA7-34BD-4E3F-8C1D-1C8C432D238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24710-22A4-4D8D-AE73-C3D01AE6C7E7}" type="datetimeFigureOut">
              <a:rPr lang="en-GB" smtClean="0"/>
              <a:t>10/03/2014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970FDA7-34BD-4E3F-8C1D-1C8C432D2386}" type="slidenum">
              <a:rPr lang="en-GB" smtClean="0"/>
              <a:t>‹#›</a:t>
            </a:fld>
            <a:endParaRPr lang="en-GB"/>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4524710-22A4-4D8D-AE73-C3D01AE6C7E7}" type="datetimeFigureOut">
              <a:rPr lang="en-GB" smtClean="0"/>
              <a:t>10/03/2014</a:t>
            </a:fld>
            <a:endParaRPr lang="en-GB"/>
          </a:p>
        </p:txBody>
      </p:sp>
      <p:sp>
        <p:nvSpPr>
          <p:cNvPr id="9" name="Slide Number Placeholder 8"/>
          <p:cNvSpPr>
            <a:spLocks noGrp="1"/>
          </p:cNvSpPr>
          <p:nvPr>
            <p:ph type="sldNum" sz="quarter" idx="11"/>
          </p:nvPr>
        </p:nvSpPr>
        <p:spPr/>
        <p:txBody>
          <a:bodyPr/>
          <a:lstStyle/>
          <a:p>
            <a:fld id="{C970FDA7-34BD-4E3F-8C1D-1C8C432D2386}"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970FDA7-34BD-4E3F-8C1D-1C8C432D2386}" type="slidenum">
              <a:rPr lang="en-GB" smtClean="0"/>
              <a:t>‹#›</a:t>
            </a:fld>
            <a:endParaRPr lang="en-GB"/>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4524710-22A4-4D8D-AE73-C3D01AE6C7E7}" type="datetimeFigureOut">
              <a:rPr lang="en-GB" smtClean="0"/>
              <a:t>10/03/2014</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Match your pictures.</a:t>
            </a:r>
            <a:endParaRPr lang="en-GB" dirty="0"/>
          </a:p>
        </p:txBody>
      </p:sp>
      <p:sp>
        <p:nvSpPr>
          <p:cNvPr id="3" name="Content Placeholder 2"/>
          <p:cNvSpPr>
            <a:spLocks noGrp="1"/>
          </p:cNvSpPr>
          <p:nvPr>
            <p:ph idx="1"/>
          </p:nvPr>
        </p:nvSpPr>
        <p:spPr/>
        <p:txBody>
          <a:bodyPr/>
          <a:lstStyle/>
          <a:p>
            <a:r>
              <a:rPr lang="en-GB" dirty="0" smtClean="0"/>
              <a:t>Match the pictures of the Cavaliers and Roundheads. </a:t>
            </a:r>
          </a:p>
          <a:p>
            <a:endParaRPr lang="en-GB" dirty="0"/>
          </a:p>
          <a:p>
            <a:r>
              <a:rPr lang="en-GB" dirty="0" smtClean="0"/>
              <a:t>These will form your groups for todays lessons.</a:t>
            </a:r>
          </a:p>
          <a:p>
            <a:endParaRPr lang="en-GB" dirty="0"/>
          </a:p>
          <a:p>
            <a:r>
              <a:rPr lang="en-GB" dirty="0" smtClean="0"/>
              <a:t>4x5</a:t>
            </a:r>
          </a:p>
          <a:p>
            <a:r>
              <a:rPr lang="en-GB" dirty="0" smtClean="0"/>
              <a:t>2x4</a:t>
            </a:r>
            <a:endParaRPr lang="en-GB" dirty="0"/>
          </a:p>
        </p:txBody>
      </p:sp>
    </p:spTree>
    <p:extLst>
      <p:ext uri="{BB962C8B-B14F-4D97-AF65-F5344CB8AC3E}">
        <p14:creationId xmlns:p14="http://schemas.microsoft.com/office/powerpoint/2010/main" val="2675634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Parliamentarians or ‘Roundheads’</a:t>
            </a:r>
            <a:endParaRPr lang="en-GB" sz="4400" dirty="0"/>
          </a:p>
        </p:txBody>
      </p:sp>
      <p:sp>
        <p:nvSpPr>
          <p:cNvPr id="3" name="Content Placeholder 2"/>
          <p:cNvSpPr>
            <a:spLocks noGrp="1"/>
          </p:cNvSpPr>
          <p:nvPr>
            <p:ph idx="1"/>
          </p:nvPr>
        </p:nvSpPr>
        <p:spPr/>
        <p:txBody>
          <a:bodyPr/>
          <a:lstStyle/>
          <a:p>
            <a:r>
              <a:rPr lang="en-GB" dirty="0" smtClean="0"/>
              <a:t>Parliament did not really have a proper army at the start of the war.</a:t>
            </a:r>
          </a:p>
          <a:p>
            <a:r>
              <a:rPr lang="en-GB" dirty="0" smtClean="0"/>
              <a:t>Oliver Cromwell and Thomas Fairfax emerged as very good leaders.</a:t>
            </a:r>
          </a:p>
          <a:p>
            <a:r>
              <a:rPr lang="en-GB" dirty="0" smtClean="0"/>
              <a:t>They formed and trained the New Model Army. Which was disciplined and well equipped. </a:t>
            </a:r>
            <a:endParaRPr lang="en-GB"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6242943" y="4638379"/>
            <a:ext cx="2391122" cy="170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5359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Where were they from?</a:t>
            </a:r>
            <a:endParaRPr lang="en-GB" dirty="0"/>
          </a:p>
        </p:txBody>
      </p:sp>
      <p:sp>
        <p:nvSpPr>
          <p:cNvPr id="5" name="Content Placeholder 4"/>
          <p:cNvSpPr>
            <a:spLocks noGrp="1"/>
          </p:cNvSpPr>
          <p:nvPr>
            <p:ph idx="1"/>
          </p:nvPr>
        </p:nvSpPr>
        <p:spPr/>
        <p:txBody>
          <a:bodyPr/>
          <a:lstStyle/>
          <a:p>
            <a:r>
              <a:rPr lang="en-GB" dirty="0" smtClean="0"/>
              <a:t>CAVALIERS - Catholics</a:t>
            </a:r>
            <a:r>
              <a:rPr lang="en-GB" dirty="0"/>
              <a:t>, most of the Nobles and gentry, about half of all Members of Parliament, the poorer areas of the North and West</a:t>
            </a:r>
            <a:r>
              <a:rPr lang="en-GB" dirty="0" smtClean="0"/>
              <a:t>.</a:t>
            </a:r>
          </a:p>
          <a:p>
            <a:endParaRPr lang="en-GB" dirty="0" smtClean="0"/>
          </a:p>
          <a:p>
            <a:endParaRPr lang="en-GB" dirty="0"/>
          </a:p>
          <a:p>
            <a:r>
              <a:rPr lang="en-GB" dirty="0" smtClean="0"/>
              <a:t>ROUNDHEADS - Puritans</a:t>
            </a:r>
            <a:r>
              <a:rPr lang="en-GB" dirty="0"/>
              <a:t>, the more militant Members of Parliament, merchants, the richer areas of the South and East.</a:t>
            </a:r>
          </a:p>
        </p:txBody>
      </p:sp>
    </p:spTree>
    <p:extLst>
      <p:ext uri="{BB962C8B-B14F-4D97-AF65-F5344CB8AC3E}">
        <p14:creationId xmlns:p14="http://schemas.microsoft.com/office/powerpoint/2010/main" val="1129493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supported who?</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6381464"/>
              </p:ext>
            </p:extLst>
          </p:nvPr>
        </p:nvGraphicFramePr>
        <p:xfrm>
          <a:off x="457200" y="1600200"/>
          <a:ext cx="7620000" cy="4302760"/>
        </p:xfrm>
        <a:graphic>
          <a:graphicData uri="http://schemas.openxmlformats.org/drawingml/2006/table">
            <a:tbl>
              <a:tblPr firstRow="1" bandRow="1">
                <a:tableStyleId>{5C22544A-7EE6-4342-B048-85BDC9FD1C3A}</a:tableStyleId>
              </a:tblPr>
              <a:tblGrid>
                <a:gridCol w="3810000"/>
                <a:gridCol w="3810000"/>
              </a:tblGrid>
              <a:tr h="370840">
                <a:tc>
                  <a:txBody>
                    <a:bodyPr/>
                    <a:lstStyle/>
                    <a:p>
                      <a:r>
                        <a:rPr lang="en-GB" dirty="0" smtClean="0"/>
                        <a:t>What you would expect.</a:t>
                      </a:r>
                      <a:endParaRPr lang="en-GB" dirty="0"/>
                    </a:p>
                  </a:txBody>
                  <a:tcPr/>
                </a:tc>
                <a:tc>
                  <a:txBody>
                    <a:bodyPr/>
                    <a:lstStyle/>
                    <a:p>
                      <a:r>
                        <a:rPr lang="en-GB" dirty="0" smtClean="0"/>
                        <a:t>What actually happened.</a:t>
                      </a:r>
                      <a:endParaRPr lang="en-GB" dirty="0"/>
                    </a:p>
                  </a:txBody>
                  <a:tcPr/>
                </a:tc>
              </a:tr>
              <a:tr h="370840">
                <a:tc>
                  <a:txBody>
                    <a:bodyPr/>
                    <a:lstStyle/>
                    <a:p>
                      <a:r>
                        <a:rPr lang="en-GB" dirty="0" smtClean="0"/>
                        <a:t>All the rich supported</a:t>
                      </a:r>
                      <a:r>
                        <a:rPr lang="en-GB" baseline="0" dirty="0" smtClean="0"/>
                        <a:t> Charles.</a:t>
                      </a:r>
                      <a:endParaRPr lang="en-GB" dirty="0"/>
                    </a:p>
                  </a:txBody>
                  <a:tcPr/>
                </a:tc>
                <a:tc>
                  <a:txBody>
                    <a:bodyPr/>
                    <a:lstStyle/>
                    <a:p>
                      <a:r>
                        <a:rPr lang="en-GB" dirty="0" smtClean="0"/>
                        <a:t>In fact many of</a:t>
                      </a:r>
                      <a:r>
                        <a:rPr lang="en-GB" baseline="0" dirty="0" smtClean="0"/>
                        <a:t> the rich opposed Charles…</a:t>
                      </a:r>
                      <a:endParaRPr lang="en-GB" dirty="0"/>
                    </a:p>
                  </a:txBody>
                  <a:tcPr/>
                </a:tc>
              </a:tr>
              <a:tr h="370840">
                <a:tc>
                  <a:txBody>
                    <a:bodyPr/>
                    <a:lstStyle/>
                    <a:p>
                      <a:r>
                        <a:rPr lang="en-GB" dirty="0" smtClean="0"/>
                        <a:t>Most of the MPs</a:t>
                      </a:r>
                      <a:r>
                        <a:rPr lang="en-GB" baseline="0" dirty="0" smtClean="0"/>
                        <a:t> supported Parliament.</a:t>
                      </a:r>
                      <a:endParaRPr lang="en-GB" dirty="0"/>
                    </a:p>
                  </a:txBody>
                  <a:tcPr/>
                </a:tc>
                <a:tc>
                  <a:txBody>
                    <a:bodyPr/>
                    <a:lstStyle/>
                    <a:p>
                      <a:r>
                        <a:rPr lang="en-GB" dirty="0" smtClean="0"/>
                        <a:t>In fact nearly half of MPs</a:t>
                      </a:r>
                      <a:r>
                        <a:rPr lang="en-GB" baseline="0" dirty="0" smtClean="0"/>
                        <a:t> were on the King’s side. Charles’ supporters were not just MPs from the SE but all over the UK…</a:t>
                      </a:r>
                    </a:p>
                  </a:txBody>
                  <a:tcPr/>
                </a:tc>
              </a:tr>
              <a:tr h="370840">
                <a:tc>
                  <a:txBody>
                    <a:bodyPr/>
                    <a:lstStyle/>
                    <a:p>
                      <a:r>
                        <a:rPr lang="en-GB" dirty="0" smtClean="0"/>
                        <a:t>Everyone took sides.</a:t>
                      </a:r>
                      <a:endParaRPr lang="en-GB" dirty="0"/>
                    </a:p>
                  </a:txBody>
                  <a:tcPr/>
                </a:tc>
                <a:tc>
                  <a:txBody>
                    <a:bodyPr/>
                    <a:lstStyle/>
                    <a:p>
                      <a:r>
                        <a:rPr lang="en-GB" dirty="0" smtClean="0"/>
                        <a:t>In fact,</a:t>
                      </a:r>
                      <a:r>
                        <a:rPr lang="en-GB" baseline="0" dirty="0" smtClean="0"/>
                        <a:t> between a third and two thirds of the Rich took no active part in the war…</a:t>
                      </a:r>
                      <a:endParaRPr lang="en-GB" dirty="0"/>
                    </a:p>
                  </a:txBody>
                  <a:tcPr/>
                </a:tc>
              </a:tr>
              <a:tr h="370840">
                <a:tc>
                  <a:txBody>
                    <a:bodyPr/>
                    <a:lstStyle/>
                    <a:p>
                      <a:r>
                        <a:rPr lang="en-GB" dirty="0" smtClean="0"/>
                        <a:t>People Chose sides</a:t>
                      </a:r>
                      <a:r>
                        <a:rPr lang="en-GB" baseline="0" dirty="0" smtClean="0"/>
                        <a:t> on a matter of principle.</a:t>
                      </a:r>
                      <a:endParaRPr lang="en-GB" dirty="0"/>
                    </a:p>
                  </a:txBody>
                  <a:tcPr/>
                </a:tc>
                <a:tc>
                  <a:txBody>
                    <a:bodyPr/>
                    <a:lstStyle/>
                    <a:p>
                      <a:r>
                        <a:rPr lang="en-GB" dirty="0" smtClean="0"/>
                        <a:t>In fact,</a:t>
                      </a:r>
                      <a:r>
                        <a:rPr lang="en-GB" baseline="0" dirty="0" smtClean="0"/>
                        <a:t> many people did not choose which side they fought on. They tended to support whose army controlled their area…</a:t>
                      </a:r>
                      <a:endParaRPr lang="en-GB" dirty="0"/>
                    </a:p>
                  </a:txBody>
                  <a:tcPr/>
                </a:tc>
              </a:tr>
            </a:tbl>
          </a:graphicData>
        </a:graphic>
      </p:graphicFrame>
    </p:spTree>
    <p:extLst>
      <p:ext uri="{BB962C8B-B14F-4D97-AF65-F5344CB8AC3E}">
        <p14:creationId xmlns:p14="http://schemas.microsoft.com/office/powerpoint/2010/main" val="883278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Royalists equipment.</a:t>
            </a:r>
            <a:endParaRPr lang="en-GB" dirty="0"/>
          </a:p>
        </p:txBody>
      </p:sp>
      <p:sp>
        <p:nvSpPr>
          <p:cNvPr id="3" name="Content Placeholder 2"/>
          <p:cNvSpPr>
            <a:spLocks noGrp="1"/>
          </p:cNvSpPr>
          <p:nvPr>
            <p:ph idx="1"/>
          </p:nvPr>
        </p:nvSpPr>
        <p:spPr>
          <a:xfrm>
            <a:off x="457200" y="1600200"/>
            <a:ext cx="5338936" cy="4800600"/>
          </a:xfrm>
        </p:spPr>
        <p:txBody>
          <a:bodyPr/>
          <a:lstStyle/>
          <a:p>
            <a:r>
              <a:rPr lang="en-GB" dirty="0"/>
              <a:t>The supporters of the King were called Cavaliers because many of them fought on horseback. The term comes from the French 'chevalier' meaning 'horse'. Cavaliers had long hair and wore fancy clothes</a:t>
            </a:r>
            <a:r>
              <a:rPr lang="en-GB" dirty="0" smtClean="0"/>
              <a:t>.</a:t>
            </a:r>
          </a:p>
          <a:p>
            <a:endParaRPr lang="en-GB" dirty="0"/>
          </a:p>
          <a:p>
            <a:r>
              <a:rPr lang="en-GB" b="1" dirty="0"/>
              <a:t>Both sides used pikes and muskets </a:t>
            </a:r>
            <a:r>
              <a:rPr lang="en-GB" dirty="0"/>
              <a:t>(mainly matchlocks) for the 'Foot' or infantry. The 'Horse' (or cavalry) of both sides used swords and pistols.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2997" y="2060848"/>
            <a:ext cx="1944216" cy="3315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987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5482952" cy="4800600"/>
          </a:xfrm>
        </p:spPr>
        <p:txBody>
          <a:bodyPr/>
          <a:lstStyle/>
          <a:p>
            <a:r>
              <a:rPr lang="en-GB" dirty="0"/>
              <a:t>Parliamentarians were nicknamed 'roundheads' because they cut their hair very short. They also wore very plain and simple clothes</a:t>
            </a:r>
            <a:r>
              <a:rPr lang="en-GB" dirty="0" smtClean="0"/>
              <a:t>.</a:t>
            </a:r>
          </a:p>
          <a:p>
            <a:endParaRPr lang="en-GB" dirty="0"/>
          </a:p>
          <a:p>
            <a:r>
              <a:rPr lang="en-GB" b="1" dirty="0"/>
              <a:t>Both sides used pikes and muskets </a:t>
            </a:r>
            <a:r>
              <a:rPr lang="en-GB" dirty="0"/>
              <a:t>(mainly matchlocks) for the 'Foot' or infantry. The 'Horse' (or cavalry) of both sides used swords and pistols.</a:t>
            </a:r>
          </a:p>
        </p:txBody>
      </p:sp>
      <p:sp>
        <p:nvSpPr>
          <p:cNvPr id="2" name="Title 1"/>
          <p:cNvSpPr>
            <a:spLocks noGrp="1"/>
          </p:cNvSpPr>
          <p:nvPr>
            <p:ph type="title"/>
          </p:nvPr>
        </p:nvSpPr>
        <p:spPr/>
        <p:txBody>
          <a:bodyPr/>
          <a:lstStyle/>
          <a:p>
            <a:r>
              <a:rPr lang="en-GB" dirty="0" smtClean="0"/>
              <a:t>Roundheads equipment</a:t>
            </a:r>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1484784"/>
            <a:ext cx="2213624" cy="3689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788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54502" y="-1186350"/>
            <a:ext cx="6021289" cy="920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00739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LATE58BX"/>
          <p:cNvPicPr>
            <a:picLocks noChangeAspect="1" noChangeArrowheads="1"/>
          </p:cNvPicPr>
          <p:nvPr/>
        </p:nvPicPr>
        <p:blipFill>
          <a:blip r:embed="rId2">
            <a:extLst>
              <a:ext uri="{28A0092B-C50C-407E-A947-70E740481C1C}">
                <a14:useLocalDpi xmlns:a14="http://schemas.microsoft.com/office/drawing/2010/main" val="0"/>
              </a:ext>
            </a:extLst>
          </a:blip>
          <a:srcRect l="7809" t="6596" r="8212" b="3792"/>
          <a:stretch>
            <a:fillRect/>
          </a:stretch>
        </p:blipFill>
        <p:spPr bwMode="auto">
          <a:xfrm rot="5400000">
            <a:off x="1192722" y="-1072964"/>
            <a:ext cx="6681142" cy="900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298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347343" y="-1265016"/>
            <a:ext cx="6478513" cy="9102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29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Roundhead1LucisY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525272" y="-1271022"/>
            <a:ext cx="6048673" cy="896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2989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135728" y="-884208"/>
            <a:ext cx="6858003" cy="8626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298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124744"/>
            <a:ext cx="7543800" cy="2593975"/>
          </a:xfrm>
        </p:spPr>
        <p:txBody>
          <a:bodyPr/>
          <a:lstStyle/>
          <a:p>
            <a:r>
              <a:rPr lang="en-GB" sz="5400" dirty="0" smtClean="0"/>
              <a:t>WALT: Tell the difference between the Roundheads and Cavaliers?</a:t>
            </a:r>
            <a:endParaRPr lang="en-GB" sz="5400" dirty="0"/>
          </a:p>
        </p:txBody>
      </p:sp>
      <p:sp>
        <p:nvSpPr>
          <p:cNvPr id="3" name="Subtitle 2"/>
          <p:cNvSpPr>
            <a:spLocks noGrp="1"/>
          </p:cNvSpPr>
          <p:nvPr>
            <p:ph type="subTitle" idx="1"/>
          </p:nvPr>
        </p:nvSpPr>
        <p:spPr>
          <a:xfrm>
            <a:off x="683568" y="3861048"/>
            <a:ext cx="7054552" cy="1593304"/>
          </a:xfrm>
        </p:spPr>
        <p:txBody>
          <a:bodyPr>
            <a:normAutofit fontScale="85000" lnSpcReduction="10000"/>
          </a:bodyPr>
          <a:lstStyle/>
          <a:p>
            <a:r>
              <a:rPr lang="en-GB" dirty="0" smtClean="0">
                <a:solidFill>
                  <a:srgbClr val="FF0000"/>
                </a:solidFill>
              </a:rPr>
              <a:t>L4: Describe some of the differences</a:t>
            </a:r>
          </a:p>
          <a:p>
            <a:r>
              <a:rPr lang="en-GB" dirty="0" smtClean="0">
                <a:solidFill>
                  <a:srgbClr val="FF0000"/>
                </a:solidFill>
              </a:rPr>
              <a:t>L5: Explain why they were different</a:t>
            </a:r>
          </a:p>
          <a:p>
            <a:r>
              <a:rPr lang="en-GB" dirty="0" smtClean="0">
                <a:solidFill>
                  <a:srgbClr val="FF0000"/>
                </a:solidFill>
              </a:rPr>
              <a:t>L6: Compare the Roundheads and Cavaliers methods and appearance.</a:t>
            </a:r>
          </a:p>
          <a:p>
            <a:r>
              <a:rPr lang="en-GB" b="1" u="sng" dirty="0" smtClean="0">
                <a:solidFill>
                  <a:srgbClr val="FF0000"/>
                </a:solidFill>
              </a:rPr>
              <a:t>L7: Evaluate the Roundheads and Cavaliers and come to a judgement.</a:t>
            </a:r>
            <a:endParaRPr lang="en-GB" b="1" u="sng" dirty="0">
              <a:solidFill>
                <a:srgbClr val="FF0000"/>
              </a:solidFill>
            </a:endParaRPr>
          </a:p>
        </p:txBody>
      </p:sp>
      <p:sp>
        <p:nvSpPr>
          <p:cNvPr id="4" name="Rectangle 3"/>
          <p:cNvSpPr/>
          <p:nvPr/>
        </p:nvSpPr>
        <p:spPr>
          <a:xfrm>
            <a:off x="611560" y="5661248"/>
            <a:ext cx="770485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b="1" u="sng" dirty="0" smtClean="0"/>
              <a:t>Key Words</a:t>
            </a:r>
          </a:p>
          <a:p>
            <a:pPr algn="ctr"/>
            <a:r>
              <a:rPr lang="en-GB" dirty="0" smtClean="0"/>
              <a:t>Roundhead      Cavalier     Parliamentarian      Royalist       Cromwell      Charles</a:t>
            </a:r>
            <a:endParaRPr lang="en-GB" dirty="0"/>
          </a:p>
        </p:txBody>
      </p:sp>
    </p:spTree>
    <p:extLst>
      <p:ext uri="{BB962C8B-B14F-4D97-AF65-F5344CB8AC3E}">
        <p14:creationId xmlns:p14="http://schemas.microsoft.com/office/powerpoint/2010/main" val="3449652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066008" y="-998139"/>
            <a:ext cx="6760465" cy="8892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298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a:t>
            </a:r>
            <a:endParaRPr lang="en-GB" dirty="0"/>
          </a:p>
        </p:txBody>
      </p:sp>
      <p:sp>
        <p:nvSpPr>
          <p:cNvPr id="3" name="Content Placeholder 2"/>
          <p:cNvSpPr>
            <a:spLocks noGrp="1"/>
          </p:cNvSpPr>
          <p:nvPr>
            <p:ph idx="1"/>
          </p:nvPr>
        </p:nvSpPr>
        <p:spPr>
          <a:xfrm>
            <a:off x="519361" y="1196752"/>
            <a:ext cx="6275040" cy="4800600"/>
          </a:xfrm>
        </p:spPr>
        <p:txBody>
          <a:bodyPr/>
          <a:lstStyle/>
          <a:p>
            <a:r>
              <a:rPr lang="en-GB" dirty="0" smtClean="0"/>
              <a:t>You have 12 minutes to collect as much information about the Roundheads and Cavaliers as possible.</a:t>
            </a:r>
          </a:p>
          <a:p>
            <a:endParaRPr lang="en-GB" dirty="0"/>
          </a:p>
          <a:p>
            <a:r>
              <a:rPr lang="en-GB" dirty="0" smtClean="0"/>
              <a:t>You each have a pen and as a group ONE tee-shirt.</a:t>
            </a:r>
          </a:p>
          <a:p>
            <a:r>
              <a:rPr lang="en-GB" dirty="0" smtClean="0"/>
              <a:t>One side is the Cavaliers, the other the Roundheads…</a:t>
            </a:r>
          </a:p>
          <a:p>
            <a:endParaRPr lang="en-GB" dirty="0" smtClean="0"/>
          </a:p>
          <a:p>
            <a:r>
              <a:rPr lang="en-GB" dirty="0" smtClean="0"/>
              <a:t>You will be writing a comparison / evaluation after the timers has ran out.</a:t>
            </a:r>
          </a:p>
          <a:p>
            <a:endParaRPr lang="en-GB" dirty="0"/>
          </a:p>
        </p:txBody>
      </p:sp>
      <p:sp>
        <p:nvSpPr>
          <p:cNvPr id="6" name="Rectangle 5"/>
          <p:cNvSpPr/>
          <p:nvPr/>
        </p:nvSpPr>
        <p:spPr>
          <a:xfrm>
            <a:off x="539552" y="6129735"/>
            <a:ext cx="7560840" cy="461665"/>
          </a:xfrm>
          <a:prstGeom prst="rect">
            <a:avLst/>
          </a:prstGeom>
        </p:spPr>
        <p:txBody>
          <a:bodyPr wrap="square">
            <a:spAutoFit/>
          </a:bodyPr>
          <a:lstStyle/>
          <a:p>
            <a:r>
              <a:rPr lang="en-GB" sz="2400" spc="-100" dirty="0">
                <a:solidFill>
                  <a:srgbClr val="303030"/>
                </a:solidFill>
                <a:latin typeface="Impact"/>
              </a:rPr>
              <a:t>WALT: Tell the difference between the Roundheads and Cavaliers?</a:t>
            </a:r>
            <a:endParaRPr lang="en-GB" sz="9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4955" y="260648"/>
            <a:ext cx="2581760" cy="2049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86383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 am looking for …</a:t>
            </a:r>
            <a:endParaRPr lang="en-GB" dirty="0"/>
          </a:p>
        </p:txBody>
      </p:sp>
      <p:sp>
        <p:nvSpPr>
          <p:cNvPr id="3" name="Content Placeholder 2"/>
          <p:cNvSpPr>
            <a:spLocks noGrp="1"/>
          </p:cNvSpPr>
          <p:nvPr>
            <p:ph idx="1"/>
          </p:nvPr>
        </p:nvSpPr>
        <p:spPr/>
        <p:txBody>
          <a:bodyPr/>
          <a:lstStyle/>
          <a:p>
            <a:r>
              <a:rPr lang="en-GB" dirty="0" smtClean="0"/>
              <a:t>I want to see;</a:t>
            </a:r>
          </a:p>
          <a:p>
            <a:endParaRPr lang="en-GB" dirty="0"/>
          </a:p>
          <a:p>
            <a:r>
              <a:rPr lang="en-GB" dirty="0" smtClean="0"/>
              <a:t>Who were the Roundheads, what did they look like?</a:t>
            </a:r>
          </a:p>
          <a:p>
            <a:r>
              <a:rPr lang="en-GB" dirty="0" smtClean="0"/>
              <a:t>Who were the Cavaliers, what did they look like?</a:t>
            </a:r>
          </a:p>
          <a:p>
            <a:r>
              <a:rPr lang="en-GB" dirty="0" smtClean="0"/>
              <a:t>Who was better equipped?</a:t>
            </a:r>
          </a:p>
          <a:p>
            <a:r>
              <a:rPr lang="en-GB" dirty="0" smtClean="0"/>
              <a:t>Who led the armies?</a:t>
            </a:r>
          </a:p>
          <a:p>
            <a:r>
              <a:rPr lang="en-GB" dirty="0" smtClean="0"/>
              <a:t>Where were they from?</a:t>
            </a:r>
          </a:p>
          <a:p>
            <a:endParaRPr lang="en-GB" dirty="0"/>
          </a:p>
          <a:p>
            <a:r>
              <a:rPr lang="en-GB" dirty="0" smtClean="0"/>
              <a:t>Comparisons between the Roundheads and the Cavaliers.</a:t>
            </a:r>
          </a:p>
          <a:p>
            <a:endParaRPr lang="en-GB" dirty="0"/>
          </a:p>
          <a:p>
            <a:r>
              <a:rPr lang="en-GB" dirty="0" smtClean="0"/>
              <a:t>EXAMPLE the Roundheads wore … where as the Cavaliers … </a:t>
            </a:r>
          </a:p>
          <a:p>
            <a:endParaRPr lang="en-GB" dirty="0"/>
          </a:p>
        </p:txBody>
      </p:sp>
    </p:spTree>
    <p:extLst>
      <p:ext uri="{BB962C8B-B14F-4D97-AF65-F5344CB8AC3E}">
        <p14:creationId xmlns:p14="http://schemas.microsoft.com/office/powerpoint/2010/main" val="1831657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Peer Assessment</a:t>
            </a:r>
            <a:endParaRPr lang="en-GB" dirty="0"/>
          </a:p>
        </p:txBody>
      </p:sp>
      <p:sp>
        <p:nvSpPr>
          <p:cNvPr id="3" name="Content Placeholder 2"/>
          <p:cNvSpPr>
            <a:spLocks noGrp="1"/>
          </p:cNvSpPr>
          <p:nvPr>
            <p:ph idx="1"/>
          </p:nvPr>
        </p:nvSpPr>
        <p:spPr/>
        <p:txBody>
          <a:bodyPr/>
          <a:lstStyle/>
          <a:p>
            <a:r>
              <a:rPr lang="en-GB" dirty="0" smtClean="0"/>
              <a:t>You will each have a couple of minutes to present to the other side. Give each other a WWW and an EBI and a level as a group based on the criteria below. BE POSITIVE.</a:t>
            </a:r>
          </a:p>
          <a:p>
            <a:endParaRPr lang="en-GB" dirty="0"/>
          </a:p>
          <a:p>
            <a:r>
              <a:rPr lang="en-GB" dirty="0" smtClean="0"/>
              <a:t>L 4 – Description of the Roundheads and Cavaliers…</a:t>
            </a:r>
          </a:p>
          <a:p>
            <a:r>
              <a:rPr lang="en-GB" dirty="0" smtClean="0"/>
              <a:t>L 5 – Explained who supported who and why?</a:t>
            </a:r>
          </a:p>
          <a:p>
            <a:r>
              <a:rPr lang="en-GB" dirty="0" smtClean="0"/>
              <a:t>L 6c – Compared ONE difference between the R and C.</a:t>
            </a:r>
          </a:p>
          <a:p>
            <a:r>
              <a:rPr lang="en-GB" dirty="0" smtClean="0"/>
              <a:t>L 6b – Compared TWO differences between the R and C.</a:t>
            </a:r>
          </a:p>
          <a:p>
            <a:r>
              <a:rPr lang="en-GB" dirty="0" smtClean="0">
                <a:solidFill>
                  <a:srgbClr val="FF0000"/>
                </a:solidFill>
              </a:rPr>
              <a:t>L 6a – Compared THREE or more differences…</a:t>
            </a:r>
          </a:p>
          <a:p>
            <a:endParaRPr lang="en-GB" dirty="0"/>
          </a:p>
        </p:txBody>
      </p:sp>
    </p:spTree>
    <p:extLst>
      <p:ext uri="{BB962C8B-B14F-4D97-AF65-F5344CB8AC3E}">
        <p14:creationId xmlns:p14="http://schemas.microsoft.com/office/powerpoint/2010/main" val="3081897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7620000" cy="1143000"/>
          </a:xfrm>
        </p:spPr>
        <p:txBody>
          <a:bodyPr/>
          <a:lstStyle/>
          <a:p>
            <a:r>
              <a:rPr lang="en-GB" dirty="0" smtClean="0"/>
              <a:t>Written Task</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You now a choice of tasks.</a:t>
            </a:r>
          </a:p>
          <a:p>
            <a:endParaRPr lang="en-GB" dirty="0" smtClean="0"/>
          </a:p>
          <a:p>
            <a:r>
              <a:rPr lang="en-GB" dirty="0" smtClean="0"/>
              <a:t>You can either write a short comparison of the Roundheads and Cavaliers, explaining what they looked like, which side fought for who, who commanded them. – This will enable a Level 6. </a:t>
            </a:r>
          </a:p>
          <a:p>
            <a:endParaRPr lang="en-GB" dirty="0"/>
          </a:p>
          <a:p>
            <a:r>
              <a:rPr lang="en-GB" dirty="0" smtClean="0"/>
              <a:t>The roundheads supported the … they were made up of … commanded by … </a:t>
            </a:r>
          </a:p>
          <a:p>
            <a:endParaRPr lang="en-GB" dirty="0"/>
          </a:p>
          <a:p>
            <a:r>
              <a:rPr lang="en-GB" dirty="0" smtClean="0"/>
              <a:t>OR answer the following Question.</a:t>
            </a:r>
          </a:p>
          <a:p>
            <a:endParaRPr lang="en-GB" dirty="0" smtClean="0"/>
          </a:p>
          <a:p>
            <a:r>
              <a:rPr lang="en-GB" dirty="0" smtClean="0"/>
              <a:t>Why the Royalists more successful at the start, what changed? – You will need to make a </a:t>
            </a:r>
            <a:r>
              <a:rPr lang="en-GB" b="1" dirty="0" smtClean="0"/>
              <a:t>JUDGEMENT </a:t>
            </a:r>
            <a:r>
              <a:rPr lang="en-GB" dirty="0" smtClean="0"/>
              <a:t>for a level 7… What were the different factors, what was the most important and why.</a:t>
            </a:r>
          </a:p>
        </p:txBody>
      </p:sp>
    </p:spTree>
    <p:extLst>
      <p:ext uri="{BB962C8B-B14F-4D97-AF65-F5344CB8AC3E}">
        <p14:creationId xmlns:p14="http://schemas.microsoft.com/office/powerpoint/2010/main" val="4228632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Homework…</a:t>
            </a:r>
            <a:endParaRPr lang="en-GB" dirty="0"/>
          </a:p>
        </p:txBody>
      </p:sp>
      <p:sp>
        <p:nvSpPr>
          <p:cNvPr id="3" name="Content Placeholder 2"/>
          <p:cNvSpPr>
            <a:spLocks noGrp="1"/>
          </p:cNvSpPr>
          <p:nvPr>
            <p:ph idx="1"/>
          </p:nvPr>
        </p:nvSpPr>
        <p:spPr/>
        <p:txBody>
          <a:bodyPr/>
          <a:lstStyle/>
          <a:p>
            <a:r>
              <a:rPr lang="en-GB" dirty="0" smtClean="0"/>
              <a:t>You will have a test on the causes of the English Civil War in the next couple of weeks.</a:t>
            </a:r>
          </a:p>
          <a:p>
            <a:endParaRPr lang="en-GB" dirty="0"/>
          </a:p>
          <a:p>
            <a:r>
              <a:rPr lang="en-GB" dirty="0" smtClean="0"/>
              <a:t>This homework will show you how to write a good essay on the causes of the Civil War and enable the best grades. It is advisable to complete it…</a:t>
            </a:r>
          </a:p>
          <a:p>
            <a:endParaRPr lang="en-GB" dirty="0"/>
          </a:p>
          <a:p>
            <a:r>
              <a:rPr lang="en-GB" dirty="0" smtClean="0"/>
              <a:t>WatHistory and Core – Download the attached word document and complete the Essay Plan… Stick it in your book next lesson. Could be helpful…</a:t>
            </a:r>
            <a:endParaRPr lang="en-GB" dirty="0"/>
          </a:p>
        </p:txBody>
      </p:sp>
    </p:spTree>
    <p:extLst>
      <p:ext uri="{BB962C8B-B14F-4D97-AF65-F5344CB8AC3E}">
        <p14:creationId xmlns:p14="http://schemas.microsoft.com/office/powerpoint/2010/main" val="1080489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Plenary</a:t>
            </a:r>
            <a:endParaRPr lang="en-GB" dirty="0"/>
          </a:p>
        </p:txBody>
      </p:sp>
      <p:sp>
        <p:nvSpPr>
          <p:cNvPr id="3" name="Content Placeholder 2"/>
          <p:cNvSpPr>
            <a:spLocks noGrp="1"/>
          </p:cNvSpPr>
          <p:nvPr>
            <p:ph idx="1"/>
          </p:nvPr>
        </p:nvSpPr>
        <p:spPr/>
        <p:txBody>
          <a:bodyPr/>
          <a:lstStyle/>
          <a:p>
            <a:r>
              <a:rPr lang="en-GB" dirty="0" smtClean="0"/>
              <a:t>One difference.</a:t>
            </a:r>
          </a:p>
          <a:p>
            <a:pPr marL="114300" indent="0">
              <a:buNone/>
            </a:pPr>
            <a:endParaRPr lang="en-GB" dirty="0" smtClean="0"/>
          </a:p>
          <a:p>
            <a:r>
              <a:rPr lang="en-GB" dirty="0" smtClean="0"/>
              <a:t>One similarity.</a:t>
            </a:r>
          </a:p>
          <a:p>
            <a:endParaRPr lang="en-GB" dirty="0"/>
          </a:p>
          <a:p>
            <a:r>
              <a:rPr lang="en-GB" dirty="0" smtClean="0"/>
              <a:t>One thing interesting. </a:t>
            </a:r>
            <a:endParaRPr lang="en-GB" dirty="0"/>
          </a:p>
        </p:txBody>
      </p:sp>
    </p:spTree>
    <p:extLst>
      <p:ext uri="{BB962C8B-B14F-4D97-AF65-F5344CB8AC3E}">
        <p14:creationId xmlns:p14="http://schemas.microsoft.com/office/powerpoint/2010/main" val="2666600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Royalists or ‘Cavaliers’</a:t>
            </a:r>
            <a:endParaRPr lang="en-GB" sz="4400" dirty="0"/>
          </a:p>
        </p:txBody>
      </p:sp>
      <p:sp>
        <p:nvSpPr>
          <p:cNvPr id="3" name="Content Placeholder 2"/>
          <p:cNvSpPr>
            <a:spLocks noGrp="1"/>
          </p:cNvSpPr>
          <p:nvPr>
            <p:ph idx="1"/>
          </p:nvPr>
        </p:nvSpPr>
        <p:spPr/>
        <p:txBody>
          <a:bodyPr/>
          <a:lstStyle/>
          <a:p>
            <a:r>
              <a:rPr lang="en-GB" dirty="0" smtClean="0"/>
              <a:t>This is a Royalist soldier.</a:t>
            </a:r>
          </a:p>
          <a:p>
            <a:r>
              <a:rPr lang="en-GB" dirty="0" smtClean="0"/>
              <a:t>They may not looks like soldiers but at the beginning of the war they did much better.</a:t>
            </a:r>
          </a:p>
          <a:p>
            <a:r>
              <a:rPr lang="en-GB" dirty="0" smtClean="0"/>
              <a:t>They had better equipment and were used to guns.</a:t>
            </a:r>
          </a:p>
          <a:p>
            <a:r>
              <a:rPr lang="en-GB" dirty="0" smtClean="0"/>
              <a:t>They could have won the war earlier on but Charles was too cautious and would not advance on London.</a:t>
            </a:r>
          </a:p>
          <a:p>
            <a:r>
              <a:rPr lang="en-GB" dirty="0" smtClean="0"/>
              <a:t>Prince Rupert commanded the cavalry </a:t>
            </a:r>
            <a:endParaRPr lang="en-GB"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717032"/>
            <a:ext cx="1875215" cy="2866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77331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ustom 1">
      <a:majorFont>
        <a:latin typeface="Impact"/>
        <a:ea typeface=""/>
        <a:cs typeface=""/>
      </a:majorFont>
      <a:minorFont>
        <a:latin typeface="Candara"/>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59</TotalTime>
  <Words>864</Words>
  <Application>Microsoft Office PowerPoint</Application>
  <PresentationFormat>On-screen Show (4:3)</PresentationFormat>
  <Paragraphs>98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Adjacency</vt:lpstr>
      <vt:lpstr>Match your pictures.</vt:lpstr>
      <vt:lpstr>WALT: Tell the difference between the Roundheads and Cavaliers?</vt:lpstr>
      <vt:lpstr>Task</vt:lpstr>
      <vt:lpstr>What I am looking for …</vt:lpstr>
      <vt:lpstr>Peer Assessment</vt:lpstr>
      <vt:lpstr>Written Task</vt:lpstr>
      <vt:lpstr>Homework…</vt:lpstr>
      <vt:lpstr>Plenary</vt:lpstr>
      <vt:lpstr>Royalists or ‘Cavaliers’</vt:lpstr>
      <vt:lpstr>Parliamentarians or ‘Roundheads’</vt:lpstr>
      <vt:lpstr>Where were they from?</vt:lpstr>
      <vt:lpstr>Who supported who?</vt:lpstr>
      <vt:lpstr>Royalists equipment.</vt:lpstr>
      <vt:lpstr>Roundheads equipment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Match your pictures.</dc:title>
  <dc:creator>CJW</dc:creator>
  <cp:lastModifiedBy>CJW</cp:lastModifiedBy>
  <cp:revision>12</cp:revision>
  <dcterms:created xsi:type="dcterms:W3CDTF">2014-03-10T20:27:22Z</dcterms:created>
  <dcterms:modified xsi:type="dcterms:W3CDTF">2014-03-10T21:27:43Z</dcterms:modified>
</cp:coreProperties>
</file>