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9" r:id="rId3"/>
    <p:sldId id="257" r:id="rId4"/>
    <p:sldId id="258" r:id="rId5"/>
    <p:sldId id="259" r:id="rId6"/>
    <p:sldId id="260" r:id="rId7"/>
    <p:sldId id="261" r:id="rId8"/>
    <p:sldId id="262" r:id="rId9"/>
    <p:sldId id="263" r:id="rId10"/>
    <p:sldId id="277" r:id="rId11"/>
    <p:sldId id="275" r:id="rId12"/>
    <p:sldId id="264" r:id="rId13"/>
    <p:sldId id="265" r:id="rId14"/>
    <p:sldId id="276" r:id="rId15"/>
    <p:sldId id="267" r:id="rId16"/>
    <p:sldId id="266" r:id="rId17"/>
    <p:sldId id="270" r:id="rId18"/>
    <p:sldId id="271" r:id="rId19"/>
    <p:sldId id="272" r:id="rId20"/>
    <p:sldId id="273" r:id="rId21"/>
    <p:sldId id="274"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C397CE9-0F4C-4E3F-B763-847D11DF8498}" type="datetimeFigureOut">
              <a:rPr lang="en-GB" smtClean="0"/>
              <a:t>10/11/2013</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D0777C-EAD7-424A-B33B-77E9BE98B577}"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97CE9-0F4C-4E3F-B763-847D11DF8498}" type="datetimeFigureOut">
              <a:rPr lang="en-GB" smtClean="0"/>
              <a:t>10/11/2013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0777C-EAD7-424A-B33B-77E9BE98B57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0D0777C-EAD7-424A-B33B-77E9BE98B577}"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97CE9-0F4C-4E3F-B763-847D11DF8498}" type="datetimeFigureOut">
              <a:rPr lang="en-GB" smtClean="0"/>
              <a:t>10/11/2013</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C397CE9-0F4C-4E3F-B763-847D11DF8498}" type="datetimeFigureOut">
              <a:rPr lang="en-GB" smtClean="0"/>
              <a:t>10/11/2013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A0D0777C-EAD7-424A-B33B-77E9BE98B577}"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3C397CE9-0F4C-4E3F-B763-847D11DF8498}" type="datetimeFigureOut">
              <a:rPr lang="en-GB" smtClean="0"/>
              <a:t>10/11/2013</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D0777C-EAD7-424A-B33B-77E9BE98B577}"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C397CE9-0F4C-4E3F-B763-847D11DF8498}" type="datetimeFigureOut">
              <a:rPr lang="en-GB" smtClean="0"/>
              <a:t>10/11/2013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0777C-EAD7-424A-B33B-77E9BE98B577}"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C397CE9-0F4C-4E3F-B763-847D11DF8498}" type="datetimeFigureOut">
              <a:rPr lang="en-GB" smtClean="0"/>
              <a:t>10/11/2013</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0D0777C-EAD7-424A-B33B-77E9BE98B577}"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397CE9-0F4C-4E3F-B763-847D11DF8498}" type="datetimeFigureOut">
              <a:rPr lang="en-GB" smtClean="0"/>
              <a:t>10/11/2013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A0D0777C-EAD7-424A-B33B-77E9BE98B57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C397CE9-0F4C-4E3F-B763-847D11DF8498}" type="datetimeFigureOut">
              <a:rPr lang="en-GB" smtClean="0"/>
              <a:t>10/11/2013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0D0777C-EAD7-424A-B33B-77E9BE98B57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0D0777C-EAD7-424A-B33B-77E9BE98B577}"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C397CE9-0F4C-4E3F-B763-847D11DF8498}" type="datetimeFigureOut">
              <a:rPr lang="en-GB" smtClean="0"/>
              <a:t>10/11/2013</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0D0777C-EAD7-424A-B33B-77E9BE98B577}"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C397CE9-0F4C-4E3F-B763-847D11DF8498}" type="datetimeFigureOut">
              <a:rPr lang="en-GB" smtClean="0"/>
              <a:t>10/11/2013</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C397CE9-0F4C-4E3F-B763-847D11DF8498}" type="datetimeFigureOut">
              <a:rPr lang="en-GB" smtClean="0"/>
              <a:t>10/11/2013</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0D0777C-EAD7-424A-B33B-77E9BE98B577}"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2780928"/>
            <a:ext cx="7416824" cy="3273896"/>
          </a:xfrm>
        </p:spPr>
        <p:txBody>
          <a:bodyPr>
            <a:normAutofit/>
          </a:bodyPr>
          <a:lstStyle/>
          <a:p>
            <a:r>
              <a:rPr lang="en-GB" cap="none" dirty="0" smtClean="0">
                <a:latin typeface="Candara" panose="020E0502030303020204" pitchFamily="34" charset="0"/>
              </a:rPr>
              <a:t>WILFS</a:t>
            </a:r>
          </a:p>
          <a:p>
            <a:endParaRPr lang="en-GB" cap="none" dirty="0" smtClean="0">
              <a:latin typeface="Candara" panose="020E0502030303020204" pitchFamily="34" charset="0"/>
            </a:endParaRPr>
          </a:p>
          <a:p>
            <a:pPr algn="l"/>
            <a:r>
              <a:rPr lang="en-GB" cap="none" dirty="0" smtClean="0">
                <a:latin typeface="Candara" panose="020E0502030303020204" pitchFamily="34" charset="0"/>
              </a:rPr>
              <a:t>D- Understand The Motives Behind Nazi Employment Policy.</a:t>
            </a:r>
          </a:p>
          <a:p>
            <a:pPr algn="l"/>
            <a:endParaRPr lang="en-GB" cap="none" dirty="0" smtClean="0">
              <a:latin typeface="Candara" panose="020E0502030303020204" pitchFamily="34" charset="0"/>
            </a:endParaRPr>
          </a:p>
          <a:p>
            <a:pPr algn="l"/>
            <a:r>
              <a:rPr lang="en-GB" cap="none" dirty="0" smtClean="0">
                <a:latin typeface="Candara" panose="020E0502030303020204" pitchFamily="34" charset="0"/>
              </a:rPr>
              <a:t>C- Compare The Experiences Of Both Groups.</a:t>
            </a:r>
          </a:p>
          <a:p>
            <a:pPr algn="l"/>
            <a:endParaRPr lang="en-GB" cap="none" dirty="0" smtClean="0">
              <a:latin typeface="Candara" panose="020E0502030303020204" pitchFamily="34" charset="0"/>
            </a:endParaRPr>
          </a:p>
          <a:p>
            <a:pPr algn="l"/>
            <a:r>
              <a:rPr lang="en-GB" cap="none" dirty="0" smtClean="0">
                <a:latin typeface="Candara" panose="020E0502030303020204" pitchFamily="34" charset="0"/>
              </a:rPr>
              <a:t>B- Explain The Policies Towards The Workers And Peasants.</a:t>
            </a:r>
          </a:p>
          <a:p>
            <a:pPr algn="l"/>
            <a:endParaRPr lang="en-GB" cap="none" dirty="0" smtClean="0">
              <a:latin typeface="Candara" panose="020E0502030303020204" pitchFamily="34" charset="0"/>
            </a:endParaRPr>
          </a:p>
          <a:p>
            <a:pPr algn="l"/>
            <a:r>
              <a:rPr lang="en-GB" cap="none" dirty="0" smtClean="0">
                <a:latin typeface="Candara" panose="020E0502030303020204" pitchFamily="34" charset="0"/>
              </a:rPr>
              <a:t>A- Evaluate The Success Or Otherwise Of The Nazi Policies.</a:t>
            </a:r>
            <a:endParaRPr lang="en-GB" cap="none" dirty="0">
              <a:latin typeface="Candara" panose="020E0502030303020204" pitchFamily="34" charset="0"/>
            </a:endParaRPr>
          </a:p>
        </p:txBody>
      </p:sp>
      <p:sp>
        <p:nvSpPr>
          <p:cNvPr id="2" name="Title 1"/>
          <p:cNvSpPr>
            <a:spLocks noGrp="1"/>
          </p:cNvSpPr>
          <p:nvPr>
            <p:ph type="ctrTitle"/>
          </p:nvPr>
        </p:nvSpPr>
        <p:spPr/>
        <p:txBody>
          <a:bodyPr>
            <a:normAutofit/>
          </a:bodyPr>
          <a:lstStyle/>
          <a:p>
            <a:r>
              <a:rPr lang="en-GB" b="1" dirty="0" smtClean="0">
                <a:solidFill>
                  <a:srgbClr val="FF0000"/>
                </a:solidFill>
                <a:latin typeface="Candara" panose="020E0502030303020204" pitchFamily="34" charset="0"/>
              </a:rPr>
              <a:t>WALT: What </a:t>
            </a:r>
            <a:r>
              <a:rPr lang="en-GB" b="1" dirty="0">
                <a:solidFill>
                  <a:srgbClr val="FF0000"/>
                </a:solidFill>
                <a:latin typeface="Candara" panose="020E0502030303020204" pitchFamily="34" charset="0"/>
              </a:rPr>
              <a:t>was life like for German workers and peasants?</a:t>
            </a:r>
            <a:endParaRPr lang="en-GB" b="1" dirty="0">
              <a:solidFill>
                <a:srgbClr val="FF0000"/>
              </a:solidFill>
              <a:latin typeface="Candara" panose="020E0502030303020204" pitchFamily="34" charset="0"/>
            </a:endParaRPr>
          </a:p>
        </p:txBody>
      </p:sp>
    </p:spTree>
    <p:extLst>
      <p:ext uri="{BB962C8B-B14F-4D97-AF65-F5344CB8AC3E}">
        <p14:creationId xmlns:p14="http://schemas.microsoft.com/office/powerpoint/2010/main" val="999752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andara" panose="020E0502030303020204" pitchFamily="34" charset="0"/>
              </a:rPr>
              <a:t>Trade Unions</a:t>
            </a:r>
            <a:endParaRPr lang="en-GB" dirty="0">
              <a:latin typeface="Candara" panose="020E0502030303020204" pitchFamily="34" charset="0"/>
            </a:endParaRPr>
          </a:p>
        </p:txBody>
      </p:sp>
      <p:sp>
        <p:nvSpPr>
          <p:cNvPr id="3" name="Content Placeholder 2"/>
          <p:cNvSpPr>
            <a:spLocks noGrp="1"/>
          </p:cNvSpPr>
          <p:nvPr>
            <p:ph sz="quarter" idx="1"/>
          </p:nvPr>
        </p:nvSpPr>
        <p:spPr/>
        <p:txBody>
          <a:bodyPr>
            <a:normAutofit/>
          </a:bodyPr>
          <a:lstStyle/>
          <a:p>
            <a:r>
              <a:rPr lang="en-GB" dirty="0" smtClean="0">
                <a:latin typeface="Candara" panose="020E0502030303020204" pitchFamily="34" charset="0"/>
              </a:rPr>
              <a:t>Strikes </a:t>
            </a:r>
            <a:r>
              <a:rPr lang="en-GB" dirty="0">
                <a:latin typeface="Candara" panose="020E0502030303020204" pitchFamily="34" charset="0"/>
              </a:rPr>
              <a:t>– the traditional way for the working class to vent their anger over an issue – were banned. Strikes had been a thorn in the side of Weimar Germany in its final years. </a:t>
            </a:r>
            <a:endParaRPr lang="en-GB" dirty="0">
              <a:latin typeface="Candara" panose="020E0502030303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47563381"/>
              </p:ext>
            </p:extLst>
          </p:nvPr>
        </p:nvGraphicFramePr>
        <p:xfrm>
          <a:off x="1475656" y="4293096"/>
          <a:ext cx="6096000" cy="1854200"/>
        </p:xfrm>
        <a:graphic>
          <a:graphicData uri="http://schemas.openxmlformats.org/drawingml/2006/table">
            <a:tbl>
              <a:tblPr firstRow="1" bandRow="1">
                <a:tableStyleId>{F5AB1C69-6EDB-4FF4-983F-18BD219EF322}</a:tableStyleId>
              </a:tblPr>
              <a:tblGrid>
                <a:gridCol w="3048000"/>
                <a:gridCol w="3048000"/>
              </a:tblGrid>
              <a:tr h="370840">
                <a:tc>
                  <a:txBody>
                    <a:bodyPr/>
                    <a:lstStyle/>
                    <a:p>
                      <a:r>
                        <a:rPr lang="en-GB" dirty="0" smtClean="0"/>
                        <a:t>Year</a:t>
                      </a:r>
                      <a:endParaRPr lang="en-GB" dirty="0"/>
                    </a:p>
                  </a:txBody>
                  <a:tcPr/>
                </a:tc>
                <a:tc>
                  <a:txBody>
                    <a:bodyPr/>
                    <a:lstStyle/>
                    <a:p>
                      <a:r>
                        <a:rPr lang="en-GB" dirty="0" smtClean="0"/>
                        <a:t>Day’s Lost to Strikes</a:t>
                      </a:r>
                      <a:endParaRPr lang="en-GB" dirty="0"/>
                    </a:p>
                  </a:txBody>
                  <a:tcPr/>
                </a:tc>
              </a:tr>
              <a:tr h="370840">
                <a:tc>
                  <a:txBody>
                    <a:bodyPr/>
                    <a:lstStyle/>
                    <a:p>
                      <a:r>
                        <a:rPr lang="en-GB" dirty="0" smtClean="0"/>
                        <a:t>1928 </a:t>
                      </a:r>
                      <a:endParaRPr lang="en-GB" dirty="0"/>
                    </a:p>
                  </a:txBody>
                  <a:tcPr/>
                </a:tc>
                <a:tc>
                  <a:txBody>
                    <a:bodyPr/>
                    <a:lstStyle/>
                    <a:p>
                      <a:r>
                        <a:rPr lang="en-GB" dirty="0" smtClean="0"/>
                        <a:t>20,339,000</a:t>
                      </a:r>
                      <a:endParaRPr lang="en-GB" dirty="0"/>
                    </a:p>
                  </a:txBody>
                  <a:tcPr/>
                </a:tc>
              </a:tr>
              <a:tr h="370840">
                <a:tc>
                  <a:txBody>
                    <a:bodyPr/>
                    <a:lstStyle/>
                    <a:p>
                      <a:r>
                        <a:rPr lang="en-GB" dirty="0" smtClean="0"/>
                        <a:t>1930 </a:t>
                      </a:r>
                      <a:endParaRPr lang="en-GB" dirty="0"/>
                    </a:p>
                  </a:txBody>
                  <a:tcPr/>
                </a:tc>
                <a:tc>
                  <a:txBody>
                    <a:bodyPr/>
                    <a:lstStyle/>
                    <a:p>
                      <a:r>
                        <a:rPr lang="en-GB" dirty="0" smtClean="0"/>
                        <a:t>4,029,000</a:t>
                      </a:r>
                      <a:endParaRPr lang="en-GB" dirty="0"/>
                    </a:p>
                  </a:txBody>
                  <a:tcPr/>
                </a:tc>
              </a:tr>
              <a:tr h="370840">
                <a:tc>
                  <a:txBody>
                    <a:bodyPr/>
                    <a:lstStyle/>
                    <a:p>
                      <a:r>
                        <a:rPr lang="en-GB" dirty="0" smtClean="0"/>
                        <a:t>1933</a:t>
                      </a:r>
                      <a:endParaRPr lang="en-GB" dirty="0"/>
                    </a:p>
                  </a:txBody>
                  <a:tcPr/>
                </a:tc>
                <a:tc>
                  <a:txBody>
                    <a:bodyPr/>
                    <a:lstStyle/>
                    <a:p>
                      <a:r>
                        <a:rPr lang="en-GB" dirty="0" smtClean="0"/>
                        <a:t>96,000</a:t>
                      </a:r>
                      <a:endParaRPr lang="en-GB" dirty="0"/>
                    </a:p>
                  </a:txBody>
                  <a:tcPr/>
                </a:tc>
              </a:tr>
              <a:tr h="370840">
                <a:tc>
                  <a:txBody>
                    <a:bodyPr/>
                    <a:lstStyle/>
                    <a:p>
                      <a:r>
                        <a:rPr lang="en-GB" dirty="0" smtClean="0"/>
                        <a:t>1934-1939</a:t>
                      </a:r>
                      <a:endParaRPr lang="en-GB" dirty="0"/>
                    </a:p>
                  </a:txBody>
                  <a:tcPr/>
                </a:tc>
                <a:tc>
                  <a:txBody>
                    <a:bodyPr/>
                    <a:lstStyle/>
                    <a:p>
                      <a:r>
                        <a:rPr lang="en-GB" dirty="0" smtClean="0"/>
                        <a:t>0</a:t>
                      </a:r>
                      <a:endParaRPr lang="en-GB" dirty="0"/>
                    </a:p>
                  </a:txBody>
                  <a:tcPr/>
                </a:tc>
              </a:tr>
            </a:tbl>
          </a:graphicData>
        </a:graphic>
      </p:graphicFrame>
      <p:sp>
        <p:nvSpPr>
          <p:cNvPr id="5"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203721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German Labour Front</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smtClean="0">
                <a:latin typeface="Candara" panose="020E0502030303020204" pitchFamily="34" charset="0"/>
              </a:rPr>
              <a:t>2</a:t>
            </a:r>
            <a:r>
              <a:rPr lang="en-GB" baseline="30000" dirty="0" smtClean="0">
                <a:latin typeface="Candara" panose="020E0502030303020204" pitchFamily="34" charset="0"/>
              </a:rPr>
              <a:t>nd</a:t>
            </a:r>
            <a:r>
              <a:rPr lang="en-GB" dirty="0" smtClean="0">
                <a:latin typeface="Candara" panose="020E0502030303020204" pitchFamily="34" charset="0"/>
              </a:rPr>
              <a:t> May 1933 – Hitler ordered the SA to arrest Trade Union Leaders. Robert Ley was tasked with forming the DAF (Labour Front). The only Union like organization allowed in the Third Reich.</a:t>
            </a:r>
          </a:p>
          <a:p>
            <a:r>
              <a:rPr lang="en-GB" dirty="0">
                <a:latin typeface="Candara" panose="020E0502030303020204" pitchFamily="34" charset="0"/>
              </a:rPr>
              <a:t>DAF set wage levels at a low level and a pay freeze was introduced. </a:t>
            </a:r>
          </a:p>
          <a:p>
            <a:r>
              <a:rPr lang="en-GB" dirty="0">
                <a:latin typeface="Candara" panose="020E0502030303020204" pitchFamily="34" charset="0"/>
              </a:rPr>
              <a:t>DAF issued work books which recorded the work record of everyone – you couldn’t get work without one.</a:t>
            </a:r>
          </a:p>
          <a:p>
            <a:endParaRPr lang="en-GB" dirty="0" smtClean="0"/>
          </a:p>
          <a:p>
            <a:endParaRPr lang="en-GB" dirty="0" smtClean="0"/>
          </a:p>
          <a:p>
            <a:endParaRPr lang="en-GB" dirty="0"/>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3262906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German Labour Front (DAF)	</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smtClean="0">
                <a:latin typeface="Candara" panose="020E0502030303020204" pitchFamily="34" charset="0"/>
              </a:rPr>
              <a:t>Compulsory deductions made for Income Tax and SDA programme.</a:t>
            </a:r>
          </a:p>
          <a:p>
            <a:r>
              <a:rPr lang="en-GB" dirty="0" smtClean="0">
                <a:latin typeface="Candara" panose="020E0502030303020204" pitchFamily="34" charset="0"/>
              </a:rPr>
              <a:t>DAF had two sub groups.</a:t>
            </a:r>
          </a:p>
          <a:p>
            <a:r>
              <a:rPr lang="en-GB" dirty="0" smtClean="0">
                <a:latin typeface="Candara" panose="020E0502030303020204" pitchFamily="34" charset="0"/>
              </a:rPr>
              <a:t>KDF – Strength through Joy – Organised leisure.</a:t>
            </a:r>
          </a:p>
          <a:p>
            <a:r>
              <a:rPr lang="en-GB" dirty="0" smtClean="0">
                <a:latin typeface="Candara" panose="020E0502030303020204" pitchFamily="34" charset="0"/>
              </a:rPr>
              <a:t>SDA – Beauty of Work – Renovated workplaces and work canteens</a:t>
            </a:r>
            <a:endParaRPr lang="en-GB" dirty="0">
              <a:latin typeface="Candara" panose="020E0502030303020204" pitchFamily="34" charset="0"/>
            </a:endParaRPr>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2345233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Strength through Joy (KDF)</a:t>
            </a:r>
            <a:endParaRPr lang="en-GB" dirty="0">
              <a:latin typeface="Candara" panose="020E0502030303020204" pitchFamily="34" charset="0"/>
            </a:endParaRPr>
          </a:p>
        </p:txBody>
      </p:sp>
      <p:sp>
        <p:nvSpPr>
          <p:cNvPr id="3" name="Content Placeholder 2"/>
          <p:cNvSpPr>
            <a:spLocks noGrp="1"/>
          </p:cNvSpPr>
          <p:nvPr>
            <p:ph sz="quarter" idx="1"/>
          </p:nvPr>
        </p:nvSpPr>
        <p:spPr/>
        <p:txBody>
          <a:bodyPr>
            <a:normAutofit lnSpcReduction="10000"/>
          </a:bodyPr>
          <a:lstStyle/>
          <a:p>
            <a:r>
              <a:rPr lang="en-GB" dirty="0" smtClean="0">
                <a:latin typeface="Candara" panose="020E0502030303020204" pitchFamily="34" charset="0"/>
              </a:rPr>
              <a:t>The KDF aimed to encourage workers to work harder by giving them the incentive of better leisure.</a:t>
            </a:r>
          </a:p>
          <a:p>
            <a:r>
              <a:rPr lang="en-GB" dirty="0" smtClean="0">
                <a:latin typeface="Candara" panose="020E0502030303020204" pitchFamily="34" charset="0"/>
              </a:rPr>
              <a:t>The head of the KDF (Dr Ley) wanted to occupy the workforce to diver them from any opposition and make them refreshed to work harder.</a:t>
            </a:r>
          </a:p>
          <a:p>
            <a:r>
              <a:rPr lang="en-GB" dirty="0" smtClean="0">
                <a:latin typeface="Candara" panose="020E0502030303020204" pitchFamily="34" charset="0"/>
              </a:rPr>
              <a:t>The KDF organised cruises at bargain prices, skiing and walking holidays at a cheap rate, foreign tours, football and other sports events, and cultural and musical activities.</a:t>
            </a:r>
          </a:p>
          <a:p>
            <a:r>
              <a:rPr lang="en-GB" dirty="0" smtClean="0">
                <a:latin typeface="Candara" panose="020E0502030303020204" pitchFamily="34" charset="0"/>
              </a:rPr>
              <a:t>The KDF also set up special savings schemes to help them purchase a new VW beetle – The Peoples Car.</a:t>
            </a:r>
            <a:endParaRPr lang="en-GB" dirty="0">
              <a:latin typeface="Candara" panose="020E0502030303020204" pitchFamily="34" charset="0"/>
            </a:endParaRPr>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623518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Strength through Joy.</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smtClean="0">
                <a:latin typeface="Candara" panose="020E0502030303020204" pitchFamily="34" charset="0"/>
              </a:rPr>
              <a:t>Ley ordered the building of two new cruise-liners that were used to take German workers on foreign holidays. In 1938 an estimated 180,000 people went on cruises.</a:t>
            </a:r>
          </a:p>
          <a:p>
            <a:r>
              <a:rPr lang="en-GB" dirty="0" smtClean="0">
                <a:latin typeface="Candara" panose="020E0502030303020204" pitchFamily="34" charset="0"/>
              </a:rPr>
              <a:t>Others were given free holidays in Germany.</a:t>
            </a:r>
          </a:p>
          <a:p>
            <a:r>
              <a:rPr lang="en-GB" dirty="0" smtClean="0">
                <a:latin typeface="Candara" panose="020E0502030303020204" pitchFamily="34" charset="0"/>
              </a:rPr>
              <a:t>Great propaganda tool for the Nazi Government. A propaganda sham perhaps?</a:t>
            </a:r>
            <a:endParaRPr lang="en-GB" dirty="0">
              <a:latin typeface="Candara" panose="020E0502030303020204" pitchFamily="34" charset="0"/>
            </a:endParaRPr>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2305553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Conditions of Work</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smtClean="0">
                <a:latin typeface="Candara" panose="020E0502030303020204" pitchFamily="34" charset="0"/>
              </a:rPr>
              <a:t>Beauty of Work (SDA) did much to improve working conditions however…</a:t>
            </a:r>
          </a:p>
          <a:p>
            <a:r>
              <a:rPr lang="en-GB" dirty="0" smtClean="0">
                <a:latin typeface="Candara" panose="020E0502030303020204" pitchFamily="34" charset="0"/>
              </a:rPr>
              <a:t>Wages actually fell and then were frozen. </a:t>
            </a:r>
          </a:p>
          <a:p>
            <a:r>
              <a:rPr lang="en-GB" dirty="0" smtClean="0">
                <a:latin typeface="Candara" panose="020E0502030303020204" pitchFamily="34" charset="0"/>
              </a:rPr>
              <a:t>Wages had recovered by 85% compared to 1928 levels.</a:t>
            </a:r>
          </a:p>
          <a:p>
            <a:r>
              <a:rPr lang="en-GB" dirty="0" smtClean="0">
                <a:latin typeface="Candara" panose="020E0502030303020204" pitchFamily="34" charset="0"/>
              </a:rPr>
              <a:t>Worked longer hours.</a:t>
            </a:r>
          </a:p>
          <a:p>
            <a:r>
              <a:rPr lang="en-GB" dirty="0" smtClean="0">
                <a:latin typeface="Candara" panose="020E0502030303020204" pitchFamily="34" charset="0"/>
              </a:rPr>
              <a:t>People who refused to go to work were imprisoned.</a:t>
            </a:r>
          </a:p>
          <a:p>
            <a:r>
              <a:rPr lang="en-GB" dirty="0" smtClean="0">
                <a:latin typeface="Candara" panose="020E0502030303020204" pitchFamily="34" charset="0"/>
              </a:rPr>
              <a:t>Striking was illegal. </a:t>
            </a:r>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993412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andara" panose="020E0502030303020204" pitchFamily="34" charset="0"/>
              </a:rPr>
              <a:t>Nazi Agricultural Policy</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err="1" smtClean="0">
                <a:latin typeface="Candara" panose="020E0502030303020204" pitchFamily="34" charset="0"/>
              </a:rPr>
              <a:t>Blut</a:t>
            </a:r>
            <a:r>
              <a:rPr lang="en-GB" dirty="0" smtClean="0">
                <a:latin typeface="Candara" panose="020E0502030303020204" pitchFamily="34" charset="0"/>
              </a:rPr>
              <a:t> &amp; </a:t>
            </a:r>
            <a:r>
              <a:rPr lang="en-GB" dirty="0" err="1" smtClean="0">
                <a:latin typeface="Candara" panose="020E0502030303020204" pitchFamily="34" charset="0"/>
              </a:rPr>
              <a:t>Boden</a:t>
            </a:r>
            <a:r>
              <a:rPr lang="en-GB" dirty="0" smtClean="0">
                <a:latin typeface="Candara" panose="020E0502030303020204" pitchFamily="34" charset="0"/>
              </a:rPr>
              <a:t> – Blood and Soil</a:t>
            </a:r>
          </a:p>
          <a:p>
            <a:r>
              <a:rPr lang="en-GB" dirty="0" smtClean="0">
                <a:latin typeface="Candara" panose="020E0502030303020204" pitchFamily="34" charset="0"/>
              </a:rPr>
              <a:t>Nazi ideology held traditional German peasants (small farmers) in very high regard.</a:t>
            </a:r>
          </a:p>
          <a:p>
            <a:r>
              <a:rPr lang="en-GB" dirty="0" smtClean="0">
                <a:latin typeface="Candara" panose="020E0502030303020204" pitchFamily="34" charset="0"/>
              </a:rPr>
              <a:t>Peasants were seen as racially pure being isolated from the more cosmopolitan German cities, and as more patriotic due to their attachment to their land.</a:t>
            </a:r>
          </a:p>
          <a:p>
            <a:r>
              <a:rPr lang="en-GB" dirty="0" smtClean="0">
                <a:latin typeface="Candara" panose="020E0502030303020204" pitchFamily="34" charset="0"/>
              </a:rPr>
              <a:t>Peasant were seen by Nazi ideologues as free from the moral decline and degeneration of urban Germany and therefore were central to the creation of a new purer ‘peoples community’.</a:t>
            </a:r>
            <a:endParaRPr lang="en-GB" dirty="0">
              <a:latin typeface="Candara" panose="020E0502030303020204" pitchFamily="34" charset="0"/>
            </a:endParaRPr>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3885456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andara" panose="020E0502030303020204" pitchFamily="34" charset="0"/>
              </a:rPr>
              <a:t>Policy Aims</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smtClean="0">
                <a:latin typeface="Candara" panose="020E0502030303020204" pitchFamily="34" charset="0"/>
              </a:rPr>
              <a:t>Walter </a:t>
            </a:r>
            <a:r>
              <a:rPr lang="en-GB" dirty="0" err="1" smtClean="0">
                <a:latin typeface="Candara" panose="020E0502030303020204" pitchFamily="34" charset="0"/>
              </a:rPr>
              <a:t>Darre</a:t>
            </a:r>
            <a:r>
              <a:rPr lang="en-GB" dirty="0" smtClean="0">
                <a:latin typeface="Candara" panose="020E0502030303020204" pitchFamily="34" charset="0"/>
              </a:rPr>
              <a:t> – Minister for Food and Agriculture had 2 main aims:</a:t>
            </a:r>
          </a:p>
          <a:p>
            <a:endParaRPr lang="en-GB" dirty="0">
              <a:latin typeface="Candara" panose="020E0502030303020204" pitchFamily="34" charset="0"/>
            </a:endParaRPr>
          </a:p>
          <a:p>
            <a:r>
              <a:rPr lang="en-GB" dirty="0" smtClean="0">
                <a:latin typeface="Candara" panose="020E0502030303020204" pitchFamily="34" charset="0"/>
              </a:rPr>
              <a:t>1. To halt the population drift from countryside to the towns</a:t>
            </a:r>
          </a:p>
          <a:p>
            <a:r>
              <a:rPr lang="en-GB" dirty="0" smtClean="0">
                <a:latin typeface="Candara" panose="020E0502030303020204" pitchFamily="34" charset="0"/>
              </a:rPr>
              <a:t>2. To protect the peasants from debt and takeover by larger farms or retail outlets.</a:t>
            </a:r>
          </a:p>
          <a:p>
            <a:r>
              <a:rPr lang="en-GB" dirty="0" smtClean="0">
                <a:latin typeface="Candara" panose="020E0502030303020204" pitchFamily="34" charset="0"/>
              </a:rPr>
              <a:t>To do this the whole food industry was coordinated by a massive and bureaucratic organisation known as the Reich Food Estate.</a:t>
            </a:r>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4188958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Reich Food Estate</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smtClean="0">
                <a:latin typeface="Candara" panose="020E0502030303020204" pitchFamily="34" charset="0"/>
              </a:rPr>
              <a:t>Based on the </a:t>
            </a:r>
            <a:r>
              <a:rPr lang="en-GB" dirty="0" err="1" smtClean="0">
                <a:latin typeface="Candara" panose="020E0502030303020204" pitchFamily="34" charset="0"/>
              </a:rPr>
              <a:t>Fuhrerprincip</a:t>
            </a:r>
            <a:r>
              <a:rPr lang="en-GB" dirty="0" smtClean="0">
                <a:latin typeface="Candara" panose="020E0502030303020204" pitchFamily="34" charset="0"/>
              </a:rPr>
              <a:t> throughout.</a:t>
            </a:r>
          </a:p>
          <a:p>
            <a:r>
              <a:rPr lang="en-GB" dirty="0" err="1" smtClean="0">
                <a:latin typeface="Candara" panose="020E0502030303020204" pitchFamily="34" charset="0"/>
              </a:rPr>
              <a:t>Darre</a:t>
            </a:r>
            <a:r>
              <a:rPr lang="en-GB" dirty="0" smtClean="0">
                <a:latin typeface="Candara" panose="020E0502030303020204" pitchFamily="34" charset="0"/>
              </a:rPr>
              <a:t> aimed to control both agricultural production and retail through a vast command structure.</a:t>
            </a:r>
          </a:p>
          <a:p>
            <a:r>
              <a:rPr lang="en-GB" dirty="0" smtClean="0">
                <a:latin typeface="Candara" panose="020E0502030303020204" pitchFamily="34" charset="0"/>
              </a:rPr>
              <a:t>The Reich Food Estate fixed prices and wage rates, set production quotas and dictated farming practices.</a:t>
            </a:r>
          </a:p>
          <a:p>
            <a:r>
              <a:rPr lang="en-GB" dirty="0" smtClean="0">
                <a:latin typeface="Candara" panose="020E0502030303020204" pitchFamily="34" charset="0"/>
              </a:rPr>
              <a:t>Such state direction and protection inevitably led to a recovery in the agricultural economy. </a:t>
            </a:r>
          </a:p>
          <a:p>
            <a:pPr marL="0" indent="0">
              <a:buNone/>
            </a:pPr>
            <a:endParaRPr lang="en-GB" dirty="0"/>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1437879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Other Policies</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smtClean="0">
                <a:latin typeface="Candara" panose="020E0502030303020204" pitchFamily="34" charset="0"/>
              </a:rPr>
              <a:t>The Reich Entailed Farm Law 1933 protected thousands of small farms from completion. Any farm over 30 acres was classified as an ‘Hereditary Farm’. An Hereditary Farm could not be divided up on the death of its owner – it had to be passed onto the eldest son intact. </a:t>
            </a:r>
          </a:p>
          <a:p>
            <a:r>
              <a:rPr lang="en-GB" dirty="0" smtClean="0">
                <a:latin typeface="Candara" panose="020E0502030303020204" pitchFamily="34" charset="0"/>
              </a:rPr>
              <a:t>Peasants were also given considerable financial inducement to stay on the land – For instance agricultural workers were exempt from National Insurance and Health Insurance.</a:t>
            </a:r>
            <a:endParaRPr lang="en-GB" dirty="0">
              <a:latin typeface="Candara" panose="020E0502030303020204" pitchFamily="34" charset="0"/>
            </a:endParaRPr>
          </a:p>
        </p:txBody>
      </p:sp>
      <p:sp>
        <p:nvSpPr>
          <p:cNvPr id="4" name="Content Placeholder 2"/>
          <p:cNvSpPr txBox="1">
            <a:spLocks/>
          </p:cNvSpPr>
          <p:nvPr/>
        </p:nvSpPr>
        <p:spPr>
          <a:xfrm>
            <a:off x="1763688" y="6381328"/>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1292226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Exam Question – June 2011</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endParaRPr lang="en-GB" dirty="0">
              <a:latin typeface="Candara" panose="020E0502030303020204" pitchFamily="34" charset="0"/>
            </a:endParaRPr>
          </a:p>
          <a:p>
            <a:r>
              <a:rPr lang="en-GB" dirty="0">
                <a:latin typeface="Candara" panose="020E0502030303020204" pitchFamily="34" charset="0"/>
              </a:rPr>
              <a:t>‘Nazi policies towards German workers and peasants did little to improve the lives </a:t>
            </a:r>
            <a:r>
              <a:rPr lang="en-GB" dirty="0" smtClean="0">
                <a:latin typeface="Candara" panose="020E0502030303020204" pitchFamily="34" charset="0"/>
              </a:rPr>
              <a:t>of these </a:t>
            </a:r>
            <a:r>
              <a:rPr lang="en-GB" dirty="0">
                <a:latin typeface="Candara" panose="020E0502030303020204" pitchFamily="34" charset="0"/>
              </a:rPr>
              <a:t>groups in the years 1933 to 1939.’</a:t>
            </a:r>
          </a:p>
          <a:p>
            <a:endParaRPr lang="en-GB" dirty="0">
              <a:latin typeface="Candara" panose="020E0502030303020204" pitchFamily="34" charset="0"/>
            </a:endParaRPr>
          </a:p>
          <a:p>
            <a:r>
              <a:rPr lang="en-GB" dirty="0">
                <a:latin typeface="Candara" panose="020E0502030303020204" pitchFamily="34" charset="0"/>
              </a:rPr>
              <a:t>Explain why you agree or disagree with this view.</a:t>
            </a:r>
          </a:p>
          <a:p>
            <a:endParaRPr lang="en-GB" dirty="0"/>
          </a:p>
        </p:txBody>
      </p:sp>
    </p:spTree>
    <p:extLst>
      <p:ext uri="{BB962C8B-B14F-4D97-AF65-F5344CB8AC3E}">
        <p14:creationId xmlns:p14="http://schemas.microsoft.com/office/powerpoint/2010/main" val="854084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Evaluation – Success or Failure?</a:t>
            </a:r>
            <a:endParaRPr lang="en-GB" dirty="0">
              <a:latin typeface="Candara" panose="020E0502030303020204" pitchFamily="34" charset="0"/>
            </a:endParaRPr>
          </a:p>
        </p:txBody>
      </p:sp>
      <p:sp>
        <p:nvSpPr>
          <p:cNvPr id="3" name="Content Placeholder 2"/>
          <p:cNvSpPr>
            <a:spLocks noGrp="1"/>
          </p:cNvSpPr>
          <p:nvPr>
            <p:ph sz="quarter" idx="1"/>
          </p:nvPr>
        </p:nvSpPr>
        <p:spPr/>
        <p:txBody>
          <a:bodyPr>
            <a:normAutofit fontScale="92500" lnSpcReduction="10000"/>
          </a:bodyPr>
          <a:lstStyle/>
          <a:p>
            <a:r>
              <a:rPr lang="en-GB" dirty="0" smtClean="0">
                <a:latin typeface="Candara" panose="020E0502030303020204" pitchFamily="34" charset="0"/>
              </a:rPr>
              <a:t>Half a million farms protected by Hereditary status.</a:t>
            </a:r>
          </a:p>
          <a:p>
            <a:r>
              <a:rPr lang="en-GB" dirty="0" smtClean="0">
                <a:latin typeface="Candara" panose="020E0502030303020204" pitchFamily="34" charset="0"/>
              </a:rPr>
              <a:t>Farmers income increased 41% between 1933-1936.</a:t>
            </a:r>
          </a:p>
          <a:p>
            <a:r>
              <a:rPr lang="en-GB" dirty="0" smtClean="0">
                <a:latin typeface="Candara" panose="020E0502030303020204" pitchFamily="34" charset="0"/>
              </a:rPr>
              <a:t>‘Command’ structure reduced farmers ability to innovate and invest – resented by many older peasants.</a:t>
            </a:r>
          </a:p>
          <a:p>
            <a:r>
              <a:rPr lang="en-GB" dirty="0" smtClean="0">
                <a:latin typeface="Candara" panose="020E0502030303020204" pitchFamily="34" charset="0"/>
              </a:rPr>
              <a:t>Agricultural wages remained significantly lower than industrial wages and with the return of full employment in 1936 the rural urban population drift re-emerged. </a:t>
            </a:r>
          </a:p>
          <a:p>
            <a:r>
              <a:rPr lang="en-GB" dirty="0" smtClean="0">
                <a:latin typeface="Candara" panose="020E0502030303020204" pitchFamily="34" charset="0"/>
              </a:rPr>
              <a:t>From 1936 onwards the Nazis were forced to merge smaller farms with larger farms to reap the economies of scale and increase food production – directly in opposition to ‘blood and soil’ ideology. </a:t>
            </a:r>
            <a:endParaRPr lang="en-GB" dirty="0">
              <a:latin typeface="Candara" panose="020E0502030303020204" pitchFamily="34" charset="0"/>
            </a:endParaRPr>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3620697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Why did Agricultural Policy fail?</a:t>
            </a:r>
            <a:endParaRPr lang="en-GB" dirty="0">
              <a:latin typeface="Candara" panose="020E0502030303020204" pitchFamily="34" charset="0"/>
            </a:endParaRPr>
          </a:p>
        </p:txBody>
      </p:sp>
      <p:sp>
        <p:nvSpPr>
          <p:cNvPr id="3" name="Content Placeholder 2"/>
          <p:cNvSpPr>
            <a:spLocks noGrp="1"/>
          </p:cNvSpPr>
          <p:nvPr>
            <p:ph sz="quarter" idx="1"/>
          </p:nvPr>
        </p:nvSpPr>
        <p:spPr/>
        <p:txBody>
          <a:bodyPr>
            <a:normAutofit lnSpcReduction="10000"/>
          </a:bodyPr>
          <a:lstStyle/>
          <a:p>
            <a:r>
              <a:rPr lang="en-GB" dirty="0" smtClean="0">
                <a:latin typeface="Candara" panose="020E0502030303020204" pitchFamily="34" charset="0"/>
              </a:rPr>
              <a:t>By 1939 </a:t>
            </a:r>
            <a:r>
              <a:rPr lang="en-GB" dirty="0" err="1" smtClean="0">
                <a:latin typeface="Candara" panose="020E0502030303020204" pitchFamily="34" charset="0"/>
              </a:rPr>
              <a:t>Darre’s</a:t>
            </a:r>
            <a:r>
              <a:rPr lang="en-GB" dirty="0" smtClean="0">
                <a:latin typeface="Candara" panose="020E0502030303020204" pitchFamily="34" charset="0"/>
              </a:rPr>
              <a:t> policy had largely been abandoned and </a:t>
            </a:r>
            <a:r>
              <a:rPr lang="en-GB" dirty="0" err="1" smtClean="0">
                <a:latin typeface="Candara" panose="020E0502030303020204" pitchFamily="34" charset="0"/>
              </a:rPr>
              <a:t>Darre</a:t>
            </a:r>
            <a:r>
              <a:rPr lang="en-GB" dirty="0" smtClean="0">
                <a:latin typeface="Candara" panose="020E0502030303020204" pitchFamily="34" charset="0"/>
              </a:rPr>
              <a:t> himself marginalised within the regime…Why?</a:t>
            </a:r>
          </a:p>
          <a:p>
            <a:r>
              <a:rPr lang="en-GB" dirty="0" smtClean="0">
                <a:latin typeface="Candara" panose="020E0502030303020204" pitchFamily="34" charset="0"/>
              </a:rPr>
              <a:t>1. Economic objectives of autarky and rearmament ALWAYS took precedence over social objectives of a ‘people’s community’.</a:t>
            </a:r>
          </a:p>
          <a:p>
            <a:r>
              <a:rPr lang="en-GB" dirty="0" smtClean="0">
                <a:latin typeface="Candara" panose="020E0502030303020204" pitchFamily="34" charset="0"/>
              </a:rPr>
              <a:t>2. With rearmament more and more land was needed for air bases, training camps etc.</a:t>
            </a:r>
          </a:p>
          <a:p>
            <a:r>
              <a:rPr lang="en-GB" dirty="0" smtClean="0">
                <a:latin typeface="Candara" panose="020E0502030303020204" pitchFamily="34" charset="0"/>
              </a:rPr>
              <a:t>3. </a:t>
            </a:r>
            <a:r>
              <a:rPr lang="en-GB" dirty="0" err="1" smtClean="0">
                <a:latin typeface="Candara" panose="020E0502030303020204" pitchFamily="34" charset="0"/>
              </a:rPr>
              <a:t>Darre’s</a:t>
            </a:r>
            <a:r>
              <a:rPr lang="en-GB" dirty="0" smtClean="0">
                <a:latin typeface="Candara" panose="020E0502030303020204" pitchFamily="34" charset="0"/>
              </a:rPr>
              <a:t> policies divided the peasants – older generation resented the interference – younger generation more enthusiastic about seizing opportunities offered by the Nazis.</a:t>
            </a:r>
            <a:endParaRPr lang="en-GB" dirty="0">
              <a:latin typeface="Candara" panose="020E0502030303020204" pitchFamily="34" charset="0"/>
            </a:endParaRPr>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2278638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sz="quarter" idx="1"/>
          </p:nvPr>
        </p:nvSpPr>
        <p:spPr/>
        <p:txBody>
          <a:bodyPr/>
          <a:lstStyle/>
          <a:p>
            <a:r>
              <a:rPr lang="en-GB" dirty="0" smtClean="0"/>
              <a:t>Come up with your own Worker’s Scheme to rectify the problems that workers now faced.</a:t>
            </a:r>
          </a:p>
          <a:p>
            <a:endParaRPr lang="en-GB" dirty="0"/>
          </a:p>
          <a:p>
            <a:r>
              <a:rPr lang="en-GB" dirty="0" err="1" smtClean="0"/>
              <a:t>Ie</a:t>
            </a:r>
            <a:r>
              <a:rPr lang="en-GB" dirty="0" smtClean="0"/>
              <a:t>. </a:t>
            </a:r>
            <a:r>
              <a:rPr lang="en-GB" b="1" dirty="0" smtClean="0"/>
              <a:t>- Living wage scheme – Given workers had a relative fall in wage, my scheme pay’s workers what they deserve, so they can afford holidays etc…</a:t>
            </a:r>
          </a:p>
          <a:p>
            <a:endParaRPr lang="en-GB" b="1" dirty="0"/>
          </a:p>
          <a:p>
            <a:r>
              <a:rPr lang="en-GB" b="1" dirty="0" smtClean="0"/>
              <a:t>Yours should be more detail – THINK about the failings of the </a:t>
            </a:r>
            <a:r>
              <a:rPr lang="en-GB" b="1" dirty="0" err="1" smtClean="0"/>
              <a:t>the</a:t>
            </a:r>
            <a:r>
              <a:rPr lang="en-GB" b="1" dirty="0" smtClean="0"/>
              <a:t> DAF/KDF/SDA</a:t>
            </a:r>
            <a:endParaRPr lang="en-GB" dirty="0"/>
          </a:p>
        </p:txBody>
      </p:sp>
    </p:spTree>
    <p:extLst>
      <p:ext uri="{BB962C8B-B14F-4D97-AF65-F5344CB8AC3E}">
        <p14:creationId xmlns:p14="http://schemas.microsoft.com/office/powerpoint/2010/main" val="25488389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endParaRPr lang="en-GB" dirty="0"/>
          </a:p>
        </p:txBody>
      </p:sp>
    </p:spTree>
    <p:extLst>
      <p:ext uri="{BB962C8B-B14F-4D97-AF65-F5344CB8AC3E}">
        <p14:creationId xmlns:p14="http://schemas.microsoft.com/office/powerpoint/2010/main" val="2679154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ndara" panose="020E0502030303020204" pitchFamily="34" charset="0"/>
              </a:rPr>
              <a:t>German Workers</a:t>
            </a:r>
          </a:p>
        </p:txBody>
      </p:sp>
      <p:sp>
        <p:nvSpPr>
          <p:cNvPr id="3" name="Content Placeholder 2"/>
          <p:cNvSpPr>
            <a:spLocks noGrp="1"/>
          </p:cNvSpPr>
          <p:nvPr>
            <p:ph sz="quarter" idx="1"/>
          </p:nvPr>
        </p:nvSpPr>
        <p:spPr>
          <a:xfrm>
            <a:off x="301752" y="1527048"/>
            <a:ext cx="8503920" cy="4134200"/>
          </a:xfrm>
        </p:spPr>
        <p:txBody>
          <a:bodyPr>
            <a:normAutofit/>
          </a:bodyPr>
          <a:lstStyle/>
          <a:p>
            <a:r>
              <a:rPr lang="en-GB" dirty="0">
                <a:latin typeface="Candara" panose="020E0502030303020204" pitchFamily="34" charset="0"/>
              </a:rPr>
              <a:t>What were the aims </a:t>
            </a:r>
            <a:endParaRPr lang="en-GB" dirty="0" smtClean="0">
              <a:latin typeface="Candara" panose="020E0502030303020204" pitchFamily="34" charset="0"/>
            </a:endParaRPr>
          </a:p>
          <a:p>
            <a:pPr marL="0" indent="0">
              <a:buNone/>
            </a:pPr>
            <a:r>
              <a:rPr lang="en-GB" dirty="0" smtClean="0">
                <a:latin typeface="Candara" panose="020E0502030303020204" pitchFamily="34" charset="0"/>
              </a:rPr>
              <a:t>of </a:t>
            </a:r>
            <a:r>
              <a:rPr lang="en-GB" dirty="0">
                <a:latin typeface="Candara" panose="020E0502030303020204" pitchFamily="34" charset="0"/>
              </a:rPr>
              <a:t>Nazi economic </a:t>
            </a:r>
            <a:r>
              <a:rPr lang="en-GB" dirty="0" smtClean="0">
                <a:latin typeface="Candara" panose="020E0502030303020204" pitchFamily="34" charset="0"/>
              </a:rPr>
              <a:t>policy.</a:t>
            </a:r>
          </a:p>
          <a:p>
            <a:pPr marL="0" indent="0">
              <a:buNone/>
            </a:pPr>
            <a:endParaRPr lang="en-GB" dirty="0" smtClean="0"/>
          </a:p>
          <a:p>
            <a:pPr marL="0" indent="0">
              <a:buNone/>
            </a:pPr>
            <a:endParaRPr lang="en-GB" dirty="0" smtClean="0"/>
          </a:p>
          <a:p>
            <a:endParaRPr lang="en-GB" dirty="0"/>
          </a:p>
          <a:p>
            <a:endParaRPr lang="en-GB" dirty="0" smtClean="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492896"/>
            <a:ext cx="3643601" cy="299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326" y="1583232"/>
            <a:ext cx="3744416" cy="25910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http://www.autarkyfoods.com/uploads/pics/autarky_logo_0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3534" y="4050076"/>
            <a:ext cx="1752630" cy="13716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images.huffingtonpost.com/2012-07-05-unionbutton50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59832" y="2674227"/>
            <a:ext cx="1379904" cy="1371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9732" y="6359777"/>
            <a:ext cx="8521382" cy="369332"/>
          </a:xfrm>
          <a:prstGeom prst="rect">
            <a:avLst/>
          </a:prstGeom>
          <a:noFill/>
        </p:spPr>
        <p:txBody>
          <a:bodyPr wrap="square" rtlCol="0">
            <a:spAutoFit/>
          </a:bodyPr>
          <a:lstStyle/>
          <a:p>
            <a:r>
              <a:rPr lang="en-GB" dirty="0" smtClean="0"/>
              <a:t>Link the Images – What do they represent?</a:t>
            </a:r>
            <a:endParaRPr lang="en-GB" dirty="0"/>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6056" y="4050076"/>
            <a:ext cx="1522964" cy="2170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2388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Candara" panose="020E0502030303020204" pitchFamily="34" charset="0"/>
              </a:rPr>
              <a:t>How did the Nazis bring down unemployment</a:t>
            </a:r>
            <a:r>
              <a:rPr lang="en-GB" dirty="0" smtClean="0">
                <a:latin typeface="Candara" panose="020E0502030303020204" pitchFamily="34" charset="0"/>
              </a:rPr>
              <a:t>.</a:t>
            </a:r>
            <a:endParaRPr lang="en-GB" dirty="0">
              <a:latin typeface="Candara" panose="020E0502030303020204" pitchFamily="34" charset="0"/>
            </a:endParaRPr>
          </a:p>
        </p:txBody>
      </p:sp>
      <p:sp>
        <p:nvSpPr>
          <p:cNvPr id="3" name="Content Placeholder 2"/>
          <p:cNvSpPr>
            <a:spLocks noGrp="1"/>
          </p:cNvSpPr>
          <p:nvPr>
            <p:ph sz="quarter" idx="1"/>
          </p:nvPr>
        </p:nvSpPr>
        <p:spPr/>
        <p:txBody>
          <a:bodyPr>
            <a:normAutofit/>
          </a:bodyPr>
          <a:lstStyle/>
          <a:p>
            <a:r>
              <a:rPr lang="en-GB" dirty="0" smtClean="0">
                <a:latin typeface="Candara" panose="020E0502030303020204" pitchFamily="34" charset="0"/>
              </a:rPr>
              <a:t>RAD</a:t>
            </a:r>
          </a:p>
          <a:p>
            <a:r>
              <a:rPr lang="en-GB" dirty="0" smtClean="0">
                <a:latin typeface="Candara" panose="020E0502030303020204" pitchFamily="34" charset="0"/>
              </a:rPr>
              <a:t>Conscription</a:t>
            </a:r>
          </a:p>
          <a:p>
            <a:r>
              <a:rPr lang="en-GB" dirty="0" smtClean="0">
                <a:latin typeface="Candara" panose="020E0502030303020204" pitchFamily="34" charset="0"/>
              </a:rPr>
              <a:t>Sacking Others</a:t>
            </a:r>
          </a:p>
          <a:p>
            <a:r>
              <a:rPr lang="en-GB" dirty="0" smtClean="0">
                <a:latin typeface="Candara" panose="020E0502030303020204" pitchFamily="34" charset="0"/>
              </a:rPr>
              <a:t>Rearmament</a:t>
            </a:r>
          </a:p>
          <a:p>
            <a:r>
              <a:rPr lang="en-GB" dirty="0" smtClean="0">
                <a:latin typeface="Candara" panose="020E0502030303020204" pitchFamily="34" charset="0"/>
              </a:rPr>
              <a:t>Autarky</a:t>
            </a:r>
          </a:p>
          <a:p>
            <a:endParaRPr lang="en-GB" dirty="0" smtClean="0"/>
          </a:p>
          <a:p>
            <a:endParaRPr lang="en-GB" dirty="0" smtClean="0"/>
          </a:p>
          <a:p>
            <a:endParaRPr lang="en-GB" dirty="0" smtClean="0"/>
          </a:p>
          <a:p>
            <a:endParaRPr lang="en-GB" dirty="0"/>
          </a:p>
          <a:p>
            <a:endParaRPr lang="en-GB" dirty="0" smtClean="0"/>
          </a:p>
          <a:p>
            <a:endParaRPr lang="en-GB" dirty="0"/>
          </a:p>
          <a:p>
            <a:endParaRPr lang="en-GB" dirty="0" smtClean="0"/>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3643016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andara" panose="020E0502030303020204" pitchFamily="34" charset="0"/>
              </a:rPr>
              <a:t>National Labour Service - RAD</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smtClean="0">
                <a:latin typeface="Candara" panose="020E0502030303020204" pitchFamily="34" charset="0"/>
              </a:rPr>
              <a:t>In 1933 there were over 6 million Germans unemployed.</a:t>
            </a:r>
          </a:p>
          <a:p>
            <a:endParaRPr lang="en-GB" dirty="0" smtClean="0">
              <a:latin typeface="Candara" panose="020E0502030303020204" pitchFamily="34" charset="0"/>
            </a:endParaRPr>
          </a:p>
          <a:p>
            <a:r>
              <a:rPr lang="en-GB" dirty="0" smtClean="0">
                <a:latin typeface="Candara" panose="020E0502030303020204" pitchFamily="34" charset="0"/>
              </a:rPr>
              <a:t>National Labour Service – RAD 1935</a:t>
            </a:r>
          </a:p>
          <a:p>
            <a:r>
              <a:rPr lang="en-GB" dirty="0" smtClean="0">
                <a:latin typeface="Candara" panose="020E0502030303020204" pitchFamily="34" charset="0"/>
              </a:rPr>
              <a:t>Compulsory for men aged 18-25 – 6 months in RAD</a:t>
            </a:r>
          </a:p>
          <a:p>
            <a:r>
              <a:rPr lang="en-GB" dirty="0" smtClean="0">
                <a:latin typeface="Candara" panose="020E0502030303020204" pitchFamily="34" charset="0"/>
              </a:rPr>
              <a:t>RAD workers built schools, hospitals, motorways etc.</a:t>
            </a:r>
          </a:p>
          <a:p>
            <a:r>
              <a:rPr lang="en-GB" dirty="0" smtClean="0">
                <a:latin typeface="Candara" panose="020E0502030303020204" pitchFamily="34" charset="0"/>
              </a:rPr>
              <a:t>RAD workers lived in camps</a:t>
            </a:r>
          </a:p>
          <a:p>
            <a:endParaRPr lang="en-GB" dirty="0"/>
          </a:p>
          <a:p>
            <a:pPr marL="0" indent="0">
              <a:buNone/>
            </a:pPr>
            <a:endParaRPr lang="en-GB" dirty="0"/>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2395991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Conscription</a:t>
            </a:r>
            <a:endParaRPr lang="en-GB" dirty="0">
              <a:latin typeface="Candara" panose="020E0502030303020204" pitchFamily="34" charset="0"/>
            </a:endParaRPr>
          </a:p>
        </p:txBody>
      </p:sp>
      <p:sp>
        <p:nvSpPr>
          <p:cNvPr id="3" name="Content Placeholder 2"/>
          <p:cNvSpPr>
            <a:spLocks noGrp="1"/>
          </p:cNvSpPr>
          <p:nvPr>
            <p:ph sz="quarter" idx="1"/>
          </p:nvPr>
        </p:nvSpPr>
        <p:spPr>
          <a:xfrm>
            <a:off x="251520" y="1556792"/>
            <a:ext cx="8503920" cy="4572000"/>
          </a:xfrm>
        </p:spPr>
        <p:txBody>
          <a:bodyPr/>
          <a:lstStyle/>
          <a:p>
            <a:r>
              <a:rPr lang="en-GB" dirty="0" smtClean="0">
                <a:latin typeface="Candara" panose="020E0502030303020204" pitchFamily="34" charset="0"/>
              </a:rPr>
              <a:t>Conscription was introduced in 1935.</a:t>
            </a:r>
          </a:p>
          <a:p>
            <a:r>
              <a:rPr lang="en-GB" dirty="0" smtClean="0">
                <a:latin typeface="Candara" panose="020E0502030303020204" pitchFamily="34" charset="0"/>
              </a:rPr>
              <a:t>All men aged between 18-25 had to spend 2 years in one of the armed forces (army, air force, navy)</a:t>
            </a:r>
          </a:p>
          <a:p>
            <a:r>
              <a:rPr lang="en-GB" dirty="0" smtClean="0">
                <a:latin typeface="Candara" panose="020E0502030303020204" pitchFamily="34" charset="0"/>
              </a:rPr>
              <a:t>This cut around 1 million off the unemployment figures and trained Germans to be ready for war.</a:t>
            </a:r>
            <a:endParaRPr lang="en-GB" dirty="0">
              <a:latin typeface="Candara" panose="020E0502030303020204" pitchFamily="34" charset="0"/>
            </a:endParaRPr>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2827417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Sacking Others</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smtClean="0">
                <a:latin typeface="Candara" panose="020E0502030303020204" pitchFamily="34" charset="0"/>
              </a:rPr>
              <a:t>Jews were quickly banned from most areas of employment leaving vacancies for the unemployed</a:t>
            </a:r>
          </a:p>
          <a:p>
            <a:r>
              <a:rPr lang="en-GB" dirty="0" smtClean="0">
                <a:latin typeface="Candara" panose="020E0502030303020204" pitchFamily="34" charset="0"/>
              </a:rPr>
              <a:t>Women were increasingly encouraged to stay at home and start families – leaving vacancies for unemployed men.</a:t>
            </a:r>
            <a:endParaRPr lang="en-GB" dirty="0">
              <a:latin typeface="Candara" panose="020E0502030303020204" pitchFamily="34" charset="0"/>
            </a:endParaRPr>
          </a:p>
        </p:txBody>
      </p:sp>
      <p:sp>
        <p:nvSpPr>
          <p:cNvPr id="4" name="Content Placeholder 2"/>
          <p:cNvSpPr txBox="1">
            <a:spLocks/>
          </p:cNvSpPr>
          <p:nvPr/>
        </p:nvSpPr>
        <p:spPr>
          <a:xfrm>
            <a:off x="1763688" y="6381328"/>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3653662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Rearmament</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smtClean="0">
                <a:latin typeface="Candara" panose="020E0502030303020204" pitchFamily="34" charset="0"/>
              </a:rPr>
              <a:t>It was the Nazi Economic Policy to prepare for war and Germany quickly began to rearm.</a:t>
            </a:r>
          </a:p>
          <a:p>
            <a:r>
              <a:rPr lang="en-GB" dirty="0" smtClean="0">
                <a:latin typeface="Candara" panose="020E0502030303020204" pitchFamily="34" charset="0"/>
              </a:rPr>
              <a:t>New warships, tanks and guns were produced creating millions of jobs in these industries.</a:t>
            </a:r>
            <a:endParaRPr lang="en-GB" dirty="0">
              <a:latin typeface="Candara" panose="020E0502030303020204" pitchFamily="34" charset="0"/>
            </a:endParaRPr>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1194788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ndara" panose="020E0502030303020204" pitchFamily="34" charset="0"/>
              </a:rPr>
              <a:t>Worker’s Rights</a:t>
            </a:r>
            <a:endParaRPr lang="en-GB" dirty="0">
              <a:latin typeface="Candara" panose="020E0502030303020204" pitchFamily="34" charset="0"/>
            </a:endParaRPr>
          </a:p>
        </p:txBody>
      </p:sp>
      <p:sp>
        <p:nvSpPr>
          <p:cNvPr id="3" name="Content Placeholder 2"/>
          <p:cNvSpPr>
            <a:spLocks noGrp="1"/>
          </p:cNvSpPr>
          <p:nvPr>
            <p:ph sz="quarter" idx="1"/>
          </p:nvPr>
        </p:nvSpPr>
        <p:spPr/>
        <p:txBody>
          <a:bodyPr/>
          <a:lstStyle/>
          <a:p>
            <a:r>
              <a:rPr lang="en-GB" dirty="0" smtClean="0">
                <a:latin typeface="Candara" panose="020E0502030303020204" pitchFamily="34" charset="0"/>
              </a:rPr>
              <a:t>Workers had no rights in Hitler’s Germany.</a:t>
            </a:r>
          </a:p>
          <a:p>
            <a:r>
              <a:rPr lang="en-GB" dirty="0" smtClean="0">
                <a:latin typeface="Candara" panose="020E0502030303020204" pitchFamily="34" charset="0"/>
              </a:rPr>
              <a:t>The Coordination Laws of 1933 banned independent Trade Unions and it was made illegal to strike.</a:t>
            </a:r>
          </a:p>
          <a:p>
            <a:r>
              <a:rPr lang="en-GB" dirty="0" smtClean="0">
                <a:latin typeface="Candara" panose="020E0502030303020204" pitchFamily="34" charset="0"/>
              </a:rPr>
              <a:t>Trade Unions were replaced by the German Labour Front which was a Nazi controlled organisation.</a:t>
            </a:r>
            <a:endParaRPr lang="en-GB" dirty="0">
              <a:latin typeface="Candara" panose="020E0502030303020204" pitchFamily="34" charset="0"/>
            </a:endParaRPr>
          </a:p>
        </p:txBody>
      </p:sp>
      <p:sp>
        <p:nvSpPr>
          <p:cNvPr id="4" name="Content Placeholder 2"/>
          <p:cNvSpPr txBox="1">
            <a:spLocks/>
          </p:cNvSpPr>
          <p:nvPr/>
        </p:nvSpPr>
        <p:spPr>
          <a:xfrm>
            <a:off x="1763688" y="6385013"/>
            <a:ext cx="5998440" cy="461792"/>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GB" sz="2000" dirty="0" smtClean="0">
                <a:latin typeface="Candara" panose="020E0502030303020204" pitchFamily="34" charset="0"/>
              </a:rPr>
              <a:t>ADAPTED FROM WWW.EDUCATIONFORUM.CO.UK</a:t>
            </a:r>
            <a:endParaRPr lang="en-GB" sz="2000" dirty="0">
              <a:latin typeface="Candara" panose="020E0502030303020204" pitchFamily="34" charset="0"/>
            </a:endParaRPr>
          </a:p>
        </p:txBody>
      </p:sp>
    </p:spTree>
    <p:extLst>
      <p:ext uri="{BB962C8B-B14F-4D97-AF65-F5344CB8AC3E}">
        <p14:creationId xmlns:p14="http://schemas.microsoft.com/office/powerpoint/2010/main" val="14469410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197</TotalTime>
  <Words>1291</Words>
  <Application>Microsoft Office PowerPoint</Application>
  <PresentationFormat>On-screen Show (4:3)</PresentationFormat>
  <Paragraphs>148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WALT: What was life like for German workers and peasants?</vt:lpstr>
      <vt:lpstr>Exam Question – June 2011</vt:lpstr>
      <vt:lpstr>German Workers</vt:lpstr>
      <vt:lpstr>How did the Nazis bring down unemployment.</vt:lpstr>
      <vt:lpstr>National Labour Service - RAD</vt:lpstr>
      <vt:lpstr>Conscription</vt:lpstr>
      <vt:lpstr>Sacking Others</vt:lpstr>
      <vt:lpstr>Rearmament</vt:lpstr>
      <vt:lpstr>Worker’s Rights</vt:lpstr>
      <vt:lpstr>Trade Unions</vt:lpstr>
      <vt:lpstr>German Labour Front</vt:lpstr>
      <vt:lpstr>German Labour Front (DAF) </vt:lpstr>
      <vt:lpstr>Strength through Joy (KDF)</vt:lpstr>
      <vt:lpstr>Strength through Joy.</vt:lpstr>
      <vt:lpstr>Conditions of Work</vt:lpstr>
      <vt:lpstr>Nazi Agricultural Policy</vt:lpstr>
      <vt:lpstr>Policy Aims</vt:lpstr>
      <vt:lpstr>Reich Food Estate</vt:lpstr>
      <vt:lpstr>Other Policies</vt:lpstr>
      <vt:lpstr>Evaluation – Success or Failure?</vt:lpstr>
      <vt:lpstr>Why did Agricultural Policy fail?</vt:lpstr>
      <vt:lpstr>TASK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What was life like for German workers and peasants?</dc:title>
  <dc:creator>CJW</dc:creator>
  <cp:lastModifiedBy>CJW</cp:lastModifiedBy>
  <cp:revision>18</cp:revision>
  <dcterms:created xsi:type="dcterms:W3CDTF">2013-11-10T20:35:09Z</dcterms:created>
  <dcterms:modified xsi:type="dcterms:W3CDTF">2013-11-10T23:52:40Z</dcterms:modified>
</cp:coreProperties>
</file>