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58" r:id="rId4"/>
    <p:sldId id="257"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206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C243A529-2B94-CC47-B0D6-D5BA7FB275D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43A529-2B94-CC47-B0D6-D5BA7FB275D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43A529-2B94-CC47-B0D6-D5BA7FB275D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43A529-2B94-CC47-B0D6-D5BA7FB275D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243A529-2B94-CC47-B0D6-D5BA7FB275D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C243A529-2B94-CC47-B0D6-D5BA7FB275D7}" type="datetimeFigureOut">
              <a:rPr lang="en-US" smtClean="0"/>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243A529-2B94-CC47-B0D6-D5BA7FB275D7}" type="datetimeFigureOut">
              <a:rPr lang="en-US" smtClean="0"/>
              <a:t>26/11/2014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243A529-2B94-CC47-B0D6-D5BA7FB275D7}" type="datetimeFigureOut">
              <a:rPr lang="en-US" smtClean="0"/>
              <a:t>26/11/2014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3A529-2B94-CC47-B0D6-D5BA7FB275D7}" type="datetimeFigureOut">
              <a:rPr lang="en-US" smtClean="0"/>
              <a:t>26/11/2014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243A529-2B94-CC47-B0D6-D5BA7FB275D7}" type="datetimeFigureOut">
              <a:rPr lang="en-US" smtClean="0"/>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65ED-FF5C-5E41-879D-10743449625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C243A529-2B94-CC47-B0D6-D5BA7FB275D7}" type="datetimeFigureOut">
              <a:rPr lang="en-US" smtClean="0"/>
              <a:t>26/11/2014</a:t>
            </a:fld>
            <a:endParaRPr lang="en-US"/>
          </a:p>
        </p:txBody>
      </p:sp>
      <p:sp>
        <p:nvSpPr>
          <p:cNvPr id="9" name="Slide Number Placeholder 8"/>
          <p:cNvSpPr>
            <a:spLocks noGrp="1"/>
          </p:cNvSpPr>
          <p:nvPr>
            <p:ph type="sldNum" sz="quarter" idx="11"/>
          </p:nvPr>
        </p:nvSpPr>
        <p:spPr/>
        <p:txBody>
          <a:bodyPr/>
          <a:lstStyle/>
          <a:p>
            <a:fld id="{274365ED-FF5C-5E41-879D-10743449625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4365ED-FF5C-5E41-879D-10743449625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243A529-2B94-CC47-B0D6-D5BA7FB275D7}" type="datetimeFigureOut">
              <a:rPr lang="en-US" smtClean="0"/>
              <a:t>26/11/2014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dicinethroughtime.co.uk/historyofmedicine/timelines/religionandbeliefs.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WALT: </a:t>
            </a:r>
            <a:r>
              <a:rPr lang="en-US" dirty="0" err="1" smtClean="0"/>
              <a:t>Summarise</a:t>
            </a:r>
            <a:r>
              <a:rPr lang="en-US" dirty="0" smtClean="0"/>
              <a:t> the Renaissance Period.</a:t>
            </a:r>
            <a:endParaRPr lang="en-US" dirty="0"/>
          </a:p>
        </p:txBody>
      </p:sp>
      <p:sp>
        <p:nvSpPr>
          <p:cNvPr id="3" name="Subtitle 2"/>
          <p:cNvSpPr>
            <a:spLocks noGrp="1"/>
          </p:cNvSpPr>
          <p:nvPr>
            <p:ph type="subTitle" idx="1"/>
          </p:nvPr>
        </p:nvSpPr>
        <p:spPr>
          <a:xfrm>
            <a:off x="685799" y="4571999"/>
            <a:ext cx="7257131" cy="1965873"/>
          </a:xfrm>
        </p:spPr>
        <p:txBody>
          <a:bodyPr/>
          <a:lstStyle/>
          <a:p>
            <a:r>
              <a:rPr lang="en-US" dirty="0" smtClean="0">
                <a:solidFill>
                  <a:schemeClr val="tx1"/>
                </a:solidFill>
                <a:latin typeface="Candara"/>
                <a:cs typeface="Candara"/>
              </a:rPr>
              <a:t>WILFS</a:t>
            </a:r>
          </a:p>
          <a:p>
            <a:r>
              <a:rPr lang="en-US" dirty="0" smtClean="0">
                <a:solidFill>
                  <a:schemeClr val="tx1"/>
                </a:solidFill>
                <a:latin typeface="Candara"/>
                <a:cs typeface="Candara"/>
              </a:rPr>
              <a:t>E – Describe the progress or regression of the Renaissance Period.</a:t>
            </a:r>
          </a:p>
          <a:p>
            <a:r>
              <a:rPr lang="en-US" dirty="0" smtClean="0">
                <a:solidFill>
                  <a:schemeClr val="tx1"/>
                </a:solidFill>
                <a:latin typeface="Candara"/>
                <a:cs typeface="Candara"/>
              </a:rPr>
              <a:t>C – Explain the factors that helped or hindered progress in this time.</a:t>
            </a:r>
          </a:p>
          <a:p>
            <a:r>
              <a:rPr lang="en-US" dirty="0" smtClean="0">
                <a:solidFill>
                  <a:srgbClr val="AD0101"/>
                </a:solidFill>
                <a:latin typeface="Candara"/>
                <a:cs typeface="Candara"/>
              </a:rPr>
              <a:t>A – Evaluate the work and significance of individuals in progress.</a:t>
            </a:r>
          </a:p>
          <a:p>
            <a:endParaRPr lang="en-US" dirty="0">
              <a:solidFill>
                <a:schemeClr val="tx1"/>
              </a:solidFill>
              <a:latin typeface="Candara"/>
              <a:cs typeface="Candara"/>
            </a:endParaRPr>
          </a:p>
        </p:txBody>
      </p:sp>
      <p:sp>
        <p:nvSpPr>
          <p:cNvPr id="4" name="5-Point Star 3"/>
          <p:cNvSpPr/>
          <p:nvPr/>
        </p:nvSpPr>
        <p:spPr>
          <a:xfrm>
            <a:off x="135331" y="5767485"/>
            <a:ext cx="562147" cy="614227"/>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173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a:t>
            </a:r>
            <a:r>
              <a:rPr lang="en-US" dirty="0" smtClean="0">
                <a:solidFill>
                  <a:srgbClr val="AD0101"/>
                </a:solidFill>
              </a:rPr>
              <a:t>Questions</a:t>
            </a:r>
            <a:endParaRPr lang="en-US" dirty="0">
              <a:solidFill>
                <a:srgbClr val="AD0101"/>
              </a:solidFill>
            </a:endParaRPr>
          </a:p>
        </p:txBody>
      </p:sp>
      <p:sp>
        <p:nvSpPr>
          <p:cNvPr id="3" name="Content Placeholder 2"/>
          <p:cNvSpPr>
            <a:spLocks noGrp="1"/>
          </p:cNvSpPr>
          <p:nvPr>
            <p:ph idx="1"/>
          </p:nvPr>
        </p:nvSpPr>
        <p:spPr/>
        <p:txBody>
          <a:bodyPr>
            <a:normAutofit/>
          </a:bodyPr>
          <a:lstStyle/>
          <a:p>
            <a:pPr marL="114300" indent="0">
              <a:buNone/>
            </a:pPr>
            <a:r>
              <a:rPr lang="en-US" sz="1800" dirty="0" smtClean="0">
                <a:latin typeface="Candara"/>
                <a:cs typeface="Candara"/>
              </a:rPr>
              <a:t>2 (</a:t>
            </a:r>
            <a:r>
              <a:rPr lang="en-US" sz="1800" dirty="0">
                <a:latin typeface="Candara"/>
                <a:cs typeface="Candara"/>
              </a:rPr>
              <a:t>a) Choose one of the medical pioneers below</a:t>
            </a:r>
            <a:r>
              <a:rPr lang="en-US" sz="1800" dirty="0" smtClean="0">
                <a:latin typeface="Candara"/>
                <a:cs typeface="Candara"/>
              </a:rPr>
              <a:t>.</a:t>
            </a:r>
            <a:endParaRPr lang="en-US" sz="1800" dirty="0">
              <a:latin typeface="Candara"/>
              <a:cs typeface="Candara"/>
            </a:endParaRPr>
          </a:p>
          <a:p>
            <a:pPr marL="114300" indent="0">
              <a:buNone/>
            </a:pPr>
            <a:r>
              <a:rPr lang="en-US" sz="1800" dirty="0" smtClean="0">
                <a:latin typeface="Candara"/>
                <a:cs typeface="Candara"/>
              </a:rPr>
              <a:t>• Andreas Vesalius</a:t>
            </a:r>
            <a:endParaRPr lang="en-US" sz="1800" dirty="0">
              <a:latin typeface="Candara"/>
              <a:cs typeface="Candara"/>
            </a:endParaRPr>
          </a:p>
          <a:p>
            <a:pPr marL="114300" indent="0">
              <a:buNone/>
            </a:pPr>
            <a:r>
              <a:rPr lang="en-US" sz="1800" dirty="0">
                <a:latin typeface="Candara"/>
                <a:cs typeface="Candara"/>
              </a:rPr>
              <a:t>• William </a:t>
            </a:r>
            <a:r>
              <a:rPr lang="en-US" sz="1800" dirty="0" smtClean="0">
                <a:latin typeface="Candara"/>
                <a:cs typeface="Candara"/>
              </a:rPr>
              <a:t>Harvey</a:t>
            </a:r>
            <a:endParaRPr lang="en-US" sz="1800" dirty="0">
              <a:latin typeface="Candara"/>
              <a:cs typeface="Candara"/>
            </a:endParaRPr>
          </a:p>
          <a:p>
            <a:pPr marL="114300" indent="0">
              <a:buNone/>
            </a:pPr>
            <a:r>
              <a:rPr lang="en-US" sz="1800" dirty="0">
                <a:latin typeface="Candara"/>
                <a:cs typeface="Candara"/>
              </a:rPr>
              <a:t>What did he do</a:t>
            </a:r>
            <a:r>
              <a:rPr lang="en-US" sz="1800" dirty="0" smtClean="0">
                <a:latin typeface="Candara"/>
                <a:cs typeface="Candara"/>
              </a:rPr>
              <a:t>? (4)</a:t>
            </a:r>
          </a:p>
          <a:p>
            <a:pPr marL="114300" indent="0">
              <a:buNone/>
            </a:pPr>
            <a:endParaRPr lang="en-US" sz="1800" dirty="0">
              <a:latin typeface="Candara"/>
              <a:cs typeface="Candara"/>
            </a:endParaRPr>
          </a:p>
          <a:p>
            <a:pPr marL="114300" indent="0">
              <a:buNone/>
            </a:pPr>
            <a:endParaRPr lang="en-US" sz="1800" dirty="0" smtClean="0">
              <a:latin typeface="Candara"/>
              <a:cs typeface="Candara"/>
            </a:endParaRPr>
          </a:p>
          <a:p>
            <a:pPr marL="114300" indent="0">
              <a:buNone/>
            </a:pPr>
            <a:endParaRPr lang="en-US" sz="1800" dirty="0">
              <a:latin typeface="Candara"/>
              <a:cs typeface="Candara"/>
            </a:endParaRPr>
          </a:p>
          <a:p>
            <a:pPr marL="114300" indent="0">
              <a:buNone/>
            </a:pPr>
            <a:endParaRPr lang="en-US" sz="1800" dirty="0" smtClean="0">
              <a:latin typeface="Candara"/>
              <a:cs typeface="Candara"/>
            </a:endParaRPr>
          </a:p>
          <a:p>
            <a:pPr marL="114300" indent="0">
              <a:buNone/>
            </a:pPr>
            <a:endParaRPr lang="en-US" sz="1800" dirty="0">
              <a:latin typeface="Candara"/>
              <a:cs typeface="Candara"/>
            </a:endParaRPr>
          </a:p>
          <a:p>
            <a:pPr marL="114300" indent="0">
              <a:buNone/>
            </a:pPr>
            <a:r>
              <a:rPr lang="en-US" sz="1800" dirty="0" smtClean="0">
                <a:solidFill>
                  <a:srgbClr val="AD0101"/>
                </a:solidFill>
                <a:latin typeface="Candara"/>
                <a:cs typeface="Candara"/>
              </a:rPr>
              <a:t>2 </a:t>
            </a:r>
            <a:r>
              <a:rPr lang="en-US" sz="1800" dirty="0">
                <a:solidFill>
                  <a:srgbClr val="AD0101"/>
                </a:solidFill>
                <a:latin typeface="Candara"/>
                <a:cs typeface="Candara"/>
              </a:rPr>
              <a:t>(b) Which of these medical pioneers contributed most to improved medical knowledge </a:t>
            </a:r>
            <a:r>
              <a:rPr lang="en-US" sz="1800" dirty="0" smtClean="0">
                <a:solidFill>
                  <a:srgbClr val="AD0101"/>
                </a:solidFill>
                <a:latin typeface="Candara"/>
                <a:cs typeface="Candara"/>
              </a:rPr>
              <a:t>during </a:t>
            </a:r>
            <a:r>
              <a:rPr lang="en-US" sz="1800" dirty="0">
                <a:solidFill>
                  <a:srgbClr val="AD0101"/>
                </a:solidFill>
                <a:latin typeface="Candara"/>
                <a:cs typeface="Candara"/>
              </a:rPr>
              <a:t>the Renaissance</a:t>
            </a:r>
            <a:r>
              <a:rPr lang="en-US" sz="1800" dirty="0" smtClean="0">
                <a:solidFill>
                  <a:srgbClr val="AD0101"/>
                </a:solidFill>
                <a:latin typeface="Candara"/>
                <a:cs typeface="Candara"/>
              </a:rPr>
              <a:t>.</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Andreas </a:t>
            </a:r>
            <a:r>
              <a:rPr lang="en-US" sz="1800" dirty="0" smtClean="0">
                <a:solidFill>
                  <a:srgbClr val="AD0101"/>
                </a:solidFill>
                <a:latin typeface="Candara"/>
                <a:cs typeface="Candara"/>
              </a:rPr>
              <a:t>Vesalius</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William </a:t>
            </a:r>
            <a:r>
              <a:rPr lang="en-US" sz="1800" dirty="0" smtClean="0">
                <a:solidFill>
                  <a:srgbClr val="AD0101"/>
                </a:solidFill>
                <a:latin typeface="Candara"/>
                <a:cs typeface="Candara"/>
              </a:rPr>
              <a:t>Harvey</a:t>
            </a:r>
          </a:p>
          <a:p>
            <a:pPr marL="114300" indent="0">
              <a:buNone/>
            </a:pPr>
            <a:r>
              <a:rPr lang="en-US" sz="1800" dirty="0" smtClean="0">
                <a:solidFill>
                  <a:srgbClr val="AD0101"/>
                </a:solidFill>
                <a:latin typeface="Candara"/>
                <a:cs typeface="Candara"/>
              </a:rPr>
              <a:t>Explain your answer (8)</a:t>
            </a:r>
          </a:p>
          <a:p>
            <a:pPr marL="114300" indent="0">
              <a:buNone/>
            </a:pPr>
            <a:endParaRPr lang="en-US" sz="1800" dirty="0">
              <a:latin typeface="Candara"/>
              <a:cs typeface="Candara"/>
            </a:endParaRPr>
          </a:p>
          <a:p>
            <a:pPr marL="114300" indent="0">
              <a:buNone/>
            </a:pPr>
            <a:endParaRPr lang="en-US" sz="1800" dirty="0">
              <a:latin typeface="Candara"/>
              <a:cs typeface="Candara"/>
            </a:endParaRPr>
          </a:p>
        </p:txBody>
      </p:sp>
    </p:spTree>
    <p:extLst>
      <p:ext uri="{BB962C8B-B14F-4D97-AF65-F5344CB8AC3E}">
        <p14:creationId xmlns:p14="http://schemas.microsoft.com/office/powerpoint/2010/main" val="398009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a:t>
            </a:r>
            <a:r>
              <a:rPr lang="en-US" dirty="0" smtClean="0">
                <a:solidFill>
                  <a:srgbClr val="AD0101"/>
                </a:solidFill>
              </a:rPr>
              <a:t>Questions</a:t>
            </a:r>
            <a:endParaRPr lang="en-US" dirty="0">
              <a:solidFill>
                <a:srgbClr val="AD0101"/>
              </a:solidFill>
            </a:endParaRPr>
          </a:p>
        </p:txBody>
      </p:sp>
      <p:sp>
        <p:nvSpPr>
          <p:cNvPr id="3" name="Content Placeholder 2"/>
          <p:cNvSpPr>
            <a:spLocks noGrp="1"/>
          </p:cNvSpPr>
          <p:nvPr>
            <p:ph idx="1"/>
          </p:nvPr>
        </p:nvSpPr>
        <p:spPr/>
        <p:txBody>
          <a:bodyPr>
            <a:noAutofit/>
          </a:bodyPr>
          <a:lstStyle/>
          <a:p>
            <a:pPr marL="114300" indent="0">
              <a:buNone/>
            </a:pPr>
            <a:r>
              <a:rPr lang="en-US" sz="1800" dirty="0">
                <a:latin typeface="Candara"/>
                <a:cs typeface="Candara"/>
              </a:rPr>
              <a:t>3 (a) Choose one of the historical periods below</a:t>
            </a:r>
            <a:r>
              <a:rPr lang="en-US" sz="1800" dirty="0" smtClean="0">
                <a:latin typeface="Candara"/>
                <a:cs typeface="Candara"/>
              </a:rPr>
              <a:t>.</a:t>
            </a:r>
            <a:endParaRPr lang="en-US" sz="1800" dirty="0">
              <a:latin typeface="Candara"/>
              <a:cs typeface="Candara"/>
            </a:endParaRPr>
          </a:p>
          <a:p>
            <a:pPr marL="114300" indent="0">
              <a:buNone/>
            </a:pPr>
            <a:r>
              <a:rPr lang="en-US" sz="1800" dirty="0">
                <a:latin typeface="Candara"/>
                <a:cs typeface="Candara"/>
              </a:rPr>
              <a:t>• Ancient </a:t>
            </a:r>
            <a:r>
              <a:rPr lang="en-US" sz="1800" dirty="0" smtClean="0">
                <a:latin typeface="Candara"/>
                <a:cs typeface="Candara"/>
              </a:rPr>
              <a:t>Egypt</a:t>
            </a:r>
            <a:endParaRPr lang="en-US" sz="1800" dirty="0">
              <a:latin typeface="Candara"/>
              <a:cs typeface="Candara"/>
            </a:endParaRPr>
          </a:p>
          <a:p>
            <a:pPr marL="114300" indent="0">
              <a:buNone/>
            </a:pPr>
            <a:r>
              <a:rPr lang="en-US" sz="1800" dirty="0">
                <a:latin typeface="Candara"/>
                <a:cs typeface="Candara"/>
              </a:rPr>
              <a:t>• Ancient </a:t>
            </a:r>
            <a:r>
              <a:rPr lang="en-US" sz="1800" dirty="0" smtClean="0">
                <a:latin typeface="Candara"/>
                <a:cs typeface="Candara"/>
              </a:rPr>
              <a:t>Rome</a:t>
            </a:r>
            <a:endParaRPr lang="en-US" sz="1800" dirty="0">
              <a:latin typeface="Candara"/>
              <a:cs typeface="Candara"/>
            </a:endParaRPr>
          </a:p>
          <a:p>
            <a:pPr marL="114300" indent="0">
              <a:buNone/>
            </a:pPr>
            <a:r>
              <a:rPr lang="en-US" sz="1800" dirty="0">
                <a:latin typeface="Candara"/>
                <a:cs typeface="Candara"/>
              </a:rPr>
              <a:t>What anatomical knowledge and surgery was there at that time</a:t>
            </a:r>
            <a:r>
              <a:rPr lang="en-US" sz="1800" dirty="0" smtClean="0">
                <a:latin typeface="Candara"/>
                <a:cs typeface="Candara"/>
              </a:rPr>
              <a:t>? (4)</a:t>
            </a:r>
          </a:p>
          <a:p>
            <a:pPr marL="114300" indent="0">
              <a:buNone/>
            </a:pPr>
            <a:endParaRPr lang="en-US" sz="1800" dirty="0" smtClean="0">
              <a:latin typeface="Candara"/>
              <a:cs typeface="Candara"/>
            </a:endParaRPr>
          </a:p>
          <a:p>
            <a:pPr marL="114300" indent="0">
              <a:buNone/>
            </a:pPr>
            <a:endParaRPr lang="en-US" sz="1800" dirty="0">
              <a:latin typeface="Candara"/>
              <a:cs typeface="Candara"/>
            </a:endParaRPr>
          </a:p>
          <a:p>
            <a:pPr marL="114300" indent="0">
              <a:buNone/>
            </a:pPr>
            <a:endParaRPr lang="en-US" sz="1800" dirty="0" smtClean="0">
              <a:latin typeface="Candara"/>
              <a:cs typeface="Candara"/>
            </a:endParaRPr>
          </a:p>
          <a:p>
            <a:pPr marL="114300" indent="0">
              <a:buNone/>
            </a:pPr>
            <a:endParaRPr lang="en-US" sz="1800" dirty="0">
              <a:latin typeface="Candara"/>
              <a:cs typeface="Candara"/>
            </a:endParaRPr>
          </a:p>
          <a:p>
            <a:pPr marL="114300" indent="0">
              <a:buNone/>
            </a:pPr>
            <a:endParaRPr lang="en-US" sz="1800" dirty="0">
              <a:latin typeface="Candara"/>
              <a:cs typeface="Candara"/>
            </a:endParaRPr>
          </a:p>
          <a:p>
            <a:pPr marL="114300" indent="0">
              <a:buNone/>
            </a:pPr>
            <a:r>
              <a:rPr lang="en-US" sz="1800" dirty="0">
                <a:solidFill>
                  <a:srgbClr val="AD0101"/>
                </a:solidFill>
                <a:latin typeface="Candara"/>
                <a:cs typeface="Candara"/>
              </a:rPr>
              <a:t>3 (b) In which period was there most improvement in surgical and anatomical knowledge</a:t>
            </a:r>
            <a:r>
              <a:rPr lang="en-US" sz="1800" dirty="0" smtClean="0">
                <a:solidFill>
                  <a:srgbClr val="AD0101"/>
                </a:solidFill>
                <a:latin typeface="Candara"/>
                <a:cs typeface="Candara"/>
              </a:rPr>
              <a:t>?</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Ancient </a:t>
            </a:r>
            <a:r>
              <a:rPr lang="en-US" sz="1800" dirty="0" smtClean="0">
                <a:solidFill>
                  <a:srgbClr val="AD0101"/>
                </a:solidFill>
                <a:latin typeface="Candara"/>
                <a:cs typeface="Candara"/>
              </a:rPr>
              <a:t>Egypt</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Ancient </a:t>
            </a:r>
            <a:r>
              <a:rPr lang="en-US" sz="1800" dirty="0" smtClean="0">
                <a:solidFill>
                  <a:srgbClr val="AD0101"/>
                </a:solidFill>
                <a:latin typeface="Candara"/>
                <a:cs typeface="Candara"/>
              </a:rPr>
              <a:t>Rome</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Explain your </a:t>
            </a:r>
            <a:r>
              <a:rPr lang="en-US" sz="1800" dirty="0" smtClean="0">
                <a:solidFill>
                  <a:srgbClr val="AD0101"/>
                </a:solidFill>
                <a:latin typeface="Candara"/>
                <a:cs typeface="Candara"/>
              </a:rPr>
              <a:t>answer (8)</a:t>
            </a:r>
            <a:endParaRPr lang="en-US" sz="1800" dirty="0">
              <a:solidFill>
                <a:srgbClr val="AD0101"/>
              </a:solidFill>
              <a:latin typeface="Candara"/>
              <a:cs typeface="Candara"/>
            </a:endParaRPr>
          </a:p>
        </p:txBody>
      </p:sp>
    </p:spTree>
    <p:extLst>
      <p:ext uri="{BB962C8B-B14F-4D97-AF65-F5344CB8AC3E}">
        <p14:creationId xmlns:p14="http://schemas.microsoft.com/office/powerpoint/2010/main" val="28928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a:t>
            </a:r>
            <a:r>
              <a:rPr lang="en-US" dirty="0" smtClean="0">
                <a:solidFill>
                  <a:srgbClr val="AD0101"/>
                </a:solidFill>
              </a:rPr>
              <a:t>Questions</a:t>
            </a:r>
            <a:endParaRPr lang="en-US" dirty="0">
              <a:solidFill>
                <a:srgbClr val="AD0101"/>
              </a:solidFill>
            </a:endParaRPr>
          </a:p>
        </p:txBody>
      </p:sp>
      <p:sp>
        <p:nvSpPr>
          <p:cNvPr id="3" name="Content Placeholder 2"/>
          <p:cNvSpPr>
            <a:spLocks noGrp="1"/>
          </p:cNvSpPr>
          <p:nvPr>
            <p:ph idx="1"/>
          </p:nvPr>
        </p:nvSpPr>
        <p:spPr>
          <a:xfrm>
            <a:off x="457200" y="1329524"/>
            <a:ext cx="7620000" cy="4800600"/>
          </a:xfrm>
        </p:spPr>
        <p:txBody>
          <a:bodyPr>
            <a:noAutofit/>
          </a:bodyPr>
          <a:lstStyle/>
          <a:p>
            <a:pPr marL="114300" indent="0">
              <a:buNone/>
            </a:pPr>
            <a:r>
              <a:rPr lang="en-US" sz="1800" dirty="0">
                <a:latin typeface="Candara"/>
                <a:cs typeface="Candara"/>
              </a:rPr>
              <a:t>4 (a) Choose one of the factors below that have affected the development of medicine </a:t>
            </a:r>
            <a:r>
              <a:rPr lang="en-US" sz="1800" dirty="0" smtClean="0">
                <a:latin typeface="Candara"/>
                <a:cs typeface="Candara"/>
              </a:rPr>
              <a:t>from 1200 - 1750.</a:t>
            </a:r>
            <a:endParaRPr lang="en-US" sz="1800" dirty="0">
              <a:latin typeface="Candara"/>
              <a:cs typeface="Candara"/>
            </a:endParaRPr>
          </a:p>
          <a:p>
            <a:pPr marL="114300" indent="0">
              <a:buNone/>
            </a:pPr>
            <a:r>
              <a:rPr lang="en-US" sz="1800" dirty="0">
                <a:latin typeface="Candara"/>
                <a:cs typeface="Candara"/>
              </a:rPr>
              <a:t>• </a:t>
            </a:r>
            <a:r>
              <a:rPr lang="en-US" sz="1800" dirty="0" smtClean="0">
                <a:latin typeface="Candara"/>
                <a:cs typeface="Candara"/>
              </a:rPr>
              <a:t>Religion</a:t>
            </a:r>
            <a:endParaRPr lang="en-US" sz="1800" dirty="0">
              <a:latin typeface="Candara"/>
              <a:cs typeface="Candara"/>
            </a:endParaRPr>
          </a:p>
          <a:p>
            <a:pPr marL="114300" indent="0">
              <a:buNone/>
            </a:pPr>
            <a:r>
              <a:rPr lang="en-US" sz="1800" dirty="0">
                <a:latin typeface="Candara"/>
                <a:cs typeface="Candara"/>
              </a:rPr>
              <a:t>• </a:t>
            </a:r>
            <a:r>
              <a:rPr lang="en-US" sz="1800" dirty="0" smtClean="0">
                <a:latin typeface="Candara"/>
                <a:cs typeface="Candara"/>
              </a:rPr>
              <a:t>Science </a:t>
            </a:r>
            <a:r>
              <a:rPr lang="en-US" sz="1800" dirty="0">
                <a:latin typeface="Candara"/>
                <a:cs typeface="Candara"/>
              </a:rPr>
              <a:t>and </a:t>
            </a:r>
            <a:r>
              <a:rPr lang="en-US" sz="1800" dirty="0" smtClean="0">
                <a:latin typeface="Candara"/>
                <a:cs typeface="Candara"/>
              </a:rPr>
              <a:t>technology</a:t>
            </a:r>
            <a:endParaRPr lang="en-US" sz="1800" dirty="0">
              <a:latin typeface="Candara"/>
              <a:cs typeface="Candara"/>
            </a:endParaRPr>
          </a:p>
          <a:p>
            <a:pPr marL="114300" indent="0">
              <a:buNone/>
            </a:pPr>
            <a:r>
              <a:rPr lang="en-US" sz="1800" dirty="0">
                <a:latin typeface="Candara"/>
                <a:cs typeface="Candara"/>
              </a:rPr>
              <a:t>Describe the effect of that factor in the fight against disease and infection</a:t>
            </a:r>
            <a:r>
              <a:rPr lang="en-US" sz="1800" dirty="0" smtClean="0">
                <a:latin typeface="Candara"/>
                <a:cs typeface="Candara"/>
              </a:rPr>
              <a:t>. (4)</a:t>
            </a:r>
          </a:p>
          <a:p>
            <a:pPr marL="114300" indent="0">
              <a:buNone/>
            </a:pPr>
            <a:endParaRPr lang="en-US" sz="1800" dirty="0">
              <a:latin typeface="Candara"/>
              <a:cs typeface="Candara"/>
            </a:endParaRPr>
          </a:p>
          <a:p>
            <a:pPr marL="114300" indent="0">
              <a:buNone/>
            </a:pPr>
            <a:endParaRPr lang="en-US" sz="1800" dirty="0" smtClean="0">
              <a:latin typeface="Candara"/>
              <a:cs typeface="Candara"/>
            </a:endParaRPr>
          </a:p>
          <a:p>
            <a:pPr marL="114300" indent="0">
              <a:buNone/>
            </a:pPr>
            <a:endParaRPr lang="en-US" sz="1800" dirty="0" smtClean="0">
              <a:latin typeface="Candara"/>
              <a:cs typeface="Candara"/>
            </a:endParaRPr>
          </a:p>
          <a:p>
            <a:pPr marL="114300" indent="0">
              <a:buNone/>
            </a:pPr>
            <a:endParaRPr lang="en-US" sz="1800" dirty="0">
              <a:solidFill>
                <a:srgbClr val="FF0000"/>
              </a:solidFill>
              <a:latin typeface="Candara"/>
              <a:cs typeface="Candara"/>
            </a:endParaRPr>
          </a:p>
          <a:p>
            <a:pPr marL="114300" indent="0">
              <a:buNone/>
            </a:pPr>
            <a:r>
              <a:rPr lang="en-US" sz="1800" dirty="0" smtClean="0">
                <a:solidFill>
                  <a:srgbClr val="AD0101"/>
                </a:solidFill>
                <a:latin typeface="Candara"/>
                <a:cs typeface="Candara"/>
              </a:rPr>
              <a:t>4 </a:t>
            </a:r>
            <a:r>
              <a:rPr lang="en-US" sz="1800" dirty="0">
                <a:solidFill>
                  <a:srgbClr val="AD0101"/>
                </a:solidFill>
                <a:latin typeface="Candara"/>
                <a:cs typeface="Candara"/>
              </a:rPr>
              <a:t>(b) Which factor has contributed most in the fight against disease and infection </a:t>
            </a:r>
            <a:r>
              <a:rPr lang="en-US" sz="1800" dirty="0" smtClean="0">
                <a:solidFill>
                  <a:srgbClr val="AD0101"/>
                </a:solidFill>
                <a:latin typeface="Candara"/>
                <a:cs typeface="Candara"/>
              </a:rPr>
              <a:t>from 1200 - 1750?</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a:t>
            </a:r>
            <a:r>
              <a:rPr lang="en-US" sz="1800" dirty="0" smtClean="0">
                <a:solidFill>
                  <a:srgbClr val="AD0101"/>
                </a:solidFill>
                <a:latin typeface="Candara"/>
                <a:cs typeface="Candara"/>
              </a:rPr>
              <a:t>Religion</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a:t>
            </a:r>
            <a:r>
              <a:rPr lang="en-US" sz="1800" dirty="0" smtClean="0">
                <a:solidFill>
                  <a:srgbClr val="AD0101"/>
                </a:solidFill>
                <a:latin typeface="Candara"/>
                <a:cs typeface="Candara"/>
              </a:rPr>
              <a:t>Science </a:t>
            </a:r>
            <a:r>
              <a:rPr lang="en-US" sz="1800" dirty="0">
                <a:solidFill>
                  <a:srgbClr val="AD0101"/>
                </a:solidFill>
                <a:latin typeface="Candara"/>
                <a:cs typeface="Candara"/>
              </a:rPr>
              <a:t>and </a:t>
            </a:r>
            <a:r>
              <a:rPr lang="en-US" sz="1800" dirty="0" smtClean="0">
                <a:solidFill>
                  <a:srgbClr val="AD0101"/>
                </a:solidFill>
                <a:latin typeface="Candara"/>
                <a:cs typeface="Candara"/>
              </a:rPr>
              <a:t>technology</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Explain your answer</a:t>
            </a:r>
            <a:r>
              <a:rPr lang="en-US" sz="1800" dirty="0" smtClean="0">
                <a:solidFill>
                  <a:srgbClr val="AD0101"/>
                </a:solidFill>
                <a:latin typeface="Candara"/>
                <a:cs typeface="Candara"/>
              </a:rPr>
              <a:t>. (8)</a:t>
            </a:r>
          </a:p>
          <a:p>
            <a:pPr marL="114300" indent="0">
              <a:buNone/>
            </a:pPr>
            <a:endParaRPr lang="en-US" sz="1800" dirty="0">
              <a:latin typeface="Candara"/>
              <a:cs typeface="Candara"/>
            </a:endParaRPr>
          </a:p>
        </p:txBody>
      </p:sp>
    </p:spTree>
    <p:extLst>
      <p:ext uri="{BB962C8B-B14F-4D97-AF65-F5344CB8AC3E}">
        <p14:creationId xmlns:p14="http://schemas.microsoft.com/office/powerpoint/2010/main" val="111752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a:t>
            </a:r>
            <a:r>
              <a:rPr lang="en-US" dirty="0" smtClean="0">
                <a:solidFill>
                  <a:srgbClr val="AD0101"/>
                </a:solidFill>
              </a:rPr>
              <a:t>Questions</a:t>
            </a:r>
            <a:endParaRPr lang="en-US" dirty="0">
              <a:solidFill>
                <a:srgbClr val="AD0101"/>
              </a:solidFill>
            </a:endParaRPr>
          </a:p>
        </p:txBody>
      </p:sp>
      <p:sp>
        <p:nvSpPr>
          <p:cNvPr id="3" name="Content Placeholder 2"/>
          <p:cNvSpPr>
            <a:spLocks noGrp="1"/>
          </p:cNvSpPr>
          <p:nvPr>
            <p:ph idx="1"/>
          </p:nvPr>
        </p:nvSpPr>
        <p:spPr/>
        <p:txBody>
          <a:bodyPr>
            <a:normAutofit/>
          </a:bodyPr>
          <a:lstStyle/>
          <a:p>
            <a:pPr marL="114300" indent="0">
              <a:buNone/>
            </a:pPr>
            <a:r>
              <a:rPr lang="en-US" sz="1800" dirty="0">
                <a:latin typeface="Candara"/>
                <a:cs typeface="Candara"/>
              </a:rPr>
              <a:t>5 (a) Choose one of the important theories in the history of medicine below.</a:t>
            </a:r>
          </a:p>
          <a:p>
            <a:pPr marL="114300" indent="0">
              <a:buNone/>
            </a:pPr>
            <a:r>
              <a:rPr lang="en-US" sz="1800" dirty="0">
                <a:latin typeface="Candara"/>
                <a:cs typeface="Candara"/>
              </a:rPr>
              <a:t>• the theory of the four </a:t>
            </a:r>
            <a:r>
              <a:rPr lang="en-US" sz="1800" dirty="0" err="1">
                <a:latin typeface="Candara"/>
                <a:cs typeface="Candara"/>
              </a:rPr>
              <a:t>humours</a:t>
            </a:r>
            <a:endParaRPr lang="en-US" sz="1800" dirty="0">
              <a:latin typeface="Candara"/>
              <a:cs typeface="Candara"/>
            </a:endParaRPr>
          </a:p>
          <a:p>
            <a:pPr marL="114300" indent="0">
              <a:buNone/>
            </a:pPr>
            <a:r>
              <a:rPr lang="en-US" sz="1800" dirty="0">
                <a:latin typeface="Candara"/>
                <a:cs typeface="Candara"/>
              </a:rPr>
              <a:t>• Germ theory</a:t>
            </a:r>
          </a:p>
          <a:p>
            <a:pPr marL="114300" indent="0">
              <a:buNone/>
            </a:pPr>
            <a:r>
              <a:rPr lang="en-US" sz="1800" dirty="0">
                <a:latin typeface="Candara"/>
                <a:cs typeface="Candara"/>
              </a:rPr>
              <a:t>What was the theory? (4</a:t>
            </a:r>
            <a:r>
              <a:rPr lang="en-US" sz="1800" dirty="0" smtClean="0">
                <a:latin typeface="Candara"/>
                <a:cs typeface="Candara"/>
              </a:rPr>
              <a:t>)</a:t>
            </a:r>
          </a:p>
          <a:p>
            <a:pPr marL="114300" indent="0">
              <a:buNone/>
            </a:pPr>
            <a:endParaRPr lang="en-US" sz="1800" dirty="0">
              <a:latin typeface="Candara"/>
              <a:cs typeface="Candara"/>
            </a:endParaRPr>
          </a:p>
          <a:p>
            <a:pPr marL="114300" indent="0">
              <a:buNone/>
            </a:pPr>
            <a:endParaRPr lang="en-US" sz="1800" dirty="0" smtClean="0">
              <a:latin typeface="Candara"/>
              <a:cs typeface="Candara"/>
            </a:endParaRPr>
          </a:p>
          <a:p>
            <a:pPr marL="114300" indent="0">
              <a:buNone/>
            </a:pPr>
            <a:endParaRPr lang="en-US" sz="1800" dirty="0">
              <a:latin typeface="Candara"/>
              <a:cs typeface="Candara"/>
            </a:endParaRPr>
          </a:p>
          <a:p>
            <a:pPr marL="114300" indent="0">
              <a:buNone/>
            </a:pPr>
            <a:endParaRPr lang="en-US" sz="1800" dirty="0">
              <a:latin typeface="Candara"/>
              <a:cs typeface="Candara"/>
            </a:endParaRPr>
          </a:p>
          <a:p>
            <a:pPr marL="114300" indent="0">
              <a:buNone/>
            </a:pPr>
            <a:endParaRPr lang="en-US" sz="1800" dirty="0">
              <a:solidFill>
                <a:srgbClr val="FF0000"/>
              </a:solidFill>
              <a:latin typeface="Candara"/>
              <a:cs typeface="Candara"/>
            </a:endParaRPr>
          </a:p>
          <a:p>
            <a:pPr marL="114300" indent="0">
              <a:buNone/>
            </a:pPr>
            <a:r>
              <a:rPr lang="en-US" sz="1800" dirty="0">
                <a:solidFill>
                  <a:srgbClr val="AD0101"/>
                </a:solidFill>
                <a:latin typeface="Candara"/>
                <a:cs typeface="Candara"/>
              </a:rPr>
              <a:t>5 (b) Which of these theories contributed most to the development of medicine?</a:t>
            </a:r>
          </a:p>
          <a:p>
            <a:pPr marL="114300" indent="0">
              <a:buNone/>
            </a:pPr>
            <a:r>
              <a:rPr lang="en-US" sz="1800" dirty="0">
                <a:solidFill>
                  <a:srgbClr val="AD0101"/>
                </a:solidFill>
                <a:latin typeface="Candara"/>
                <a:cs typeface="Candara"/>
              </a:rPr>
              <a:t>• the theory of the four </a:t>
            </a:r>
            <a:r>
              <a:rPr lang="en-US" sz="1800" dirty="0" err="1">
                <a:solidFill>
                  <a:srgbClr val="AD0101"/>
                </a:solidFill>
                <a:latin typeface="Candara"/>
                <a:cs typeface="Candara"/>
              </a:rPr>
              <a:t>humours</a:t>
            </a:r>
            <a:endParaRPr lang="en-US" sz="1800" dirty="0">
              <a:solidFill>
                <a:srgbClr val="AD0101"/>
              </a:solidFill>
              <a:latin typeface="Candara"/>
              <a:cs typeface="Candara"/>
            </a:endParaRPr>
          </a:p>
          <a:p>
            <a:pPr marL="114300" indent="0">
              <a:buNone/>
            </a:pPr>
            <a:r>
              <a:rPr lang="en-US" sz="1800" dirty="0">
                <a:solidFill>
                  <a:srgbClr val="AD0101"/>
                </a:solidFill>
                <a:latin typeface="Candara"/>
                <a:cs typeface="Candara"/>
              </a:rPr>
              <a:t>• Germ theory</a:t>
            </a:r>
          </a:p>
          <a:p>
            <a:pPr marL="114300" indent="0">
              <a:buNone/>
            </a:pPr>
            <a:r>
              <a:rPr lang="en-US" sz="1800" dirty="0">
                <a:solidFill>
                  <a:srgbClr val="AD0101"/>
                </a:solidFill>
                <a:latin typeface="Candara"/>
                <a:cs typeface="Candara"/>
              </a:rPr>
              <a:t>Explain your answer. (8)</a:t>
            </a:r>
          </a:p>
          <a:p>
            <a:endParaRPr lang="en-US" sz="1800" dirty="0"/>
          </a:p>
        </p:txBody>
      </p:sp>
    </p:spTree>
    <p:extLst>
      <p:ext uri="{BB962C8B-B14F-4D97-AF65-F5344CB8AC3E}">
        <p14:creationId xmlns:p14="http://schemas.microsoft.com/office/powerpoint/2010/main" val="110148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as a Factor</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Candara"/>
                <a:cs typeface="Candara"/>
              </a:rPr>
              <a:t>Religious beliefs have influenced the development of medicine in a number of ways. The Ancient Egyptians religious beliefs led them to develop their understanding of the location of the main organs in the body. They learnt this through their use of mummification. However the same religious beliefs limited the amount of knowledge that they could acquire from this process. The purpose of mummification was to preserve the body for the afterlife, not to learn about how the body worked.</a:t>
            </a:r>
          </a:p>
          <a:p>
            <a:endParaRPr lang="en-US" dirty="0">
              <a:latin typeface="Candara"/>
              <a:cs typeface="Candara"/>
            </a:endParaRPr>
          </a:p>
          <a:p>
            <a:r>
              <a:rPr lang="en-US" dirty="0">
                <a:latin typeface="Candara"/>
                <a:cs typeface="Candara"/>
              </a:rPr>
              <a:t>Following the Egyptians, the Greeks and Romans saw Religious beliefs aid the development of medicine. Religious cults such as the Cult of </a:t>
            </a:r>
            <a:r>
              <a:rPr lang="en-US" dirty="0" err="1">
                <a:latin typeface="Candara"/>
                <a:cs typeface="Candara"/>
              </a:rPr>
              <a:t>Asclepious</a:t>
            </a:r>
            <a:r>
              <a:rPr lang="en-US" dirty="0">
                <a:latin typeface="Candara"/>
                <a:cs typeface="Candara"/>
              </a:rPr>
              <a:t> provided medical care for people who otherwise would not have been able to afford treatments. Throughout the Middle Ages the church in Europe provided care via friars and the monasteries, and was the only </a:t>
            </a:r>
            <a:r>
              <a:rPr lang="en-US" dirty="0" err="1">
                <a:latin typeface="Candara"/>
                <a:cs typeface="Candara"/>
              </a:rPr>
              <a:t>organisation</a:t>
            </a:r>
            <a:r>
              <a:rPr lang="en-US" dirty="0">
                <a:latin typeface="Candara"/>
                <a:cs typeface="Candara"/>
              </a:rPr>
              <a:t> to provide training for doctors in Europe at that time. However religion can also be said to limit progress at this time. The church used the ideas of Galen and Hippocrates and for centuries nobody dared to challenge the errors in these teachings because the teachings of the church were considered to be the word of god. As a result, medical knowledge stagnated to some extent.</a:t>
            </a:r>
          </a:p>
          <a:p>
            <a:endParaRPr lang="en-US" dirty="0">
              <a:latin typeface="Candara"/>
              <a:cs typeface="Candara"/>
            </a:endParaRPr>
          </a:p>
          <a:p>
            <a:r>
              <a:rPr lang="en-US" dirty="0">
                <a:latin typeface="Candara"/>
                <a:cs typeface="Candara"/>
              </a:rPr>
              <a:t>Throughout the Renaissance, Industrial Age and into the modern world religion has played a role in the development of medicine. Religious institutions are responsible for much that is good about modern Nursing and has continued to provide medical attention, food and shelter for those who are in the greatest need of it. Faith Healing and pilgrimage remain highly popular methods of dealing with ailments, and these, along with prayer, are often used alongside guidance from doctors.</a:t>
            </a:r>
          </a:p>
          <a:p>
            <a:endParaRPr lang="en-US" dirty="0">
              <a:latin typeface="Candara"/>
              <a:cs typeface="Candara"/>
            </a:endParaRPr>
          </a:p>
        </p:txBody>
      </p:sp>
    </p:spTree>
    <p:extLst>
      <p:ext uri="{BB962C8B-B14F-4D97-AF65-F5344CB8AC3E}">
        <p14:creationId xmlns:p14="http://schemas.microsoft.com/office/powerpoint/2010/main" val="66471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Timeline</a:t>
            </a:r>
            <a:endParaRPr lang="en-US" dirty="0"/>
          </a:p>
        </p:txBody>
      </p:sp>
      <p:sp>
        <p:nvSpPr>
          <p:cNvPr id="3" name="Content Placeholder 2"/>
          <p:cNvSpPr>
            <a:spLocks noGrp="1"/>
          </p:cNvSpPr>
          <p:nvPr>
            <p:ph idx="1"/>
          </p:nvPr>
        </p:nvSpPr>
        <p:spPr/>
        <p:txBody>
          <a:bodyPr>
            <a:normAutofit/>
          </a:bodyPr>
          <a:lstStyle/>
          <a:p>
            <a:r>
              <a:rPr lang="en-US" dirty="0">
                <a:latin typeface="Candara"/>
                <a:cs typeface="Candara"/>
                <a:hlinkClick r:id="rId2"/>
              </a:rPr>
              <a:t>http://www.medicinethroughtime.co.uk/historyofmedicine/timelines/</a:t>
            </a:r>
            <a:r>
              <a:rPr lang="en-US" dirty="0" smtClean="0">
                <a:latin typeface="Candara"/>
                <a:cs typeface="Candara"/>
                <a:hlinkClick r:id="rId2"/>
              </a:rPr>
              <a:t>religionandbeliefs.htm</a:t>
            </a:r>
            <a:endParaRPr lang="en-US" dirty="0" smtClean="0">
              <a:latin typeface="Candara"/>
              <a:cs typeface="Candara"/>
            </a:endParaRPr>
          </a:p>
          <a:p>
            <a:endParaRPr lang="en-US" dirty="0">
              <a:latin typeface="Candara"/>
              <a:cs typeface="Candara"/>
            </a:endParaRPr>
          </a:p>
          <a:p>
            <a:r>
              <a:rPr lang="en-US" dirty="0" smtClean="0">
                <a:latin typeface="Candara"/>
                <a:cs typeface="Candara"/>
              </a:rPr>
              <a:t>This is a horrible timeline explaining how Religion has helped or hindered medicine through time.</a:t>
            </a:r>
          </a:p>
          <a:p>
            <a:endParaRPr lang="en-US" dirty="0">
              <a:latin typeface="Candara"/>
              <a:cs typeface="Candara"/>
            </a:endParaRPr>
          </a:p>
          <a:p>
            <a:pPr marL="114300" indent="0">
              <a:buNone/>
            </a:pPr>
            <a:r>
              <a:rPr lang="en-US" dirty="0" smtClean="0">
                <a:latin typeface="Candara"/>
                <a:cs typeface="Candara"/>
              </a:rPr>
              <a:t>Can you make it prettier in your books? Under the heading – Religion.</a:t>
            </a:r>
            <a:endParaRPr lang="en-US" dirty="0">
              <a:latin typeface="Candara"/>
              <a:cs typeface="Candara"/>
            </a:endParaRPr>
          </a:p>
        </p:txBody>
      </p:sp>
    </p:spTree>
    <p:extLst>
      <p:ext uri="{BB962C8B-B14F-4D97-AF65-F5344CB8AC3E}">
        <p14:creationId xmlns:p14="http://schemas.microsoft.com/office/powerpoint/2010/main" val="276402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as a Factor.</a:t>
            </a:r>
            <a:endParaRPr lang="en-US" dirty="0"/>
          </a:p>
        </p:txBody>
      </p:sp>
      <p:sp>
        <p:nvSpPr>
          <p:cNvPr id="3" name="Content Placeholder 2"/>
          <p:cNvSpPr>
            <a:spLocks noGrp="1"/>
          </p:cNvSpPr>
          <p:nvPr>
            <p:ph idx="1"/>
          </p:nvPr>
        </p:nvSpPr>
        <p:spPr/>
        <p:txBody>
          <a:bodyPr/>
          <a:lstStyle/>
          <a:p>
            <a:r>
              <a:rPr lang="en-US" dirty="0" smtClean="0">
                <a:latin typeface="Candara"/>
                <a:cs typeface="Candara"/>
              </a:rPr>
              <a:t>Writing</a:t>
            </a:r>
          </a:p>
          <a:p>
            <a:r>
              <a:rPr lang="en-US" dirty="0" smtClean="0">
                <a:latin typeface="Candara"/>
                <a:cs typeface="Candara"/>
              </a:rPr>
              <a:t>The printing press.</a:t>
            </a:r>
          </a:p>
          <a:p>
            <a:r>
              <a:rPr lang="en-US" dirty="0" smtClean="0">
                <a:latin typeface="Candara"/>
                <a:cs typeface="Candara"/>
              </a:rPr>
              <a:t>Gunpowder.</a:t>
            </a:r>
          </a:p>
          <a:p>
            <a:endParaRPr lang="en-US" dirty="0">
              <a:latin typeface="Candara"/>
              <a:cs typeface="Candara"/>
            </a:endParaRPr>
          </a:p>
          <a:p>
            <a:r>
              <a:rPr lang="en-US" dirty="0" smtClean="0">
                <a:solidFill>
                  <a:srgbClr val="0000FF"/>
                </a:solidFill>
                <a:latin typeface="Candara"/>
                <a:cs typeface="Candara"/>
              </a:rPr>
              <a:t>Can you explain how each of these have helped or hindered the progress of medicine and in what ways. Be specific.</a:t>
            </a:r>
          </a:p>
          <a:p>
            <a:endParaRPr lang="en-US" dirty="0">
              <a:solidFill>
                <a:srgbClr val="0000FF"/>
              </a:solidFill>
              <a:latin typeface="Candara"/>
              <a:cs typeface="Candara"/>
            </a:endParaRPr>
          </a:p>
          <a:p>
            <a:pPr marL="114300" indent="0">
              <a:buNone/>
            </a:pPr>
            <a:r>
              <a:rPr lang="en-US" dirty="0" smtClean="0">
                <a:solidFill>
                  <a:srgbClr val="0000FF"/>
                </a:solidFill>
                <a:latin typeface="Candara"/>
                <a:cs typeface="Candara"/>
              </a:rPr>
              <a:t>1.5m on each – 4.5 in total.</a:t>
            </a:r>
            <a:endParaRPr lang="en-US" dirty="0">
              <a:solidFill>
                <a:srgbClr val="0000FF"/>
              </a:solidFill>
              <a:latin typeface="Candara"/>
              <a:cs typeface="Candara"/>
            </a:endParaRPr>
          </a:p>
        </p:txBody>
      </p:sp>
    </p:spTree>
    <p:extLst>
      <p:ext uri="{BB962C8B-B14F-4D97-AF65-F5344CB8AC3E}">
        <p14:creationId xmlns:p14="http://schemas.microsoft.com/office/powerpoint/2010/main" val="2194144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111</TotalTime>
  <Words>712</Words>
  <Application>Microsoft Macintosh PowerPoint</Application>
  <PresentationFormat>On-screen Show (4:3)</PresentationFormat>
  <Paragraphs>80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Theme</vt:lpstr>
      <vt:lpstr>WALT: Summarise the Renaissance Period.</vt:lpstr>
      <vt:lpstr>Exam Questions</vt:lpstr>
      <vt:lpstr>Exam Questions</vt:lpstr>
      <vt:lpstr>Exam Questions</vt:lpstr>
      <vt:lpstr>Exam Questions</vt:lpstr>
      <vt:lpstr>Religion as a Factor</vt:lpstr>
      <vt:lpstr>Religion Timeline</vt:lpstr>
      <vt:lpstr>Technology as a Factor.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dc:title>
  <dc:creator>Joseph</dc:creator>
  <cp:lastModifiedBy>Joseph</cp:lastModifiedBy>
  <cp:revision>8</cp:revision>
  <dcterms:created xsi:type="dcterms:W3CDTF">2014-11-26T18:16:35Z</dcterms:created>
  <dcterms:modified xsi:type="dcterms:W3CDTF">2014-11-26T20:08:21Z</dcterms:modified>
</cp:coreProperties>
</file>