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7" r:id="rId2"/>
    <p:sldId id="256" r:id="rId3"/>
    <p:sldId id="258" r:id="rId4"/>
    <p:sldId id="259" r:id="rId5"/>
    <p:sldId id="260" r:id="rId6"/>
    <p:sldId id="276" r:id="rId7"/>
    <p:sldId id="272" r:id="rId8"/>
    <p:sldId id="274" r:id="rId9"/>
    <p:sldId id="275" r:id="rId10"/>
    <p:sldId id="271" r:id="rId11"/>
    <p:sldId id="261" r:id="rId12"/>
    <p:sldId id="262" r:id="rId13"/>
    <p:sldId id="273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CC0758-C23D-4FA5-A15F-505CBBA7B95E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E7FC80-31AE-4508-8E6A-DCE22E750D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6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https://www.youtube.com/watch?v=_CMch8mHyXQ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E7FC80-31AE-4508-8E6A-DCE22E750DA8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467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02A24-463D-4D2C-A61B-07A96BFF8F36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902A24-463D-4D2C-A61B-07A96BFF8F36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38D5FF7-4BDA-4D30-9A55-76C41B1C326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F6B2D2E-8B77-4657-A6EC-B744D5464523}" type="datetimeFigureOut">
              <a:rPr lang="en-GB" smtClean="0"/>
              <a:t>11/09/2015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>
                <a:solidFill>
                  <a:schemeClr val="accent1"/>
                </a:solidFill>
              </a:rPr>
              <a:t>Title: </a:t>
            </a:r>
            <a:r>
              <a:rPr lang="en-GB" sz="3600" dirty="0"/>
              <a:t>Why was the Weimar Republic so unstable in its early days?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upload.wikimedia.org/wikipedia/commons/thumb/e/e5/Stab-in-the-back_cartoon_1924.jpg/300px-Stab-in-the-back_cartoon_1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361" y="1549936"/>
            <a:ext cx="7290249" cy="44713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4"/>
          <p:cNvSpPr txBox="1">
            <a:spLocks/>
          </p:cNvSpPr>
          <p:nvPr/>
        </p:nvSpPr>
        <p:spPr>
          <a:xfrm>
            <a:off x="304589" y="6021289"/>
            <a:ext cx="7723795" cy="648072"/>
          </a:xfrm>
          <a:prstGeom prst="rect">
            <a:avLst/>
          </a:prstGeom>
          <a:solidFill>
            <a:srgbClr val="FFFF00"/>
          </a:solidFill>
          <a:ln w="25400" cap="flat" cmpd="sng" algn="ctr">
            <a:solidFill>
              <a:schemeClr val="accent1"/>
            </a:solidFill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Starter: </a:t>
            </a:r>
            <a:r>
              <a:rPr lang="en-GB" sz="2000" dirty="0" smtClean="0">
                <a:solidFill>
                  <a:schemeClr val="tx1"/>
                </a:solidFill>
              </a:rPr>
              <a:t>write down </a:t>
            </a:r>
            <a:r>
              <a:rPr lang="en-GB" sz="2000" u="sng" dirty="0" smtClean="0">
                <a:solidFill>
                  <a:schemeClr val="tx1"/>
                </a:solidFill>
              </a:rPr>
              <a:t>three questions</a:t>
            </a:r>
            <a:r>
              <a:rPr lang="en-GB" sz="2000" dirty="0" smtClean="0">
                <a:solidFill>
                  <a:schemeClr val="tx1"/>
                </a:solidFill>
              </a:rPr>
              <a:t> you have about this picture.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86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29600" cy="504056"/>
          </a:xfrm>
        </p:spPr>
        <p:txBody>
          <a:bodyPr>
            <a:normAutofit/>
          </a:bodyPr>
          <a:lstStyle/>
          <a:p>
            <a:r>
              <a:rPr lang="en-GB" sz="1800" dirty="0" smtClean="0">
                <a:solidFill>
                  <a:schemeClr val="tx1"/>
                </a:solidFill>
                <a:latin typeface="+mn-lt"/>
              </a:rPr>
              <a:t>L.O2: To understand how the Weimar Republic was set up</a:t>
            </a:r>
            <a:endParaRPr lang="en-GB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980728"/>
            <a:ext cx="7620000" cy="4800600"/>
          </a:xfrm>
        </p:spPr>
        <p:txBody>
          <a:bodyPr/>
          <a:lstStyle/>
          <a:p>
            <a:pPr marL="114300" indent="0">
              <a:buNone/>
            </a:pPr>
            <a:r>
              <a:rPr lang="en-GB" sz="3200" b="1" dirty="0" smtClean="0">
                <a:solidFill>
                  <a:schemeClr val="accent1"/>
                </a:solidFill>
              </a:rPr>
              <a:t>Plenary: </a:t>
            </a:r>
            <a:r>
              <a:rPr lang="en-GB" sz="3200" dirty="0" smtClean="0"/>
              <a:t>Can you match the  Weimar Republic positions with their responsibilities? </a:t>
            </a: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  <a:p>
            <a:pPr>
              <a:buNone/>
            </a:pP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356992"/>
            <a:ext cx="207170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1"/>
                </a:solidFill>
              </a:rPr>
              <a:t>President 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1"/>
                </a:solidFill>
              </a:rPr>
              <a:t>Reichstag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1"/>
                </a:solidFill>
              </a:rPr>
              <a:t>Voters</a:t>
            </a:r>
          </a:p>
          <a:p>
            <a:pPr marL="342900" indent="-342900">
              <a:buAutoNum type="arabicPeriod"/>
            </a:pPr>
            <a:r>
              <a:rPr lang="en-GB" sz="2400" dirty="0" err="1" smtClean="0">
                <a:solidFill>
                  <a:schemeClr val="accent1"/>
                </a:solidFill>
              </a:rPr>
              <a:t>Reichsrat</a:t>
            </a:r>
            <a:endParaRPr lang="en-GB" sz="2400" dirty="0" smtClean="0">
              <a:solidFill>
                <a:schemeClr val="accent1"/>
              </a:solidFill>
            </a:endParaRP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1"/>
                </a:solidFill>
              </a:rPr>
              <a:t>Chancellor</a:t>
            </a:r>
          </a:p>
          <a:p>
            <a:pPr marL="342900" indent="-342900">
              <a:buAutoNum type="arabicPeriod"/>
            </a:pPr>
            <a:r>
              <a:rPr lang="en-GB" sz="2400" dirty="0" smtClean="0">
                <a:solidFill>
                  <a:schemeClr val="accent1"/>
                </a:solidFill>
              </a:rPr>
              <a:t>The Laws</a:t>
            </a:r>
            <a:endParaRPr lang="en-GB" sz="2400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3769" y="2849160"/>
            <a:ext cx="583264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lphaUcPeriod"/>
            </a:pPr>
            <a:r>
              <a:rPr lang="en-GB" sz="2400" dirty="0" smtClean="0"/>
              <a:t>The Prime Minister, proposes new laws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400" dirty="0" smtClean="0"/>
              <a:t>Veto laws passed by the Reichstag</a:t>
            </a:r>
          </a:p>
          <a:p>
            <a:pPr marL="342900" indent="-342900">
              <a:buFont typeface="+mj-lt"/>
              <a:buAutoNum type="alphaUcPeriod"/>
            </a:pPr>
            <a:r>
              <a:rPr lang="en-GB" sz="2400" dirty="0" smtClean="0"/>
              <a:t>All men and women over 20 have the right to</a:t>
            </a:r>
          </a:p>
          <a:p>
            <a:pPr marL="342900" indent="-342900"/>
            <a:r>
              <a:rPr lang="en-GB" sz="2400" dirty="0" smtClean="0"/>
              <a:t> vote for the Reichstag, President, and local</a:t>
            </a:r>
          </a:p>
          <a:p>
            <a:pPr marL="342900" indent="-342900"/>
            <a:r>
              <a:rPr lang="en-GB" sz="2400" dirty="0" smtClean="0"/>
              <a:t>government </a:t>
            </a:r>
          </a:p>
          <a:p>
            <a:pPr marL="342900" indent="-342900"/>
            <a:r>
              <a:rPr lang="en-GB" sz="2400" dirty="0" smtClean="0"/>
              <a:t>D. By which the country is governed </a:t>
            </a:r>
          </a:p>
          <a:p>
            <a:pPr marL="342900" indent="-342900"/>
            <a:r>
              <a:rPr lang="en-GB" sz="2400" dirty="0" smtClean="0"/>
              <a:t>E. The head of state</a:t>
            </a:r>
          </a:p>
          <a:p>
            <a:pPr marL="342900" indent="-342900"/>
            <a:r>
              <a:rPr lang="en-GB" sz="2400" dirty="0" smtClean="0"/>
              <a:t>F.  Vote on new laws and on the budget</a:t>
            </a:r>
          </a:p>
          <a:p>
            <a:pPr marL="342900" indent="-342900"/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901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Homework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Imagine you are a journalist from a small German village. You have been sent to Weimar in January 1919 to report back on the new government. </a:t>
            </a:r>
          </a:p>
          <a:p>
            <a:r>
              <a:rPr lang="en-GB" sz="3200" dirty="0" smtClean="0"/>
              <a:t>Create a newspaper report  on your findings.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772211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Roaming </a:t>
            </a:r>
            <a:r>
              <a:rPr lang="en-GB" dirty="0" smtClean="0">
                <a:solidFill>
                  <a:schemeClr val="accent1"/>
                </a:solidFill>
              </a:rPr>
              <a:t>Review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i) What </a:t>
            </a:r>
            <a:r>
              <a:rPr lang="en-GB" dirty="0" smtClean="0"/>
              <a:t>was the </a:t>
            </a:r>
            <a:r>
              <a:rPr lang="en-GB" dirty="0"/>
              <a:t>impact of the defeat in the war on Germany?</a:t>
            </a:r>
            <a:br>
              <a:rPr lang="en-GB" dirty="0"/>
            </a:br>
            <a:r>
              <a:rPr lang="en-GB" dirty="0"/>
              <a:t>ii) How fairly was Germany treated in the Versailles Treaty?</a:t>
            </a:r>
            <a:br>
              <a:rPr lang="en-GB" dirty="0"/>
            </a:br>
            <a:r>
              <a:rPr lang="en-GB" dirty="0"/>
              <a:t>iii) Why was the Weimar government so unpopular?</a:t>
            </a:r>
            <a:br>
              <a:rPr lang="en-GB" dirty="0"/>
            </a:br>
            <a:r>
              <a:rPr lang="en-GB" dirty="0"/>
              <a:t>iv) What were the main features of the Weimar constitution?</a:t>
            </a:r>
            <a:br>
              <a:rPr lang="en-GB" dirty="0"/>
            </a:br>
            <a:r>
              <a:rPr lang="en-GB" dirty="0"/>
              <a:t>v) What was the </a:t>
            </a:r>
            <a:r>
              <a:rPr lang="en-GB" dirty="0" err="1"/>
              <a:t>Spartacist</a:t>
            </a:r>
            <a:r>
              <a:rPr lang="en-GB" dirty="0"/>
              <a:t> revolt and why was it important?</a:t>
            </a:r>
            <a:br>
              <a:rPr lang="en-GB" dirty="0"/>
            </a:br>
            <a:r>
              <a:rPr lang="en-GB" dirty="0" err="1"/>
              <a:t>vI</a:t>
            </a:r>
            <a:r>
              <a:rPr lang="en-GB" dirty="0"/>
              <a:t>) What was the </a:t>
            </a:r>
            <a:r>
              <a:rPr lang="en-GB" dirty="0" err="1"/>
              <a:t>Kapp</a:t>
            </a:r>
            <a:r>
              <a:rPr lang="en-GB" dirty="0"/>
              <a:t> putsch revolt and why was it important?</a:t>
            </a:r>
            <a:br>
              <a:rPr lang="en-GB" dirty="0"/>
            </a:br>
            <a:r>
              <a:rPr lang="en-GB" dirty="0"/>
              <a:t>vii) What was the Munich putsch and why was it important?</a:t>
            </a:r>
            <a:br>
              <a:rPr lang="en-GB" dirty="0"/>
            </a:br>
            <a:r>
              <a:rPr lang="en-GB" dirty="0"/>
              <a:t>viii) Was the Weimar government doomed from the start? Explain your answer</a:t>
            </a:r>
          </a:p>
        </p:txBody>
      </p:sp>
    </p:spTree>
    <p:extLst>
      <p:ext uri="{BB962C8B-B14F-4D97-AF65-F5344CB8AC3E}">
        <p14:creationId xmlns:p14="http://schemas.microsoft.com/office/powerpoint/2010/main" val="33338768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6200000">
            <a:off x="-3457463" y="2529471"/>
            <a:ext cx="7620000" cy="490066"/>
          </a:xfrm>
        </p:spPr>
        <p:txBody>
          <a:bodyPr/>
          <a:lstStyle/>
          <a:p>
            <a:r>
              <a:rPr lang="en-GB" sz="3600" dirty="0"/>
              <a:t>Find Someone Who</a:t>
            </a:r>
            <a:r>
              <a:rPr lang="en-GB" sz="3600" dirty="0" smtClean="0"/>
              <a:t>…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6200000">
            <a:off x="1625166" y="-536934"/>
            <a:ext cx="6469732" cy="7920880"/>
          </a:xfrm>
        </p:spPr>
        <p:txBody>
          <a:bodyPr>
            <a:normAutofit lnSpcReduction="10000"/>
          </a:bodyPr>
          <a:lstStyle/>
          <a:p>
            <a:pPr marL="11430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describe how Germany was treated by the Treaty of Versailles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give 3 reasons why the Weimar government was unpopular from the start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describe the Weimar Constitution 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what the </a:t>
            </a:r>
            <a:r>
              <a:rPr lang="en-GB" sz="1800" dirty="0" err="1"/>
              <a:t>Spartacists</a:t>
            </a:r>
            <a:r>
              <a:rPr lang="en-GB" sz="1800" dirty="0"/>
              <a:t> Revolt was and why it was important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what the </a:t>
            </a:r>
            <a:r>
              <a:rPr lang="en-GB" sz="1800" dirty="0" err="1"/>
              <a:t>Kapp</a:t>
            </a:r>
            <a:r>
              <a:rPr lang="en-GB" sz="1800" dirty="0"/>
              <a:t> Putsch was and why it was important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what the Munich Putsch was and why it was important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why France wanted to punish Germany after the First World War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why France invaded the Ruhr in 1924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what hyperinflation was and how it affected people</a:t>
            </a:r>
          </a:p>
          <a:p>
            <a:pPr marL="114300" lvl="0" indent="0">
              <a:buNone/>
            </a:pPr>
            <a:endParaRPr lang="en-GB" sz="1800" dirty="0" smtClean="0"/>
          </a:p>
          <a:p>
            <a:pPr marL="114300" lvl="0" indent="0">
              <a:buNone/>
            </a:pPr>
            <a:r>
              <a:rPr lang="en-GB" sz="1800" dirty="0" smtClean="0"/>
              <a:t>Can </a:t>
            </a:r>
            <a:r>
              <a:rPr lang="en-GB" sz="1800" dirty="0"/>
              <a:t>explain why the period 1919-24 was a period of crisis for Germany</a:t>
            </a:r>
            <a:br>
              <a:rPr lang="en-GB" sz="1800" dirty="0"/>
            </a:br>
            <a:endParaRPr lang="en-GB" sz="1800" dirty="0"/>
          </a:p>
          <a:p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27750592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i) What was the impact of the defeat in the war on Germany</a:t>
            </a:r>
            <a:r>
              <a:rPr lang="en-GB" dirty="0" smtClean="0"/>
              <a:t>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7513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ii) How fairly was Germany treated in the Versailles Treaty?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iii) Why was the Weimar government so unpopular?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iv) What were the main features of the Weimar constitution?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v) What was the </a:t>
            </a:r>
            <a:r>
              <a:rPr lang="en-GB" dirty="0" err="1"/>
              <a:t>Spartacist</a:t>
            </a:r>
            <a:r>
              <a:rPr lang="en-GB" dirty="0"/>
              <a:t> revolt and why was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 err="1"/>
              <a:t>vI</a:t>
            </a:r>
            <a:r>
              <a:rPr lang="en-GB" sz="4000" dirty="0"/>
              <a:t>) What was the </a:t>
            </a:r>
            <a:r>
              <a:rPr lang="en-GB" sz="4000" dirty="0" err="1"/>
              <a:t>Kapp</a:t>
            </a:r>
            <a:r>
              <a:rPr lang="en-GB" sz="4000" dirty="0"/>
              <a:t> putsch revolt and why was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276872"/>
            <a:ext cx="7543800" cy="2593975"/>
          </a:xfrm>
        </p:spPr>
        <p:txBody>
          <a:bodyPr/>
          <a:lstStyle/>
          <a:p>
            <a:r>
              <a:rPr lang="en-GB" sz="5400" dirty="0" smtClean="0">
                <a:solidFill>
                  <a:schemeClr val="accent1"/>
                </a:solidFill>
              </a:rPr>
              <a:t>Title: </a:t>
            </a:r>
            <a:r>
              <a:rPr lang="en-GB" sz="5400" dirty="0" smtClean="0"/>
              <a:t>Why </a:t>
            </a:r>
            <a:r>
              <a:rPr lang="en-GB" sz="5400" dirty="0"/>
              <a:t>was the Weimar Republic so unstable in its early days?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6192688" cy="1809328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L.O 1: To identify the problems Germany faced in November 1918</a:t>
            </a:r>
          </a:p>
          <a:p>
            <a:r>
              <a:rPr lang="en-GB" sz="1800" dirty="0">
                <a:solidFill>
                  <a:schemeClr val="tx1"/>
                </a:solidFill>
              </a:rPr>
              <a:t>L.O2: To understand how the Weimar Republic was set up</a:t>
            </a:r>
          </a:p>
          <a:p>
            <a:r>
              <a:rPr lang="en-GB" sz="1800" dirty="0">
                <a:solidFill>
                  <a:schemeClr val="tx1"/>
                </a:solidFill>
              </a:rPr>
              <a:t>L.O3: To assess the strengths and weaknesses of the new Weimar Republic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45686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vii) What was the Munich putsch and why was it important?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viii) Was the Weimar government doomed from the start? Explain your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673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://upload.wikimedia.org/wikipedia/commons/thumb/e/e5/Stab-in-the-back_cartoon_1924.jpg/300px-Stab-in-the-back_cartoon_192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1" y="18225"/>
            <a:ext cx="9222558" cy="5656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6"/>
          <p:cNvSpPr txBox="1"/>
          <p:nvPr/>
        </p:nvSpPr>
        <p:spPr>
          <a:xfrm>
            <a:off x="68605" y="5288340"/>
            <a:ext cx="8895883" cy="156966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“Germans, think about it!”, postcard (1923). </a:t>
            </a:r>
            <a:r>
              <a:rPr lang="en-GB" sz="24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The man with the dagger is Philipp </a:t>
            </a:r>
            <a:r>
              <a:rPr lang="en-GB" sz="2400" kern="1200" dirty="0" err="1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Scheidemann</a:t>
            </a:r>
            <a:r>
              <a:rPr lang="en-GB" sz="2400" kern="1200" dirty="0">
                <a:solidFill>
                  <a:srgbClr val="000000"/>
                </a:solidFill>
                <a:effectLst/>
                <a:ea typeface="Times New Roman"/>
                <a:cs typeface="Times New Roman"/>
              </a:rPr>
              <a:t> who was a member of the Weimar government. He is raising it behind the backs of German soldiers. He is receiving the approval of wealthy Jews in the background. </a:t>
            </a:r>
            <a:endParaRPr lang="en-GB" sz="2400" dirty="0">
              <a:effectLst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86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150" y="908720"/>
            <a:ext cx="8229600" cy="634082"/>
          </a:xfr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n-GB" sz="2400" u="sng" dirty="0" smtClean="0"/>
              <a:t>What was the Weimar Republic and why was it set up?</a:t>
            </a:r>
            <a:endParaRPr lang="en-GB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426" y="2564904"/>
            <a:ext cx="6026750" cy="112528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en-GB" sz="2000" dirty="0" smtClean="0"/>
              <a:t>Its King (Kaiser) Wilhelm II was forced to </a:t>
            </a:r>
            <a:r>
              <a:rPr lang="en-GB" sz="2000" u="sng" dirty="0" smtClean="0"/>
              <a:t>abdicate</a:t>
            </a:r>
            <a:r>
              <a:rPr lang="en-GB" sz="2000" dirty="0" smtClean="0"/>
              <a:t> (resign) and flee. A new </a:t>
            </a:r>
            <a:r>
              <a:rPr lang="en-GB" sz="2000" u="sng" dirty="0" smtClean="0"/>
              <a:t>republic</a:t>
            </a:r>
            <a:r>
              <a:rPr lang="en-GB" sz="2000" dirty="0" smtClean="0"/>
              <a:t> (without a King) was set up to rule Germany.</a:t>
            </a:r>
          </a:p>
        </p:txBody>
      </p:sp>
      <p:pic>
        <p:nvPicPr>
          <p:cNvPr id="2050" name="Picture 2" descr="http://www.historyinanhour.com/wp-content/uploads/2012/01/Kaiser-Wilhelm-I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3380" y="1713730"/>
            <a:ext cx="1965922" cy="3091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6150" y="1742005"/>
            <a:ext cx="6015993" cy="70788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In 1918, Germany was defeated in WW1 by the Allies (Britain, France, USA).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3789233"/>
            <a:ext cx="6048672" cy="101566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2000" dirty="0"/>
              <a:t>However, it was too dangerous for this new republic to meet in Berlin. Instead, it met in the quiet town of </a:t>
            </a:r>
            <a:r>
              <a:rPr lang="en-GB" sz="2000" u="sng" dirty="0"/>
              <a:t>Weimar</a:t>
            </a:r>
            <a:r>
              <a:rPr lang="en-GB" sz="2000" dirty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941168"/>
            <a:ext cx="8191798" cy="1754326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tx2"/>
                </a:solidFill>
              </a:rPr>
              <a:t>Task</a:t>
            </a:r>
          </a:p>
          <a:p>
            <a:pPr marL="457200" indent="-457200">
              <a:buAutoNum type="arabicPeriod"/>
            </a:pPr>
            <a:r>
              <a:rPr lang="en-GB" dirty="0" smtClean="0"/>
              <a:t>Read the timeline of events and create a summary in your books. </a:t>
            </a:r>
          </a:p>
          <a:p>
            <a:pPr marL="457200" indent="-457200">
              <a:buAutoNum type="arabicPeriod"/>
            </a:pPr>
            <a:r>
              <a:rPr lang="en-GB" dirty="0" smtClean="0"/>
              <a:t>Copy and complete </a:t>
            </a:r>
            <a:r>
              <a:rPr lang="en-GB" dirty="0"/>
              <a:t>the </a:t>
            </a:r>
            <a:r>
              <a:rPr lang="en-GB" dirty="0" smtClean="0"/>
              <a:t>sentences at the bottom of the sheet in </a:t>
            </a:r>
            <a:r>
              <a:rPr lang="en-GB" dirty="0"/>
              <a:t>your </a:t>
            </a:r>
            <a:r>
              <a:rPr lang="en-GB" dirty="0" smtClean="0"/>
              <a:t>book.</a:t>
            </a:r>
          </a:p>
          <a:p>
            <a:endParaRPr lang="en-GB" dirty="0" smtClean="0"/>
          </a:p>
          <a:p>
            <a:r>
              <a:rPr lang="en-GB" b="1" dirty="0" smtClean="0"/>
              <a:t>Challenge: </a:t>
            </a:r>
            <a:r>
              <a:rPr lang="en-GB" dirty="0" smtClean="0"/>
              <a:t>write down </a:t>
            </a:r>
            <a:r>
              <a:rPr lang="en-GB" dirty="0"/>
              <a:t>4 quiz questions we could use to </a:t>
            </a:r>
            <a:r>
              <a:rPr lang="en-GB" dirty="0" smtClean="0"/>
              <a:t>test someone's </a:t>
            </a:r>
            <a:r>
              <a:rPr lang="en-GB" dirty="0"/>
              <a:t>knowledge about Germany at the end of WW1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7" name="Rectangle 6"/>
          <p:cNvSpPr/>
          <p:nvPr/>
        </p:nvSpPr>
        <p:spPr>
          <a:xfrm>
            <a:off x="146150" y="188640"/>
            <a:ext cx="8153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L.O2: To understand how the Weimar Republic was set up</a:t>
            </a:r>
          </a:p>
        </p:txBody>
      </p:sp>
    </p:spTree>
    <p:extLst>
      <p:ext uri="{BB962C8B-B14F-4D97-AF65-F5344CB8AC3E}">
        <p14:creationId xmlns:p14="http://schemas.microsoft.com/office/powerpoint/2010/main" val="1033375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600" dirty="0"/>
              <a:t>What </a:t>
            </a:r>
            <a:r>
              <a:rPr lang="en-GB" sz="3600" dirty="0">
                <a:solidFill>
                  <a:schemeClr val="accent1"/>
                </a:solidFill>
              </a:rPr>
              <a:t>problems</a:t>
            </a:r>
            <a:r>
              <a:rPr lang="en-GB" sz="3600" dirty="0"/>
              <a:t> did the Weimar government face from 1919-23?</a:t>
            </a:r>
          </a:p>
        </p:txBody>
      </p:sp>
      <p:sp>
        <p:nvSpPr>
          <p:cNvPr id="4" name="Oval Callout 3"/>
          <p:cNvSpPr/>
          <p:nvPr/>
        </p:nvSpPr>
        <p:spPr>
          <a:xfrm>
            <a:off x="2771800" y="2132856"/>
            <a:ext cx="3744416" cy="2736304"/>
          </a:xfrm>
          <a:prstGeom prst="wedgeEllipseCallout">
            <a:avLst>
              <a:gd name="adj1" fmla="val -57464"/>
              <a:gd name="adj2" fmla="val 758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b="1" dirty="0"/>
              <a:t>What was the Weimar Republic?</a:t>
            </a:r>
          </a:p>
        </p:txBody>
      </p:sp>
      <p:sp>
        <p:nvSpPr>
          <p:cNvPr id="5" name="Rectangle 4"/>
          <p:cNvSpPr/>
          <p:nvPr/>
        </p:nvSpPr>
        <p:spPr>
          <a:xfrm>
            <a:off x="179512" y="6236822"/>
            <a:ext cx="79208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L.O3: To assess the strengths and weaknesses of the new Weimar Republic</a:t>
            </a:r>
          </a:p>
        </p:txBody>
      </p:sp>
    </p:spTree>
    <p:extLst>
      <p:ext uri="{BB962C8B-B14F-4D97-AF65-F5344CB8AC3E}">
        <p14:creationId xmlns:p14="http://schemas.microsoft.com/office/powerpoint/2010/main" val="4149215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212976"/>
            <a:ext cx="7848872" cy="1657871"/>
          </a:xfrm>
        </p:spPr>
        <p:txBody>
          <a:bodyPr/>
          <a:lstStyle/>
          <a:p>
            <a:r>
              <a:rPr lang="en-GB" sz="4000" dirty="0" smtClean="0">
                <a:solidFill>
                  <a:schemeClr val="accent1"/>
                </a:solidFill>
              </a:rPr>
              <a:t>Title: </a:t>
            </a:r>
            <a:r>
              <a:rPr lang="en-GB" sz="4000" dirty="0" smtClean="0"/>
              <a:t>Why </a:t>
            </a:r>
            <a:r>
              <a:rPr lang="en-GB" sz="4000" dirty="0"/>
              <a:t>was the Weimar Republic so unstable in its early days?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4941168"/>
            <a:ext cx="6984776" cy="1809328"/>
          </a:xfrm>
        </p:spPr>
        <p:txBody>
          <a:bodyPr>
            <a:normAutofit/>
          </a:bodyPr>
          <a:lstStyle/>
          <a:p>
            <a:r>
              <a:rPr lang="en-GB" sz="1800" dirty="0">
                <a:solidFill>
                  <a:schemeClr val="tx1"/>
                </a:solidFill>
              </a:rPr>
              <a:t>L.O 1: To identify the problems Germany faced in November 1918</a:t>
            </a:r>
          </a:p>
          <a:p>
            <a:r>
              <a:rPr lang="en-GB" sz="1800" dirty="0">
                <a:solidFill>
                  <a:schemeClr val="tx1"/>
                </a:solidFill>
              </a:rPr>
              <a:t>L.O2: To understand how the Weimar Republic was set up</a:t>
            </a:r>
          </a:p>
          <a:p>
            <a:r>
              <a:rPr lang="en-GB" sz="1800" dirty="0">
                <a:solidFill>
                  <a:schemeClr val="tx1"/>
                </a:solidFill>
              </a:rPr>
              <a:t>L.O3: To assess the strengths and weaknesses of the new Weimar Republic</a:t>
            </a:r>
          </a:p>
          <a:p>
            <a:endParaRPr lang="en-GB" dirty="0"/>
          </a:p>
        </p:txBody>
      </p:sp>
      <p:pic>
        <p:nvPicPr>
          <p:cNvPr id="1028" name="Picture 4" descr="http://www.maplecityrubber.com/wp-content/themes/maple_city/images/balloon_re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43426">
            <a:off x="755576" y="836712"/>
            <a:ext cx="1624013" cy="2109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6" descr="data:image/jpeg;base64,/9j/4AAQSkZJRgABAQAAAQABAAD/2wCEAAkGBxQSEhUUExQVFBQXFhgYFhcYFxcXHhkXHBcWGxUYHxcYHCggGBolGxQYITEhJSkrLi4uGB8zODMsNygtLisBCgoKDg0OGxAQGy8kICQuLCwsLCwsLCwsLCwsLCwsLCwsLCwsLCwsLCwsLCwsLCwsLCwsLCwsLCwsLCwsLCwsLP/AABEIAJcBTgMBIgACEQEDEQH/xAAcAAEAAQUBAQAAAAAAAAAAAAAABAIDBQYHAQj/xABBEAABAwIDBQQJAgQFAwUAAAABAAIRAyEEMUEFBhJRYSJxgfAHEzKRobHB0eFCUiOCkvEUFjNiohVywlODk9Li/8QAGQEBAAMBAQAAAAAAAAAAAAAAAAEDBAIF/8QAKBEAAwACAQQCAQQDAQAAAAAAAAECAxEhBBIxQSJRYRMyQpFScYEU/9oADAMBAAIRAxEAPwDuKIiAIiIAiIgCIiAIiIAiIgCLyUlAeokogCIiAIiIAiIgCIiALA7w7UdRA4YJJyMm1r8IucxfRZ12S0PeCvx4sMy4GjhNjc3y0MH4hVZqcxtFmKU65ImM3jxN4IYJt2RMaZgrG/5jxX/qmO5n/wBVlNoYeWyBYW+61+syLR8ei8rJlyzX7melijHS8IyX+aMSAYeB3taT4W+if5uxJEcTQefB+ViSJy5dc9PkqX05vPxUf+jJ9s6/Qj6Rlm744oasPQs+xCzFDfzhgVKR6ljgf+Jj5rTnEgTkFFeDM3A6Bdz1WRezmumxv0dZwG9eHqZVA08n9n52+KzFLFNcJBBHMXXEDyJN+5XMFjX0yQxzmZXBLZ74zWiOt/yRnro16Z3FrgVUuZbJ3yq0+zV/iN5izvsfEBbnsreKjXsx3a/aey7rY5+ErXjzRfhma8Nx5RmkVDagKrVpUEREAREQBERAEREARF4XQgPUWC25vZhcJ/rVWtdE8PtO/pF/Ernm3vTDmMNR/nqn/wAGn/yUbJUtnXKlYC5K1vau/uBoSHV2OI/Sz+IZ5dmQPEhcG23vXi8X/rVXFv7B2W/0tsfGSsMJ1Udx2sf2dn2j6Y6IB9TQqPOnGWsHw4itexnpgxbv9OlRZ3h7z7+ID4LnXCvW0jyUbZ32I3Z/pW2gRY0h/J9yrLfSftHWqz/42fZaszCOOivtwJ5JyNI2tnpWx4zNE/8At/ZyyGF9Mldv+pQpP/7S9nzLlox2adQArT8KxuZnuCckaR13Z/pkw7o9bRq0+oLXj6H4La9k784LEexXYDyfNM/8wAfBfODi2bD6rwscRE29ydzHYj6xp1g4SCCDkVcXyvszbmKwseprPYBeA48Pi02PuXQd3vTA4Q3F0+IfvpWPiwmD4Edy67jhwzs6LF7I29QxLQ6lUa8cgbjvbmPFZEVApOCtERAUvyXHd9q7qGPe8QGvDTJB9prQDlzHD8V2MhaB6TNh+upcXLPu0PdmPFcZI750WY77a2WNl4ttanHFItfXPI3kXssftCj2uuvJaTu/tx+HqubUJLTmB+ntdqJtHmFvgrCo4EiQ4DI84XkdSmp0/J6GDit+jEuY0SOs658482VD8/7eCyeLwnDIInrYdyhNaZJ+ayr8mv8A0RTdpznvHnX4q2SQMj50hSfUuzJHK/3VuoAHCeRyNviuiCM+1/pfzCsF/FyBHcPBTmQTyHP4lWqtGXZaWj6xkukyCxUqniiI6i2oVTsSQRwTOcjOVX6mO/qvaYv8ctFPcRozmyN9K1OBU/iN65/1C/wK33Ym8VPEDsmHRdjrHw5juXKaoFjaFXSrerILSWxcEE2/mGS14uquXp8ozZOmmuVwdua6V6tR3W3mFUBlQj1mQOj+7TisbdPBbYx0r0ppUto86pcvTKkRF0chERAEXhK1jevfXD4IEPdxVIkU23ceU/tHU+EoDIbxbxUcFT9ZWfwjIAXc48mjX5DVcb3n9KuIrEtw/wDAp8xBee936f5feVrm9G8VXHVjUqGBkxoya3kPqdVim0wOq4bLpjRTVxDnkucSSTJJMknmScyjXL3hJyUujg5MkR0En8qDojNpl2SvMwPNZNtENGjfmrFTFMGQnqb/AAUgppYVo0JV0Fo/H4WPxONJ1MedNFFDnOPIKNjRl34pjfxH3Kpp7WaND4lQqdBupVT8JTPNNjRkW4pj+hVOIwMZrHDCEZEqVhqhbachkp2NHhw1rD4Sor6LhoVk6dYE5WyJE2PviFSa4kweIe74qPIMe1p1Cp9WLkNsMz8vipWKBlWRSdEgEiY8fpmjXBKZHp7Qq0zLJa4GQ6TIPORqth3e36x1F4/jPqAmS2oeMGerrgdxCw9LCue6CJ0tE/BZ7Z27bgRLYBveTbRUZM8Y0WTjdM79sbaTa9JlRh7LhI+RHeCCFkVyjcTF1KOI9TJLHyA0uAAi/EBPtWIgLqtM2V2HKsk9xny4/wBOtFSi4+kC0qUqXtkK0qPmjefDeoxtQEA8LjAIkEEHTkQVktz9rF9XgaCyi3ihpzIkEwZMwXRa0LYPS1sbhqsxABgjgdHMGR72z/SucYPFOoVGVmn2J4miL2IOYPNUZY7t/ZoitaO24vDl7REE68/HqsJisO5mQI7zF+/JZHYe22VgCx3EJEu5zk6BobLLYmk0tdab5H6dLrzMmNP5I148rn4s1N1Mz8+SsVGW9nPzfxlZiu0KIWXtzmFk2bCC1jRaYE8vPkrx7b/HwOWamDO9vqrOI+OnkFdJkFg0yTy5+Zt+FQRE/HPzqrwYeLO3T6edEq05ED389IKbGiPN759Z5L1oHn4dyuR5y85Lwt6fI3XWwW22Mix+3ct+3Q3j9ZFKoe2PZP7gOf8Auj3rn9V4Fxa/P3KvD4m4LbOBkEWMjVX4czxvZRlxK1o7c10r1YTdnawr0g79Qs4defcc1m17M0qW0eTScvTCpc6F64rSt/d86eDpuY1013N7DRfhnJ7tANQNe5SEtkP0h7+twjTRokOxBHeKYOp5u5N8T14bisQ+o4veS5zjJJMkk5kle4ioXuLnElxJJJMkkmSSTmV4zpc8lW2XTOiiIHVXKNAuVylSkqfRpTkLD4odHlCgALZc/svauI4chE66q3isUGC5usQ976pm9/BNkaJVbaA8/bVWGFz76c1epYNrfauVc4xoFB1opbSA6lel0r1r50V+nTQET1ZUhjIzStig2zc1GOIJQF6tijkMlAxFZ9g208tToprMOeHicYGd5kjUga552HVetxlJphuYmXHP3iwHdfqZXLr6J7fs9pS0Q8kvyiRAGg6noMua9rbScwTxzGlrC3ZAHIdw9wUN2Jc+TIaAbRYxI5+/7qZszZDXss1xeXmHnKABI6mfn1hcPhbon8SUs2m58jMjMkAzOek6BZXZ+yquIdcOAm94k6zy0ss/sbckkDjbHuk+HNb7svYjabR2RIEZZeMXWTJmb4j+y1SlzRh9g7p02NEgzaSs5WwjWNMCLASfwssGcIssdtmu1re2QBInn/b7hV9qS2yFTb0YfYeFjGsPCCYN4yMGZjlMXyXSqeS1PcvD2fUizyAOcDOfH5LbgvT6eVONfnky563bCIiuKTDbzbIbiaL6bsnDPkdCOoK+c9r4F+HrPp1RBBgxkb59xbEeQvqRwlc09KW6vrWevpj+IwdoRPEzXxFyPFQ17Opfo5TsTa3+EqSI9UeKb6aNsDJnUD3AGOvbNxraokdIIM/3C4cWCXDKbt6ZR8wtk3S3nfhgKdS9NzjMtdLYHtNOUDsyL6arJmx/yRoh/wAWdVxeFBEtgnnGf2WIqUOEmQfOvd9ll9kYv1jTIjp0ixCk4zDS2QfPJedkxfyk148uvizWa1K1riFYps7z7vDu/spWJaQTM9yiPvztqFnNRRVE8pVL3wNZ8/BGuNznnfovK5k6rpIhkaoZzH4+ipY78fhVOac7G2vPuOWStltxl1Bn32vK7SIZTVE6xbnK8FO1kc8OsQABy196ZDzbxXRBn90to+pqiTDXWd45HwP1XVaLpC4XRrA5eK7HsHGesosfzaJ7xZ3xBXo9He05PP6uNNUVbf2g3D0alV2TGFxHOBYd5NvFfMu19oPr1n1ahlz3Fx8dB0GXguxemXbLWYdtAHtVXAkf7G3v/NHuK4k03laq8lGNcAN6q9SoyqGqVQUIsZeDYEeYUfE7Q4W8LZ7lcrmx6qIygJkowizSwvF2nnwUsOIsMl6QrcHQKDpIrcea8ZfJe0qAzcV7icYxohnaOtojp+eqgFRAAVrEYkfpsO/P3KK3idYDNTBTpU5Li17wB2bwHEmPZ9rLuHVQ2NFqhhC4cWTf3EwPec/BSGVGU4IcOKSCXAdMgcs8+qh1sa6o0ZiNMhGgFuz4RkFZp4eTYSfqmm/I7voPqvqOueEG1zprJzKmU9l3aAJB4bxqRJGefnos9sHd01f0xMSbm03jQnvtHVdD2HusxobxCYjMD6LPefXEnXZ7o1DYW6rqxl4tkLRA07xlZb7svd9lKAGzb2jF/qs5h8G1tgIHRSWsWZp0+Tru14IuHwoaLeHf50V+o4UxJPw+gVVfEBo+AA82WCxdWpVcG02l9SSc+ENGQJtBHffNd6148nKTok7Q2wKZa0NdUqO9hjRcjU39kdVisJu9iK73GqeATPCRxX5WzFs51W4bG2T6pvacajz7bzEk9wsGjQBZRtMBap6ZPTv+iv8AW7eJ/sibKwAosDG5D56n3qciLWZ29hERCArWIohwhXUQHAfSRun/AIWr62mIpPJ/ldclvcbkeIWl8UwYki4GhGoPuvzhfTu3tksxFJ1N7Za4QfoRyINwei+ed5divwlV1N4u0ktdftNOTvh4GVy0WS9mybibxmqCxx4C2IcY5kRJMmTAHWfHpmErh7bEHW3XVcD2LX9VXbUBhpgPyvJA1sAdbaLpe6u2uNrYnhu0FzS3jIcbgHTLTpmDGHJHY+PBoT7lv2ZTalKCZ5+fksRUED7fZbk+g2qL2MGCCtZ2lgTN5EmxGXLwWDJjcvfo2YsqpaZi+PoqHVDkO+Y8+SrlWhFuLzKjB5mNDl15d18u9EWM8ZWzmT4nzqqahE+dVRWdwzBEGDFjfv0VpzSRI90HkmhsqLwOsKw5w5Z66+PwVLmkZ85VuYN9FKDJ9JgEdfOXiuh7g4maLm6tf8wPqCud04EXBtPUXi4MEG2R5rc/R77VblDPf2vytfS7WRGXqecZoHpZxnHj6g/Y1jB/SHH4vK0to6LbfSQ4DH4gHhjjY49m8+rb2eLkM7fuWqf9Q0AAW4yrwVcKvUlHZUJuVKoqUSy68WVjglSnwASVi8TXOTUYRJJA1E8l49xOVgoVOnGamYUOL+EARq4jLkYtNyLfRctnaLb6U5knp1UoYQU/aiYnhGY5cU2b3Zqr/ENaWtjtBpJNgT78hGmt1j6jy46gTMWz7hZcrbD0i5idpEkspi0CIlsEgZ3k/lR6VC+XaOd/vopFHC2ta+kfL6rbdh7qufDmAzo6DfU3OuXuXF5ZgKXXk1ehgSSAZH3Hctr3Z2CHuEtuRJ7tNMr371vWy92WNbBZbXI38FsOCwDWiwgeCy1krJx4LV2wRNl7Na0CAR4eQszTpwPqvDVaLTf5d/JRXYswSSGtGZz8/wBlykpRw26ZLqkAXPj1WOxe06bWy0uqni4OGmeMh0HMA2yVh9BuKd6oF4aDLiHFpEZCQbOn5OWd2bsChRINOkxhjhkCCRbM65C5V+LE7W/RXbUcPyYjCbCfXd6zEFwbmyiDAb1c5p7TvgAYutiweAZSHCxoaOQEf3KlNbC9W2Mcz4RRWR0ERF2cBERAEREAREQArT9/d1hi6JiBVbJpnrq0n9phbgqXtkIE9HypjMK6m9zHjhglrmm8EG4PiF7hMfUYWsc9xbxANMmWcg29tMu9da9KG6HG12IpNl4H8QD9TB+of7hbvA6BceII91j0jMeCruU12sumtfJHYt2t4DVptc9oYbg9oESDz0m3krYfVBwLm5OuQfPmFyjYe1HU8HTZLQA5xcTclvE65m2Q8LePRNh7TZUYCC0cQkCQCRcTA6tyXn/yafo0VOkqRittYQ03Wy07tVh6zp5TnPwz0W7bVw4qMkCCL8+7z1Wo4wXg2I8x56rJc9taNmO++SCTFs7d99e+5+AVl5Lc7gq5iHgDz8/OnVRKmLuYggi0/Duic1OiRVrgiLHll19+atestfx+ipcTEWj+03z8F5w3jNdIgkUXRB5LpXo+ofw6j49pwHg0f/pc3wtMzefzNwuxbo4Tgw1MakcXvv8AKFs6Wfnv6MnVV8dHE/SfhT/1CqP3FpHixv1Wn02NnVdR9Mmy/wCKytGbeE+GUjleFzp1MOtEPI5khxg/8uvNaXWmVStotNaBqpVIwoVFrgYIuNDaFdr1w3Vdohl/FVLQoIaqHV5V2gOIgaaqGSiRSojhL3EAAW6nS3L7K5iazXt42EQDAsGkjU8OYBN5N1j8ZiS55a2zRa3xzv08FMwOC4oa0G5A89VW/tnW/SItOlyzJ896zmxdgvrVAwgjU/BbTuzueCQ945QOo+QXRdnbKYyOFotqLLPfUOuIOlCXk1jZO57GNA11IMcrSL9bclt+z9mtpiAB4KbTpwqamKY0ST5/vCoU+2HTfCKi0NHIKFtLG8NMlhBM8JAzmJjoYusZisTVqOYxrwajp4QIgWEvIvAAOvzKyGA3RYHcdZxquvMgNaScyQLnlcxCtiKyL4r/AKQ9R+5mMw9V9QdmjUBJzA7J59s55Z5XWTwG7kkuqyHTYB2Q0mBBN+vfy2WlQDQABACuALRHSQua5K66h+J4I+EwgYAB+T1J1Kkoi1paM7ewiIhAREQBERAEREAREQBERAWq9LiC4d6St1Th6jqzB/CqO/oeZJ8CbjTTku7KBtfZrK9N1N7Q5rhBHnI9VDWzqXpny9Wquax1PL2vCc1tW4+0nh7aNUU/VtPEx3aBD+LjbJdILZ0HSxVG926NTBvky+jJLX5CACYdoHZ9+Y5DX8NjqjHEBvC2Wk1P9wDRp+nW34WXNG1rXJqxv88Hc8LW4mSSHc+HL+yxe8OzZYHtiw5A9wPnRYbcrb7Xt4KjQx7OFrj2YcS32wRYtJB+RC2l9XjYYcIuJEG45+Oix2ty0/JbHxrfo51jhYc7dOqhHU68/wAc8lktrthx6EjKNSZ8/VYpxscwJ5Dlb4WVEvg1s9HLzGqyNKmBB1yHdzjVRMMyL+A/HuV/EV/VjmdByyjuA96smW3pFdVpGR2dhDVrU6Lf1P7fRgu7uJB+JXacJT4WgLSfR3sA02mvUEPqZA5htrnkXQPAALfAF62LH2To8zLffRpXpG2T67DuIzbPuNvsVwtjzTJDsssp5c9IAC+ntpYcPYWm4IIPcV89b67ILC6BdpId4HNc5Eu7n2d43x/o1/HYwANaLyJm/UR4QsW+SbrLU2dljQGk3EkXzJjxJV5uBMw3hLjbKIHjMd6q/VmeC79Oq5IOyaYNVgdMXmJk2NgRksni2cTjwiJABAEW0U/C7FfxNDKYsAA4ieIxnEGJW4bt7qkSX9oECZGcRaZy7PwVN553tHSxtLk1DYG7/rncPA0XHFBkiesd4j8Loey9z6TP09QdT45rP7K2SymLAN1sIubk31M5rMUqceCpe7e2O9TwiLgMHwgWgRYfhScRXp0xL3AAW/ELG7e3hbhy1gaalV4/hsZFzIAknISVDwuw6+Mf6zFcVFokU6LXSZ/e52XFFoA/Ns42+JK2/dErGbbaGODQDVg8DCQ3idkBLupAtKhYbd3F1r4iuGD9tIEwNBLjwzcieErYsFu7SYZPFUIgtNQ8fDH7ZFv7LMNbC0Y+n4+fJXWbX7DE7F2GzDzBc4mJc4ybdwAA6ALMIi0zKlaRRVOnthERSQEREAREQBERAEREAREQBERAEREAREQETHYBlVpa9rXA5hwBB8Cubbzeimi5rnYUmhUzAklhPIgyW+HPJdUVLmyEJT0fNOGdWw9X1Van22kteziDJGbHAieLUCIBkXgLo+ydpU3UWeALeyXNJHaDg0mT8NVH9Le7T38OJpNngEVQMyyZDvC/dK5/sjajqZkOHAHgkPHCALcTuyYykzBPfph6jC0+6TZiyKlpm27Ve0PcCAbkjtZ35Z957lghRl06Dx85K3iNrjiJaC/iHZHs2teCJAUE499Vwpsaaj3GAymD7pFz4e8LNiwXRoyZZkmYzaYb2KQBIzdEAXvlmtr9Hu67sQ8YisD6sEFgI/1HDJxH7RoNVf3R9G7iW1MZFrii3If9xGfcPfourYXDBgAAAAEADQL0seKY8GDJldFdGnAVxEVpSU1GyFzH0ibKh/rCP4bxwOP7X5AnkCIE9AuoKFtPAtqscx44muEEdFxc9y0dxXa9nz9U2d6syQIExYCR78wbrJbJwIcZz8Pdf3qft3ZdTBPio0voz2KgEwNA7r5EqXsdrA6QezbtzmLRbwPVeN1OO0+T1sNy1wbNsfZbQ0S28ebrOYfDtbkIUDCYppcGBwmOmf1PRTsQ+GOJdw8Iv9tL9FbjhKdmbI26JRgDPl17lC2nii1opsI9c/s0weZ/VGrW3cecRmVFo1a9V49Xw8EXc5r2yTyMERGupWY2XsOnRJcAXVHXc9xkk6xPsiSbDmtOOO9/gppqfJa2LsIUgXPea1R0cT3BoymOEAdkXyWaa2F6EW2ZUrSM1U29sIiKSAiIgCIiAIiIAiIgCIiAIiIAiIgCIiAIiIAiIgCIiAt1aQcuY+kLctz3Cthac1D2XsaGgOGfEbgA2jrIXUlS5gKeeGSnp7RwzYnoyxNYziD6hmrRDnG/IGB3k+C6nu7unh8I2KVMNOrjdzu930yWwBgCqRJLwHTZSxgCqREICIiAIiICLjcG2o0tc0OaRBBEgjqCue7Q3Gq038WEe0NJn1b5gHSDf6aIi4vHNrTLIup8E/ZW4xgOr16hqZH1Z4REzBkdozrbktkwe71JkWc85y9xdJ5x7Iz0ARFE4oXhE1lt+zLhiqRFYV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AutoShape 8" descr="data:image/jpeg;base64,/9j/4AAQSkZJRgABAQAAAQABAAD/2wCEAAkGBxQSEhUUExQVFBQXFhgYFhcYFxcXHhkXHBcWGxUYHxcYHCggGBolGxQYITEhJSkrLi4uGB8zODMsNygtLisBCgoKDg0OGxAQGy8kICQuLCwsLCwsLCwsLCwsLCwsLCwsLCwsLCwsLCwsLCwsLCwsLCwsLCwsLCwsLCwsLCwsLP/AABEIAJcBTgMBIgACEQEDEQH/xAAcAAEAAQUBAQAAAAAAAAAAAAAABAIDBQYHAQj/xABBEAABAwIDBQQJAgQFAwUAAAABAAIRAyEEMUEFBhJRYSJxgfAHEzKRobHB0eFCUiOCkvEUFjNiohVywlODk9Li/8QAGQEBAAMBAQAAAAAAAAAAAAAAAAEDBAIF/8QAKBEAAwACAQQCAQQDAQAAAAAAAAECAxEhBBIxQSJRYRMyQpFScYEU/9oADAMBAAIRAxEAPwDuKIiAIiIAiIgCIiAIiIAiIgCLyUlAeokogCIiAIiIAiIgCIiALA7w7UdRA4YJJyMm1r8IucxfRZ12S0PeCvx4sMy4GjhNjc3y0MH4hVZqcxtFmKU65ImM3jxN4IYJt2RMaZgrG/5jxX/qmO5n/wBVlNoYeWyBYW+61+syLR8ei8rJlyzX7melijHS8IyX+aMSAYeB3taT4W+if5uxJEcTQefB+ViSJy5dc9PkqX05vPxUf+jJ9s6/Qj6Rlm744oasPQs+xCzFDfzhgVKR6ljgf+Jj5rTnEgTkFFeDM3A6Bdz1WRezmumxv0dZwG9eHqZVA08n9n52+KzFLFNcJBBHMXXEDyJN+5XMFjX0yQxzmZXBLZ74zWiOt/yRnro16Z3FrgVUuZbJ3yq0+zV/iN5izvsfEBbnsreKjXsx3a/aey7rY5+ErXjzRfhma8Nx5RmkVDagKrVpUEREAREQBERAEREARF4XQgPUWC25vZhcJ/rVWtdE8PtO/pF/Ernm3vTDmMNR/nqn/wAGn/yUbJUtnXKlYC5K1vau/uBoSHV2OI/Sz+IZ5dmQPEhcG23vXi8X/rVXFv7B2W/0tsfGSsMJ1Udx2sf2dn2j6Y6IB9TQqPOnGWsHw4itexnpgxbv9OlRZ3h7z7+ID4LnXCvW0jyUbZ32I3Z/pW2gRY0h/J9yrLfSftHWqz/42fZaszCOOivtwJ5JyNI2tnpWx4zNE/8At/ZyyGF9Mldv+pQpP/7S9nzLlox2adQArT8KxuZnuCckaR13Z/pkw7o9bRq0+oLXj6H4La9k784LEexXYDyfNM/8wAfBfODi2bD6rwscRE29ydzHYj6xp1g4SCCDkVcXyvszbmKwseprPYBeA48Pi02PuXQd3vTA4Q3F0+IfvpWPiwmD4Edy67jhwzs6LF7I29QxLQ6lUa8cgbjvbmPFZEVApOCtERAUvyXHd9q7qGPe8QGvDTJB9prQDlzHD8V2MhaB6TNh+upcXLPu0PdmPFcZI750WY77a2WNl4ttanHFItfXPI3kXssftCj2uuvJaTu/tx+HqubUJLTmB+ntdqJtHmFvgrCo4EiQ4DI84XkdSmp0/J6GDit+jEuY0SOs658482VD8/7eCyeLwnDIInrYdyhNaZJ+ayr8mv8A0RTdpznvHnX4q2SQMj50hSfUuzJHK/3VuoAHCeRyNviuiCM+1/pfzCsF/FyBHcPBTmQTyHP4lWqtGXZaWj6xkukyCxUqniiI6i2oVTsSQRwTOcjOVX6mO/qvaYv8ctFPcRozmyN9K1OBU/iN65/1C/wK33Ym8VPEDsmHRdjrHw5juXKaoFjaFXSrerILSWxcEE2/mGS14uquXp8ozZOmmuVwdua6V6tR3W3mFUBlQj1mQOj+7TisbdPBbYx0r0ppUto86pcvTKkRF0chERAEXhK1jevfXD4IEPdxVIkU23ceU/tHU+EoDIbxbxUcFT9ZWfwjIAXc48mjX5DVcb3n9KuIrEtw/wDAp8xBee936f5feVrm9G8VXHVjUqGBkxoya3kPqdVim0wOq4bLpjRTVxDnkucSSTJJMknmScyjXL3hJyUujg5MkR0En8qDojNpl2SvMwPNZNtENGjfmrFTFMGQnqb/AAUgppYVo0JV0Fo/H4WPxONJ1MedNFFDnOPIKNjRl34pjfxH3Kpp7WaND4lQqdBupVT8JTPNNjRkW4pj+hVOIwMZrHDCEZEqVhqhbachkp2NHhw1rD4Sor6LhoVk6dYE5WyJE2PviFSa4kweIe74qPIMe1p1Cp9WLkNsMz8vipWKBlWRSdEgEiY8fpmjXBKZHp7Qq0zLJa4GQ6TIPORqth3e36x1F4/jPqAmS2oeMGerrgdxCw9LCue6CJ0tE/BZ7Z27bgRLYBveTbRUZM8Y0WTjdM79sbaTa9JlRh7LhI+RHeCCFkVyjcTF1KOI9TJLHyA0uAAi/EBPtWIgLqtM2V2HKsk9xny4/wBOtFSi4+kC0qUqXtkK0qPmjefDeoxtQEA8LjAIkEEHTkQVktz9rF9XgaCyi3ihpzIkEwZMwXRa0LYPS1sbhqsxABgjgdHMGR72z/SucYPFOoVGVmn2J4miL2IOYPNUZY7t/ZoitaO24vDl7REE68/HqsJisO5mQI7zF+/JZHYe22VgCx3EJEu5zk6BobLLYmk0tdab5H6dLrzMmNP5I148rn4s1N1Mz8+SsVGW9nPzfxlZiu0KIWXtzmFk2bCC1jRaYE8vPkrx7b/HwOWamDO9vqrOI+OnkFdJkFg0yTy5+Zt+FQRE/HPzqrwYeLO3T6edEq05ED389IKbGiPN759Z5L1oHn4dyuR5y85Lwt6fI3XWwW22Mix+3ct+3Q3j9ZFKoe2PZP7gOf8Auj3rn9V4Fxa/P3KvD4m4LbOBkEWMjVX4czxvZRlxK1o7c10r1YTdnawr0g79Qs4defcc1m17M0qW0eTScvTCpc6F64rSt/d86eDpuY1013N7DRfhnJ7tANQNe5SEtkP0h7+twjTRokOxBHeKYOp5u5N8T14bisQ+o4veS5zjJJMkk5kle4ioXuLnElxJJJMkkmSSTmV4zpc8lW2XTOiiIHVXKNAuVylSkqfRpTkLD4odHlCgALZc/svauI4chE66q3isUGC5usQ976pm9/BNkaJVbaA8/bVWGFz76c1epYNrfauVc4xoFB1opbSA6lel0r1r50V+nTQET1ZUhjIzStig2zc1GOIJQF6tijkMlAxFZ9g208tToprMOeHicYGd5kjUga552HVetxlJphuYmXHP3iwHdfqZXLr6J7fs9pS0Q8kvyiRAGg6noMua9rbScwTxzGlrC3ZAHIdw9wUN2Jc+TIaAbRYxI5+/7qZszZDXss1xeXmHnKABI6mfn1hcPhbon8SUs2m58jMjMkAzOek6BZXZ+yquIdcOAm94k6zy0ss/sbckkDjbHuk+HNb7svYjabR2RIEZZeMXWTJmb4j+y1SlzRh9g7p02NEgzaSs5WwjWNMCLASfwssGcIssdtmu1re2QBInn/b7hV9qS2yFTb0YfYeFjGsPCCYN4yMGZjlMXyXSqeS1PcvD2fUizyAOcDOfH5LbgvT6eVONfnky563bCIiuKTDbzbIbiaL6bsnDPkdCOoK+c9r4F+HrPp1RBBgxkb59xbEeQvqRwlc09KW6vrWevpj+IwdoRPEzXxFyPFQ17Opfo5TsTa3+EqSI9UeKb6aNsDJnUD3AGOvbNxraokdIIM/3C4cWCXDKbt6ZR8wtk3S3nfhgKdS9NzjMtdLYHtNOUDsyL6arJmx/yRoh/wAWdVxeFBEtgnnGf2WIqUOEmQfOvd9ll9kYv1jTIjp0ixCk4zDS2QfPJedkxfyk148uvizWa1K1riFYps7z7vDu/spWJaQTM9yiPvztqFnNRRVE8pVL3wNZ8/BGuNznnfovK5k6rpIhkaoZzH4+ipY78fhVOac7G2vPuOWStltxl1Bn32vK7SIZTVE6xbnK8FO1kc8OsQABy196ZDzbxXRBn90to+pqiTDXWd45HwP1XVaLpC4XRrA5eK7HsHGesosfzaJ7xZ3xBXo9He05PP6uNNUVbf2g3D0alV2TGFxHOBYd5NvFfMu19oPr1n1ahlz3Fx8dB0GXguxemXbLWYdtAHtVXAkf7G3v/NHuK4k03laq8lGNcAN6q9SoyqGqVQUIsZeDYEeYUfE7Q4W8LZ7lcrmx6qIygJkowizSwvF2nnwUsOIsMl6QrcHQKDpIrcea8ZfJe0qAzcV7icYxohnaOtojp+eqgFRAAVrEYkfpsO/P3KK3idYDNTBTpU5Li17wB2bwHEmPZ9rLuHVQ2NFqhhC4cWTf3EwPec/BSGVGU4IcOKSCXAdMgcs8+qh1sa6o0ZiNMhGgFuz4RkFZp4eTYSfqmm/I7voPqvqOueEG1zprJzKmU9l3aAJB4bxqRJGefnos9sHd01f0xMSbm03jQnvtHVdD2HusxobxCYjMD6LPefXEnXZ7o1DYW6rqxl4tkLRA07xlZb7svd9lKAGzb2jF/qs5h8G1tgIHRSWsWZp0+Tru14IuHwoaLeHf50V+o4UxJPw+gVVfEBo+AA82WCxdWpVcG02l9SSc+ENGQJtBHffNd6148nKTok7Q2wKZa0NdUqO9hjRcjU39kdVisJu9iK73GqeATPCRxX5WzFs51W4bG2T6pvacajz7bzEk9wsGjQBZRtMBap6ZPTv+iv8AW7eJ/sibKwAosDG5D56n3qciLWZ29hERCArWIohwhXUQHAfSRun/AIWr62mIpPJ/ldclvcbkeIWl8UwYki4GhGoPuvzhfTu3tksxFJ1N7Za4QfoRyINwei+ed5divwlV1N4u0ktdftNOTvh4GVy0WS9mybibxmqCxx4C2IcY5kRJMmTAHWfHpmErh7bEHW3XVcD2LX9VXbUBhpgPyvJA1sAdbaLpe6u2uNrYnhu0FzS3jIcbgHTLTpmDGHJHY+PBoT7lv2ZTalKCZ5+fksRUED7fZbk+g2qL2MGCCtZ2lgTN5EmxGXLwWDJjcvfo2YsqpaZi+PoqHVDkO+Y8+SrlWhFuLzKjB5mNDl15d18u9EWM8ZWzmT4nzqqahE+dVRWdwzBEGDFjfv0VpzSRI90HkmhsqLwOsKw5w5Z66+PwVLmkZ85VuYN9FKDJ9JgEdfOXiuh7g4maLm6tf8wPqCud04EXBtPUXi4MEG2R5rc/R77VblDPf2vytfS7WRGXqecZoHpZxnHj6g/Y1jB/SHH4vK0to6LbfSQ4DH4gHhjjY49m8+rb2eLkM7fuWqf9Q0AAW4yrwVcKvUlHZUJuVKoqUSy68WVjglSnwASVi8TXOTUYRJJA1E8l49xOVgoVOnGamYUOL+EARq4jLkYtNyLfRctnaLb6U5knp1UoYQU/aiYnhGY5cU2b3Zqr/ENaWtjtBpJNgT78hGmt1j6jy46gTMWz7hZcrbD0i5idpEkspi0CIlsEgZ3k/lR6VC+XaOd/vopFHC2ta+kfL6rbdh7qufDmAzo6DfU3OuXuXF5ZgKXXk1ehgSSAZH3Hctr3Z2CHuEtuRJ7tNMr371vWy92WNbBZbXI38FsOCwDWiwgeCy1krJx4LV2wRNl7Na0CAR4eQszTpwPqvDVaLTf5d/JRXYswSSGtGZz8/wBlykpRw26ZLqkAXPj1WOxe06bWy0uqni4OGmeMh0HMA2yVh9BuKd6oF4aDLiHFpEZCQbOn5OWd2bsChRINOkxhjhkCCRbM65C5V+LE7W/RXbUcPyYjCbCfXd6zEFwbmyiDAb1c5p7TvgAYutiweAZSHCxoaOQEf3KlNbC9W2Mcz4RRWR0ERF2cBERAEREAREQArT9/d1hi6JiBVbJpnrq0n9phbgqXtkIE9HypjMK6m9zHjhglrmm8EG4PiF7hMfUYWsc9xbxANMmWcg29tMu9da9KG6HG12IpNl4H8QD9TB+of7hbvA6BceII91j0jMeCruU12sumtfJHYt2t4DVptc9oYbg9oESDz0m3krYfVBwLm5OuQfPmFyjYe1HU8HTZLQA5xcTclvE65m2Q8LePRNh7TZUYCC0cQkCQCRcTA6tyXn/yafo0VOkqRittYQ03Wy07tVh6zp5TnPwz0W7bVw4qMkCCL8+7z1Wo4wXg2I8x56rJc9taNmO++SCTFs7d99e+5+AVl5Lc7gq5iHgDz8/OnVRKmLuYggi0/Duic1OiRVrgiLHll19+atestfx+ipcTEWj+03z8F5w3jNdIgkUXRB5LpXo+ofw6j49pwHg0f/pc3wtMzefzNwuxbo4Tgw1MakcXvv8AKFs6Wfnv6MnVV8dHE/SfhT/1CqP3FpHixv1Wn02NnVdR9Mmy/wCKytGbeE+GUjleFzp1MOtEPI5khxg/8uvNaXWmVStotNaBqpVIwoVFrgYIuNDaFdr1w3Vdohl/FVLQoIaqHV5V2gOIgaaqGSiRSojhL3EAAW6nS3L7K5iazXt42EQDAsGkjU8OYBN5N1j8ZiS55a2zRa3xzv08FMwOC4oa0G5A89VW/tnW/SItOlyzJ896zmxdgvrVAwgjU/BbTuzueCQ945QOo+QXRdnbKYyOFotqLLPfUOuIOlCXk1jZO57GNA11IMcrSL9bclt+z9mtpiAB4KbTpwqamKY0ST5/vCoU+2HTfCKi0NHIKFtLG8NMlhBM8JAzmJjoYusZisTVqOYxrwajp4QIgWEvIvAAOvzKyGA3RYHcdZxquvMgNaScyQLnlcxCtiKyL4r/AKQ9R+5mMw9V9QdmjUBJzA7J59s55Z5XWTwG7kkuqyHTYB2Q0mBBN+vfy2WlQDQABACuALRHSQua5K66h+J4I+EwgYAB+T1J1Kkoi1paM7ewiIhAREQBERAEREAREQBERAWq9LiC4d6St1Th6jqzB/CqO/oeZJ8CbjTTku7KBtfZrK9N1N7Q5rhBHnI9VDWzqXpny9Wquax1PL2vCc1tW4+0nh7aNUU/VtPEx3aBD+LjbJdILZ0HSxVG926NTBvky+jJLX5CACYdoHZ9+Y5DX8NjqjHEBvC2Wk1P9wDRp+nW34WXNG1rXJqxv88Hc8LW4mSSHc+HL+yxe8OzZYHtiw5A9wPnRYbcrb7Xt4KjQx7OFrj2YcS32wRYtJB+RC2l9XjYYcIuJEG45+Oix2ty0/JbHxrfo51jhYc7dOqhHU68/wAc8lktrthx6EjKNSZ8/VYpxscwJ5Dlb4WVEvg1s9HLzGqyNKmBB1yHdzjVRMMyL+A/HuV/EV/VjmdByyjuA96smW3pFdVpGR2dhDVrU6Lf1P7fRgu7uJB+JXacJT4WgLSfR3sA02mvUEPqZA5htrnkXQPAALfAF62LH2To8zLffRpXpG2T67DuIzbPuNvsVwtjzTJDsssp5c9IAC+ntpYcPYWm4IIPcV89b67ILC6BdpId4HNc5Eu7n2d43x/o1/HYwANaLyJm/UR4QsW+SbrLU2dljQGk3EkXzJjxJV5uBMw3hLjbKIHjMd6q/VmeC79Oq5IOyaYNVgdMXmJk2NgRksni2cTjwiJABAEW0U/C7FfxNDKYsAA4ieIxnEGJW4bt7qkSX9oECZGcRaZy7PwVN553tHSxtLk1DYG7/rncPA0XHFBkiesd4j8Loey9z6TP09QdT45rP7K2SymLAN1sIubk31M5rMUqceCpe7e2O9TwiLgMHwgWgRYfhScRXp0xL3AAW/ELG7e3hbhy1gaalV4/hsZFzIAknISVDwuw6+Mf6zFcVFokU6LXSZ/e52XFFoA/Ns42+JK2/dErGbbaGODQDVg8DCQ3idkBLupAtKhYbd3F1r4iuGD9tIEwNBLjwzcieErYsFu7SYZPFUIgtNQ8fDH7ZFv7LMNbC0Y+n4+fJXWbX7DE7F2GzDzBc4mJc4ybdwAA6ALMIi0zKlaRRVOnthERSQEREAREQBERAEREAREQBERAEREAREQETHYBlVpa9rXA5hwBB8Cubbzeimi5rnYUmhUzAklhPIgyW+HPJdUVLmyEJT0fNOGdWw9X1Van22kteziDJGbHAieLUCIBkXgLo+ydpU3UWeALeyXNJHaDg0mT8NVH9Le7T38OJpNngEVQMyyZDvC/dK5/sjajqZkOHAHgkPHCALcTuyYykzBPfph6jC0+6TZiyKlpm27Ve0PcCAbkjtZ35Z957lghRl06Dx85K3iNrjiJaC/iHZHs2teCJAUE499Vwpsaaj3GAymD7pFz4e8LNiwXRoyZZkmYzaYb2KQBIzdEAXvlmtr9Hu67sQ8YisD6sEFgI/1HDJxH7RoNVf3R9G7iW1MZFrii3If9xGfcPfourYXDBgAAAAEADQL0seKY8GDJldFdGnAVxEVpSU1GyFzH0ibKh/rCP4bxwOP7X5AnkCIE9AuoKFtPAtqscx44muEEdFxc9y0dxXa9nz9U2d6syQIExYCR78wbrJbJwIcZz8Pdf3qft3ZdTBPio0voz2KgEwNA7r5EqXsdrA6QezbtzmLRbwPVeN1OO0+T1sNy1wbNsfZbQ0S28ebrOYfDtbkIUDCYppcGBwmOmf1PRTsQ+GOJdw8Iv9tL9FbjhKdmbI26JRgDPl17lC2nii1opsI9c/s0weZ/VGrW3cecRmVFo1a9V49Xw8EXc5r2yTyMERGupWY2XsOnRJcAXVHXc9xkk6xPsiSbDmtOOO9/gppqfJa2LsIUgXPea1R0cT3BoymOEAdkXyWaa2F6EW2ZUrSM1U29sIiKSAiIgCIiAIiIAiIgCIiAIiIAiIgCIiAIiIAiIgCIiAt1aQcuY+kLctz3Cthac1D2XsaGgOGfEbgA2jrIXUlS5gKeeGSnp7RwzYnoyxNYziD6hmrRDnG/IGB3k+C6nu7unh8I2KVMNOrjdzu930yWwBgCqRJLwHTZSxgCqREICIiAIiICLjcG2o0tc0OaRBBEgjqCue7Q3Gq038WEe0NJn1b5gHSDf6aIi4vHNrTLIup8E/ZW4xgOr16hqZH1Z4REzBkdozrbktkwe71JkWc85y9xdJ5x7Iz0ARFE4oXhE1lt+zLhiqRFYVBERAEREAREQBERAEREAREQBERAEREAREQBERAEREAREQBERAEREAREQBERAERE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312738"/>
            <a:ext cx="2376264" cy="10742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 descr="http://www.clker.com/cliparts/v/7/P/G/6/m/cinema-hi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5073" y="1406697"/>
            <a:ext cx="218971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5364088" y="1124744"/>
            <a:ext cx="3456384" cy="9233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GB" dirty="0" smtClean="0"/>
              <a:t>Can you link these images to the course so far? Write a sentence explaining their link…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364088" y="738474"/>
            <a:ext cx="3456384" cy="400110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u="sng" dirty="0" smtClean="0"/>
              <a:t>STARTER</a:t>
            </a:r>
            <a:endParaRPr lang="en-GB" sz="2000" b="1" u="sng" dirty="0"/>
          </a:p>
        </p:txBody>
      </p:sp>
    </p:spTree>
    <p:extLst>
      <p:ext uri="{BB962C8B-B14F-4D97-AF65-F5344CB8AC3E}">
        <p14:creationId xmlns:p14="http://schemas.microsoft.com/office/powerpoint/2010/main" val="784091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22" t="20635" r="25929" b="11932"/>
          <a:stretch/>
        </p:blipFill>
        <p:spPr bwMode="auto">
          <a:xfrm>
            <a:off x="0" y="0"/>
            <a:ext cx="9094885" cy="6676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640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Weimar </a:t>
            </a:r>
            <a:r>
              <a:rPr lang="en-GB" dirty="0" smtClean="0">
                <a:solidFill>
                  <a:schemeClr val="accent1"/>
                </a:solidFill>
              </a:rPr>
              <a:t>Constitution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GB" b="1" dirty="0" smtClean="0"/>
              <a:t>The </a:t>
            </a:r>
            <a:r>
              <a:rPr lang="en-GB" b="1" dirty="0"/>
              <a:t>perfect democracy?</a:t>
            </a:r>
          </a:p>
          <a:p>
            <a:r>
              <a:rPr lang="en-GB" dirty="0"/>
              <a:t>These features of the Republic served to ensure that it was the perfect democracy:</a:t>
            </a:r>
          </a:p>
          <a:p>
            <a:r>
              <a:rPr lang="en-GB" dirty="0"/>
              <a:t>A </a:t>
            </a:r>
            <a:r>
              <a:rPr lang="en-GB" b="1" dirty="0"/>
              <a:t>Bill of Rights</a:t>
            </a:r>
            <a:r>
              <a:rPr lang="en-GB" dirty="0"/>
              <a:t> guaranteed every German citizen freedom of speech and religion, and equality under the law.</a:t>
            </a:r>
          </a:p>
          <a:p>
            <a:r>
              <a:rPr lang="en-GB" dirty="0"/>
              <a:t>All men and women over the age of 20 were given </a:t>
            </a:r>
            <a:r>
              <a:rPr lang="en-GB" b="1" dirty="0"/>
              <a:t>the vote</a:t>
            </a:r>
            <a:r>
              <a:rPr lang="en-GB" dirty="0"/>
              <a:t>. This was even better than Britain where only women over 30 could vote.</a:t>
            </a:r>
          </a:p>
          <a:p>
            <a:r>
              <a:rPr lang="en-GB" dirty="0"/>
              <a:t>There was an </a:t>
            </a:r>
            <a:r>
              <a:rPr lang="en-GB" b="1" dirty="0"/>
              <a:t>elected president</a:t>
            </a:r>
            <a:r>
              <a:rPr lang="en-GB" dirty="0"/>
              <a:t> and an </a:t>
            </a:r>
            <a:r>
              <a:rPr lang="en-GB" b="1" dirty="0"/>
              <a:t>elected Reichstag</a:t>
            </a:r>
            <a:r>
              <a:rPr lang="en-GB" dirty="0"/>
              <a:t> (parliament).</a:t>
            </a:r>
          </a:p>
          <a:p>
            <a:r>
              <a:rPr lang="en-GB" dirty="0"/>
              <a:t>The </a:t>
            </a:r>
            <a:r>
              <a:rPr lang="en-GB" b="1" dirty="0"/>
              <a:t>Reichstag made the laws</a:t>
            </a:r>
            <a:r>
              <a:rPr lang="en-GB" dirty="0"/>
              <a:t> and appointed the government, which had to do what the Reichstag wanted.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7946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However </a:t>
            </a:r>
            <a:r>
              <a:rPr lang="en-GB" dirty="0" smtClean="0">
                <a:solidFill>
                  <a:schemeClr val="accent1"/>
                </a:solidFill>
              </a:rPr>
              <a:t>…</a:t>
            </a:r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b="1" dirty="0"/>
              <a:t>Proportional representation</a:t>
            </a:r>
            <a:r>
              <a:rPr lang="en-GB" dirty="0"/>
              <a:t> - instead of voting for an MP, like we do in Britain, Weimar Germans voted for </a:t>
            </a:r>
            <a:r>
              <a:rPr lang="en-GB" dirty="0" smtClean="0"/>
              <a:t>a </a:t>
            </a:r>
            <a:r>
              <a:rPr lang="en-GB" b="1" dirty="0" smtClean="0"/>
              <a:t>party</a:t>
            </a:r>
            <a:r>
              <a:rPr lang="en-GB" dirty="0"/>
              <a:t>. Each party was then allocated seats in the Reichstag exactly reflecting (proportional' to) the number of people who had voted for it. This </a:t>
            </a:r>
            <a:r>
              <a:rPr lang="en-GB" b="1" dirty="0"/>
              <a:t>sounds</a:t>
            </a:r>
            <a:r>
              <a:rPr lang="en-GB" dirty="0"/>
              <a:t> fair, but in practice it was a disaster it resulted in dozens of tiny parties, with no party strong enough to get a majority, and, therefore, no government to get its laws passed in the Reichstag. This was a </a:t>
            </a:r>
            <a:r>
              <a:rPr lang="en-GB" b="1" dirty="0"/>
              <a:t>major</a:t>
            </a:r>
            <a:r>
              <a:rPr lang="en-GB" dirty="0"/>
              <a:t> weakness of the Republic.</a:t>
            </a:r>
          </a:p>
          <a:p>
            <a:r>
              <a:rPr lang="en-GB" b="1" dirty="0"/>
              <a:t>Article 48</a:t>
            </a:r>
            <a:r>
              <a:rPr lang="en-GB" dirty="0"/>
              <a:t> - this said that, in an emergency, the president did not need the agreement of the Reichstag, but </a:t>
            </a:r>
            <a:r>
              <a:rPr lang="en-GB" dirty="0" smtClean="0"/>
              <a:t>could issue</a:t>
            </a:r>
            <a:r>
              <a:rPr lang="en-GB" dirty="0"/>
              <a:t> </a:t>
            </a:r>
            <a:r>
              <a:rPr lang="en-GB" i="1" dirty="0"/>
              <a:t>decrees</a:t>
            </a:r>
            <a:r>
              <a:rPr lang="en-GB" dirty="0"/>
              <a:t> [</a:t>
            </a:r>
            <a:r>
              <a:rPr lang="en-GB" b="1" dirty="0"/>
              <a:t>Decrees</a:t>
            </a:r>
            <a:r>
              <a:rPr lang="en-GB" dirty="0"/>
              <a:t>: </a:t>
            </a:r>
            <a:r>
              <a:rPr lang="en-GB" i="1" dirty="0"/>
              <a:t>Laws passed by one minister in a parliament, which have not been approved by the majority parliament.</a:t>
            </a:r>
            <a:r>
              <a:rPr lang="en-GB" dirty="0"/>
              <a:t> ]. The problem with this was that it did not say what an emergency was, and in the end, it turned out to be a back door that Hitler used to take power </a:t>
            </a:r>
            <a:r>
              <a:rPr lang="en-GB" b="1" dirty="0"/>
              <a:t>legally</a:t>
            </a:r>
            <a:r>
              <a:rPr lang="en-GB" dirty="0"/>
              <a:t>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49914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Custom 1">
      <a:majorFont>
        <a:latin typeface="Impact"/>
        <a:ea typeface=""/>
        <a:cs typeface=""/>
      </a:majorFont>
      <a:minorFont>
        <a:latin typeface="Candara"/>
        <a:ea typeface=""/>
        <a:cs typeface="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190</TotalTime>
  <Words>753</Words>
  <Application>Microsoft Office PowerPoint</Application>
  <PresentationFormat>On-screen Show (4:3)</PresentationFormat>
  <Paragraphs>90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Adjacency</vt:lpstr>
      <vt:lpstr>Title: Why was the Weimar Republic so unstable in its early days? </vt:lpstr>
      <vt:lpstr>Title: Why was the Weimar Republic so unstable in its early days? </vt:lpstr>
      <vt:lpstr>PowerPoint Presentation</vt:lpstr>
      <vt:lpstr>What was the Weimar Republic and why was it set up?</vt:lpstr>
      <vt:lpstr>What problems did the Weimar government face from 1919-23?</vt:lpstr>
      <vt:lpstr>Title: Why was the Weimar Republic so unstable in its early days? </vt:lpstr>
      <vt:lpstr>PowerPoint Presentation</vt:lpstr>
      <vt:lpstr>Weimar Constitution</vt:lpstr>
      <vt:lpstr>However …</vt:lpstr>
      <vt:lpstr>L.O2: To understand how the Weimar Republic was set up</vt:lpstr>
      <vt:lpstr>Homework</vt:lpstr>
      <vt:lpstr>Roaming Review</vt:lpstr>
      <vt:lpstr>Find Someone Who…</vt:lpstr>
      <vt:lpstr>i) What was the impact of the defeat in the war on Germany?</vt:lpstr>
      <vt:lpstr>ii) How fairly was Germany treated in the Versailles Treaty?</vt:lpstr>
      <vt:lpstr>iii) Why was the Weimar government so unpopular?</vt:lpstr>
      <vt:lpstr>iv) What were the main features of the Weimar constitution?</vt:lpstr>
      <vt:lpstr>v) What was the Spartacist revolt and why was it important?</vt:lpstr>
      <vt:lpstr>vI) What was the Kapp putsch revolt and why was it important?</vt:lpstr>
      <vt:lpstr>vii) What was the Munich putsch and why was it important?</vt:lpstr>
      <vt:lpstr>viii) Was the Weimar government doomed from the start? Explain your answer</vt:lpstr>
    </vt:vector>
  </TitlesOfParts>
  <Company>RM plc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Title: Why was the Weimar Republic so unstable in its early days? </dc:title>
  <dc:creator>Chris Watkins</dc:creator>
  <cp:lastModifiedBy>Chris Watkins</cp:lastModifiedBy>
  <cp:revision>5</cp:revision>
  <dcterms:created xsi:type="dcterms:W3CDTF">2015-09-09T09:26:03Z</dcterms:created>
  <dcterms:modified xsi:type="dcterms:W3CDTF">2015-09-11T11:26:25Z</dcterms:modified>
</cp:coreProperties>
</file>