
<file path=[Content_Types].xml><?xml version="1.0" encoding="utf-8"?>
<Types xmlns="http://schemas.openxmlformats.org/package/2006/content-types">
  <Default Extension="mp3"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57" r:id="rId3"/>
    <p:sldId id="256" r:id="rId4"/>
    <p:sldId id="259" r:id="rId5"/>
    <p:sldId id="258" r:id="rId6"/>
    <p:sldId id="260" r:id="rId7"/>
    <p:sldId id="262" r:id="rId8"/>
    <p:sldId id="261"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8790DA-3B4E-4D27-B20C-67DD6A2786E1}" type="datetimeFigureOut">
              <a:rPr lang="en-GB" smtClean="0"/>
              <a:t>21/01/2014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C2D38E-41ED-44BF-8FF3-5003FBC633A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790DA-3B4E-4D27-B20C-67DD6A2786E1}" type="datetimeFigureOut">
              <a:rPr lang="en-GB" smtClean="0"/>
              <a:t>21/01/2014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C2D38E-41ED-44BF-8FF3-5003FBC633A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E8790DA-3B4E-4D27-B20C-67DD6A2786E1}" type="datetimeFigureOut">
              <a:rPr lang="en-GB" smtClean="0"/>
              <a:t>21/01/2014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C2D38E-41ED-44BF-8FF3-5003FBC633A7}"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790DA-3B4E-4D27-B20C-67DD6A2786E1}" type="datetimeFigureOut">
              <a:rPr lang="en-GB" smtClean="0"/>
              <a:t>21/01/2014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C2D38E-41ED-44BF-8FF3-5003FBC633A7}"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790DA-3B4E-4D27-B20C-67DD6A2786E1}" type="datetimeFigureOut">
              <a:rPr lang="en-GB" smtClean="0"/>
              <a:t>21/01/2014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C2D38E-41ED-44BF-8FF3-5003FBC633A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E8790DA-3B4E-4D27-B20C-67DD6A2786E1}" type="datetimeFigureOut">
              <a:rPr lang="en-GB" smtClean="0"/>
              <a:t>21/01/2014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C2D38E-41ED-44BF-8FF3-5003FBC633A7}"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8790DA-3B4E-4D27-B20C-67DD6A2786E1}" type="datetimeFigureOut">
              <a:rPr lang="en-GB" smtClean="0"/>
              <a:t>21/01/2014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C2D38E-41ED-44BF-8FF3-5003FBC633A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8790DA-3B4E-4D27-B20C-67DD6A2786E1}" type="datetimeFigureOut">
              <a:rPr lang="en-GB" smtClean="0"/>
              <a:t>21/01/2014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C2D38E-41ED-44BF-8FF3-5003FBC633A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E8790DA-3B4E-4D27-B20C-67DD6A2786E1}" type="datetimeFigureOut">
              <a:rPr lang="en-GB" smtClean="0"/>
              <a:t>21/01/2014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C2D38E-41ED-44BF-8FF3-5003FBC633A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E8790DA-3B4E-4D27-B20C-67DD6A2786E1}" type="datetimeFigureOut">
              <a:rPr lang="en-GB" smtClean="0"/>
              <a:t>21/01/2014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C2D38E-41ED-44BF-8FF3-5003FBC633A7}"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790DA-3B4E-4D27-B20C-67DD6A2786E1}" type="datetimeFigureOut">
              <a:rPr lang="en-GB" smtClean="0"/>
              <a:t>21/01/2014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C2D38E-41ED-44BF-8FF3-5003FBC633A7}"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E8790DA-3B4E-4D27-B20C-67DD6A2786E1}" type="datetimeFigureOut">
              <a:rPr lang="en-GB" smtClean="0"/>
              <a:t>21/01/2014</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0C2D38E-41ED-44BF-8FF3-5003FBC633A7}"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7594"/>
            <a:ext cx="9227368" cy="4864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549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1" y="-504944"/>
            <a:ext cx="9547553" cy="736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Naval battle.mp3">
            <a:hlinkClick r:id="" action="ppaction://media"/>
          </p:cNvPr>
          <p:cNvPicPr>
            <a:picLocks noChangeAspect="1"/>
          </p:cNvPicPr>
          <p:nvPr>
            <a:audioFile r:link="rId1"/>
            <p:extLst>
              <p:ext uri="{DAA4B4D4-6D71-4841-9C94-3DE7FCFB9230}">
                <p14:media xmlns:p14="http://schemas.microsoft.com/office/powerpoint/2010/main" r:embed="rId2">
                  <p14:trim st="23006.024" end="5975.5946"/>
                </p14:media>
              </p:ext>
            </p:extLst>
          </p:nvPr>
        </p:nvPicPr>
        <p:blipFill>
          <a:blip r:embed="rId5"/>
          <a:stretch>
            <a:fillRect/>
          </a:stretch>
        </p:blipFill>
        <p:spPr>
          <a:xfrm>
            <a:off x="8604448" y="-304800"/>
            <a:ext cx="609600" cy="609600"/>
          </a:xfrm>
          <a:prstGeom prst="rect">
            <a:avLst/>
          </a:prstGeom>
        </p:spPr>
      </p:pic>
      <p:sp>
        <p:nvSpPr>
          <p:cNvPr id="6" name="TextBox 5"/>
          <p:cNvSpPr txBox="1"/>
          <p:nvPr/>
        </p:nvSpPr>
        <p:spPr>
          <a:xfrm>
            <a:off x="4567981" y="5373216"/>
            <a:ext cx="4914461" cy="1200329"/>
          </a:xfrm>
          <a:prstGeom prst="rect">
            <a:avLst/>
          </a:prstGeom>
          <a:noFill/>
        </p:spPr>
        <p:txBody>
          <a:bodyPr wrap="square" rtlCol="0">
            <a:spAutoFit/>
          </a:bodyPr>
          <a:lstStyle/>
          <a:p>
            <a:pPr algn="ctr"/>
            <a:r>
              <a:rPr lang="en-GB" sz="2400" dirty="0" smtClean="0">
                <a:solidFill>
                  <a:srgbClr val="FFFF00"/>
                </a:solidFill>
                <a:latin typeface="Impact" pitchFamily="34" charset="0"/>
              </a:rPr>
              <a:t>What are we studying today. Write down as many words this scene makes you think of…</a:t>
            </a:r>
            <a:endParaRPr lang="en-GB" sz="2400" dirty="0">
              <a:solidFill>
                <a:srgbClr val="FFFF00"/>
              </a:solidFill>
              <a:latin typeface="Impact" pitchFamily="34" charset="0"/>
            </a:endParaRPr>
          </a:p>
        </p:txBody>
      </p:sp>
    </p:spTree>
    <p:extLst>
      <p:ext uri="{BB962C8B-B14F-4D97-AF65-F5344CB8AC3E}">
        <p14:creationId xmlns:p14="http://schemas.microsoft.com/office/powerpoint/2010/main" val="31372349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207"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xaminer.com/images/blog/wysiwyg/image/pirate_ship(1).pn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16016" y="2028825"/>
            <a:ext cx="4533900" cy="4829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b="1" dirty="0" smtClean="0">
                <a:solidFill>
                  <a:schemeClr val="tx1"/>
                </a:solidFill>
              </a:rPr>
              <a:t>WALT: How was the Spanish Armada defeated </a:t>
            </a:r>
            <a:endParaRPr lang="en-GB" b="1" dirty="0">
              <a:solidFill>
                <a:schemeClr val="tx1"/>
              </a:solidFill>
            </a:endParaRPr>
          </a:p>
        </p:txBody>
      </p:sp>
      <p:sp>
        <p:nvSpPr>
          <p:cNvPr id="3" name="Subtitle 2"/>
          <p:cNvSpPr>
            <a:spLocks noGrp="1"/>
          </p:cNvSpPr>
          <p:nvPr>
            <p:ph type="subTitle" idx="1"/>
          </p:nvPr>
        </p:nvSpPr>
        <p:spPr>
          <a:xfrm>
            <a:off x="1403648" y="4149080"/>
            <a:ext cx="6400800" cy="1944216"/>
          </a:xfrm>
        </p:spPr>
        <p:txBody>
          <a:bodyPr>
            <a:normAutofit/>
          </a:bodyPr>
          <a:lstStyle/>
          <a:p>
            <a:pPr algn="l"/>
            <a:r>
              <a:rPr lang="en-GB" b="1" dirty="0" smtClean="0">
                <a:solidFill>
                  <a:schemeClr val="tx1"/>
                </a:solidFill>
              </a:rPr>
              <a:t>5 – Explain why the Spanish invaded – </a:t>
            </a:r>
            <a:r>
              <a:rPr lang="en-GB" b="1" i="1" dirty="0" smtClean="0">
                <a:solidFill>
                  <a:schemeClr val="tx1"/>
                </a:solidFill>
              </a:rPr>
              <a:t>What reasons?</a:t>
            </a:r>
          </a:p>
          <a:p>
            <a:pPr algn="l"/>
            <a:r>
              <a:rPr lang="en-GB" b="1" dirty="0" smtClean="0">
                <a:solidFill>
                  <a:schemeClr val="tx1"/>
                </a:solidFill>
              </a:rPr>
              <a:t>6 – Compare the Plans - </a:t>
            </a:r>
            <a:r>
              <a:rPr lang="en-GB" b="1" i="1" dirty="0" smtClean="0">
                <a:solidFill>
                  <a:schemeClr val="tx1"/>
                </a:solidFill>
              </a:rPr>
              <a:t>Who was more effective?</a:t>
            </a:r>
          </a:p>
          <a:p>
            <a:pPr algn="l"/>
            <a:endParaRPr lang="en-GB" b="1" i="1" dirty="0" smtClean="0">
              <a:solidFill>
                <a:schemeClr val="tx1"/>
              </a:solidFill>
            </a:endParaRPr>
          </a:p>
          <a:p>
            <a:pPr algn="l"/>
            <a:r>
              <a:rPr lang="en-GB" b="1" dirty="0" smtClean="0">
                <a:solidFill>
                  <a:schemeClr val="tx1"/>
                </a:solidFill>
              </a:rPr>
              <a:t>7 – Evaluate the plans - </a:t>
            </a:r>
            <a:r>
              <a:rPr lang="en-GB" b="1" i="1" dirty="0" smtClean="0">
                <a:solidFill>
                  <a:schemeClr val="tx1"/>
                </a:solidFill>
              </a:rPr>
              <a:t>Why was it successful? – Use Sources in your answers. </a:t>
            </a:r>
            <a:endParaRPr lang="en-GB" b="1" i="1" dirty="0">
              <a:solidFill>
                <a:schemeClr val="tx1"/>
              </a:solidFill>
            </a:endParaRPr>
          </a:p>
        </p:txBody>
      </p:sp>
      <p:sp>
        <p:nvSpPr>
          <p:cNvPr id="4" name="5-Point Star 3"/>
          <p:cNvSpPr/>
          <p:nvPr/>
        </p:nvSpPr>
        <p:spPr>
          <a:xfrm rot="1393019">
            <a:off x="683569" y="5079777"/>
            <a:ext cx="720080" cy="720080"/>
          </a:xfrm>
          <a:prstGeom prst="star5">
            <a:avLst>
              <a:gd name="adj" fmla="val 2320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6926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Causes of the Invasion…</a:t>
            </a:r>
            <a:endParaRPr lang="en-GB" dirty="0"/>
          </a:p>
        </p:txBody>
      </p:sp>
      <p:sp>
        <p:nvSpPr>
          <p:cNvPr id="5" name="Content Placeholder 3"/>
          <p:cNvSpPr>
            <a:spLocks noGrp="1"/>
          </p:cNvSpPr>
          <p:nvPr/>
        </p:nvSpPr>
        <p:spPr bwMode="auto">
          <a:xfrm>
            <a:off x="107504" y="2132856"/>
            <a:ext cx="4248472"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fontAlgn="auto" hangingPunct="1">
              <a:spcAft>
                <a:spcPts val="0"/>
              </a:spcAft>
              <a:buFont typeface="Arial" pitchFamily="34" charset="0"/>
              <a:buChar char="•"/>
              <a:defRPr/>
            </a:pPr>
            <a:r>
              <a:rPr lang="en-GB" sz="1600" dirty="0" smtClean="0"/>
              <a:t>In Groups of TWO.</a:t>
            </a:r>
          </a:p>
          <a:p>
            <a:pPr eaLnBrk="1" fontAlgn="auto" hangingPunct="1">
              <a:spcAft>
                <a:spcPts val="0"/>
              </a:spcAft>
              <a:buFont typeface="Arial" pitchFamily="34" charset="0"/>
              <a:buChar char="•"/>
              <a:defRPr/>
            </a:pPr>
            <a:r>
              <a:rPr lang="en-GB" sz="1600" dirty="0" smtClean="0"/>
              <a:t>Sort </a:t>
            </a:r>
            <a:r>
              <a:rPr lang="en-GB" sz="1600" dirty="0"/>
              <a:t>the information cards into order of most </a:t>
            </a:r>
            <a:r>
              <a:rPr lang="en-GB" sz="1600" b="1" u="sng" dirty="0">
                <a:solidFill>
                  <a:srgbClr val="FF0000"/>
                </a:solidFill>
              </a:rPr>
              <a:t>significant</a:t>
            </a:r>
            <a:r>
              <a:rPr lang="en-GB" sz="1600" dirty="0"/>
              <a:t>.</a:t>
            </a:r>
          </a:p>
          <a:p>
            <a:pPr eaLnBrk="1" fontAlgn="auto" hangingPunct="1">
              <a:spcAft>
                <a:spcPts val="0"/>
              </a:spcAft>
              <a:buFont typeface="Arial" pitchFamily="34" charset="0"/>
              <a:buChar char="•"/>
              <a:defRPr/>
            </a:pPr>
            <a:r>
              <a:rPr lang="en-GB" sz="1600" dirty="0"/>
              <a:t>The most important cause should be at the top.</a:t>
            </a:r>
          </a:p>
          <a:p>
            <a:pPr eaLnBrk="1" fontAlgn="auto" hangingPunct="1">
              <a:spcAft>
                <a:spcPts val="0"/>
              </a:spcAft>
              <a:buFont typeface="Arial" pitchFamily="34" charset="0"/>
              <a:buChar char="•"/>
              <a:defRPr/>
            </a:pPr>
            <a:r>
              <a:rPr lang="en-GB" sz="1600" dirty="0"/>
              <a:t>The least important cause should be at the bottom.</a:t>
            </a:r>
          </a:p>
          <a:p>
            <a:pPr eaLnBrk="1" fontAlgn="auto" hangingPunct="1">
              <a:spcAft>
                <a:spcPts val="0"/>
              </a:spcAft>
              <a:buFont typeface="Arial" pitchFamily="34" charset="0"/>
              <a:buNone/>
              <a:defRPr/>
            </a:pPr>
            <a:endParaRPr lang="en-GB" sz="1600" dirty="0" smtClean="0"/>
          </a:p>
        </p:txBody>
      </p:sp>
      <p:sp>
        <p:nvSpPr>
          <p:cNvPr id="4" name="TextBox 3"/>
          <p:cNvSpPr txBox="1"/>
          <p:nvPr/>
        </p:nvSpPr>
        <p:spPr>
          <a:xfrm>
            <a:off x="323528" y="4222829"/>
            <a:ext cx="4176464" cy="646331"/>
          </a:xfrm>
          <a:prstGeom prst="rect">
            <a:avLst/>
          </a:prstGeom>
          <a:noFill/>
          <a:ln>
            <a:solidFill>
              <a:schemeClr val="tx1"/>
            </a:solidFill>
          </a:ln>
        </p:spPr>
        <p:txBody>
          <a:bodyPr wrap="square" rtlCol="0">
            <a:spAutoFit/>
          </a:bodyPr>
          <a:lstStyle/>
          <a:p>
            <a:r>
              <a:rPr lang="en-GB" dirty="0" smtClean="0"/>
              <a:t>L5 - In your opinion which is the most significant. Why have you chosen this..</a:t>
            </a:r>
            <a:endParaRPr lang="en-GB" dirty="0"/>
          </a:p>
        </p:txBody>
      </p:sp>
      <p:sp>
        <p:nvSpPr>
          <p:cNvPr id="7" name="Content Placeholder 2"/>
          <p:cNvSpPr>
            <a:spLocks noGrp="1"/>
          </p:cNvSpPr>
          <p:nvPr>
            <p:ph sz="half" idx="1"/>
          </p:nvPr>
        </p:nvSpPr>
        <p:spPr>
          <a:xfrm>
            <a:off x="4716016" y="1844824"/>
            <a:ext cx="4176464" cy="4525963"/>
          </a:xfrm>
        </p:spPr>
        <p:txBody>
          <a:bodyPr rtlCol="0">
            <a:normAutofit fontScale="77500" lnSpcReduction="20000"/>
          </a:bodyPr>
          <a:lstStyle/>
          <a:p>
            <a:pPr eaLnBrk="1" fontAlgn="t" hangingPunct="1">
              <a:spcAft>
                <a:spcPts val="0"/>
              </a:spcAft>
              <a:buFont typeface="Arial" pitchFamily="34" charset="0"/>
              <a:buNone/>
              <a:defRPr/>
            </a:pPr>
            <a:r>
              <a:rPr lang="en-GB" sz="2600" u="sng" dirty="0" smtClean="0"/>
              <a:t>England increases the size of her navy</a:t>
            </a:r>
            <a:br>
              <a:rPr lang="en-GB" sz="2600" u="sng" dirty="0" smtClean="0"/>
            </a:br>
            <a:endParaRPr lang="en-GB" sz="2600" dirty="0" smtClean="0"/>
          </a:p>
          <a:p>
            <a:pPr eaLnBrk="1" fontAlgn="t" hangingPunct="1">
              <a:spcAft>
                <a:spcPts val="0"/>
              </a:spcAft>
              <a:buFont typeface="Arial" pitchFamily="34" charset="0"/>
              <a:buNone/>
              <a:defRPr/>
            </a:pPr>
            <a:r>
              <a:rPr lang="en-GB" sz="2600" u="sng" dirty="0" smtClean="0"/>
              <a:t>England seizes Spanish treasure</a:t>
            </a:r>
            <a:br>
              <a:rPr lang="en-GB" sz="2600" u="sng" dirty="0" smtClean="0"/>
            </a:br>
            <a:endParaRPr lang="en-GB" sz="2600" dirty="0" smtClean="0"/>
          </a:p>
          <a:p>
            <a:pPr eaLnBrk="1" fontAlgn="t" hangingPunct="1">
              <a:spcAft>
                <a:spcPts val="0"/>
              </a:spcAft>
              <a:buFont typeface="Arial" pitchFamily="34" charset="0"/>
              <a:buNone/>
              <a:defRPr/>
            </a:pPr>
            <a:r>
              <a:rPr lang="en-GB" sz="2600" u="sng" dirty="0" smtClean="0"/>
              <a:t>Elizabeth makes England Protestant</a:t>
            </a:r>
            <a:br>
              <a:rPr lang="en-GB" sz="2600" u="sng" dirty="0" smtClean="0"/>
            </a:br>
            <a:endParaRPr lang="en-GB" sz="2600" dirty="0" smtClean="0"/>
          </a:p>
          <a:p>
            <a:pPr eaLnBrk="1" fontAlgn="t" hangingPunct="1">
              <a:spcAft>
                <a:spcPts val="0"/>
              </a:spcAft>
              <a:buFont typeface="Arial" pitchFamily="34" charset="0"/>
              <a:buNone/>
              <a:defRPr/>
            </a:pPr>
            <a:r>
              <a:rPr lang="en-GB" sz="2600" u="sng" dirty="0" smtClean="0"/>
              <a:t>Private Trade</a:t>
            </a:r>
            <a:br>
              <a:rPr lang="en-GB" sz="2600" u="sng" dirty="0" smtClean="0"/>
            </a:br>
            <a:endParaRPr lang="en-GB" sz="2600" dirty="0" smtClean="0"/>
          </a:p>
          <a:p>
            <a:pPr eaLnBrk="1" fontAlgn="t" hangingPunct="1">
              <a:spcAft>
                <a:spcPts val="0"/>
              </a:spcAft>
              <a:buFont typeface="Arial" pitchFamily="34" charset="0"/>
              <a:buNone/>
              <a:defRPr/>
            </a:pPr>
            <a:r>
              <a:rPr lang="en-GB" sz="2600" u="sng" dirty="0" smtClean="0"/>
              <a:t>England harasses Spanish ships</a:t>
            </a:r>
            <a:br>
              <a:rPr lang="en-GB" sz="2600" u="sng" dirty="0" smtClean="0"/>
            </a:br>
            <a:endParaRPr lang="en-GB" sz="2600" dirty="0" smtClean="0"/>
          </a:p>
          <a:p>
            <a:pPr eaLnBrk="1" fontAlgn="t" hangingPunct="1">
              <a:spcAft>
                <a:spcPts val="0"/>
              </a:spcAft>
              <a:buFont typeface="Arial" pitchFamily="34" charset="0"/>
              <a:buNone/>
              <a:defRPr/>
            </a:pPr>
            <a:r>
              <a:rPr lang="en-GB" sz="2600" u="sng" dirty="0" smtClean="0"/>
              <a:t>Elizabeth supports the Dutch</a:t>
            </a:r>
            <a:br>
              <a:rPr lang="en-GB" sz="2600" u="sng" dirty="0" smtClean="0"/>
            </a:br>
            <a:endParaRPr lang="en-GB" sz="2600" dirty="0" smtClean="0"/>
          </a:p>
          <a:p>
            <a:pPr eaLnBrk="1" fontAlgn="t" hangingPunct="1">
              <a:spcAft>
                <a:spcPts val="0"/>
              </a:spcAft>
              <a:buFont typeface="Arial" pitchFamily="34" charset="0"/>
              <a:buNone/>
              <a:defRPr/>
            </a:pPr>
            <a:r>
              <a:rPr lang="en-GB" sz="2600" u="sng" dirty="0" smtClean="0"/>
              <a:t>Execution of Mary Queen of Scots</a:t>
            </a:r>
            <a:r>
              <a:rPr lang="en-GB" u="sng" dirty="0" smtClean="0"/>
              <a:t/>
            </a:r>
            <a:br>
              <a:rPr lang="en-GB" u="sng" dirty="0" smtClean="0"/>
            </a:br>
            <a:endParaRPr lang="en-GB" dirty="0" smtClean="0"/>
          </a:p>
          <a:p>
            <a:pPr eaLnBrk="1" fontAlgn="auto" hangingPunct="1">
              <a:spcAft>
                <a:spcPts val="0"/>
              </a:spcAft>
              <a:buFont typeface="Arial" pitchFamily="34" charset="0"/>
              <a:buChar char="•"/>
              <a:defRPr/>
            </a:pPr>
            <a:endParaRPr lang="en-GB" dirty="0" smtClean="0"/>
          </a:p>
        </p:txBody>
      </p:sp>
      <p:sp>
        <p:nvSpPr>
          <p:cNvPr id="6" name="TextBox 5"/>
          <p:cNvSpPr txBox="1"/>
          <p:nvPr/>
        </p:nvSpPr>
        <p:spPr>
          <a:xfrm>
            <a:off x="323528" y="5014917"/>
            <a:ext cx="4176464" cy="646331"/>
          </a:xfrm>
          <a:prstGeom prst="rect">
            <a:avLst/>
          </a:prstGeom>
          <a:noFill/>
          <a:ln>
            <a:solidFill>
              <a:schemeClr val="tx1"/>
            </a:solidFill>
          </a:ln>
        </p:spPr>
        <p:txBody>
          <a:bodyPr wrap="square" rtlCol="0">
            <a:spAutoFit/>
          </a:bodyPr>
          <a:lstStyle/>
          <a:p>
            <a:r>
              <a:rPr lang="en-GB" dirty="0" smtClean="0"/>
              <a:t>L6 – What is the least important cause…</a:t>
            </a:r>
            <a:endParaRPr lang="en-GB" dirty="0"/>
          </a:p>
          <a:p>
            <a:r>
              <a:rPr lang="en-GB" dirty="0" smtClean="0"/>
              <a:t>Compare your two…</a:t>
            </a:r>
          </a:p>
        </p:txBody>
      </p:sp>
    </p:spTree>
    <p:extLst>
      <p:ext uri="{BB962C8B-B14F-4D97-AF65-F5344CB8AC3E}">
        <p14:creationId xmlns:p14="http://schemas.microsoft.com/office/powerpoint/2010/main" val="36868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flipH="1">
            <a:off x="-180528" y="2028825"/>
            <a:ext cx="4529137"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txBox="1">
            <a:spLocks/>
          </p:cNvSpPr>
          <p:nvPr/>
        </p:nvSpPr>
        <p:spPr>
          <a:xfrm>
            <a:off x="457200" y="274638"/>
            <a:ext cx="8229600" cy="922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The Plans</a:t>
            </a:r>
          </a:p>
        </p:txBody>
      </p:sp>
      <p:sp>
        <p:nvSpPr>
          <p:cNvPr id="5" name="Content Placeholder 4"/>
          <p:cNvSpPr txBox="1">
            <a:spLocks/>
          </p:cNvSpPr>
          <p:nvPr/>
        </p:nvSpPr>
        <p:spPr>
          <a:xfrm>
            <a:off x="4623544" y="527782"/>
            <a:ext cx="4038600" cy="4639135"/>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r">
              <a:buFont typeface="Arial" pitchFamily="34" charset="0"/>
              <a:buNone/>
              <a:defRPr/>
            </a:pPr>
            <a:r>
              <a:rPr lang="en-GB" sz="2000" u="sng" dirty="0" smtClean="0"/>
              <a:t>Spanish plans of attack</a:t>
            </a:r>
          </a:p>
          <a:p>
            <a:pPr>
              <a:buFont typeface="Arial" pitchFamily="34" charset="0"/>
              <a:buNone/>
              <a:defRPr/>
            </a:pPr>
            <a:endParaRPr lang="en-GB" sz="2000" u="sng" dirty="0" smtClean="0"/>
          </a:p>
          <a:p>
            <a:pPr marL="514350" indent="-514350">
              <a:buFont typeface="+mj-lt"/>
              <a:buAutoNum type="arabicPeriod"/>
              <a:defRPr/>
            </a:pPr>
            <a:r>
              <a:rPr lang="en-GB" sz="2000" dirty="0" smtClean="0"/>
              <a:t>Build 130 warships</a:t>
            </a:r>
          </a:p>
          <a:p>
            <a:pPr marL="514350" indent="-514350">
              <a:buFont typeface="+mj-lt"/>
              <a:buAutoNum type="arabicPeriod"/>
              <a:defRPr/>
            </a:pPr>
            <a:r>
              <a:rPr lang="en-GB" sz="2000" dirty="0" smtClean="0"/>
              <a:t>Gather an army of 35,000 men in the Netherlands, just across the English Channel</a:t>
            </a:r>
          </a:p>
          <a:p>
            <a:pPr marL="514350" indent="-514350">
              <a:buFont typeface="+mj-lt"/>
              <a:buAutoNum type="arabicPeriod"/>
              <a:defRPr/>
            </a:pPr>
            <a:r>
              <a:rPr lang="en-GB" sz="2000" dirty="0" smtClean="0"/>
              <a:t>Sail the Armada (fleet of ships) from Spain to the Netherlands and carry the soldiers from the Netherlands to England.</a:t>
            </a:r>
          </a:p>
          <a:p>
            <a:pPr marL="514350" indent="-514350">
              <a:buFont typeface="+mj-lt"/>
              <a:buAutoNum type="arabicPeriod"/>
              <a:defRPr/>
            </a:pPr>
            <a:r>
              <a:rPr lang="en-GB" sz="2000" dirty="0" smtClean="0"/>
              <a:t>Depend on the famous power of Spain’s land forces</a:t>
            </a:r>
          </a:p>
          <a:p>
            <a:pPr marL="514350" indent="-514350">
              <a:buFont typeface="+mj-lt"/>
              <a:buAutoNum type="arabicPeriod"/>
              <a:defRPr/>
            </a:pPr>
            <a:r>
              <a:rPr lang="en-GB" sz="2000" dirty="0" smtClean="0"/>
              <a:t>Pray for God’s help.</a:t>
            </a:r>
          </a:p>
        </p:txBody>
      </p:sp>
      <p:sp>
        <p:nvSpPr>
          <p:cNvPr id="6" name="Content Placeholder 5"/>
          <p:cNvSpPr txBox="1">
            <a:spLocks/>
          </p:cNvSpPr>
          <p:nvPr/>
        </p:nvSpPr>
        <p:spPr>
          <a:xfrm>
            <a:off x="367206" y="503401"/>
            <a:ext cx="4256338" cy="5301863"/>
          </a:xfrm>
          <a:prstGeom prst="rect">
            <a:avLst/>
          </a:prstGeom>
        </p:spPr>
        <p:txBody>
          <a:bodyPr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Arial" pitchFamily="34" charset="0"/>
              <a:buNone/>
              <a:defRPr/>
            </a:pPr>
            <a:r>
              <a:rPr lang="en-GB" sz="2000" u="sng" dirty="0" smtClean="0"/>
              <a:t>The English defence plan</a:t>
            </a:r>
          </a:p>
          <a:p>
            <a:pPr>
              <a:buFont typeface="Arial" pitchFamily="34" charset="0"/>
              <a:buNone/>
              <a:defRPr/>
            </a:pPr>
            <a:endParaRPr lang="en-GB" sz="2000" u="sng" dirty="0" smtClean="0"/>
          </a:p>
          <a:p>
            <a:pPr marL="457200" indent="-457200">
              <a:buFont typeface="+mj-lt"/>
              <a:buAutoNum type="arabicPeriod"/>
              <a:defRPr/>
            </a:pPr>
            <a:r>
              <a:rPr lang="en-GB" sz="2000" dirty="0" smtClean="0"/>
              <a:t>Order traders and fishermen to bring over 150 ships to join Elizabeth’s navy of 28 warships at Plymouth</a:t>
            </a:r>
          </a:p>
          <a:p>
            <a:pPr marL="514350" indent="-514350">
              <a:buFont typeface="+mj-lt"/>
              <a:buAutoNum type="arabicPeriod"/>
              <a:defRPr/>
            </a:pPr>
            <a:r>
              <a:rPr lang="en-GB" sz="2000" dirty="0" smtClean="0"/>
              <a:t>Order noble men called Lords  Lieutenant, to train small bands of men to defend the coast in each county</a:t>
            </a:r>
          </a:p>
          <a:p>
            <a:pPr marL="514350" indent="-514350">
              <a:buFont typeface="+mj-lt"/>
              <a:buAutoNum type="arabicPeriod"/>
              <a:defRPr/>
            </a:pPr>
            <a:r>
              <a:rPr lang="en-GB" sz="2000" dirty="0" smtClean="0"/>
              <a:t>Gather an army of about 5,000 men to defend London</a:t>
            </a:r>
          </a:p>
          <a:p>
            <a:pPr marL="514350" indent="-514350">
              <a:buFont typeface="+mj-lt"/>
              <a:buAutoNum type="arabicPeriod"/>
              <a:defRPr/>
            </a:pPr>
            <a:r>
              <a:rPr lang="en-GB" sz="2000" dirty="0" smtClean="0"/>
              <a:t>Depend on the famous skill of England’s sailors</a:t>
            </a:r>
          </a:p>
          <a:p>
            <a:pPr marL="514350" indent="-514350">
              <a:buFont typeface="+mj-lt"/>
              <a:buAutoNum type="arabicPeriod"/>
              <a:defRPr/>
            </a:pPr>
            <a:r>
              <a:rPr lang="en-GB" sz="2000" dirty="0" smtClean="0"/>
              <a:t>Pray for God’s help</a:t>
            </a:r>
          </a:p>
        </p:txBody>
      </p:sp>
      <p:sp>
        <p:nvSpPr>
          <p:cNvPr id="7" name="TextBox 1"/>
          <p:cNvSpPr txBox="1">
            <a:spLocks noChangeArrowheads="1"/>
          </p:cNvSpPr>
          <p:nvPr/>
        </p:nvSpPr>
        <p:spPr bwMode="auto">
          <a:xfrm>
            <a:off x="3797537" y="5445224"/>
            <a:ext cx="5040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dirty="0">
                <a:solidFill>
                  <a:srgbClr val="FF0000"/>
                </a:solidFill>
              </a:rPr>
              <a:t>What strength did Spain depend on?</a:t>
            </a:r>
          </a:p>
          <a:p>
            <a:pPr eaLnBrk="1" hangingPunct="1"/>
            <a:r>
              <a:rPr lang="en-GB" sz="2000" b="1" dirty="0">
                <a:solidFill>
                  <a:srgbClr val="FF0000"/>
                </a:solidFill>
              </a:rPr>
              <a:t>What strength did England depend on?</a:t>
            </a:r>
          </a:p>
          <a:p>
            <a:pPr eaLnBrk="1" hangingPunct="1"/>
            <a:r>
              <a:rPr lang="en-GB" sz="2000" b="1" dirty="0">
                <a:solidFill>
                  <a:srgbClr val="FF0000"/>
                </a:solidFill>
              </a:rPr>
              <a:t>Which plan was better and why?</a:t>
            </a:r>
          </a:p>
        </p:txBody>
      </p:sp>
    </p:spTree>
    <p:extLst>
      <p:ext uri="{BB962C8B-B14F-4D97-AF65-F5344CB8AC3E}">
        <p14:creationId xmlns:p14="http://schemas.microsoft.com/office/powerpoint/2010/main" val="3565894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Queen Elizabeth First</a:t>
            </a:r>
            <a:endParaRPr lang="en-GB" dirty="0"/>
          </a:p>
        </p:txBody>
      </p:sp>
      <p:sp>
        <p:nvSpPr>
          <p:cNvPr id="4" name="Rectangle 3"/>
          <p:cNvSpPr/>
          <p:nvPr/>
        </p:nvSpPr>
        <p:spPr>
          <a:xfrm>
            <a:off x="2758278" y="2996952"/>
            <a:ext cx="6057055" cy="2739211"/>
          </a:xfrm>
          <a:prstGeom prst="rect">
            <a:avLst/>
          </a:prstGeom>
        </p:spPr>
        <p:txBody>
          <a:bodyPr wrap="square">
            <a:spAutoFit/>
          </a:bodyPr>
          <a:lstStyle/>
          <a:p>
            <a:r>
              <a:rPr lang="en-GB" sz="2000" i="1" dirty="0" smtClean="0"/>
              <a:t>"</a:t>
            </a:r>
            <a:r>
              <a:rPr lang="en-GB" i="1" dirty="0" smtClean="0"/>
              <a:t>I know I have the body of a weak and feeble woman, but I have the heart and stomach of a King, and of a King of England too, and think foul scorn that Parma of Spain, or any Prince of Europe should dare to invade the borders of my realm. I myself will be your general, judge and </a:t>
            </a:r>
            <a:r>
              <a:rPr lang="en-GB" i="1" dirty="0" err="1" smtClean="0"/>
              <a:t>rewarder</a:t>
            </a:r>
            <a:r>
              <a:rPr lang="en-GB" i="1" dirty="0" smtClean="0"/>
              <a:t> of every one of your virtues in the field.</a:t>
            </a:r>
            <a:r>
              <a:rPr lang="en-GB" sz="2000" i="1" dirty="0" smtClean="0"/>
              <a:t>“</a:t>
            </a:r>
          </a:p>
          <a:p>
            <a:endParaRPr lang="en-GB" sz="2000" i="1" dirty="0"/>
          </a:p>
          <a:p>
            <a:endParaRPr lang="en-GB" sz="2000" i="1" dirty="0" smtClean="0"/>
          </a:p>
          <a:p>
            <a:r>
              <a:rPr lang="en-GB" sz="2000" i="1" dirty="0" smtClean="0"/>
              <a:t>Think-Pair-Share </a:t>
            </a:r>
            <a:r>
              <a:rPr lang="en-GB" sz="2000" dirty="0" smtClean="0"/>
              <a:t> - What does Liz mean?</a:t>
            </a:r>
            <a:endParaRPr lang="en-GB" sz="2000" i="1"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089" y="2996952"/>
            <a:ext cx="1935347" cy="259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517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772816"/>
            <a:ext cx="7408333" cy="4425355"/>
          </a:xfrm>
        </p:spPr>
        <p:txBody>
          <a:bodyPr/>
          <a:lstStyle/>
          <a:p>
            <a:r>
              <a:rPr lang="en-GB" dirty="0" smtClean="0"/>
              <a:t>Swap Sheets with the person sitting next you. </a:t>
            </a:r>
          </a:p>
          <a:p>
            <a:endParaRPr lang="en-GB" dirty="0" smtClean="0"/>
          </a:p>
          <a:p>
            <a:r>
              <a:rPr lang="en-GB" dirty="0" smtClean="0"/>
              <a:t>In your opinion what grade they have achieved. Have they met their EBI comment from Mr Watkins?</a:t>
            </a:r>
          </a:p>
          <a:p>
            <a:endParaRPr lang="en-GB" dirty="0"/>
          </a:p>
          <a:p>
            <a:r>
              <a:rPr lang="en-GB" dirty="0" smtClean="0"/>
              <a:t>WWW – </a:t>
            </a:r>
          </a:p>
          <a:p>
            <a:r>
              <a:rPr lang="en-GB" dirty="0" smtClean="0"/>
              <a:t>EBI – </a:t>
            </a:r>
          </a:p>
          <a:p>
            <a:r>
              <a:rPr lang="en-GB" dirty="0" smtClean="0"/>
              <a:t>LIT – </a:t>
            </a:r>
          </a:p>
          <a:p>
            <a:endParaRPr lang="en-GB" dirty="0"/>
          </a:p>
          <a:p>
            <a:endParaRPr lang="en-GB" dirty="0" smtClean="0"/>
          </a:p>
          <a:p>
            <a:endParaRPr lang="en-GB" dirty="0"/>
          </a:p>
          <a:p>
            <a:endParaRPr lang="en-GB" dirty="0"/>
          </a:p>
        </p:txBody>
      </p:sp>
      <p:sp>
        <p:nvSpPr>
          <p:cNvPr id="3" name="Title 2"/>
          <p:cNvSpPr>
            <a:spLocks noGrp="1"/>
          </p:cNvSpPr>
          <p:nvPr>
            <p:ph type="title"/>
          </p:nvPr>
        </p:nvSpPr>
        <p:spPr/>
        <p:txBody>
          <a:bodyPr/>
          <a:lstStyle/>
          <a:p>
            <a:r>
              <a:rPr lang="en-GB" dirty="0" smtClean="0"/>
              <a:t>Peer Assessment.</a:t>
            </a:r>
            <a:endParaRPr lang="en-GB" dirty="0"/>
          </a:p>
        </p:txBody>
      </p:sp>
      <p:sp>
        <p:nvSpPr>
          <p:cNvPr id="4" name="Subtitle 2"/>
          <p:cNvSpPr txBox="1">
            <a:spLocks/>
          </p:cNvSpPr>
          <p:nvPr/>
        </p:nvSpPr>
        <p:spPr>
          <a:xfrm>
            <a:off x="4932040" y="4293096"/>
            <a:ext cx="3312368" cy="2016224"/>
          </a:xfrm>
          <a:prstGeom prst="rect">
            <a:avLst/>
          </a:prstGeom>
        </p:spPr>
        <p:txBody>
          <a:bodyPr vert="horz" lIns="91440" tIns="45720" rIns="91440" bIns="45720" rtlCol="0">
            <a:normAutofit fontScale="70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GB" b="1" dirty="0" smtClean="0">
                <a:solidFill>
                  <a:schemeClr val="tx1"/>
                </a:solidFill>
              </a:rPr>
              <a:t>5 – Explain why the Spanish invaded – </a:t>
            </a:r>
            <a:r>
              <a:rPr lang="en-GB" b="1" i="1" dirty="0" smtClean="0">
                <a:solidFill>
                  <a:schemeClr val="tx1"/>
                </a:solidFill>
              </a:rPr>
              <a:t>What reasons?</a:t>
            </a:r>
          </a:p>
          <a:p>
            <a:r>
              <a:rPr lang="en-GB" b="1" dirty="0" smtClean="0">
                <a:solidFill>
                  <a:schemeClr val="tx1"/>
                </a:solidFill>
              </a:rPr>
              <a:t>6 – Compare the Plans - </a:t>
            </a:r>
            <a:r>
              <a:rPr lang="en-GB" b="1" i="1" dirty="0" smtClean="0">
                <a:solidFill>
                  <a:schemeClr val="tx1"/>
                </a:solidFill>
              </a:rPr>
              <a:t>Who was more effective? </a:t>
            </a:r>
            <a:r>
              <a:rPr lang="en-GB" b="1" i="1" dirty="0" smtClean="0">
                <a:solidFill>
                  <a:srgbClr val="FF0000"/>
                </a:solidFill>
              </a:rPr>
              <a:t>Have they made a judgement. </a:t>
            </a:r>
            <a:endParaRPr lang="en-GB" b="1" i="1" dirty="0" smtClean="0">
              <a:solidFill>
                <a:schemeClr val="tx1"/>
              </a:solidFill>
            </a:endParaRPr>
          </a:p>
          <a:p>
            <a:r>
              <a:rPr lang="en-GB" b="1" dirty="0" smtClean="0">
                <a:solidFill>
                  <a:schemeClr val="tx1"/>
                </a:solidFill>
              </a:rPr>
              <a:t>7 – Evaluate the plans - </a:t>
            </a:r>
            <a:r>
              <a:rPr lang="en-GB" b="1" i="1" dirty="0" smtClean="0">
                <a:solidFill>
                  <a:schemeClr val="tx1"/>
                </a:solidFill>
              </a:rPr>
              <a:t>Why was it successful? – Use Sources in your answers. </a:t>
            </a:r>
            <a:endParaRPr lang="en-GB" b="1" i="1" dirty="0">
              <a:solidFill>
                <a:schemeClr val="tx1"/>
              </a:solidFill>
            </a:endParaRPr>
          </a:p>
        </p:txBody>
      </p:sp>
    </p:spTree>
    <p:extLst>
      <p:ext uri="{BB962C8B-B14F-4D97-AF65-F5344CB8AC3E}">
        <p14:creationId xmlns:p14="http://schemas.microsoft.com/office/powerpoint/2010/main" val="1708558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844824"/>
            <a:ext cx="7452816" cy="4497363"/>
          </a:xfrm>
        </p:spPr>
        <p:txBody>
          <a:bodyPr>
            <a:normAutofit fontScale="70000" lnSpcReduction="20000"/>
          </a:bodyPr>
          <a:lstStyle/>
          <a:p>
            <a:pPr marL="514350" indent="-514350">
              <a:buFont typeface="+mj-lt"/>
              <a:buAutoNum type="arabicPeriod"/>
              <a:defRPr/>
            </a:pPr>
            <a:r>
              <a:rPr lang="en-GB" b="1" dirty="0"/>
              <a:t>King Philip II of Spain decided to attack Elizabeth. He was upset that England was becoming a Protestant country.</a:t>
            </a:r>
          </a:p>
          <a:p>
            <a:pPr marL="514350" indent="-514350">
              <a:buFont typeface="+mj-lt"/>
              <a:buAutoNum type="arabicPeriod"/>
              <a:defRPr/>
            </a:pPr>
            <a:r>
              <a:rPr lang="en-GB" b="1" dirty="0"/>
              <a:t>In April 1588 the Armada set sail but was blown of course. The Armada suffered a lot of damage and returned to port.</a:t>
            </a:r>
          </a:p>
          <a:p>
            <a:pPr marL="514350" indent="-514350">
              <a:buFont typeface="+mj-lt"/>
              <a:buAutoNum type="arabicPeriod"/>
              <a:defRPr/>
            </a:pPr>
            <a:r>
              <a:rPr lang="en-GB" b="1" dirty="0"/>
              <a:t>In July 1588 the Armada set sail again.</a:t>
            </a:r>
          </a:p>
          <a:p>
            <a:pPr marL="514350" indent="-514350">
              <a:buFont typeface="+mj-lt"/>
              <a:buAutoNum type="arabicPeriod"/>
              <a:defRPr/>
            </a:pPr>
            <a:r>
              <a:rPr lang="en-GB" b="1" dirty="0"/>
              <a:t>On July 19</a:t>
            </a:r>
            <a:r>
              <a:rPr lang="en-GB" b="1" baseline="30000" dirty="0"/>
              <a:t>th</a:t>
            </a:r>
            <a:r>
              <a:rPr lang="en-GB" b="1" dirty="0"/>
              <a:t> the English spotted the Armada. </a:t>
            </a:r>
          </a:p>
          <a:p>
            <a:pPr marL="514350" indent="-514350">
              <a:buFont typeface="+mj-lt"/>
              <a:buAutoNum type="arabicPeriod"/>
              <a:defRPr/>
            </a:pPr>
            <a:r>
              <a:rPr lang="en-GB" b="1" dirty="0"/>
              <a:t>After the English spotted the Armada in July there was a running fight and the English chased the Armada up the English Channel.</a:t>
            </a:r>
          </a:p>
          <a:p>
            <a:pPr marL="514350" indent="-514350">
              <a:buFont typeface="+mj-lt"/>
              <a:buAutoNum type="arabicPeriod"/>
              <a:defRPr/>
            </a:pPr>
            <a:r>
              <a:rPr lang="en-GB" b="1" dirty="0"/>
              <a:t>On 27</a:t>
            </a:r>
            <a:r>
              <a:rPr lang="en-GB" b="1" baseline="30000" dirty="0"/>
              <a:t>th</a:t>
            </a:r>
            <a:r>
              <a:rPr lang="en-GB" b="1" dirty="0"/>
              <a:t> July the Armada dropped anchor near Calais.</a:t>
            </a:r>
          </a:p>
          <a:p>
            <a:pPr marL="514350" indent="-514350">
              <a:buFont typeface="+mj-lt"/>
              <a:buAutoNum type="arabicPeriod"/>
              <a:defRPr/>
            </a:pPr>
            <a:r>
              <a:rPr lang="en-GB" b="1" dirty="0"/>
              <a:t>The English sent fire ships to attack the Spanish fleet. The Spanish panicked and sailed away.</a:t>
            </a:r>
          </a:p>
          <a:p>
            <a:pPr marL="514350" indent="-514350">
              <a:buFont typeface="+mj-lt"/>
              <a:buAutoNum type="arabicPeriod"/>
              <a:defRPr/>
            </a:pPr>
            <a:r>
              <a:rPr lang="en-GB" b="1" dirty="0"/>
              <a:t> The English attacked again on 28</a:t>
            </a:r>
            <a:r>
              <a:rPr lang="en-GB" b="1" baseline="30000" dirty="0"/>
              <a:t>th</a:t>
            </a:r>
            <a:r>
              <a:rPr lang="en-GB" b="1" dirty="0"/>
              <a:t> July as the Spanish ships were trying to get away. The Spanish Armada was defeated and wanted to sail for home.</a:t>
            </a:r>
          </a:p>
          <a:p>
            <a:pPr marL="514350" indent="-514350">
              <a:buFont typeface="+mj-lt"/>
              <a:buAutoNum type="arabicPeriod"/>
              <a:defRPr/>
            </a:pPr>
            <a:r>
              <a:rPr lang="en-GB" b="1" dirty="0"/>
              <a:t>The Armada wanted to get home but could not get through the Channel and so they decided to sail north around Scotland. It was dangerous and many of the ships were damaged or destroyed on their way home.</a:t>
            </a:r>
          </a:p>
          <a:p>
            <a:pPr marL="514350" indent="-514350">
              <a:buFont typeface="+mj-lt"/>
              <a:buAutoNum type="arabicPeriod"/>
              <a:defRPr/>
            </a:pPr>
            <a:r>
              <a:rPr lang="en-GB" b="1" dirty="0"/>
              <a:t>Only 67 ships got back to Spain. A sad end for a great fleet.</a:t>
            </a:r>
          </a:p>
          <a:p>
            <a:endParaRPr lang="en-GB" dirty="0"/>
          </a:p>
        </p:txBody>
      </p:sp>
      <p:sp>
        <p:nvSpPr>
          <p:cNvPr id="3" name="Title 2"/>
          <p:cNvSpPr>
            <a:spLocks noGrp="1"/>
          </p:cNvSpPr>
          <p:nvPr>
            <p:ph type="title"/>
          </p:nvPr>
        </p:nvSpPr>
        <p:spPr>
          <a:xfrm>
            <a:off x="457200" y="338328"/>
            <a:ext cx="8229600" cy="930432"/>
          </a:xfrm>
        </p:spPr>
        <p:txBody>
          <a:bodyPr/>
          <a:lstStyle/>
          <a:p>
            <a:r>
              <a:rPr lang="en-GB" dirty="0" smtClean="0"/>
              <a:t>Homework - Events</a:t>
            </a:r>
            <a:endParaRPr lang="en-GB" dirty="0"/>
          </a:p>
        </p:txBody>
      </p:sp>
    </p:spTree>
    <p:extLst>
      <p:ext uri="{BB962C8B-B14F-4D97-AF65-F5344CB8AC3E}">
        <p14:creationId xmlns:p14="http://schemas.microsoft.com/office/powerpoint/2010/main" val="425253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44824"/>
            <a:ext cx="7408333" cy="4281339"/>
          </a:xfrm>
        </p:spPr>
        <p:txBody>
          <a:bodyPr/>
          <a:lstStyle/>
          <a:p>
            <a:r>
              <a:rPr lang="en-GB" dirty="0" smtClean="0"/>
              <a:t>Website &amp; CORE</a:t>
            </a:r>
          </a:p>
          <a:p>
            <a:endParaRPr lang="en-GB" dirty="0"/>
          </a:p>
          <a:p>
            <a:r>
              <a:rPr lang="en-GB" dirty="0" smtClean="0"/>
              <a:t>Using the events of the Armada</a:t>
            </a:r>
          </a:p>
          <a:p>
            <a:r>
              <a:rPr lang="en-GB" dirty="0" smtClean="0"/>
              <a:t>Draw the route the Armada took.</a:t>
            </a:r>
          </a:p>
          <a:p>
            <a:r>
              <a:rPr lang="en-GB" dirty="0" smtClean="0"/>
              <a:t>Put a number along the route for </a:t>
            </a:r>
          </a:p>
          <a:p>
            <a:pPr marL="0" indent="0">
              <a:buNone/>
            </a:pPr>
            <a:r>
              <a:rPr lang="en-GB" dirty="0" smtClean="0"/>
              <a:t>where each event took place. </a:t>
            </a:r>
            <a:endParaRPr lang="en-GB" dirty="0"/>
          </a:p>
        </p:txBody>
      </p:sp>
      <p:sp>
        <p:nvSpPr>
          <p:cNvPr id="3" name="Title 2"/>
          <p:cNvSpPr>
            <a:spLocks noGrp="1"/>
          </p:cNvSpPr>
          <p:nvPr>
            <p:ph type="title"/>
          </p:nvPr>
        </p:nvSpPr>
        <p:spPr/>
        <p:txBody>
          <a:bodyPr/>
          <a:lstStyle/>
          <a:p>
            <a:r>
              <a:rPr lang="en-GB" dirty="0" smtClean="0"/>
              <a:t>Homework</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804" y="1704882"/>
            <a:ext cx="3061345" cy="495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553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131</TotalTime>
  <Words>608</Words>
  <Application>Microsoft Office PowerPoint</Application>
  <PresentationFormat>On-screen Show (4:3)</PresentationFormat>
  <Paragraphs>75</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Waveform</vt:lpstr>
      <vt:lpstr>PowerPoint Presentation</vt:lpstr>
      <vt:lpstr>PowerPoint Presentation</vt:lpstr>
      <vt:lpstr>WALT: How was the Spanish Armada defeated </vt:lpstr>
      <vt:lpstr>Causes of the Invasion…</vt:lpstr>
      <vt:lpstr>PowerPoint Presentation</vt:lpstr>
      <vt:lpstr>Queen Elizabeth First</vt:lpstr>
      <vt:lpstr>Peer Assessment.</vt:lpstr>
      <vt:lpstr>Homework - Events</vt:lpstr>
      <vt:lpstr>Homework</vt:lpstr>
    </vt:vector>
  </TitlesOfParts>
  <Company>Dartford Technology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Watkins</dc:creator>
  <cp:lastModifiedBy>Christopher Watkins</cp:lastModifiedBy>
  <cp:revision>16</cp:revision>
  <dcterms:created xsi:type="dcterms:W3CDTF">2014-01-20T13:40:45Z</dcterms:created>
  <dcterms:modified xsi:type="dcterms:W3CDTF">2014-01-21T08:58:24Z</dcterms:modified>
</cp:coreProperties>
</file>