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1" r:id="rId4"/>
    <p:sldId id="262" r:id="rId5"/>
    <p:sldId id="264" r:id="rId6"/>
    <p:sldId id="269" r:id="rId7"/>
    <p:sldId id="267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5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9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4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7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4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3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6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6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3F25-4C7C-44E8-A74F-360C12A2B2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FD45-51F9-40AD-803B-A14A9F98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ytSSwTbkfx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071236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Comic Sans MS" pitchFamily="66" charset="0"/>
              </a:rPr>
              <a:t>Starter:</a:t>
            </a:r>
            <a:r>
              <a:rPr lang="en-GB" sz="20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latin typeface="Comic Sans MS" pitchFamily="66" charset="0"/>
              </a:rPr>
              <a:t>Look at the images below. They show groups of people who wanted to destroy the Weimar Republic. </a:t>
            </a:r>
          </a:p>
          <a:p>
            <a:pPr marL="0" indent="0">
              <a:buNone/>
            </a:pPr>
            <a:r>
              <a:rPr lang="en-GB" sz="2000" dirty="0" smtClean="0">
                <a:latin typeface="Comic Sans MS" pitchFamily="66" charset="0"/>
              </a:rPr>
              <a:t>Why might they want to do this? </a:t>
            </a:r>
            <a:r>
              <a:rPr lang="en-GB" sz="2000" b="1" dirty="0" smtClean="0">
                <a:latin typeface="Comic Sans MS" pitchFamily="66" charset="0"/>
              </a:rPr>
              <a:t>Make a list of your ideas.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1026" name="Picture 2" descr="http://www.historylearningsite.co.uk/fileadmin/historyLearningSite/spart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92" y="1700808"/>
            <a:ext cx="5184576" cy="27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dresteve.files.wordpress.com/2011/04/spartaci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93946"/>
            <a:ext cx="3035927" cy="18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istorylearningsite.co.uk/fileadmin/historyLearningSite/sparta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881683" cy="25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e/e5/Stab-in-the-back_cartoon_1924.jpg/300px-Stab-in-the-back_cartoon_19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18422"/>
            <a:ext cx="2986405" cy="183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0132" y="620688"/>
            <a:ext cx="6203032" cy="10661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800" b="1" u="sng" dirty="0" smtClean="0">
                <a:solidFill>
                  <a:schemeClr val="tx2"/>
                </a:solidFill>
                <a:latin typeface="Comic Sans MS" pitchFamily="66" charset="0"/>
              </a:rPr>
              <a:t>Why was there opposition to the Weimar Republic 1918-23?</a:t>
            </a:r>
            <a:endParaRPr lang="en-GB" sz="28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0148"/>
            <a:ext cx="190770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Comic Sans MS" pitchFamily="66" charset="0"/>
              </a:rPr>
              <a:t>Keywords: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-Communist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GB" dirty="0" err="1" smtClean="0">
                <a:solidFill>
                  <a:schemeClr val="tx1"/>
                </a:solidFill>
                <a:latin typeface="Comic Sans MS" pitchFamily="66" charset="0"/>
              </a:rPr>
              <a:t>Spartacist</a:t>
            </a:r>
            <a:endParaRPr lang="en-GB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GB" dirty="0" err="1" smtClean="0">
                <a:solidFill>
                  <a:schemeClr val="tx1"/>
                </a:solidFill>
                <a:latin typeface="Comic Sans MS" pitchFamily="66" charset="0"/>
              </a:rPr>
              <a:t>Freikorps</a:t>
            </a:r>
            <a:endParaRPr lang="en-GB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GB" dirty="0" err="1" smtClean="0">
                <a:solidFill>
                  <a:schemeClr val="tx1"/>
                </a:solidFill>
                <a:latin typeface="Comic Sans MS" pitchFamily="66" charset="0"/>
              </a:rPr>
              <a:t>Kapp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Putsch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847" y="2276872"/>
            <a:ext cx="6875603" cy="156966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chemeClr val="tx2"/>
                </a:solidFill>
                <a:latin typeface="Comic Sans MS" pitchFamily="66" charset="0"/>
              </a:rPr>
              <a:t>Learning objectives: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can </a:t>
            </a:r>
            <a:r>
              <a:rPr lang="en-GB" sz="1600" u="sng" dirty="0">
                <a:latin typeface="Comic Sans MS" pitchFamily="66" charset="0"/>
              </a:rPr>
              <a:t>describe</a:t>
            </a:r>
            <a:r>
              <a:rPr lang="en-GB" sz="1600" dirty="0">
                <a:latin typeface="Comic Sans MS" pitchFamily="66" charset="0"/>
              </a:rPr>
              <a:t> the two different types of opposition to the Weimar </a:t>
            </a:r>
            <a:r>
              <a:rPr lang="en-GB" sz="1600" dirty="0" smtClean="0">
                <a:latin typeface="Comic Sans MS" pitchFamily="66" charset="0"/>
              </a:rPr>
              <a:t>Republic.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can </a:t>
            </a:r>
            <a:r>
              <a:rPr lang="en-GB" sz="1600" u="sng" dirty="0">
                <a:latin typeface="Comic Sans MS" pitchFamily="66" charset="0"/>
              </a:rPr>
              <a:t>evaluate</a:t>
            </a:r>
            <a:r>
              <a:rPr lang="en-GB" sz="1600" dirty="0">
                <a:latin typeface="Comic Sans MS" pitchFamily="66" charset="0"/>
              </a:rPr>
              <a:t> which threat was the most serious and </a:t>
            </a:r>
            <a:r>
              <a:rPr lang="en-GB" sz="1600" dirty="0" smtClean="0">
                <a:latin typeface="Comic Sans MS" pitchFamily="66" charset="0"/>
              </a:rPr>
              <a:t>why. 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400" u="sng" dirty="0">
                <a:latin typeface="Comic Sans MS" pitchFamily="66" charset="0"/>
              </a:rPr>
              <a:t>What </a:t>
            </a:r>
            <a:r>
              <a:rPr lang="en-GB" sz="2400" u="sng" dirty="0" smtClean="0">
                <a:latin typeface="Comic Sans MS" pitchFamily="66" charset="0"/>
              </a:rPr>
              <a:t>threats were there towards the </a:t>
            </a:r>
            <a:r>
              <a:rPr lang="en-GB" sz="2400" u="sng" dirty="0">
                <a:latin typeface="Comic Sans MS" pitchFamily="66" charset="0"/>
              </a:rPr>
              <a:t>Weimar Republic?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68" y="908720"/>
            <a:ext cx="8740327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The characters on your sheet show the 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threat to </a:t>
            </a: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the Weimar Republic and how 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Ebert (the President) </a:t>
            </a: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tried to deal with these threats. 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2000" u="sng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u="sng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u="sng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u="sng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u="sng" dirty="0" smtClean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47420" r="17228" b="11553"/>
          <a:stretch/>
        </p:blipFill>
        <p:spPr bwMode="auto">
          <a:xfrm>
            <a:off x="1365188" y="3573016"/>
            <a:ext cx="6197600" cy="208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7272"/>
            <a:ext cx="81369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Extension: </a:t>
            </a:r>
            <a:r>
              <a:rPr lang="en-GB" dirty="0" smtClean="0">
                <a:latin typeface="Comic Sans MS" pitchFamily="66" charset="0"/>
              </a:rPr>
              <a:t>Write a speech for one of the characters explaining why they’re opposed to Weimar.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84" y="1734025"/>
            <a:ext cx="8898712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Comic Sans MS" pitchFamily="66" charset="0"/>
              </a:rPr>
              <a:t>Task 1</a:t>
            </a:r>
            <a:endParaRPr lang="en-GB" sz="2000" b="1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Match up the statements with who might have said them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  <a:p>
            <a:r>
              <a:rPr lang="en-GB" sz="2000" b="1" dirty="0">
                <a:solidFill>
                  <a:schemeClr val="tx2"/>
                </a:solidFill>
                <a:latin typeface="Comic Sans MS" pitchFamily="66" charset="0"/>
              </a:rPr>
              <a:t>Task 2</a:t>
            </a:r>
          </a:p>
          <a:p>
            <a:r>
              <a:rPr lang="en-GB" sz="2000" dirty="0">
                <a:latin typeface="Comic Sans MS" pitchFamily="66" charset="0"/>
              </a:rPr>
              <a:t>Use the matched up statements to complete the sentences in your book. </a:t>
            </a:r>
          </a:p>
        </p:txBody>
      </p:sp>
    </p:spTree>
    <p:extLst>
      <p:ext uri="{BB962C8B-B14F-4D97-AF65-F5344CB8AC3E}">
        <p14:creationId xmlns:p14="http://schemas.microsoft.com/office/powerpoint/2010/main" val="11101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48" y="2996952"/>
            <a:ext cx="8229600" cy="1828800"/>
          </a:xfr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Comic Sans MS" pitchFamily="66" charset="0"/>
              </a:rPr>
              <a:t>Task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In your groups carousel around the 4 resource sheets. Use the information from the sheets to complete your fact file about the two different groups.</a:t>
            </a: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800" b="1" u="sng" dirty="0" smtClean="0">
                <a:solidFill>
                  <a:schemeClr val="tx2"/>
                </a:solidFill>
                <a:latin typeface="Comic Sans MS" pitchFamily="66" charset="0"/>
              </a:rPr>
              <a:t>Who was the biggest threat to the Weimar Republic 1918-23?</a:t>
            </a:r>
            <a:endParaRPr lang="en-GB" sz="28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4" descr="ANd9GcTSlN8lxML0mR_HvBa1QOAT614qzirXk6G5KDJuPHIvlcjJqm9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10169"/>
            <a:ext cx="1114127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5" descr="http://www.andydobson.net/images/Wolfgang_Kap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02" y="5022085"/>
            <a:ext cx="1132205" cy="15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http://t1.gstatic.com/images?q=tbn:ANd9GcS64S6sAN8DsdKk2ngjmYhAc_CA_4KtzIDBBsxAKPOC2RHpTfm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192030"/>
            <a:ext cx="1512168" cy="1401839"/>
          </a:xfrm>
          <a:prstGeom prst="rect">
            <a:avLst/>
          </a:prstGeom>
          <a:noFill/>
        </p:spPr>
      </p:pic>
      <p:pic>
        <p:nvPicPr>
          <p:cNvPr id="9" name="Picture 8" descr="ANd9GcSH7IIQqxfnf8OG42hZOv1ESi-YY96u1Y8_3YjgFUi80h8A1lmO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4943828"/>
            <a:ext cx="1145025" cy="162257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" name="Picture 15" descr="http://t1.gstatic.com/images?q=tbn:ANd9GcS64S6sAN8DsdKk2ngjmYhAc_CA_4KtzIDBBsxAKPOC2RHpTfm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35696" y="5216450"/>
            <a:ext cx="1512168" cy="14018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48368" y="6381739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Ebert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511" y="6433623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omic Sans MS" pitchFamily="66" charset="0"/>
              </a:rPr>
              <a:t>Spartacists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7824" y="6381739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omic Sans MS" pitchFamily="66" charset="0"/>
              </a:rPr>
              <a:t>Freikorps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960" y="1556792"/>
            <a:ext cx="8107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You are going to be looking at the two main threats to Weimar 1918-23.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The </a:t>
            </a:r>
            <a:r>
              <a:rPr lang="en-GB" sz="2000" dirty="0" err="1">
                <a:solidFill>
                  <a:srgbClr val="7030A0"/>
                </a:solidFill>
                <a:latin typeface="Comic Sans MS" pitchFamily="66" charset="0"/>
              </a:rPr>
              <a:t>Spartacists</a:t>
            </a: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 (Communists)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The </a:t>
            </a:r>
            <a:r>
              <a:rPr lang="en-GB" sz="2000" dirty="0" err="1">
                <a:solidFill>
                  <a:srgbClr val="7030A0"/>
                </a:solidFill>
                <a:latin typeface="Comic Sans MS" pitchFamily="66" charset="0"/>
              </a:rPr>
              <a:t>Freikorps</a:t>
            </a:r>
            <a:endParaRPr lang="en-GB" sz="2000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80"/>
          </a:xfr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Comic Sans MS" pitchFamily="66" charset="0"/>
              </a:rPr>
              <a:t>Copy and complete: 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tx1"/>
                </a:solidFill>
                <a:latin typeface="Comic Sans MS" pitchFamily="66" charset="0"/>
              </a:rPr>
              <a:t>There </a:t>
            </a:r>
            <a:r>
              <a:rPr lang="en-GB" sz="2400" i="1" dirty="0" smtClean="0">
                <a:solidFill>
                  <a:schemeClr val="tx1"/>
                </a:solidFill>
                <a:latin typeface="Comic Sans MS" pitchFamily="66" charset="0"/>
              </a:rPr>
              <a:t>were two groups who opposed the Weimar government. These were…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tx1"/>
                </a:solidFill>
                <a:latin typeface="Comic Sans MS" pitchFamily="66" charset="0"/>
              </a:rPr>
              <a:t>I think the most serious opposition to the Weimar Republic was the </a:t>
            </a:r>
            <a:r>
              <a:rPr lang="en-GB" sz="2400" i="1" u="sng" dirty="0" err="1" smtClean="0">
                <a:solidFill>
                  <a:schemeClr val="tx1"/>
                </a:solidFill>
                <a:latin typeface="Comic Sans MS" pitchFamily="66" charset="0"/>
              </a:rPr>
              <a:t>Spartacists</a:t>
            </a:r>
            <a:r>
              <a:rPr lang="en-GB" sz="2400" i="1" u="sng" dirty="0" smtClean="0">
                <a:solidFill>
                  <a:schemeClr val="tx1"/>
                </a:solidFill>
                <a:latin typeface="Comic Sans MS" pitchFamily="66" charset="0"/>
              </a:rPr>
              <a:t>/ </a:t>
            </a:r>
            <a:r>
              <a:rPr lang="en-GB" sz="2400" i="1" u="sng" dirty="0" err="1" smtClean="0">
                <a:solidFill>
                  <a:schemeClr val="tx1"/>
                </a:solidFill>
                <a:latin typeface="Comic Sans MS" pitchFamily="66" charset="0"/>
              </a:rPr>
              <a:t>Freikorps</a:t>
            </a:r>
            <a:r>
              <a:rPr lang="en-GB" sz="2400" i="1" u="sng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tx1"/>
                </a:solidFill>
                <a:latin typeface="Comic Sans MS" pitchFamily="66" charset="0"/>
              </a:rPr>
              <a:t>I think this because…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(explain own opinion)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800" b="1" u="sng" dirty="0" smtClean="0">
                <a:solidFill>
                  <a:schemeClr val="tx2"/>
                </a:solidFill>
                <a:latin typeface="Comic Sans MS" pitchFamily="66" charset="0"/>
              </a:rPr>
              <a:t>What was the most serious opposition to the Weimar Republic 1918-23?</a:t>
            </a:r>
            <a:endParaRPr lang="en-GB" sz="28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4" descr="ANd9GcTSlN8lxML0mR_HvBa1QOAT614qzirXk6G5KDJuPHIvlcjJqm9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10169"/>
            <a:ext cx="1114127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5" descr="http://www.andydobson.net/images/Wolfgang_Kap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02" y="5022085"/>
            <a:ext cx="1132205" cy="15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http://t1.gstatic.com/images?q=tbn:ANd9GcS64S6sAN8DsdKk2ngjmYhAc_CA_4KtzIDBBsxAKPOC2RHpTfm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192030"/>
            <a:ext cx="1512168" cy="1401839"/>
          </a:xfrm>
          <a:prstGeom prst="rect">
            <a:avLst/>
          </a:prstGeom>
          <a:noFill/>
        </p:spPr>
      </p:pic>
      <p:pic>
        <p:nvPicPr>
          <p:cNvPr id="9" name="Picture 8" descr="ANd9GcSH7IIQqxfnf8OG42hZOv1ESi-YY96u1Y8_3YjgFUi80h8A1lmO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4943828"/>
            <a:ext cx="1145025" cy="162257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" name="Picture 15" descr="http://t1.gstatic.com/images?q=tbn:ANd9GcS64S6sAN8DsdKk2ngjmYhAc_CA_4KtzIDBBsxAKPOC2RHpTfm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35696" y="5216450"/>
            <a:ext cx="1512168" cy="14018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48368" y="6381739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E</a:t>
            </a:r>
            <a:r>
              <a:rPr lang="en-GB" sz="1400" dirty="0" smtClean="0">
                <a:latin typeface="Comic Sans MS" pitchFamily="66" charset="0"/>
              </a:rPr>
              <a:t>b</a:t>
            </a:r>
            <a:r>
              <a:rPr lang="en-GB" dirty="0" smtClean="0">
                <a:latin typeface="Comic Sans MS" pitchFamily="66" charset="0"/>
              </a:rPr>
              <a:t>ert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511" y="6433623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omic Sans MS" pitchFamily="66" charset="0"/>
              </a:rPr>
              <a:t>Spartacists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7824" y="6381739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omic Sans MS" pitchFamily="66" charset="0"/>
              </a:rPr>
              <a:t>Freikorps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u="sng" smtClean="0">
                <a:solidFill>
                  <a:schemeClr val="tx2"/>
                </a:solidFill>
                <a:latin typeface="Comic Sans MS" pitchFamily="66" charset="0"/>
              </a:rPr>
              <a:t>What was the most serious opposition to the Weimar Republic 1918-23?</a:t>
            </a:r>
            <a:endParaRPr lang="en-GB" sz="28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916832"/>
            <a:ext cx="2808312" cy="2308324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3600" b="1" dirty="0" err="1" smtClean="0">
                <a:solidFill>
                  <a:schemeClr val="bg1"/>
                </a:solidFill>
                <a:latin typeface="Comic Sans MS" pitchFamily="66" charset="0"/>
              </a:rPr>
              <a:t>Spartacists</a:t>
            </a:r>
            <a:endParaRPr lang="en-GB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GB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490" y="1916832"/>
            <a:ext cx="2808312" cy="230832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3600" b="1" dirty="0" err="1">
                <a:latin typeface="Comic Sans MS" pitchFamily="66" charset="0"/>
              </a:rPr>
              <a:t>Freikorps</a:t>
            </a:r>
            <a:endParaRPr lang="en-GB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GB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Whilst you watch the video, think about what you’ve learnt today and pick what decisions the character is going to make.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u="sng" dirty="0" smtClean="0">
                <a:latin typeface="Comic Sans MS" pitchFamily="66" charset="0"/>
              </a:rPr>
              <a:t>Little Big History</a:t>
            </a:r>
            <a:endParaRPr lang="en-GB" sz="4000" u="sng" dirty="0">
              <a:latin typeface="Comic Sans MS" pitchFamily="66" charset="0"/>
            </a:endParaRPr>
          </a:p>
        </p:txBody>
      </p:sp>
      <p:pic>
        <p:nvPicPr>
          <p:cNvPr id="5" name="Picture 4" descr="ANd9GcTSlN8lxML0mR_HvBa1QOAT614qzirXk6G5KDJuPHIvlcjJqm9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10169"/>
            <a:ext cx="1114127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5" descr="http://www.andydobson.net/images/Wolfgang_Kap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02" y="5022085"/>
            <a:ext cx="1132205" cy="154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60511" y="6433623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omic Sans MS" pitchFamily="66" charset="0"/>
              </a:rPr>
              <a:t>Spartacists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7824" y="6381739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omic Sans MS" pitchFamily="66" charset="0"/>
              </a:rPr>
              <a:t>Freikorps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6" name="Picture 2" descr="C:\Users\Ben\Downloads\littlebigplanet1co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47" y="3150163"/>
            <a:ext cx="3088498" cy="35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b="1" u="sng" dirty="0" smtClean="0">
                <a:solidFill>
                  <a:schemeClr val="tx2"/>
                </a:solidFill>
                <a:latin typeface="Comic Sans MS" pitchFamily="66" charset="0"/>
              </a:rPr>
              <a:t>Plenary: Keyword bingo</a:t>
            </a:r>
            <a:endParaRPr lang="en-GB" sz="3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728192"/>
          </a:xfr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Write down </a:t>
            </a:r>
            <a:r>
              <a:rPr lang="en-GB" sz="2400" u="sng" dirty="0" smtClean="0">
                <a:solidFill>
                  <a:schemeClr val="tx1"/>
                </a:solidFill>
                <a:latin typeface="Comic Sans MS" pitchFamily="66" charset="0"/>
              </a:rPr>
              <a:t>six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of the keywords below into your book.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When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I call out the definition of one of them, cross it off your list.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First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to full a row wins!</a:t>
            </a:r>
            <a:endParaRPr lang="en-GB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30864"/>
              </p:ext>
            </p:extLst>
          </p:nvPr>
        </p:nvGraphicFramePr>
        <p:xfrm>
          <a:off x="107504" y="4149080"/>
          <a:ext cx="8892480" cy="1280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482080"/>
                <a:gridCol w="1482080"/>
                <a:gridCol w="1482080"/>
                <a:gridCol w="1482080"/>
                <a:gridCol w="1482080"/>
                <a:gridCol w="1482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Communist</a:t>
                      </a: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Ebert</a:t>
                      </a: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itchFamily="66" charset="0"/>
                        </a:rPr>
                        <a:t>Freikorps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Kaiser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itchFamily="66" charset="0"/>
                        </a:rPr>
                        <a:t>Kapp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KPD</a:t>
                      </a: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itchFamily="66" charset="0"/>
                        </a:rPr>
                        <a:t>Liebknicht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Luxembourg</a:t>
                      </a: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Swastika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Putsch</a:t>
                      </a: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itchFamily="66" charset="0"/>
                        </a:rPr>
                        <a:t>Spartacist</a:t>
                      </a:r>
                      <a:endParaRPr lang="en-GB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Strike</a:t>
                      </a:r>
                    </a:p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picgifs.com/clip-art/entertainment/bingo/clip-art-bingo-2937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7791" r="23571" b="8728"/>
          <a:stretch/>
        </p:blipFill>
        <p:spPr bwMode="auto">
          <a:xfrm>
            <a:off x="7740352" y="7939"/>
            <a:ext cx="1152128" cy="13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383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Why was there opposition to the Weimar Republic 1918-23?</vt:lpstr>
      <vt:lpstr>What threats were there towards the Weimar Republic?</vt:lpstr>
      <vt:lpstr>Who was the biggest threat to the Weimar Republic 1918-23?</vt:lpstr>
      <vt:lpstr>What was the most serious opposition to the Weimar Republic 1918-23?</vt:lpstr>
      <vt:lpstr>PowerPoint Presentation</vt:lpstr>
      <vt:lpstr>Little Big History</vt:lpstr>
      <vt:lpstr>Plenary: Keyword bingo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there opposition to the Weimar Republic 1918-23?</dc:title>
  <dc:creator>Ben</dc:creator>
  <cp:lastModifiedBy>Chalaye C. L.</cp:lastModifiedBy>
  <cp:revision>34</cp:revision>
  <dcterms:created xsi:type="dcterms:W3CDTF">2013-08-21T20:35:14Z</dcterms:created>
  <dcterms:modified xsi:type="dcterms:W3CDTF">2013-09-12T13:39:22Z</dcterms:modified>
</cp:coreProperties>
</file>