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2" r:id="rId3"/>
    <p:sldId id="256" r:id="rId4"/>
    <p:sldId id="260" r:id="rId5"/>
    <p:sldId id="261" r:id="rId6"/>
    <p:sldId id="269" r:id="rId7"/>
    <p:sldId id="258" r:id="rId8"/>
    <p:sldId id="259" r:id="rId9"/>
    <p:sldId id="263" r:id="rId10"/>
    <p:sldId id="264" r:id="rId11"/>
    <p:sldId id="265" r:id="rId12"/>
    <p:sldId id="267" r:id="rId13"/>
    <p:sldId id="268" r:id="rId14"/>
    <p:sldId id="270" r:id="rId15"/>
    <p:sldId id="272"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8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3A17-ED8E-4381-90FD-250C3ED26FDD}" type="datetimeFigureOut">
              <a:rPr lang="en-GB" smtClean="0"/>
              <a:t>24/06/2014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B9F1C1-2FAD-4839-867A-B8BD7270A00C}" type="slidenum">
              <a:rPr lang="en-GB" smtClean="0"/>
              <a:t>‹#›</a:t>
            </a:fld>
            <a:endParaRPr lang="en-GB"/>
          </a:p>
        </p:txBody>
      </p:sp>
    </p:spTree>
    <p:extLst>
      <p:ext uri="{BB962C8B-B14F-4D97-AF65-F5344CB8AC3E}">
        <p14:creationId xmlns:p14="http://schemas.microsoft.com/office/powerpoint/2010/main" val="281410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B9F1C1-2FAD-4839-867A-B8BD7270A00C}" type="slidenum">
              <a:rPr lang="en-GB" smtClean="0"/>
              <a:t>2</a:t>
            </a:fld>
            <a:endParaRPr lang="en-GB"/>
          </a:p>
        </p:txBody>
      </p:sp>
    </p:spTree>
    <p:extLst>
      <p:ext uri="{BB962C8B-B14F-4D97-AF65-F5344CB8AC3E}">
        <p14:creationId xmlns:p14="http://schemas.microsoft.com/office/powerpoint/2010/main" val="405142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18D38B-E68D-4A1D-B562-1B4399D61FFB}" type="datetimeFigureOut">
              <a:rPr lang="en-GB" smtClean="0"/>
              <a:t>24/06/2014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8D38B-E68D-4A1D-B562-1B4399D61FFB}" type="datetimeFigureOut">
              <a:rPr lang="en-GB" smtClean="0"/>
              <a:t>24/06/2014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8D38B-E68D-4A1D-B562-1B4399D61FFB}" type="datetimeFigureOut">
              <a:rPr lang="en-GB" smtClean="0"/>
              <a:t>24/06/2014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8D38B-E68D-4A1D-B562-1B4399D61FFB}" type="datetimeFigureOut">
              <a:rPr lang="en-GB" smtClean="0"/>
              <a:t>24/06/2014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8D38B-E68D-4A1D-B562-1B4399D61FFB}" type="datetimeFigureOut">
              <a:rPr lang="en-GB" smtClean="0"/>
              <a:t>24/06/2014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18D38B-E68D-4A1D-B562-1B4399D61FFB}" type="datetimeFigureOut">
              <a:rPr lang="en-GB" smtClean="0"/>
              <a:t>24/06/2014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8D38B-E68D-4A1D-B562-1B4399D61FFB}" type="datetimeFigureOut">
              <a:rPr lang="en-GB" smtClean="0"/>
              <a:t>24/06/2014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8D38B-E68D-4A1D-B562-1B4399D61FFB}" type="datetimeFigureOut">
              <a:rPr lang="en-GB" smtClean="0"/>
              <a:t>24/06/2014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8D38B-E68D-4A1D-B562-1B4399D61FFB}" type="datetimeFigureOut">
              <a:rPr lang="en-GB" smtClean="0"/>
              <a:t>24/06/2014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A81553-12CD-4C24-9653-67E820DFE83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8D38B-E68D-4A1D-B562-1B4399D61FFB}" type="datetimeFigureOut">
              <a:rPr lang="en-GB" smtClean="0"/>
              <a:t>24/06/2014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A81553-12CD-4C24-9653-67E820DFE833}"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318D38B-E68D-4A1D-B562-1B4399D61FFB}" type="datetimeFigureOut">
              <a:rPr lang="en-GB" smtClean="0"/>
              <a:t>24/06/2014</a:t>
            </a:fld>
            <a:endParaRPr lang="en-GB"/>
          </a:p>
        </p:txBody>
      </p:sp>
      <p:sp>
        <p:nvSpPr>
          <p:cNvPr id="9" name="Slide Number Placeholder 8"/>
          <p:cNvSpPr>
            <a:spLocks noGrp="1"/>
          </p:cNvSpPr>
          <p:nvPr>
            <p:ph type="sldNum" sz="quarter" idx="11"/>
          </p:nvPr>
        </p:nvSpPr>
        <p:spPr/>
        <p:txBody>
          <a:bodyPr/>
          <a:lstStyle/>
          <a:p>
            <a:fld id="{B5A81553-12CD-4C24-9653-67E820DFE833}"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5A81553-12CD-4C24-9653-67E820DFE833}"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318D38B-E68D-4A1D-B562-1B4399D61FFB}" type="datetimeFigureOut">
              <a:rPr lang="en-GB" smtClean="0"/>
              <a:t>24/06/2014</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620000" cy="1143000"/>
          </a:xfrm>
        </p:spPr>
        <p:txBody>
          <a:bodyPr/>
          <a:lstStyle/>
          <a:p>
            <a:r>
              <a:rPr lang="en-GB" sz="4400" dirty="0" smtClean="0">
                <a:solidFill>
                  <a:srgbClr val="FF0000"/>
                </a:solidFill>
              </a:rPr>
              <a:t>Can ‘PMT’ be a contributory factor in murder?</a:t>
            </a:r>
            <a:endParaRPr lang="en-GB" sz="4400"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2349" y="1628800"/>
            <a:ext cx="3832448" cy="433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5796136" y="3645024"/>
            <a:ext cx="2095140" cy="144768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ight Arrow 5"/>
          <p:cNvSpPr/>
          <p:nvPr/>
        </p:nvSpPr>
        <p:spPr>
          <a:xfrm rot="10800000">
            <a:off x="597744" y="3645024"/>
            <a:ext cx="2102048" cy="13831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p:cNvSpPr txBox="1"/>
          <p:nvPr/>
        </p:nvSpPr>
        <p:spPr>
          <a:xfrm>
            <a:off x="1475656" y="3997042"/>
            <a:ext cx="1080120" cy="707886"/>
          </a:xfrm>
          <a:prstGeom prst="rect">
            <a:avLst/>
          </a:prstGeom>
          <a:noFill/>
        </p:spPr>
        <p:txBody>
          <a:bodyPr wrap="square" rtlCol="0">
            <a:spAutoFit/>
          </a:bodyPr>
          <a:lstStyle/>
          <a:p>
            <a:r>
              <a:rPr lang="en-GB" sz="4000" dirty="0" smtClean="0">
                <a:solidFill>
                  <a:schemeClr val="bg1"/>
                </a:solidFill>
                <a:latin typeface="Candara" panose="020E0502030303020204" pitchFamily="34" charset="0"/>
              </a:rPr>
              <a:t>YES</a:t>
            </a:r>
            <a:endParaRPr lang="en-GB" sz="4000" dirty="0">
              <a:solidFill>
                <a:schemeClr val="bg1"/>
              </a:solidFill>
              <a:latin typeface="Candara" panose="020E0502030303020204" pitchFamily="34" charset="0"/>
            </a:endParaRPr>
          </a:p>
        </p:txBody>
      </p:sp>
      <p:sp>
        <p:nvSpPr>
          <p:cNvPr id="8" name="TextBox 7"/>
          <p:cNvSpPr txBox="1"/>
          <p:nvPr/>
        </p:nvSpPr>
        <p:spPr>
          <a:xfrm>
            <a:off x="6012160" y="4019349"/>
            <a:ext cx="1224136" cy="707886"/>
          </a:xfrm>
          <a:prstGeom prst="rect">
            <a:avLst/>
          </a:prstGeom>
          <a:noFill/>
        </p:spPr>
        <p:txBody>
          <a:bodyPr wrap="square" rtlCol="0">
            <a:spAutoFit/>
          </a:bodyPr>
          <a:lstStyle/>
          <a:p>
            <a:r>
              <a:rPr lang="en-GB" sz="4000" dirty="0" smtClean="0">
                <a:solidFill>
                  <a:schemeClr val="bg1"/>
                </a:solidFill>
                <a:latin typeface="Candara" panose="020E0502030303020204" pitchFamily="34" charset="0"/>
              </a:rPr>
              <a:t>NO</a:t>
            </a:r>
            <a:endParaRPr lang="en-GB" sz="4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609491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634082"/>
          </a:xfrm>
        </p:spPr>
        <p:txBody>
          <a:bodyPr/>
          <a:lstStyle/>
          <a:p>
            <a:r>
              <a:rPr lang="en-GB" dirty="0" smtClean="0"/>
              <a:t>Dopamine</a:t>
            </a:r>
            <a:endParaRPr lang="en-GB" dirty="0"/>
          </a:p>
        </p:txBody>
      </p:sp>
      <p:sp>
        <p:nvSpPr>
          <p:cNvPr id="5" name="Rectangle 4"/>
          <p:cNvSpPr/>
          <p:nvPr/>
        </p:nvSpPr>
        <p:spPr>
          <a:xfrm>
            <a:off x="539552" y="836712"/>
            <a:ext cx="8352928" cy="5909308"/>
          </a:xfrm>
          <a:prstGeom prst="rect">
            <a:avLst/>
          </a:prstGeom>
        </p:spPr>
        <p:txBody>
          <a:bodyPr wrap="square">
            <a:spAutoFit/>
          </a:bodyPr>
          <a:lstStyle/>
          <a:p>
            <a:pPr marL="285750" indent="-285750" algn="just">
              <a:buFont typeface="Arial"/>
              <a:buChar char="•"/>
            </a:pPr>
            <a:r>
              <a:rPr lang="en-US" sz="1400" dirty="0"/>
              <a:t>Dopamine is a neurotransmitter that helps control the brain's reward and pleasure centers. Dopamine also helps regulate movement and emotional responses, and it enables us not only to see rewards, but to take action to move toward them. Dopamine deficiency results in Parkinson's Disease, and people with low dopamine activity may be more prone to addiction. The presence of a certain kind of dopamine receptor is also associated with sensation-seeking. </a:t>
            </a:r>
            <a:endParaRPr lang="en-US" sz="1400" dirty="0" smtClean="0"/>
          </a:p>
          <a:p>
            <a:pPr marL="285750" indent="-285750" algn="just">
              <a:buFont typeface="Arial"/>
              <a:buChar char="•"/>
            </a:pPr>
            <a:endParaRPr lang="en-US" sz="1400" dirty="0"/>
          </a:p>
          <a:p>
            <a:pPr marL="285750" indent="-285750">
              <a:buFont typeface="Arial"/>
              <a:buChar char="•"/>
            </a:pPr>
            <a:r>
              <a:rPr lang="en-US" sz="1400" dirty="0" smtClean="0"/>
              <a:t>There </a:t>
            </a:r>
            <a:r>
              <a:rPr lang="en-US" sz="1400" dirty="0"/>
              <a:t>is some evidence that there is a link between elevated levels of dopamine and dopamine activity in the brain and an increase in aggressive </a:t>
            </a:r>
            <a:r>
              <a:rPr lang="en-US" sz="1400" dirty="0" err="1"/>
              <a:t>behaviour</a:t>
            </a:r>
            <a:r>
              <a:rPr lang="en-US" sz="1400" dirty="0" smtClean="0"/>
              <a:t>.</a:t>
            </a:r>
          </a:p>
          <a:p>
            <a:pPr marL="285750" indent="-285750">
              <a:buFont typeface="Arial"/>
              <a:buChar char="•"/>
            </a:pPr>
            <a:endParaRPr lang="en-US" sz="1400" dirty="0"/>
          </a:p>
          <a:p>
            <a:pPr marL="285750" indent="-285750">
              <a:buFont typeface="Arial"/>
              <a:buChar char="•"/>
            </a:pPr>
            <a:r>
              <a:rPr lang="en-US" sz="1400" dirty="0"/>
              <a:t>Dopamine agonists that reduce dopamine activity in the brain have been administered to reduce </a:t>
            </a:r>
            <a:r>
              <a:rPr lang="en-US" sz="1400" dirty="0" smtClean="0"/>
              <a:t>aggressive </a:t>
            </a:r>
            <a:r>
              <a:rPr lang="en-US" sz="1400" dirty="0" err="1"/>
              <a:t>behaviour</a:t>
            </a:r>
            <a:r>
              <a:rPr lang="en-US" sz="1400" dirty="0"/>
              <a:t>. One explanation for the effect of dopamine on aggressive </a:t>
            </a:r>
            <a:r>
              <a:rPr lang="en-US" sz="1400" dirty="0" err="1"/>
              <a:t>behaviour</a:t>
            </a:r>
            <a:r>
              <a:rPr lang="en-US" sz="1400" dirty="0"/>
              <a:t> is linked to the effect of dopamine on reward systems in the brain.</a:t>
            </a:r>
          </a:p>
          <a:p>
            <a:pPr marL="285750" indent="-285750">
              <a:buFont typeface="Arial"/>
              <a:buChar char="•"/>
            </a:pPr>
            <a:endParaRPr lang="en-US" sz="1400" dirty="0"/>
          </a:p>
          <a:p>
            <a:pPr marL="285750" indent="-285750">
              <a:buFont typeface="Arial"/>
              <a:buChar char="•"/>
            </a:pPr>
            <a:r>
              <a:rPr lang="en-US" sz="1400" dirty="0"/>
              <a:t>Aggressive </a:t>
            </a:r>
            <a:r>
              <a:rPr lang="en-US" sz="1400" dirty="0" err="1"/>
              <a:t>behaviour</a:t>
            </a:r>
            <a:r>
              <a:rPr lang="en-US" sz="1400" dirty="0"/>
              <a:t> may activate the release of dopamine and generate rewarding feelings. This reinforces aggressive </a:t>
            </a:r>
            <a:r>
              <a:rPr lang="en-US" sz="1400" dirty="0" err="1"/>
              <a:t>behaviour</a:t>
            </a:r>
            <a:r>
              <a:rPr lang="en-US" sz="1400" dirty="0"/>
              <a:t>: some people may seek out aggressive situations because it makes them feel good</a:t>
            </a:r>
            <a:r>
              <a:rPr lang="en-US" sz="1400" dirty="0" smtClean="0"/>
              <a:t>.</a:t>
            </a:r>
          </a:p>
          <a:p>
            <a:pPr marL="285750" indent="-285750">
              <a:buFont typeface="Arial"/>
              <a:buChar char="•"/>
            </a:pPr>
            <a:endParaRPr lang="en-US" sz="1400" dirty="0"/>
          </a:p>
          <a:p>
            <a:pPr marL="285750" indent="-285750">
              <a:buFont typeface="Arial"/>
              <a:buChar char="•"/>
            </a:pPr>
            <a:r>
              <a:rPr lang="en-US" sz="1400" dirty="0"/>
              <a:t>Ferrari et al (2003) conducted an experiment that forced rats to fight at exactly the same time every day for 10 days. On the 11th day the rats were not allowed to fight and the level of serotonin and dopamine was measured in their brain. Ferrari found that the rat’s serotonin levels had decreased and their levels of dopamine had increased. This shows that consistent aggressive </a:t>
            </a:r>
            <a:r>
              <a:rPr lang="en-US" sz="1400" dirty="0" err="1"/>
              <a:t>behaviour</a:t>
            </a:r>
            <a:r>
              <a:rPr lang="en-US" sz="1400" dirty="0"/>
              <a:t> had changed the rats brain chemistry</a:t>
            </a:r>
          </a:p>
          <a:p>
            <a:pPr algn="just"/>
            <a:endParaRPr lang="en-US" sz="1400" dirty="0"/>
          </a:p>
          <a:p>
            <a:pPr algn="just"/>
            <a:r>
              <a:rPr lang="en-US" sz="1400" dirty="0" smtClean="0"/>
              <a:t>Issues include:</a:t>
            </a:r>
          </a:p>
          <a:p>
            <a:pPr marL="285750" indent="-285750" algn="just">
              <a:buFont typeface="Arial"/>
              <a:buChar char="•"/>
            </a:pPr>
            <a:r>
              <a:rPr lang="en-US" sz="1400" dirty="0" smtClean="0"/>
              <a:t>Correlation – Does dopamine lead to aggressive </a:t>
            </a:r>
            <a:r>
              <a:rPr lang="en-US" sz="1400" dirty="0" err="1" smtClean="0"/>
              <a:t>behaviour</a:t>
            </a:r>
            <a:r>
              <a:rPr lang="en-US" sz="1400" dirty="0" smtClean="0"/>
              <a:t> or does it lead to other </a:t>
            </a:r>
            <a:r>
              <a:rPr lang="en-US" sz="1400" dirty="0" err="1" smtClean="0"/>
              <a:t>behaviours</a:t>
            </a:r>
            <a:r>
              <a:rPr lang="en-US" sz="1400" dirty="0" smtClean="0"/>
              <a:t> such as addiction which has a link to aggression.</a:t>
            </a:r>
          </a:p>
          <a:p>
            <a:pPr marL="285750" indent="-285750" algn="just">
              <a:buFont typeface="Arial"/>
              <a:buChar char="•"/>
            </a:pPr>
            <a:r>
              <a:rPr lang="en-US" sz="1400" dirty="0" smtClean="0"/>
              <a:t>Supporting research – animal research?</a:t>
            </a:r>
            <a:endParaRPr lang="en-US" sz="1400" dirty="0"/>
          </a:p>
        </p:txBody>
      </p:sp>
    </p:spTree>
    <p:extLst>
      <p:ext uri="{BB962C8B-B14F-4D97-AF65-F5344CB8AC3E}">
        <p14:creationId xmlns:p14="http://schemas.microsoft.com/office/powerpoint/2010/main" val="3519622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GB" dirty="0" smtClean="0"/>
              <a:t>Testosterone</a:t>
            </a:r>
            <a:endParaRPr lang="en-GB" dirty="0"/>
          </a:p>
        </p:txBody>
      </p:sp>
      <p:sp>
        <p:nvSpPr>
          <p:cNvPr id="3" name="Content Placeholder 2"/>
          <p:cNvSpPr>
            <a:spLocks noGrp="1"/>
          </p:cNvSpPr>
          <p:nvPr>
            <p:ph idx="1"/>
          </p:nvPr>
        </p:nvSpPr>
        <p:spPr>
          <a:xfrm>
            <a:off x="457200" y="980728"/>
            <a:ext cx="8507288" cy="5472608"/>
          </a:xfrm>
        </p:spPr>
        <p:txBody>
          <a:bodyPr>
            <a:noAutofit/>
          </a:bodyPr>
          <a:lstStyle/>
          <a:p>
            <a:pPr fontAlgn="base"/>
            <a:r>
              <a:rPr lang="en-GB" sz="1400" dirty="0"/>
              <a:t>One way to explain why men are generally more aggressive than women is in terms of the male hormone </a:t>
            </a:r>
            <a:r>
              <a:rPr lang="en-GB" sz="1400" b="1" dirty="0"/>
              <a:t>testosterone</a:t>
            </a:r>
            <a:r>
              <a:rPr lang="en-GB" sz="1400" dirty="0" smtClean="0"/>
              <a:t>.</a:t>
            </a:r>
            <a:r>
              <a:rPr lang="en-US" sz="1400" dirty="0"/>
              <a:t> Testosterone is produced by males in the testes. Women produce testosterone in the adrenal glands. Testosterone produces male characteristics</a:t>
            </a:r>
            <a:r>
              <a:rPr lang="en-US" sz="1400" dirty="0" smtClean="0"/>
              <a:t>.</a:t>
            </a:r>
            <a:endParaRPr lang="en-GB" sz="1400" dirty="0" smtClean="0"/>
          </a:p>
          <a:p>
            <a:pPr fontAlgn="base"/>
            <a:endParaRPr lang="en-GB" sz="1400" dirty="0"/>
          </a:p>
          <a:p>
            <a:pPr fontAlgn="base"/>
            <a:r>
              <a:rPr lang="en-GB" sz="1400" dirty="0" err="1"/>
              <a:t>Kalat</a:t>
            </a:r>
            <a:r>
              <a:rPr lang="en-GB" sz="1400" dirty="0"/>
              <a:t> (1998) reports that men aged 15 to 25, who have the highest levels of testosterone, also show the highest levels of violence as measured by crime statistics. Further evidence can be gleaned from the fact that in non-human animals, those males who have been castrated (and thus produce no male hormones) fight least</a:t>
            </a:r>
            <a:r>
              <a:rPr lang="en-GB" sz="1400" dirty="0" smtClean="0"/>
              <a:t>.</a:t>
            </a:r>
          </a:p>
          <a:p>
            <a:pPr fontAlgn="base"/>
            <a:endParaRPr lang="en-GB" sz="1400" dirty="0"/>
          </a:p>
          <a:p>
            <a:pPr fontAlgn="base"/>
            <a:r>
              <a:rPr lang="en-GB" sz="1400" dirty="0"/>
              <a:t>Female aggression has also been linked to hormones. For example, </a:t>
            </a:r>
            <a:r>
              <a:rPr lang="en-GB" sz="1400" dirty="0" err="1"/>
              <a:t>Floody</a:t>
            </a:r>
            <a:r>
              <a:rPr lang="en-GB" sz="1400" dirty="0"/>
              <a:t> (1968) reviewed research on pre-menstrual syndrome and found evidence to support the view that during this time of hormonal fluctuation women increase in irritability and hostility, and also are more likely to commit a crime</a:t>
            </a:r>
            <a:r>
              <a:rPr lang="en-GB" sz="1400" dirty="0" smtClean="0"/>
              <a:t>.</a:t>
            </a:r>
          </a:p>
          <a:p>
            <a:pPr marL="114300" indent="0">
              <a:buNone/>
            </a:pPr>
            <a:endParaRPr lang="en-US" sz="1400" dirty="0"/>
          </a:p>
          <a:p>
            <a:r>
              <a:rPr lang="en-US" sz="1400" dirty="0"/>
              <a:t>Research on the link between testosterone and aggression has mainly involved studies using correlational analysis or the measurement of levels of testosterone between aggressive and non-aggressive people</a:t>
            </a:r>
            <a:r>
              <a:rPr lang="en-US" sz="1400" dirty="0" smtClean="0"/>
              <a:t>.</a:t>
            </a:r>
          </a:p>
          <a:p>
            <a:pPr marL="114300" indent="0" fontAlgn="base">
              <a:buNone/>
            </a:pPr>
            <a:endParaRPr lang="en-GB" sz="1400" dirty="0" smtClean="0"/>
          </a:p>
          <a:p>
            <a:r>
              <a:rPr lang="en-US" sz="1400" dirty="0"/>
              <a:t>Research suggests that higher levels of testosterone is associated with dominance </a:t>
            </a:r>
            <a:r>
              <a:rPr lang="en-US" sz="1400" dirty="0" err="1"/>
              <a:t>behaviour</a:t>
            </a:r>
            <a:r>
              <a:rPr lang="en-US" sz="1400" dirty="0"/>
              <a:t> rather than aggression. Some types of dominance </a:t>
            </a:r>
            <a:r>
              <a:rPr lang="en-US" sz="1400" dirty="0" err="1"/>
              <a:t>behaviour</a:t>
            </a:r>
            <a:r>
              <a:rPr lang="en-US" sz="1400" dirty="0"/>
              <a:t> may involve aggression but most do </a:t>
            </a:r>
            <a:r>
              <a:rPr lang="en-US" sz="1400" dirty="0" smtClean="0"/>
              <a:t>not. Evaluation </a:t>
            </a:r>
            <a:r>
              <a:rPr lang="en-US" sz="1400" dirty="0"/>
              <a:t>Research has not found a consistent link between testosterone and aggression. A few studies have found a strong positive correlation between high levels of testosterone and high levels of </a:t>
            </a:r>
            <a:r>
              <a:rPr lang="en-US" sz="1400" dirty="0" smtClean="0"/>
              <a:t>aggression.</a:t>
            </a:r>
          </a:p>
          <a:p>
            <a:pPr fontAlgn="base"/>
            <a:endParaRPr lang="en-GB" sz="1400" dirty="0"/>
          </a:p>
          <a:p>
            <a:pPr marL="114300" indent="0" fontAlgn="base">
              <a:buNone/>
            </a:pPr>
            <a:r>
              <a:rPr lang="en-GB" sz="1400" dirty="0" smtClean="0"/>
              <a:t>Issues include:</a:t>
            </a:r>
          </a:p>
          <a:p>
            <a:pPr marL="114300" indent="0" fontAlgn="base">
              <a:buNone/>
            </a:pPr>
            <a:r>
              <a:rPr lang="en-GB" sz="1400" dirty="0" smtClean="0"/>
              <a:t>Freewill determinism</a:t>
            </a:r>
            <a:endParaRPr lang="en-GB" sz="1400" dirty="0"/>
          </a:p>
        </p:txBody>
      </p:sp>
    </p:spTree>
    <p:extLst>
      <p:ext uri="{BB962C8B-B14F-4D97-AF65-F5344CB8AC3E}">
        <p14:creationId xmlns:p14="http://schemas.microsoft.com/office/powerpoint/2010/main" val="29055363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Make-up        (Neural) </a:t>
            </a:r>
            <a:endParaRPr lang="en-GB" dirty="0"/>
          </a:p>
        </p:txBody>
      </p:sp>
      <p:sp>
        <p:nvSpPr>
          <p:cNvPr id="3" name="Content Placeholder 2"/>
          <p:cNvSpPr>
            <a:spLocks noGrp="1"/>
          </p:cNvSpPr>
          <p:nvPr>
            <p:ph idx="1"/>
          </p:nvPr>
        </p:nvSpPr>
        <p:spPr>
          <a:xfrm>
            <a:off x="457200" y="1600200"/>
            <a:ext cx="7620000" cy="2692896"/>
          </a:xfrm>
        </p:spPr>
        <p:txBody>
          <a:bodyPr>
            <a:normAutofit fontScale="92500"/>
          </a:bodyPr>
          <a:lstStyle/>
          <a:p>
            <a:r>
              <a:rPr lang="en-GB" dirty="0"/>
              <a:t>A third way of explaining aggression in physiological terms is with reference to brain anatomy </a:t>
            </a:r>
            <a:r>
              <a:rPr lang="en-GB" dirty="0" err="1"/>
              <a:t>Raine</a:t>
            </a:r>
            <a:r>
              <a:rPr lang="en-GB" dirty="0"/>
              <a:t>, </a:t>
            </a:r>
            <a:r>
              <a:rPr lang="en-GB" dirty="0" err="1"/>
              <a:t>Buchsbaum</a:t>
            </a:r>
            <a:r>
              <a:rPr lang="en-GB" dirty="0"/>
              <a:t>, and </a:t>
            </a:r>
            <a:r>
              <a:rPr lang="en-GB" dirty="0" err="1"/>
              <a:t>LaCasse</a:t>
            </a:r>
            <a:r>
              <a:rPr lang="en-GB" dirty="0"/>
              <a:t> (1997) found significant differences in the brain structure of murderers and normal individuals, such as reduced activity in both sides of the prefrontal cortex and in the amygdala. One major difficulty with physiological explanations of aggression is that it is difficult to know whether physiological correlates are causes or effects of aggressiveness.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68689"/>
            <a:ext cx="58007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1697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You have low levels of serotonin.</a:t>
            </a:r>
          </a:p>
          <a:p>
            <a:r>
              <a:rPr lang="en-US" dirty="0" smtClean="0"/>
              <a:t>You have high levels of dopamine.</a:t>
            </a:r>
          </a:p>
          <a:p>
            <a:r>
              <a:rPr lang="en-US" dirty="0" smtClean="0"/>
              <a:t>You have high levels of testosterone.</a:t>
            </a:r>
          </a:p>
          <a:p>
            <a:endParaRPr lang="en-US" dirty="0"/>
          </a:p>
          <a:p>
            <a:r>
              <a:rPr lang="en-US" dirty="0" smtClean="0"/>
              <a:t>What behavior would you expect from this person?</a:t>
            </a:r>
          </a:p>
          <a:p>
            <a:endParaRPr lang="en-US" dirty="0" smtClean="0"/>
          </a:p>
          <a:p>
            <a:pPr marL="114300" indent="0">
              <a:buNone/>
            </a:pPr>
            <a:r>
              <a:rPr lang="en-US" dirty="0" smtClean="0"/>
              <a:t>	</a:t>
            </a:r>
          </a:p>
          <a:p>
            <a:pPr marL="114300" indent="0">
              <a:buNone/>
            </a:pPr>
            <a:r>
              <a:rPr lang="en-US" sz="2800" dirty="0" smtClean="0">
                <a:solidFill>
                  <a:srgbClr val="0000FF"/>
                </a:solidFill>
              </a:rPr>
              <a:t>        How else can you explain the behavior? </a:t>
            </a:r>
          </a:p>
          <a:p>
            <a:endParaRPr lang="en-US" dirty="0"/>
          </a:p>
          <a:p>
            <a:pPr marL="114300" indent="0">
              <a:buNone/>
            </a:pPr>
            <a:endParaRPr lang="en-US" dirty="0"/>
          </a:p>
        </p:txBody>
      </p:sp>
    </p:spTree>
    <p:extLst>
      <p:ext uri="{BB962C8B-B14F-4D97-AF65-F5344CB8AC3E}">
        <p14:creationId xmlns:p14="http://schemas.microsoft.com/office/powerpoint/2010/main" val="8056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5556" r="5556"/>
          <a:stretch>
            <a:fillRect/>
          </a:stretch>
        </p:blipFill>
        <p:spPr>
          <a:xfrm>
            <a:off x="1187624" y="2060848"/>
            <a:ext cx="6203032" cy="3907910"/>
          </a:xfrm>
        </p:spPr>
      </p:pic>
      <p:sp>
        <p:nvSpPr>
          <p:cNvPr id="2" name="Title 1"/>
          <p:cNvSpPr>
            <a:spLocks noGrp="1"/>
          </p:cNvSpPr>
          <p:nvPr>
            <p:ph type="title"/>
          </p:nvPr>
        </p:nvSpPr>
        <p:spPr>
          <a:xfrm>
            <a:off x="467544" y="404664"/>
            <a:ext cx="7620000" cy="1143000"/>
          </a:xfrm>
        </p:spPr>
        <p:txBody>
          <a:bodyPr/>
          <a:lstStyle/>
          <a:p>
            <a:r>
              <a:rPr lang="en-GB" sz="4400" dirty="0" smtClean="0">
                <a:solidFill>
                  <a:srgbClr val="FF0000"/>
                </a:solidFill>
              </a:rPr>
              <a:t>Should all males be castrated at birth?</a:t>
            </a:r>
            <a:endParaRPr lang="en-GB" sz="4400" dirty="0">
              <a:solidFill>
                <a:srgbClr val="FF0000"/>
              </a:solidFill>
            </a:endParaRPr>
          </a:p>
        </p:txBody>
      </p:sp>
      <p:sp>
        <p:nvSpPr>
          <p:cNvPr id="5" name="Right Arrow 4"/>
          <p:cNvSpPr/>
          <p:nvPr/>
        </p:nvSpPr>
        <p:spPr>
          <a:xfrm>
            <a:off x="5796136" y="3645024"/>
            <a:ext cx="2095140" cy="144768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ight Arrow 5"/>
          <p:cNvSpPr/>
          <p:nvPr/>
        </p:nvSpPr>
        <p:spPr>
          <a:xfrm rot="10800000">
            <a:off x="597744" y="3645024"/>
            <a:ext cx="2102048" cy="13831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p:cNvSpPr txBox="1"/>
          <p:nvPr/>
        </p:nvSpPr>
        <p:spPr>
          <a:xfrm>
            <a:off x="1475656" y="3997042"/>
            <a:ext cx="1080120" cy="707886"/>
          </a:xfrm>
          <a:prstGeom prst="rect">
            <a:avLst/>
          </a:prstGeom>
          <a:noFill/>
        </p:spPr>
        <p:txBody>
          <a:bodyPr wrap="square" rtlCol="0">
            <a:spAutoFit/>
          </a:bodyPr>
          <a:lstStyle/>
          <a:p>
            <a:r>
              <a:rPr lang="en-GB" sz="4000" dirty="0" smtClean="0">
                <a:solidFill>
                  <a:schemeClr val="bg1"/>
                </a:solidFill>
                <a:latin typeface="Candara" panose="020E0502030303020204" pitchFamily="34" charset="0"/>
              </a:rPr>
              <a:t>YES</a:t>
            </a:r>
            <a:endParaRPr lang="en-GB" sz="4000" dirty="0">
              <a:solidFill>
                <a:schemeClr val="bg1"/>
              </a:solidFill>
              <a:latin typeface="Candara" panose="020E0502030303020204" pitchFamily="34" charset="0"/>
            </a:endParaRPr>
          </a:p>
        </p:txBody>
      </p:sp>
      <p:sp>
        <p:nvSpPr>
          <p:cNvPr id="8" name="TextBox 7"/>
          <p:cNvSpPr txBox="1"/>
          <p:nvPr/>
        </p:nvSpPr>
        <p:spPr>
          <a:xfrm>
            <a:off x="6012160" y="4019349"/>
            <a:ext cx="1224136" cy="707886"/>
          </a:xfrm>
          <a:prstGeom prst="rect">
            <a:avLst/>
          </a:prstGeom>
          <a:noFill/>
        </p:spPr>
        <p:txBody>
          <a:bodyPr wrap="square" rtlCol="0">
            <a:spAutoFit/>
          </a:bodyPr>
          <a:lstStyle/>
          <a:p>
            <a:r>
              <a:rPr lang="en-GB" sz="4000" dirty="0" smtClean="0">
                <a:solidFill>
                  <a:schemeClr val="bg1"/>
                </a:solidFill>
                <a:latin typeface="Candara" panose="020E0502030303020204" pitchFamily="34" charset="0"/>
              </a:rPr>
              <a:t>NO</a:t>
            </a:r>
            <a:endParaRPr lang="en-GB" sz="4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28553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Questions.</a:t>
            </a:r>
            <a:endParaRPr lang="en-GB" dirty="0"/>
          </a:p>
        </p:txBody>
      </p:sp>
      <p:sp>
        <p:nvSpPr>
          <p:cNvPr id="3" name="Content Placeholder 2"/>
          <p:cNvSpPr>
            <a:spLocks noGrp="1"/>
          </p:cNvSpPr>
          <p:nvPr>
            <p:ph idx="1"/>
          </p:nvPr>
        </p:nvSpPr>
        <p:spPr>
          <a:xfrm>
            <a:off x="457200" y="1600200"/>
            <a:ext cx="7620000" cy="4493096"/>
          </a:xfrm>
        </p:spPr>
        <p:txBody>
          <a:bodyPr>
            <a:normAutofit fontScale="92500" lnSpcReduction="10000"/>
          </a:bodyPr>
          <a:lstStyle/>
          <a:p>
            <a:pPr algn="just"/>
            <a:r>
              <a:rPr lang="en-GB" b="1" dirty="0"/>
              <a:t>Discuss the role of neural and/or hormonal mechanisms in aggression - (9 marks + 16 marks</a:t>
            </a:r>
            <a:r>
              <a:rPr lang="en-GB" b="1" dirty="0" smtClean="0"/>
              <a:t>)</a:t>
            </a:r>
          </a:p>
          <a:p>
            <a:pPr algn="just"/>
            <a:endParaRPr lang="en-GB" dirty="0"/>
          </a:p>
          <a:p>
            <a:pPr algn="just"/>
            <a:endParaRPr lang="en-GB" dirty="0" smtClean="0"/>
          </a:p>
          <a:p>
            <a:pPr algn="just"/>
            <a:r>
              <a:rPr lang="en-GB" dirty="0" smtClean="0"/>
              <a:t>There are various neural and hormonal mechanisms linked to aggression, including:…This essay will examine [use 3].</a:t>
            </a:r>
          </a:p>
          <a:p>
            <a:pPr algn="just"/>
            <a:endParaRPr lang="en-GB" dirty="0"/>
          </a:p>
          <a:p>
            <a:pPr algn="just"/>
            <a:r>
              <a:rPr lang="en-GB" dirty="0" smtClean="0"/>
              <a:t>Their role in aggression is complex and research has highlighted the different consequences of increased/decreased levels of these neurotransmitters and hormones and their varied affects on aggression.</a:t>
            </a:r>
          </a:p>
          <a:p>
            <a:pPr algn="just"/>
            <a:endParaRPr lang="en-GB" dirty="0"/>
          </a:p>
          <a:p>
            <a:pPr algn="just"/>
            <a:r>
              <a:rPr lang="en-GB" dirty="0" smtClean="0"/>
              <a:t>For example, serotonin does…supporting research shows…however, [apply two IDA] to this… </a:t>
            </a:r>
            <a:endParaRPr lang="en-GB" dirty="0"/>
          </a:p>
        </p:txBody>
      </p:sp>
    </p:spTree>
    <p:extLst>
      <p:ext uri="{BB962C8B-B14F-4D97-AF65-F5344CB8AC3E}">
        <p14:creationId xmlns:p14="http://schemas.microsoft.com/office/powerpoint/2010/main" val="1233619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Post-It</a:t>
            </a:r>
            <a:endParaRPr lang="en-US" dirty="0"/>
          </a:p>
        </p:txBody>
      </p:sp>
      <p:sp>
        <p:nvSpPr>
          <p:cNvPr id="3" name="Content Placeholder 2"/>
          <p:cNvSpPr>
            <a:spLocks noGrp="1"/>
          </p:cNvSpPr>
          <p:nvPr>
            <p:ph idx="1"/>
          </p:nvPr>
        </p:nvSpPr>
        <p:spPr/>
        <p:txBody>
          <a:bodyPr/>
          <a:lstStyle/>
          <a:p>
            <a:pPr marL="114300" indent="0">
              <a:buNone/>
            </a:pPr>
            <a:r>
              <a:rPr lang="en-US" dirty="0" smtClean="0"/>
              <a:t>Outline either a Neural or a Hormonal explanation of aggression on your Post-It.</a:t>
            </a:r>
          </a:p>
          <a:p>
            <a:pPr marL="114300" indent="0">
              <a:buNone/>
            </a:pPr>
            <a:endParaRPr lang="en-US" dirty="0"/>
          </a:p>
          <a:p>
            <a:pPr marL="114300" indent="0">
              <a:buNone/>
            </a:pPr>
            <a:r>
              <a:rPr lang="en-US" dirty="0" smtClean="0">
                <a:solidFill>
                  <a:schemeClr val="accent1"/>
                </a:solidFill>
              </a:rPr>
              <a:t>What is it?</a:t>
            </a:r>
          </a:p>
          <a:p>
            <a:pPr marL="114300" indent="0">
              <a:buNone/>
            </a:pPr>
            <a:r>
              <a:rPr lang="en-US" dirty="0" smtClean="0">
                <a:solidFill>
                  <a:schemeClr val="accent1"/>
                </a:solidFill>
              </a:rPr>
              <a:t>How does it apply?</a:t>
            </a:r>
          </a:p>
          <a:p>
            <a:pPr marL="114300" indent="0">
              <a:buNone/>
            </a:pPr>
            <a:r>
              <a:rPr lang="en-US" dirty="0" smtClean="0">
                <a:solidFill>
                  <a:schemeClr val="accent1"/>
                </a:solidFill>
              </a:rPr>
              <a:t>Supporting studies?</a:t>
            </a:r>
          </a:p>
          <a:p>
            <a:pPr marL="114300" indent="0">
              <a:buNone/>
            </a:pPr>
            <a:r>
              <a:rPr lang="en-US" dirty="0" smtClean="0">
                <a:solidFill>
                  <a:schemeClr val="accent1"/>
                </a:solidFill>
              </a:rPr>
              <a:t>Evaluation point?</a:t>
            </a:r>
          </a:p>
          <a:p>
            <a:pPr marL="114300" indent="0">
              <a:buNone/>
            </a:pPr>
            <a:endParaRPr lang="en-US" dirty="0"/>
          </a:p>
          <a:p>
            <a:pPr marL="114300" indent="0">
              <a:buNone/>
            </a:pPr>
            <a:r>
              <a:rPr lang="en-US" dirty="0" smtClean="0"/>
              <a:t>Stick it to the door an examine what others have come up with.</a:t>
            </a:r>
            <a:endParaRPr lang="en-US" dirty="0"/>
          </a:p>
        </p:txBody>
      </p:sp>
    </p:spTree>
    <p:extLst>
      <p:ext uri="{BB962C8B-B14F-4D97-AF65-F5344CB8AC3E}">
        <p14:creationId xmlns:p14="http://schemas.microsoft.com/office/powerpoint/2010/main" val="150466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 v Smith (1979)</a:t>
            </a:r>
            <a:endParaRPr lang="en-GB" dirty="0"/>
          </a:p>
        </p:txBody>
      </p:sp>
      <p:sp>
        <p:nvSpPr>
          <p:cNvPr id="3" name="Content Placeholder 2"/>
          <p:cNvSpPr>
            <a:spLocks noGrp="1"/>
          </p:cNvSpPr>
          <p:nvPr>
            <p:ph idx="1"/>
          </p:nvPr>
        </p:nvSpPr>
        <p:spPr/>
        <p:txBody>
          <a:bodyPr/>
          <a:lstStyle/>
          <a:p>
            <a:r>
              <a:rPr lang="en-GB" dirty="0" smtClean="0"/>
              <a:t>A murder charge was successfully reduced to manslaughter when PMT was taken as a contributory factor behind the killing…</a:t>
            </a:r>
          </a:p>
          <a:p>
            <a:endParaRPr lang="en-GB" dirty="0"/>
          </a:p>
          <a:p>
            <a:r>
              <a:rPr lang="en-GB" dirty="0" smtClean="0"/>
              <a:t>What conclusions can be drawn from this?</a:t>
            </a:r>
          </a:p>
          <a:p>
            <a:endParaRPr lang="en-GB" dirty="0"/>
          </a:p>
          <a:p>
            <a:r>
              <a:rPr lang="en-GB" dirty="0" smtClean="0"/>
              <a:t>What IDAs could this case link to?</a:t>
            </a:r>
          </a:p>
          <a:p>
            <a:pPr lvl="1"/>
            <a:r>
              <a:rPr lang="en-GB" dirty="0" smtClean="0"/>
              <a:t>Free will/Determinism </a:t>
            </a:r>
          </a:p>
          <a:p>
            <a:pPr lvl="1"/>
            <a:r>
              <a:rPr lang="en-GB" dirty="0" smtClean="0"/>
              <a:t>Nature/Nurture</a:t>
            </a:r>
          </a:p>
          <a:p>
            <a:endParaRPr lang="en-GB" dirty="0"/>
          </a:p>
          <a:p>
            <a:pPr marL="114300" indent="0">
              <a:buNone/>
            </a:pPr>
            <a:r>
              <a:rPr lang="en-GB" i="1" dirty="0" smtClean="0"/>
              <a:t>Discuss with SP… Prepare to share. </a:t>
            </a:r>
            <a:endParaRPr lang="en-GB" i="1" dirty="0"/>
          </a:p>
        </p:txBody>
      </p:sp>
    </p:spTree>
    <p:extLst>
      <p:ext uri="{BB962C8B-B14F-4D97-AF65-F5344CB8AC3E}">
        <p14:creationId xmlns:p14="http://schemas.microsoft.com/office/powerpoint/2010/main" val="2700167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543800" cy="2593975"/>
          </a:xfrm>
        </p:spPr>
        <p:txBody>
          <a:bodyPr/>
          <a:lstStyle/>
          <a:p>
            <a:r>
              <a:rPr lang="en-GB" sz="5400" dirty="0" smtClean="0"/>
              <a:t>WALT: What are the biological explanations of aggression?</a:t>
            </a:r>
            <a:endParaRPr lang="en-GB" sz="5400" dirty="0"/>
          </a:p>
        </p:txBody>
      </p:sp>
      <p:sp>
        <p:nvSpPr>
          <p:cNvPr id="5" name="Subtitle 4"/>
          <p:cNvSpPr>
            <a:spLocks noGrp="1"/>
          </p:cNvSpPr>
          <p:nvPr>
            <p:ph type="subTitle" idx="1"/>
          </p:nvPr>
        </p:nvSpPr>
        <p:spPr>
          <a:xfrm>
            <a:off x="755576" y="3140968"/>
            <a:ext cx="7200800" cy="2995692"/>
          </a:xfrm>
          <a:prstGeom prst="rect">
            <a:avLst/>
          </a:prstGeom>
        </p:spPr>
        <p:txBody>
          <a:bodyPr wrap="square">
            <a:spAutoFit/>
          </a:bodyPr>
          <a:lstStyle/>
          <a:p>
            <a:pPr algn="just">
              <a:lnSpc>
                <a:spcPct val="80000"/>
              </a:lnSpc>
            </a:pPr>
            <a:r>
              <a:rPr lang="en-GB" altLang="en-US" b="1" u="sng" dirty="0" smtClean="0"/>
              <a:t>WILFS</a:t>
            </a:r>
            <a:r>
              <a:rPr lang="en-GB" altLang="en-US" b="1" dirty="0" smtClean="0"/>
              <a:t>: </a:t>
            </a:r>
          </a:p>
          <a:p>
            <a:pPr algn="just">
              <a:lnSpc>
                <a:spcPct val="80000"/>
              </a:lnSpc>
            </a:pPr>
            <a:endParaRPr lang="en-GB" altLang="en-US" b="1" dirty="0" smtClean="0"/>
          </a:p>
          <a:p>
            <a:pPr algn="just">
              <a:lnSpc>
                <a:spcPct val="80000"/>
              </a:lnSpc>
            </a:pPr>
            <a:r>
              <a:rPr lang="en-GB" altLang="en-US" b="1" dirty="0" smtClean="0">
                <a:solidFill>
                  <a:srgbClr val="FF0000"/>
                </a:solidFill>
              </a:rPr>
              <a:t>Describe </a:t>
            </a:r>
            <a:r>
              <a:rPr lang="en-GB" altLang="en-US" dirty="0" smtClean="0"/>
              <a:t>how biological and physiological processes affect aggressive behaviour.</a:t>
            </a:r>
            <a:endParaRPr lang="en-GB" altLang="en-US" b="1" dirty="0" smtClean="0"/>
          </a:p>
          <a:p>
            <a:pPr algn="just">
              <a:lnSpc>
                <a:spcPct val="80000"/>
              </a:lnSpc>
            </a:pPr>
            <a:endParaRPr lang="en-GB" altLang="en-US" b="1" dirty="0" smtClean="0">
              <a:solidFill>
                <a:srgbClr val="FF0000"/>
              </a:solidFill>
            </a:endParaRPr>
          </a:p>
          <a:p>
            <a:pPr algn="just">
              <a:lnSpc>
                <a:spcPct val="80000"/>
              </a:lnSpc>
            </a:pPr>
            <a:r>
              <a:rPr lang="en-GB" altLang="en-US" b="1" dirty="0" smtClean="0">
                <a:solidFill>
                  <a:srgbClr val="FF0000"/>
                </a:solidFill>
              </a:rPr>
              <a:t>Explain </a:t>
            </a:r>
            <a:r>
              <a:rPr lang="en-GB" altLang="en-US" dirty="0" smtClean="0"/>
              <a:t>how biological explanations are split into hormonal and physiological explanations.</a:t>
            </a:r>
            <a:endParaRPr lang="en-GB" altLang="en-US" b="1" dirty="0" smtClean="0"/>
          </a:p>
          <a:p>
            <a:pPr algn="just">
              <a:lnSpc>
                <a:spcPct val="80000"/>
              </a:lnSpc>
            </a:pPr>
            <a:endParaRPr lang="en-GB" altLang="en-US" b="1" dirty="0" smtClean="0"/>
          </a:p>
          <a:p>
            <a:pPr algn="just">
              <a:lnSpc>
                <a:spcPct val="80000"/>
              </a:lnSpc>
            </a:pPr>
            <a:r>
              <a:rPr lang="en-GB" altLang="en-US" b="1" dirty="0" smtClean="0">
                <a:solidFill>
                  <a:srgbClr val="FF0000"/>
                </a:solidFill>
              </a:rPr>
              <a:t>Evaluate</a:t>
            </a:r>
            <a:r>
              <a:rPr lang="en-GB" altLang="en-US" dirty="0" smtClean="0"/>
              <a:t> these explanations (including research for and against).</a:t>
            </a:r>
          </a:p>
          <a:p>
            <a:pPr algn="just">
              <a:lnSpc>
                <a:spcPct val="80000"/>
              </a:lnSpc>
            </a:pPr>
            <a:endParaRPr lang="en-GB" altLang="en-US" dirty="0" smtClean="0"/>
          </a:p>
        </p:txBody>
      </p:sp>
    </p:spTree>
    <p:extLst>
      <p:ext uri="{BB962C8B-B14F-4D97-AF65-F5344CB8AC3E}">
        <p14:creationId xmlns:p14="http://schemas.microsoft.com/office/powerpoint/2010/main" val="4710146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 D, T.</a:t>
            </a:r>
            <a:endParaRPr lang="en-GB" dirty="0"/>
          </a:p>
        </p:txBody>
      </p:sp>
      <p:pic>
        <p:nvPicPr>
          <p:cNvPr id="2052" name="Picture 4" descr="http://upload.wikimedia.org/wikipedia/commons/thumb/c/c4/Serotonin-2D-skeletal.svg/304px-Serotonin-2D-skelet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28956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ssets.openstudy.com/updates/attachments/513c2f1ae4b01c4790d24e4d-easyuser-1362926137205-dopamine_chemical_struc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946918"/>
            <a:ext cx="3486516" cy="19362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wgHBhQIBwgWFRUXGSIaGBcYFxwgHxwgIB4oJSIkISggJyggHyElHyckLTIhJSkrODUuJyQ0ODMsNywtLisBCgoKBgYGDg8PDisZExkrKysrKysrKysrKysrKysrKysrKysrKysrKysrKysrKysrKysrKysrKysrKysrKysrK//AABEIALQBGAMBIgACEQEDEQH/xAAcAAEBAQADAQEBAAAAAAAAAAAABgUDBAcIAQL/xABTEAABAwMCAgYDCgkIBgsAAAABAAIDBAURBhIhMQcTIkFRYRQygRUjN0JSYnFyc3QIFjNEY5GSsbM0NkNTgqG0wxdUg6KywSY1k5SjpMLR0/Dx/8QAFAEBAAAAAAAAAAAAAAAAAAAAAP/EABQRAQAAAAAAAAAAAAAAAAAAAAD/2gAMAwEAAhEDEQA/APcUREBERAREQEREBERAREQEREBERAREQEREBERAREQEREBERAREQSPSFqGutFPBbLEG+l1cnVQl3EMHx3kd+0Efrzg4werH0ch1NurdU3B854mZtS5uD81o7LW55N44XT6RXtt2t7Neap2IWSyROceTXSsAbnwHA8fJeiIIjQ96usN9qNI6kqBLPA0SRThu3roScAkDgHNJAP8AzwSeLourausrLqKuqe8Mr5WM3uJ2tB4BueQHgF16F7bn03z1FIcspqMQyuHIPc/cG/Tgn2tI7lhaF0rSX+63WepramMtr5WgQzuYD2s8Q3mfNBTdLdbV0VFQOo6p8e6viY7Y4t3NIdlpxzB8CvxTPSLpOjsLbfVU1dUyE18LcTTve3HaOQHcAeHP6UQexIiICIiAiIgIiICIiAiIgIiICIiAiIgIiICIiAiIgL5/k6atWNvhtgt9JkS9X6kmc7tv9ZjK+gF8n+iB/TF6IG8PdHbjnw9Ix+rCD6wREQEREEtq+9aRdKdM6qq429bGH7ZMtaW7iAd3qtII4cQe8LNpdFXBtGKe166qxTEYaAY3u2+DZMbgB3Y5dy8Z6Z557z0ny0dMzcW9XDGBzJLQcfTvcQvoTROnYdLaZhtMWCWNy9w+M88XH9fLywEHNpnTlt0zbvQrXEQCdz3uOXvcebnHvJ//ADC4dMaZg07NVSQVDn+kzunduA7JdzAx3LdRBhas01BqaGCKoqHM6mdk42gcSzOAc93FFuogIiICIiAiIgIiICIiAiIgIiICIiAiIgIinbjqqFlabbZKV1XUDg5kZAZH9rIezH9HF3g0oKCWRkUZkleGtAySTgAeJ8FP0+tbFPUiIVRax52xzPY5sMjvkskIDHHwwePdnBxwxaXnurxU6xqRUHmKZgIp2H6p4zEfKkz5NaqOopqeqpjTVMDXscMOY5oLSPAg8CPJByopY2W62Dt6XqBJCPzOdxwB+ik4uj+q4Ob3DYFoWbUlDdKg0Tg6GoaMup5RtkA8QOT2/PYXDzQbK+d/Qs/hF9SR+cdZ4f0e9fRC8aZbnH8JIz44CLrP/A6vj7T+5B7KiIgIuCtraSgpzUV1SyNg5ue4NA9p4KUr9axXKkkp9J0E9ZIWuDXxs2wh2MDMjy1h4/JJQec9E1m/GbpGrNWzjdFHM90ZPe97jtx9Rhz5ZaveFJ9FlDQW/Q9PBbieR63Iw7rc++BwPEOa7LcHkAFWICIiAiIgIiICIiAiIgIiICIiAiIgIiICIiAsXUGp7ZYdsVVI58r/AMnBEN8sh+a0cfacDxK2lK6Vp4Bqm61Ihbv9IY3fgbtvo8RxnnjPHCDj9zNQalO6/Tmkpz+awv8AfHj9LK31RzyyPx4uPJUlst1FaqNtHbaVkUbeTWNAH93ee8967SICIiAs+8WW33qAQ3GnDtpyxwJDmO+Uxww5jvMELQRBK9ZqDTn5YOr6YfGa0CpYPMDDZx9UNd5PKkqW+2Ko6YXXhl0iEQt/ae5wZsd1wbtduwWvx8VwB48l6uo2S2W+o6U3TT0MbnCia4OcxpId1rhkEjOdvDPhwQdo6xbWjGm7RPV+Dw3q4v8AtJdocPNgf+7P56Dq66HNddoqNnyKZnWPx5ySjbn6sftVSiCdotFWOnnFVVUxqZR/S1LzK72b8tb/AGQFQgBowAv1EEld2nS14N/gB9GmIFYwcmHk2cDy4Nkx8Xa74pzWNIc3c05C/JI2SxmOVgIIwQRkEHmD4hSun3v03dBpiqcepcM0Ujjnsj1oSTx3Rji3nlnm0oKxERAREQEREBERAREQEREBERAREQEWTqu6TWXTdRdKaIOdFGXhpzg7RnjjjyXmvR/0uXTVerIbPPaomMeHFzml2QGsLhz4cwB7UHsCIiApnSv84Lp95Z/holTKZ0r/ADgun3ln+GiQUyIiCa6R77V6a0ZPd7e1pkj2bQ8EjtSNacgEdxPety2TvqbbFUS4y5jXHHiQCVH9NvwY1f8As/4zFx2qg18bXCYb5RhvVt2g078gbRjPaQd+zakrq3pGr9PzNZ1VOyNzCAd2XsaTk5weJPcFXLyvQEdwi6Wboy8TskmEUW50bS1p7DcYBJI7OO/mvVEBS7PhOd9xb/GcqhS7PhOd9xb/ABnIKhERAREQFmahs0N8tppJXljgQ+ORvrRyN4te3zB/WMg8CVpogw9K3ma5Uz6S5sayqgIZUMaeGcdl7c8erkHFp+kcwVuKRuOKzpAgFnwJYWH0uTu6lwJZE7xe5/abxG0Bx4h2DXICIiAiIgIiICIiAiIgIuvcK6kttI6ruFS2ONvN73AAe0rPs+prTeJzT0lQRIBu6uRj43lvc8NkDXFh+UBj28EGwiIgxtaU5qtH1tO3m6nlAz47Dj+9eA/g+QCXX+8j1IHu/va3/mvpGti6+jfD8ppHLPMLwH8G2mDtSVVVj1YA39p4P/pQfQiIiApnSv8AOC6feWf4aJUVRPDSwOqKqVrGNGXOcQAAOZJPAAeKiNIaitUmpKxnpW30mYPpy9rmNma2GNhMZcAH9oEdknx5cUF2iIgmekix1mpNF1Fot23rJNm3ccDsyNccnj3ArdtkD6a2xU8vNrGtOPEAArmmaXxFjXYJBGR3L5o0VrLWVz1pS2ypvcxBnaJGEji1rsvB4fJBQe12XTlfRdI9ff5tvU1DI2swe1ljGg5GOHEHvVeiICl2fCc77i3+M5VHJefO1TZ4teSXM1JNO2mbC6dscjohIJC4tL2tLBhpGTnA8coPQUXXoK+juNOKi31TJWHk5jg4frHBdhAREQFi6ovTrTSsio4xJUzO6unj+U/GcuxxDGDLnO7gPEhaVwraa20L62umDI2NLnOPIAf/AHksHS9FU11W7U13ic2WVu2GJw4wQ8w0jukee0/zw3k1Bo6bszbJbfR3S9ZI4l80pGDJI71nHwzyA7gAO5aqIgIiICIiAiIgIinrzq2ioaz3MoInVVVjhTw4Lhy4yOPYibxHF5HPgCgoHENbuccBS8+qprnM6k0fSCocDh07iW08Z83c5SPkx58y1fw3Tdxvzuu1hVgs5ijhJEQ+0dwfMeWQcN+aVUQQxU8Ihp4g1rRhrWgAADuAHABBhW7S0baxtyvtW6rqG5LXPGI48/1UY7LPrHc7xctG8Wa33qARXCn3bTuY4Etex3ixzcOYfMELQRBL9ZqDTv8AKN1fTj4zWgVLB85ow2YY72BrvmvPFbdou1BeaT0q2VTZG8jjm094cD2muHe1wBC7qw7vpqlr6n0+jmfTVOMCeHAcfAPBBZK3yeD5Y5oNxeM/g/W/0K7XVgjwGSMjHf6rpMjPlwV7+MVdYj1WraYBnACshBMRyce+N4vhPLics+cOSjtA3202Ce5ySTdY+W4SiGKEb5JQO0NjW8xg+tyHig9aU5ctVxitdbLBSmrqG8HNYQI4vtZD2WfVGXfNXV9zL9qU7r7OaSnP5tC/3x4/Syt9XzZGe/i4qjttvorVRto7bSsijbyYxoAH6u89570GBBpWW5TNrNX1QqXA7mwNGKeM47mc5CPlSZ8g1aM1A69RzW/UFqhdT5AjG8v3jjxcC0bCOGME/SMLYWPaLRX0FUZavUE9QNuNkjYQAcjj2GNOfb3oMr0DUGmu1Z5TW0/+rzP9+YM/0ch4PAHJknHh661rDqO235rm0cpbIz8pDINksZ8HsPEfTyPcStdY2oNM22/BslUxzJWfk54nbJY/quHEfQcjxBQbK+ddB2lzOnmWHbwhmnfjy7Qb/wAQXrRumoNMHbfqc1lMPzqFnvjBkflYh6wAzl8fcOLQoWx3nT9B0t1+oXXOMwvhZ1RYdxe6TZwa1uXOduaQWgZHfhB7UsG96qobZVi3U8b6iqIy2nhAL/pcThsbePrPI4csrMH4y6raHO326lPdw9KkBHfzbT+zc7h8VUFksltsVL6Pa6RrATlx5uefF7j2nu83EoMIaeumoXdbq+qAiPKigc4R9/5V/B0x5ZbhrcjkVvUrKmlrRRU1BEylbH2XNdgh2fVDA3aG47w72LQWO20V4u3ph1BOWbs9Rth2Y+TnZvx/ayg69w0bYq2c1LaQwyn+mp3Ohf8ASTGRu/tZXW9zdWWv/qy9R1TOHvdWza/HlLEAP2oz9PhUoglhrB9CMalsdRS45yBvXRftxZIH12t/et213W3Xen9ItddHK3xY8OHtxyPkV3FhXTSFiuk/pM1AGS/10RMcn7bCHH6CSgznZ1fftvH0Kkk4+E87e7zjiPsMnjsVcurbLfS2q3x0FBCGRxtDWtHcB+8+JPM8V2kBERAREQEREBERAUh0T0lNTaBpZKena0yRh7y1oBe497j3nzKr1L9F/wAH1F9i1BUIiICIiAiIg/CARghRfR1bKCirrm+joo2EVr2AtY0YaI4yG8B6oJJxyySrVSmhf5Zc/v7/AODEgq0REGXqSqtlLaH+7bC6F/Yc0Rvfnd3YYC7HsUXbZ+ja31zKq32sskaey4UVUCDy/q1t9J+pq3SWljdbbFG54e1uJA4twefqlpz7VWoCKT0nqatvOqrlaqqKMMpHxtjLQ4OIeHZ3ZJB9UcgO9ViAoyxWu3xdJNwqIqGMPEVOQ4MaCC/rd5BxnLsDJ78DKs1L2b4Qbj9jS/5yCoREQcNZVRUVI+qqCQ1gLnYaXHA8A0En6ACvNRH0WNORZf8AyNV/8au9V3Kaz6aqbnStaXxROe0OBIJa3Izgg49oTSlymvGmqa51TWh8sTXuDQQAXNycZJOPaUHfpKmKspWVVOSWvaHNy0g4IyMhwBH0EArmUqdSVn+kv8WurZ1PovX7sHfu37cZzjbjy9qqkBERAREQEREBERAREQEREBS/Rf8AB9RfYtVQpfov+D6i+xagqEREBERAREQFKaF/llz+/v8A4MSq1KaF/llz+/v/AIMSCrREQeb9P3weO+1Z+8rS6npM/wBbtn7E/wD7rk6WNPXDU+kTbbTGHSGRrsOcAMDnxKskHl3RMK4a0vQurozN1kO8xghmcSeru44+leoqN0dp+4WrV91uVZGBHUyRuiIcCSGh+cju5hWSApezfCDcfsaX/OVQpezfCDcfsaX/ADkFQiIgnekT+Ydd93k/4CpLRcXSAdI0ht1VbxF1LNgeybdt2jG7BxnHPCt9YUFRddK1Vvo2gvkhexoJwMuaQOPcmj6CotWlaW31jQHxwsY4A5GWtAPHvQQNgbe29NONRyQOl9AODAHhu3rOHr8c5z/cvVlIGwXD/Sp+MHVjqPQ+pzuGd+/PLnjHeq9AREQEREBERAREQEREBcVTUQUlO6oqpmsY0Zc5xAAA7yTwA81hX7UstFXC1We1yVNSWh20DbGxpJAdJIRtA4HgMk4xhZn4selM91ekK5Mm2drqfUpIvPa4++Y49qUnnyCD+5NT3TULuo0TRgx5w6tnBEQ48erbwdMeeCMNyBxIToquFJLpCC2NmAngjDJoTlr4yPlNOHD6cYPcuVt9ud+aIdH0gZDy9MmYRHj9DHwdL5OO1vDm5D0f2yXNTVVc76onPpnWlswPzduGNaMn3vbt8QeaCtRSPutftNdnUUBqqcfncDO20fpohk+PbiBHDi0Klt9fSXOkbV2+pbJG7k9jgQfaEHZRFiag1Ta7A5sNVI58z/ycETd8sn1Wj6OZwPNBtqXumsqdlc61WCldWVQ9aOMgMj+1kPZZyPDifJdM2nUeqjvv9SaOmP5rA/3x4/Syj1R4sj7jxPBc8V1ttnb7g6MtQmezgY4sNijPjLJ6oPiO08+CDUs3urQW+Sq1VcYSSd52N2RwtwOyHOOXDIJ3OxzPdhT3R5erbU3OvgiqxumqnzRA5aZIzGxu9m4De3LXcW55eYWlT6VluMzazV9WKl4OWwtBbTxnyZxLyPlSF3kGrYvFktt7pRTXOka8A5aeTmHuLHDDmOHi0goNBFKf9IdMt+NX0w/7zGAP2aj/AHXfXK3LPebde6Yz2yqDwDtcOTmO72vacOY4fJcAUHfREQERYV51RR26q9z6WJ9RUkZFPDguHm8nDY2/OeR5ZQbhIaMuPBSOlq2muetLjW2+USRbKeMSNyWFzOt3BruTtuRnBPNBpu56hd12sasdXzFFA4iLnw613B0x5ZHBuRyKqqangpKdtPSQtYxow1rQAAPAAcAEHKiIgIiICIiAiIgIiICIiAiIg83zXdIOp6mkFxlgoKOTqiIXFj55R64c4cQxvLA55B58uS+6Km07bnXbRNxnimhBf1LpXyRTAcS1zXk8SORBHH9YdFj22683Ww1JxM2rfOGnm6OQDa4eIwBnwyPFWOprpTWWwT3GtkAYxhJyeZxwA8ycADxKDpWa/wBRf9HRXuzUrHSSsBEb3lrQ7O14Lg0nDTu7uOO7K4KbSjq2pbXasrPSpGncyLbtp4jx4sj47nDPryFx8MLqdEFvntvR1SQVTcOLXPx4B7y5v+6QrJA5ckREBTlfpSIVjrlYKo0lQ45c5gBjkP6WM9l+flDa75yo0QTEGqJbbKKXV1IKdxOGztO6nefJ/OIn5Mob5Fy/qrn09pmvfUQUgNVUHcWRN3zS/QOYZw5ktYDzIVFNFHPEYpow5pGC0jIIPcQeYXRs9htNka5tpoGRbjl20cT4DPPA7hyA4DCDHNrvOohuv85poD+awP7bh4Sytwf7ERA8XOCoaChpLdSNpKCmbHG3g1jAAB7AuwiAiIgLEvOmqO5VPp8EjqepAw2ohwH44cHZBbI3h6rwR4YPFbaIJb3euNhPV6rpwY+6sha4x/7VnF0P1suZ85vJatx1DabdQsrKitaWyY6rZ2zLnkIw3JkJ+aD4rU581l27Tlltlc6ut9rijkfze1oBweJA+SCeJAwCeJ4oMjq9Q6lHv5dQUx+K0g1Lx5kZbAOXqlzvNpW5Z7NbrJTej2ukbG0nLsc3Hxc45c93znEld9EBERAREQEREBERAREQEREBERAREQTeqtH2y+zNuMj5IaiIdiogfskA54zxBHkQeZxjJWFatFUd7lbV6iuVTWCN2WRTyNMWRyJa1rQT9ORjgQURB6CiIgIiICIiAiIgIiICIiAiIgIiICIiAiIgIiICIiAiIgIiICIiAiIgIi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data:image/jpeg;base64,/9j/4AAQSkZJRgABAQAAAQABAAD/2wCEAAkGBwgHBhQIBwgWFRUXGSIaGBcYFxwgHxwgIB4oJSIkISggJyggHyElHyckLTIhJSkrODUuJyQ0ODMsNywtLisBCgoKBgYGDg8PDisZExkrKysrKysrKysrKysrKysrKysrKysrKysrKysrKysrKysrKysrKysrKysrKysrKysrK//AABEIALQBGAMBIgACEQEDEQH/xAAcAAEBAQADAQEBAAAAAAAAAAAABgUDBAcIAQL/xABTEAABAwMCAgYDCgkIBgsAAAABAAIDBAURBhIhMQcTIkFRYRQygRUjN0JSYnFyc3QIFjNEY5GSsbM0NkNTgqG0wxdUg6KywSY1k5SjpMLR0/Dx/8QAFAEBAAAAAAAAAAAAAAAAAAAAAP/EABQRAQAAAAAAAAAAAAAAAAAAAAD/2gAMAwEAAhEDEQA/APcUREBERAREQEREBERAREQEREBERAREQEREBERAREQEREBERAREQSPSFqGutFPBbLEG+l1cnVQl3EMHx3kd+0Efrzg4werH0ch1NurdU3B854mZtS5uD81o7LW55N44XT6RXtt2t7Neap2IWSyROceTXSsAbnwHA8fJeiIIjQ96usN9qNI6kqBLPA0SRThu3roScAkDgHNJAP8AzwSeLourausrLqKuqe8Mr5WM3uJ2tB4BueQHgF16F7bn03z1FIcspqMQyuHIPc/cG/Tgn2tI7lhaF0rSX+63WepramMtr5WgQzuYD2s8Q3mfNBTdLdbV0VFQOo6p8e6viY7Y4t3NIdlpxzB8CvxTPSLpOjsLbfVU1dUyE18LcTTve3HaOQHcAeHP6UQexIiICIiAiIgIiICIiAiIgIiICIiAiIgIiICIiAiIgL5/k6atWNvhtgt9JkS9X6kmc7tv9ZjK+gF8n+iB/TF6IG8PdHbjnw9Ix+rCD6wREQEREEtq+9aRdKdM6qq429bGH7ZMtaW7iAd3qtII4cQe8LNpdFXBtGKe166qxTEYaAY3u2+DZMbgB3Y5dy8Z6Z557z0ny0dMzcW9XDGBzJLQcfTvcQvoTROnYdLaZhtMWCWNy9w+M88XH9fLywEHNpnTlt0zbvQrXEQCdz3uOXvcebnHvJ//ADC4dMaZg07NVSQVDn+kzunduA7JdzAx3LdRBhas01BqaGCKoqHM6mdk42gcSzOAc93FFuogIiICIiAiIgIiICIiAiIgIiICIiAiIgIinbjqqFlabbZKV1XUDg5kZAZH9rIezH9HF3g0oKCWRkUZkleGtAySTgAeJ8FP0+tbFPUiIVRax52xzPY5sMjvkskIDHHwwePdnBxwxaXnurxU6xqRUHmKZgIp2H6p4zEfKkz5NaqOopqeqpjTVMDXscMOY5oLSPAg8CPJByopY2W62Dt6XqBJCPzOdxwB+ik4uj+q4Ob3DYFoWbUlDdKg0Tg6GoaMup5RtkA8QOT2/PYXDzQbK+d/Qs/hF9SR+cdZ4f0e9fRC8aZbnH8JIz44CLrP/A6vj7T+5B7KiIgIuCtraSgpzUV1SyNg5ue4NA9p4KUr9axXKkkp9J0E9ZIWuDXxs2wh2MDMjy1h4/JJQec9E1m/GbpGrNWzjdFHM90ZPe97jtx9Rhz5ZaveFJ9FlDQW/Q9PBbieR63Iw7rc++BwPEOa7LcHkAFWICIiAiIgIiICIiAiIgIiICIiAiIgIiICIiAsXUGp7ZYdsVVI58r/AMnBEN8sh+a0cfacDxK2lK6Vp4Bqm61Ihbv9IY3fgbtvo8RxnnjPHCDj9zNQalO6/Tmkpz+awv8AfHj9LK31RzyyPx4uPJUlst1FaqNtHbaVkUbeTWNAH93ee8967SICIiAs+8WW33qAQ3GnDtpyxwJDmO+Uxww5jvMELQRBK9ZqDTn5YOr6YfGa0CpYPMDDZx9UNd5PKkqW+2Ko6YXXhl0iEQt/ae5wZsd1wbtduwWvx8VwB48l6uo2S2W+o6U3TT0MbnCia4OcxpId1rhkEjOdvDPhwQdo6xbWjGm7RPV+Dw3q4v8AtJdocPNgf+7P56Dq66HNddoqNnyKZnWPx5ySjbn6sftVSiCdotFWOnnFVVUxqZR/S1LzK72b8tb/AGQFQgBowAv1EEld2nS14N/gB9GmIFYwcmHk2cDy4Nkx8Xa74pzWNIc3c05C/JI2SxmOVgIIwQRkEHmD4hSun3v03dBpiqcepcM0Ujjnsj1oSTx3Rji3nlnm0oKxERAREQEREBERAREQEREBERAREQEWTqu6TWXTdRdKaIOdFGXhpzg7RnjjjyXmvR/0uXTVerIbPPaomMeHFzml2QGsLhz4cwB7UHsCIiApnSv84Lp95Z/holTKZ0r/ADgun3ln+GiQUyIiCa6R77V6a0ZPd7e1pkj2bQ8EjtSNacgEdxPety2TvqbbFUS4y5jXHHiQCVH9NvwY1f8As/4zFx2qg18bXCYb5RhvVt2g078gbRjPaQd+zakrq3pGr9PzNZ1VOyNzCAd2XsaTk5weJPcFXLyvQEdwi6Wboy8TskmEUW50bS1p7DcYBJI7OO/mvVEBS7PhOd9xb/GcqhS7PhOd9xb/ABnIKhERAREQFmahs0N8tppJXljgQ+ORvrRyN4te3zB/WMg8CVpogw9K3ma5Uz6S5sayqgIZUMaeGcdl7c8erkHFp+kcwVuKRuOKzpAgFnwJYWH0uTu6lwJZE7xe5/abxG0Bx4h2DXICIiAiIgIiICIiAiIgIuvcK6kttI6ruFS2ONvN73AAe0rPs+prTeJzT0lQRIBu6uRj43lvc8NkDXFh+UBj28EGwiIgxtaU5qtH1tO3m6nlAz47Dj+9eA/g+QCXX+8j1IHu/va3/mvpGti6+jfD8ppHLPMLwH8G2mDtSVVVj1YA39p4P/pQfQiIiApnSv8AOC6feWf4aJUVRPDSwOqKqVrGNGXOcQAAOZJPAAeKiNIaitUmpKxnpW30mYPpy9rmNma2GNhMZcAH9oEdknx5cUF2iIgmekix1mpNF1Fot23rJNm3ccDsyNccnj3ArdtkD6a2xU8vNrGtOPEAArmmaXxFjXYJBGR3L5o0VrLWVz1pS2ypvcxBnaJGEji1rsvB4fJBQe12XTlfRdI9ff5tvU1DI2swe1ljGg5GOHEHvVeiICl2fCc77i3+M5VHJefO1TZ4teSXM1JNO2mbC6dscjohIJC4tL2tLBhpGTnA8coPQUXXoK+juNOKi31TJWHk5jg4frHBdhAREQFi6ovTrTSsio4xJUzO6unj+U/GcuxxDGDLnO7gPEhaVwraa20L62umDI2NLnOPIAf/AHksHS9FU11W7U13ic2WVu2GJw4wQ8w0jukee0/zw3k1Bo6bszbJbfR3S9ZI4l80pGDJI71nHwzyA7gAO5aqIgIiICIiAiIgIinrzq2ioaz3MoInVVVjhTw4Lhy4yOPYibxHF5HPgCgoHENbuccBS8+qprnM6k0fSCocDh07iW08Z83c5SPkx58y1fw3Tdxvzuu1hVgs5ijhJEQ+0dwfMeWQcN+aVUQQxU8Ihp4g1rRhrWgAADuAHABBhW7S0baxtyvtW6rqG5LXPGI48/1UY7LPrHc7xctG8Wa33qARXCn3bTuY4Etex3ixzcOYfMELQRBL9ZqDTv8AKN1fTj4zWgVLB85ow2YY72BrvmvPFbdou1BeaT0q2VTZG8jjm094cD2muHe1wBC7qw7vpqlr6n0+jmfTVOMCeHAcfAPBBZK3yeD5Y5oNxeM/g/W/0K7XVgjwGSMjHf6rpMjPlwV7+MVdYj1WraYBnACshBMRyce+N4vhPLics+cOSjtA3202Ce5ySTdY+W4SiGKEb5JQO0NjW8xg+tyHig9aU5ctVxitdbLBSmrqG8HNYQI4vtZD2WfVGXfNXV9zL9qU7r7OaSnP5tC/3x4/Syt9XzZGe/i4qjttvorVRto7bSsijbyYxoAH6u89570GBBpWW5TNrNX1QqXA7mwNGKeM47mc5CPlSZ8g1aM1A69RzW/UFqhdT5AjG8v3jjxcC0bCOGME/SMLYWPaLRX0FUZavUE9QNuNkjYQAcjj2GNOfb3oMr0DUGmu1Z5TW0/+rzP9+YM/0ch4PAHJknHh661rDqO235rm0cpbIz8pDINksZ8HsPEfTyPcStdY2oNM22/BslUxzJWfk54nbJY/quHEfQcjxBQbK+ddB2lzOnmWHbwhmnfjy7Qb/wAQXrRumoNMHbfqc1lMPzqFnvjBkflYh6wAzl8fcOLQoWx3nT9B0t1+oXXOMwvhZ1RYdxe6TZwa1uXOduaQWgZHfhB7UsG96qobZVi3U8b6iqIy2nhAL/pcThsbePrPI4csrMH4y6raHO326lPdw9KkBHfzbT+zc7h8VUFksltsVL6Pa6RrATlx5uefF7j2nu83EoMIaeumoXdbq+qAiPKigc4R9/5V/B0x5ZbhrcjkVvUrKmlrRRU1BEylbH2XNdgh2fVDA3aG47w72LQWO20V4u3ph1BOWbs9Rth2Y+TnZvx/ayg69w0bYq2c1LaQwyn+mp3Ohf8ASTGRu/tZXW9zdWWv/qy9R1TOHvdWza/HlLEAP2oz9PhUoglhrB9CMalsdRS45yBvXRftxZIH12t/et213W3Xen9ItddHK3xY8OHtxyPkV3FhXTSFiuk/pM1AGS/10RMcn7bCHH6CSgznZ1fftvH0Kkk4+E87e7zjiPsMnjsVcurbLfS2q3x0FBCGRxtDWtHcB+8+JPM8V2kBERAREQEREBERAUh0T0lNTaBpZKena0yRh7y1oBe497j3nzKr1L9F/wAH1F9i1BUIiICIiAiIg/CARghRfR1bKCirrm+joo2EVr2AtY0YaI4yG8B6oJJxyySrVSmhf5Zc/v7/AODEgq0REGXqSqtlLaH+7bC6F/Yc0Rvfnd3YYC7HsUXbZ+ja31zKq32sskaey4UVUCDy/q1t9J+pq3SWljdbbFG54e1uJA4twefqlpz7VWoCKT0nqatvOqrlaqqKMMpHxtjLQ4OIeHZ3ZJB9UcgO9ViAoyxWu3xdJNwqIqGMPEVOQ4MaCC/rd5BxnLsDJ78DKs1L2b4Qbj9jS/5yCoREQcNZVRUVI+qqCQ1gLnYaXHA8A0En6ACvNRH0WNORZf8AyNV/8au9V3Kaz6aqbnStaXxROe0OBIJa3Izgg49oTSlymvGmqa51TWh8sTXuDQQAXNycZJOPaUHfpKmKspWVVOSWvaHNy0g4IyMhwBH0EArmUqdSVn+kv8WurZ1PovX7sHfu37cZzjbjy9qqkBERAREQEREBERAREQEREBS/Rf8AB9RfYtVQpfov+D6i+xagqEREBERAREQFKaF/llz+/v8A4MSq1KaF/llz+/v/AIMSCrREQeb9P3weO+1Z+8rS6npM/wBbtn7E/wD7rk6WNPXDU+kTbbTGHSGRrsOcAMDnxKskHl3RMK4a0vQurozN1kO8xghmcSeru44+leoqN0dp+4WrV91uVZGBHUyRuiIcCSGh+cju5hWSApezfCDcfsaX/OVQpezfCDcfsaX/ADkFQiIgnekT+Ydd93k/4CpLRcXSAdI0ht1VbxF1LNgeybdt2jG7BxnHPCt9YUFRddK1Vvo2gvkhexoJwMuaQOPcmj6CotWlaW31jQHxwsY4A5GWtAPHvQQNgbe29NONRyQOl9AODAHhu3rOHr8c5z/cvVlIGwXD/Sp+MHVjqPQ+pzuGd+/PLnjHeq9AREQEREBERAREQEREBcVTUQUlO6oqpmsY0Zc5xAAA7yTwA81hX7UstFXC1We1yVNSWh20DbGxpJAdJIRtA4HgMk4xhZn4selM91ekK5Mm2drqfUpIvPa4++Y49qUnnyCD+5NT3TULuo0TRgx5w6tnBEQ48erbwdMeeCMNyBxIToquFJLpCC2NmAngjDJoTlr4yPlNOHD6cYPcuVt9ud+aIdH0gZDy9MmYRHj9DHwdL5OO1vDm5D0f2yXNTVVc76onPpnWlswPzduGNaMn3vbt8QeaCtRSPutftNdnUUBqqcfncDO20fpohk+PbiBHDi0Klt9fSXOkbV2+pbJG7k9jgQfaEHZRFiag1Ta7A5sNVI58z/ycETd8sn1Wj6OZwPNBtqXumsqdlc61WCldWVQ9aOMgMj+1kPZZyPDifJdM2nUeqjvv9SaOmP5rA/3x4/Syj1R4sj7jxPBc8V1ttnb7g6MtQmezgY4sNijPjLJ6oPiO08+CDUs3urQW+Sq1VcYSSd52N2RwtwOyHOOXDIJ3OxzPdhT3R5erbU3OvgiqxumqnzRA5aZIzGxu9m4De3LXcW55eYWlT6VluMzazV9WKl4OWwtBbTxnyZxLyPlSF3kGrYvFktt7pRTXOka8A5aeTmHuLHDDmOHi0goNBFKf9IdMt+NX0w/7zGAP2aj/AHXfXK3LPebde6Yz2yqDwDtcOTmO72vacOY4fJcAUHfREQERYV51RR26q9z6WJ9RUkZFPDguHm8nDY2/OeR5ZQbhIaMuPBSOlq2muetLjW2+USRbKeMSNyWFzOt3BruTtuRnBPNBpu56hd12sasdXzFFA4iLnw613B0x5ZHBuRyKqqangpKdtPSQtYxow1rQAAPAAcAEHKiIgIiICIiAiIgIiICIiAiIg83zXdIOp6mkFxlgoKOTqiIXFj55R64c4cQxvLA55B58uS+6Km07bnXbRNxnimhBf1LpXyRTAcS1zXk8SORBHH9YdFj22683Ww1JxM2rfOGnm6OQDa4eIwBnwyPFWOprpTWWwT3GtkAYxhJyeZxwA8ycADxKDpWa/wBRf9HRXuzUrHSSsBEb3lrQ7O14Lg0nDTu7uOO7K4KbSjq2pbXasrPSpGncyLbtp4jx4sj47nDPryFx8MLqdEFvntvR1SQVTcOLXPx4B7y5v+6QrJA5ckREBTlfpSIVjrlYKo0lQ45c5gBjkP6WM9l+flDa75yo0QTEGqJbbKKXV1IKdxOGztO6nefJ/OIn5Mob5Fy/qrn09pmvfUQUgNVUHcWRN3zS/QOYZw5ktYDzIVFNFHPEYpow5pGC0jIIPcQeYXRs9htNka5tpoGRbjl20cT4DPPA7hyA4DCDHNrvOohuv85poD+awP7bh4Sytwf7ERA8XOCoaChpLdSNpKCmbHG3g1jAAB7AuwiAiIgLEvOmqO5VPp8EjqepAw2ohwH44cHZBbI3h6rwR4YPFbaIJb3euNhPV6rpwY+6sha4x/7VnF0P1suZ85vJatx1DabdQsrKitaWyY6rZ2zLnkIw3JkJ+aD4rU581l27Tlltlc6ut9rijkfze1oBweJA+SCeJAwCeJ4oMjq9Q6lHv5dQUx+K0g1Lx5kZbAOXqlzvNpW5Z7NbrJTej2ukbG0nLsc3Hxc45c93znEld9EBERAREQEREBERAREQEREBERAREQTeqtH2y+zNuMj5IaiIdiogfskA54zxBHkQeZxjJWFatFUd7lbV6iuVTWCN2WRTyNMWRyJa1rQT9ORjgQURB6CiIgIiICIiAiIgIiICIiAiIgIiICIiAiIgIiICIiAiIgIiICIiAiIgIi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1" name="Picture 13" descr="https://bestsupps.co.uk/image/data/blog/testoster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8326" y="4437112"/>
            <a:ext cx="2901786"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 descr="data:image/jpeg;base64,/9j/4AAQSkZJRgABAQAAAQABAAD/2wCEAAkGBwgHBhQTBxQWFRUXGR8bGRgXGR4gGhkgHRwdHSAfGx8fIyoiJyAlHhkeIjEhJSo3Li4uGiE1OzMsNygwMCsBCgoKDQwOGBAPFCwcHBwsLCwsLCwsLCwsLCwsLCwsLCwsLDcsNywsLCwsLCwsLCwsLCwsLCwrLCwsLCwsLDcsLP/AABEIALcBEwMBIgACEQEDEQH/xAAbAAEBAAMBAQEAAAAAAAAAAAAABgQFBwMBAv/EAE0QAAEDAwIDBQQECAoIBwAAAAEAAgMEBREGEhMhMQciQVFhFDJCcTdSYmMVFjNydIGRsyM2Q3OCg6GjsbIXJDRTVJTB0wgmRJLC4fH/xAAVAQEBAAAAAAAAAAAAAAAAAAAAAf/EABYRAQEBAAAAAAAAAAAAAAAAAAABIf/aAAwDAQACEQMRAD8A7iiIgIiICIiAiIgIiICIiAiIgIiICIiAiIgIiICLX3y9W+w0PFujwxucDxc4no1rRzLj5BaGk7QrPLWNjrY6mm3nDH1MDo2PJ6YceXPwzhBXIiICIiAiLAvV4oLFQGa6PDGDlk9ST0DQOZcfADmgz0UhT9olmdVNZXR1NMHnDJKiB8cbiemHHkM+uFvqu801JeoKaQO3ztkcwgDaBEGl245z8YxgHx6INii1tde6aivdNSyh2+oEhYQBtHCDXO3HORycMYB/UtkgIiICIiAiIgIiICIiAiIgIiICIiAiIgIiICIiAiIgi9QmL/STbvb/AMnw5+Fn3eN3P1btmcePXC2HaKLedEVf4W28PhO97HvfBj7W/GPHOFtL5ZLdfqHhXVge3OR1BaR0c1w5hw8wpCu0tYLDVU8t4dV1LDK1jDUTukihc7IY5zXHGN2GgkHBcPmiqzTHtX4tUv4Q/K8GPiZ67tg3f25WzU9artVx6mqKO7EF35ancBgPiOAW+r438j6OaVQogiIgKM1UYvx8tft/5L+G2593jbRsz4Z278eqs1MX11BqC8/g6qgEzBHxZnEkcHJxHtI573EOIwQQAT8wy9cC3nSFV+FscLgv3Z/NOMfazjHjnChnsvj6ywildGyp9kmyZmlzfycGchpBz+tU9N2d2dlQ11bJU1IYcsjqJ3yRtI6EMPI49cre1dnpqu8wVMhdvgbI1gBG0iUNDtwxn4BjmgiJ4r/H2kWv8YJIH92q2cBjmY/g2bt25zs/DjHkV0ha2tstLW3qnqZi7iU4kDACNp4oDXbhjJ5NGMFbJAREQEREBERAREQEREBERAREQEREBERAREQEREBERAWJdrdTXe2yQVw3RyNLXD5+I9R1B8wstEHO9tzuNoLOtytkndJ5cdu3kfzZosg+TwfJW1kulLe7THUUJyyRocPMeYPqDkH1ChO126y6Vmpq20loqHEwEOGWviwX94ZHuvAI8t5814dm0Gp7jY31NNPFAyolfIIzCXAc8Oc3vtwHOBOPPJ8VFdQRTf4P1b/xkH/LH/up+D9W/wDGQf8ALH/uqo2moLtBY7PJPU5IYOTR1c4nDWt9XOIA+awdHWie2W5z7jg1NQ7izkdN7gBtb9ljQGgenqsdmnrpWXKGS/1LJWQuL2Rsi2Avxhrn5c7O3JIHnz8FTICIiAiIgIiICIiAiIgIiICIiAi+OOGrRaFu9TftJU9TXbRJIzc7aMN6kcgSfLzQb5FCWrXNS7QFLV1cYlqal3Djij7ofIXvAHPO1oa3JcemCvWpq+0C30/Hmjo5mtG58EfEbJgcyGPOQ53XqAgtkWDY7rTXu0RVFCcskaHDPUZ8D6g8j8lnICIiAiL5kZwg+oiIOR6+7QdR2HW/slv4PDdw9u5hLu/yPPcPHPguuLh3ajRmTtcosfynA/smcF3FRaIiKo4d21Oqb9rikoKL3tgx6OlcQSfzWsDvkSu0W2hgtlvjhpBhkbQxo9GjAXMtCUX4w9p1wuM3NkMhhi/OADCR8mD+8XVlFoiL8iRhdgEZ8s81UfpF8Lmt949Uc5rfeOMoPqIiAiIgIiICIiAiIgIiICIiD4/3SuX9nGh7Fc9EUk1W2UvczJ21EzR7xHJrXgDp4BdRX5jYyJmIwAB0AGAg5Fp6GrZ2b2irpIzKKSV0kkbRlxY4yscWjxc3dnHzVZV9pemfYSbfLx5XDDII2OMrneDS3GRz5d5WMcbImYiAAHgBgL8tghZJua1od5gDP7UHJqnVs3ZnpygpZY2yTu3SzR5xw2ve55aCPi3PwPDuH0XQtK6ptWqaDiWp+ce+w8nsPk4f9eh8Csu82O13yn2XeFkrfDe0Ej1aeoPqFzmu7Jqm0V4qdDVToZG8wyQ5aR9XcBnb6ODvmouOrL8TSxwRF0xDWgZJJwAPMkqGodaX2NgprpQSe3kd1jHNEMgHIyCQk7WAkZHMjcOuVnw6TqbxKJNaSCfHNtMzIpWeWWnnIR5v5eiqDtT119fs0dGHs5g1coIgb/Njk6U/m4by95BoWmmBkuFRUSVR5ipEha6M+UTR3Gs82YwfHKq2MbGwBgAA5ADoF+kEibve9NctQsNTTj/1UDO+wffQjJ/px5HmAqW319Jc6RstvkbIx3RzCCD+xZKmrhpKMVZn07IaSc83FgzFKfvYvdd+cMO9UEj2g0hk7WrOfrE/3bt//VdTXK75X3VutLdJe6R4lp+Nj2fD2T748fwWSHDn1a/GPMjmqr2rWN1/2aGGiYfinPFlx6MjIYD06vPyRVSSGjmpm8a1tFK18dvk49QAdscDXSkOxy3bAQ0Z6lxHivg0VTVb92oZ56w/UlfthHyijDW4/OyqCioqSggDKGNkbB0axoaB+ockRJ9mENPbNK0kVKHScaMzPmaO4Xkt3Bzjz3ZdgZGe4emFm0mq5KqOgdwHM9re9pa84dFsY93MY6nZjHLqsWX/AMm37eOVDVP73lTzu+L0jlPI+T8H4lYEA9UVz693+5XWiZT07uC6eufSmSPIc2OPcXFpzyeWtxnwzyWdVdmenDS/6gx8MwHcqGSP4od4OLs97n4HkttqfTUN5twbSOEErJBNFI1o7so+IjxB5hw8QVp5mdodZTmF/sUORtdUMdI52Om5kZAw7yy7CCdq9Qz1emrPU3Nr3yMrNsnDaXOe6Nk8ZLWt6klucDzWbqPU1Pe7tbI4YKqMiujdmeB8bThkowC4YJ59PQ+S3k+knUlHbIbVgspJ2veXnvOAjka53Tm4ufk/MrYartFVdaiiNLtxBVsmfk47rWSNOPM5eOSI36IiAiIgIiICIiAiIgIiICIiAiIgIigXdqFC3V/sBp5uJxhDuy3bkkDd1zjnnogvkREEvX/STSfolR+8gVQpev8ApJpP0So/eQKoQfl72xsJf0AyV4UFwpbjb2TUTt0b27muweY8+fNfqu/2J/5p/wACub6JuerItD0raOgifGIAGvNUGlwx1LeGcfLKDo1tr6W6UDJqB2+N4y1wBGR58+ayVLdlv0e0X80P8SqlBN33+ONu/r/3YVIpq+/xxt39f+7CpUBERBj3CiprjRPirWh8b2lrmnoQVO6Uram3VjrdeHF0kTd0Erus8PQEn/eM91w+R8VVKT7SWU8djbNuLKiGQOpXNGXGY91sYb8QfktLfIk+GUFYi8aN076Rhqmhry0FzQcgHHMA+OCvZAREQEREBERAREQEREBERAREQERT941XSUVXwLex1VU+EMPMt9ZX+7G31cfkCgoEUkYtcRDj76Z7vGjwWtx5Nn67x5lu0+Q6rY2TU9DdKgwyh0FQBl0Eo2yD1b4Ob9ppIQbxcE9lz/4gy0+E+/8AuA8f2kLva5GKQD/xDEn4ouJ+yER//FSrHXERaO96oobVOIow6eocO7BCN0h9XeDW/acQFUYdf9JNJ+iVH7yBVC5/LT6lqL7HUTSUkdWI38KjO5w4RLd4dKCDu3BneDMDHQ5K31m1ZS1tWILmx1LVf7mbHe9YnjuSD1ac+YCDfzx8WBzemQR+0KTtF109pi2RW6qrIjLExsWD3XEkDHdycE5HLPiq9cJ1tbTL2507cflH08nzDTz/AHRRY7Dpaz/i/p6Cm38ThMDd+3bux44ycftW1Raa+6mttke1k5c+Z/uQRDfK/wCTR0H2jgeqIw77/HG3f1/7sKlUDU0+obtdYJa2aChmG/2anLeM48hv4h3NBO3wZ0znJWz/AA1qa1nF4ohMwdZaN+T8zC/Dv/aXIKtFo7Xq6x3ObZBMGy+MUoMco/oPAd+wLeIPzI9kbC6QgADJJ6ADxKkbAx+qbuLhVA8BmW0cbhjIPJ1QQfFw5N8m8/iX2/Odqm8GgpifZ48OrHg+9nm2nBHi7k5/k3A+JVrGNjYBGAABgAdAB4BB+kREBERAREQEREBERAREQEREBau+6gtlhhDrk/BccMY0F0kh8mMblxPyC2ikrfDE/tNq3PaC5tLAGuI5ty6bOD4ZwM/JB+eBqPVA/wBcLqCmP8mwj2qQfbeMtjB8m5d6hUNos9vstLw7XG2NvU4HNx83HqT6nms5EBa69WO3XynDblGHY5tcOT2HzY4d5p9QVsUQSLXaj0x+V3XCmHxDAq4x9ocmyj5AO9HKU/GKxO7UhXcZvB9hLc4O7fxQOHs9/icz3MZ5dF1lSZpKb/ScHbGbvZC7O0Z3cUN3Z88cs+SK+F2o9TH+B3UFKfiIBqpB9kc2xD1OXejVu7JYrbY4C22xhu7m5x5vefrPee84+pK2SIjXyC6fhlpjEHs+3vE7uNnn7vw493+1fq72i33qk4d0jbI3qNw5tPm09QfUc1OVlJE7VgmNpfJIHtAqt8PIchuAMgfgDwxnl0VigkPZ9R6XH+ol1fTD+Te4e1Rj7DzhsgA+F2HcveKi71frDW9p1DWGUMjjikEvEaWvjcwOw17CNwdmTAGOeeWV2NSN3pKZ/aRQl7GkmCckloySwwhpPq3c7B8Nx80WPntuotT8rW00VMf5aVuaiQfdxnkwfafz+ytxYNN2ywtJoWkyO9+aQl80h83vPePy6DwC26IjX1guhucRpBBwR+U37uJ/Qxy/atgo3UNFDPqFsslpfUvZt21AfCMY7wwHyB3dJPh1VkgwbpaLbd4dl1hjlb5SMDsfLPT5haT8UJKE507V1FP9253Fh/UyTJHya4KpRBrdPWansVrbDTkuOS573e9I93Nz3nxc481skRAREQEREBERAREQEREBERAREQFLWz6SK39Gp/8ANOqlS1s+kit/Rqf/ADToqpRERBERAUy76SR+hH98FTKZd9JI/Qj++CCmWv1A9zLDUFhIIhkII5EHYeYK2Cwb5DJUWWdkIy50TwB5ktIA/agg7R2h6cZoWKOqrW+0Cla12S7fxOEAcnHvbvHPVVuhJZZ9FUTp3FznU8ZLnHJJLBkknmSvGy26op+z+GCZmJW0jYy3lkOEQaR5deSytF0lRb9I0kVY3bIyCNrmnwIYARy9UG5UvdfpFof0ep/zU6qFL3X6RaH9Hqf81OgqEREHL+zrtB0/SaLpmXytbxw12/iOcX5L3EZJz4EKh7J6qas0DTvqHue4um7ziSSBPIBknn0AH6l7dmdrqrToalhuceyVjXBzTgkd9xHTI6EFfezO21lp0XDDcWGORrpSWnGRumkcOmRza4H9aCoREQEREBERAREQEREBERAREQERa++XmgsNvM1zdtYCB0JLiejWgcy4+ACDYL4SAOajj2h0VM9pu1NV00TiAJposR8zgbiCS3mfiAXlquKj4nE1bV5pnOxDSwhw43IYDw0l8pz8Iw3pkIM6q1XJXTmLSUXtTwcOlJ208R8d0mO8R9VmT54UzS3c6T1vMdRTGpdPDHvkhYCINjn8nxsy5kffGHHPjkreU1Hfb3TCOFv4MowMNZHtFS5vhjb3YhjwGXfJUVlsdssdKY7XE1gPNx6uefN7j3nE+biSisqirKavpWyUT2yMcMtcwgtPyIXupat0iaWpdPpST2SYnLmAZp5T95FkAE/XZh3PxX6otWezVLYNUx+yTOOGuJ3QSn7uToCfqvwfmiKdam+6itliYPb3ne73ImAvlkPkxjcuP+C89QR3yocxlnkigjIJkncNz2geEbPdyfrOOB5FS1pmpKepczRMJrKgnbLXTuJjafHdKeb/AObi5D7KDYT1t5naKm/StttLGQ7h7mmWTHMCV5y1oP1GZJ6ZWCdQSfjF+EPZKn2MQ8HicPve/v4nC/K8PljO3PjjC3lt0lEKsT6gkNXUDmHSDEUR+5i91v53N3qqVFYttuNFdaQS26RskbujmHI//fRZSm7jpOI1ZnsEhpKg83OjAMcp++j913z5O9V40+q57ZOItYRezuJw2duTTSn0d1jJ+rJj0JRFUi+NcHNy3mCpmt1aKiqdBpeP2uZpw4g4giP3kvTI+o3LvRBQVlXTUNM6Ste1jGjLnOIAA9SVKW+rdqTWENVbo3imhilZxnjaJTIY8cMHvFo4Z72Mc+WVk0eknVdS2bVkvtcoOWx4xTRH7uIk5I+u8k/JVAAA5IPqIiAiIgIiICIiAiIgIiICIiAiIgIiICi9avig1ban3DAgEsgy7oJXMAiz4fXwfPCtFi3O3UV2oXQ3JjZI3jDmuHI//fqOYQYeq5qCDTVQbsQIuE7fnxBB5c/E+HqsDs/o3M0ZQGvYOKynaAXDvMBaOQzzHdDQR6LHpOznTVPUMe6OSThnLGSyyPYw+G1jnFvL5KtQEREBeFbSU1fTOjrWNkY4Yc14BaR6gr3RBJjQdBu2SzVDqUcxSOkzCPTpvLB4RlxaPLwVRBBFTQhlO0Na0YDWgAAeQA5L0RAREQF5zwxVEJZUNDmkYLXDII9QV6Igk3aDoN2yGaoZSk5dSskxET5D42s82NcGnA5dc0tFR01BStjoWNjY0Ya1gAaPkAvdEBERAREQEREBERAREQEREBERAREQEREBERAREQEREBERAREQEREBERAREQEREBERAREQEREBERAREQEREBERAREQEREBER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7" descr="data:image/jpeg;base64,/9j/4AAQSkZJRgABAQAAAQABAAD/2wCEAAkGBwgHBhQTBxQWFRUXGR8bGRgXGR4gGhkgHRwdHSAfGx8fIyoiJyAlHhkeIjEhJSo3Li4uGiE1OzMsNygwMCsBCgoKDQwOGBAPFCwcHBwsLCwsLCwsLCwsLCwsLCwsLCwsLDcsNywsLCwsLCwsLCwsLCwsLCwrLCwsLCwsLDcsLP/AABEIALcBEwMBIgACEQEDEQH/xAAbAAEBAAMBAQEAAAAAAAAAAAAABgQFBwMBAv/EAE0QAAEDAwIDBQQECAoIBwAAAAEAAgMEBREGEhMhMQciQVFhFDJCcTdSYmMVFjNydIGRsyM2Q3OCg6GjsbIXJDRTVJTB0wgmRJLC4fH/xAAVAQEBAAAAAAAAAAAAAAAAAAAAAf/EABYRAQEBAAAAAAAAAAAAAAAAAAABIf/aAAwDAQACEQMRAD8A7iiIgIiICIiAiIgIiICIiAiIgIiICIiAiIgIiICLX3y9W+w0PFujwxucDxc4no1rRzLj5BaGk7QrPLWNjrY6mm3nDH1MDo2PJ6YceXPwzhBXIiICIiAiLAvV4oLFQGa6PDGDlk9ST0DQOZcfADmgz0UhT9olmdVNZXR1NMHnDJKiB8cbiemHHkM+uFvqu801JeoKaQO3ztkcwgDaBEGl245z8YxgHx6INii1tde6aivdNSyh2+oEhYQBtHCDXO3HORycMYB/UtkgIiICIiAiIgIiICIiAiIgIiICIiAiIgIiICIiAiIgi9QmL/STbvb/AMnw5+Fn3eN3P1btmcePXC2HaKLedEVf4W28PhO97HvfBj7W/GPHOFtL5ZLdfqHhXVge3OR1BaR0c1w5hw8wpCu0tYLDVU8t4dV1LDK1jDUTukihc7IY5zXHGN2GgkHBcPmiqzTHtX4tUv4Q/K8GPiZ67tg3f25WzU9artVx6mqKO7EF35ancBgPiOAW+r438j6OaVQogiIgKM1UYvx8tft/5L+G2593jbRsz4Z278eqs1MX11BqC8/g6qgEzBHxZnEkcHJxHtI573EOIwQQAT8wy9cC3nSFV+FscLgv3Z/NOMfazjHjnChnsvj6ywildGyp9kmyZmlzfycGchpBz+tU9N2d2dlQ11bJU1IYcsjqJ3yRtI6EMPI49cre1dnpqu8wVMhdvgbI1gBG0iUNDtwxn4BjmgiJ4r/H2kWv8YJIH92q2cBjmY/g2bt25zs/DjHkV0ha2tstLW3qnqZi7iU4kDACNp4oDXbhjJ5NGMFbJAREQEREBERAREQEREBERAREQEREBERAREQEREBERAWJdrdTXe2yQVw3RyNLXD5+I9R1B8wstEHO9tzuNoLOtytkndJ5cdu3kfzZosg+TwfJW1kulLe7THUUJyyRocPMeYPqDkH1ChO126y6Vmpq20loqHEwEOGWviwX94ZHuvAI8t5814dm0Gp7jY31NNPFAyolfIIzCXAc8Oc3vtwHOBOPPJ8VFdQRTf4P1b/xkH/LH/up+D9W/wDGQf8ALH/uqo2moLtBY7PJPU5IYOTR1c4nDWt9XOIA+awdHWie2W5z7jg1NQ7izkdN7gBtb9ljQGgenqsdmnrpWXKGS/1LJWQuL2Rsi2Avxhrn5c7O3JIHnz8FTICIiAiIgIiICIiAiIgIiICIiAi+OOGrRaFu9TftJU9TXbRJIzc7aMN6kcgSfLzQb5FCWrXNS7QFLV1cYlqal3Djij7ofIXvAHPO1oa3JcemCvWpq+0C30/Hmjo5mtG58EfEbJgcyGPOQ53XqAgtkWDY7rTXu0RVFCcskaHDPUZ8D6g8j8lnICIiAiL5kZwg+oiIOR6+7QdR2HW/slv4PDdw9u5hLu/yPPcPHPguuLh3ajRmTtcosfynA/smcF3FRaIiKo4d21Oqb9rikoKL3tgx6OlcQSfzWsDvkSu0W2hgtlvjhpBhkbQxo9GjAXMtCUX4w9p1wuM3NkMhhi/OADCR8mD+8XVlFoiL8iRhdgEZ8s81UfpF8Lmt949Uc5rfeOMoPqIiAiIgIiICIiAiIgIiICIiD4/3SuX9nGh7Fc9EUk1W2UvczJ21EzR7xHJrXgDp4BdRX5jYyJmIwAB0AGAg5Fp6GrZ2b2irpIzKKSV0kkbRlxY4yscWjxc3dnHzVZV9pemfYSbfLx5XDDII2OMrneDS3GRz5d5WMcbImYiAAHgBgL8tghZJua1od5gDP7UHJqnVs3ZnpygpZY2yTu3SzR5xw2ve55aCPi3PwPDuH0XQtK6ptWqaDiWp+ce+w8nsPk4f9eh8Csu82O13yn2XeFkrfDe0Ej1aeoPqFzmu7Jqm0V4qdDVToZG8wyQ5aR9XcBnb6ODvmouOrL8TSxwRF0xDWgZJJwAPMkqGodaX2NgprpQSe3kd1jHNEMgHIyCQk7WAkZHMjcOuVnw6TqbxKJNaSCfHNtMzIpWeWWnnIR5v5eiqDtT119fs0dGHs5g1coIgb/Njk6U/m4by95BoWmmBkuFRUSVR5ipEha6M+UTR3Gs82YwfHKq2MbGwBgAA5ADoF+kEibve9NctQsNTTj/1UDO+wffQjJ/px5HmAqW319Jc6RstvkbIx3RzCCD+xZKmrhpKMVZn07IaSc83FgzFKfvYvdd+cMO9UEj2g0hk7WrOfrE/3bt//VdTXK75X3VutLdJe6R4lp+Nj2fD2T748fwWSHDn1a/GPMjmqr2rWN1/2aGGiYfinPFlx6MjIYD06vPyRVSSGjmpm8a1tFK18dvk49QAdscDXSkOxy3bAQ0Z6lxHivg0VTVb92oZ56w/UlfthHyijDW4/OyqCioqSggDKGNkbB0axoaB+ockRJ9mENPbNK0kVKHScaMzPmaO4Xkt3Bzjz3ZdgZGe4emFm0mq5KqOgdwHM9re9pa84dFsY93MY6nZjHLqsWX/AMm37eOVDVP73lTzu+L0jlPI+T8H4lYEA9UVz693+5XWiZT07uC6eufSmSPIc2OPcXFpzyeWtxnwzyWdVdmenDS/6gx8MwHcqGSP4od4OLs97n4HkttqfTUN5twbSOEErJBNFI1o7so+IjxB5hw8QVp5mdodZTmF/sUORtdUMdI52Om5kZAw7yy7CCdq9Qz1emrPU3Nr3yMrNsnDaXOe6Nk8ZLWt6klucDzWbqPU1Pe7tbI4YKqMiujdmeB8bThkowC4YJ59PQ+S3k+knUlHbIbVgspJ2veXnvOAjka53Tm4ufk/MrYartFVdaiiNLtxBVsmfk47rWSNOPM5eOSI36IiAiIgIiICIiAiIgIiICIiAiIgIigXdqFC3V/sBp5uJxhDuy3bkkDd1zjnnogvkREEvX/STSfolR+8gVQpev8ApJpP0So/eQKoQfl72xsJf0AyV4UFwpbjb2TUTt0b27muweY8+fNfqu/2J/5p/wACub6JuerItD0raOgifGIAGvNUGlwx1LeGcfLKDo1tr6W6UDJqB2+N4y1wBGR58+ayVLdlv0e0X80P8SqlBN33+ONu/r/3YVIpq+/xxt39f+7CpUBERBj3CiprjRPirWh8b2lrmnoQVO6Uram3VjrdeHF0kTd0Erus8PQEn/eM91w+R8VVKT7SWU8djbNuLKiGQOpXNGXGY91sYb8QfktLfIk+GUFYi8aN076Rhqmhry0FzQcgHHMA+OCvZAREQEREBERAREQEREBERAREQERT941XSUVXwLex1VU+EMPMt9ZX+7G31cfkCgoEUkYtcRDj76Z7vGjwWtx5Nn67x5lu0+Q6rY2TU9DdKgwyh0FQBl0Eo2yD1b4Ob9ppIQbxcE9lz/4gy0+E+/8AuA8f2kLva5GKQD/xDEn4ouJ+yER//FSrHXERaO96oobVOIow6eocO7BCN0h9XeDW/acQFUYdf9JNJ+iVH7yBVC5/LT6lqL7HUTSUkdWI38KjO5w4RLd4dKCDu3BneDMDHQ5K31m1ZS1tWILmx1LVf7mbHe9YnjuSD1ac+YCDfzx8WBzemQR+0KTtF109pi2RW6qrIjLExsWD3XEkDHdycE5HLPiq9cJ1tbTL2507cflH08nzDTz/AHRRY7Dpaz/i/p6Cm38ThMDd+3bux44ycftW1Raa+6mttke1k5c+Z/uQRDfK/wCTR0H2jgeqIw77/HG3f1/7sKlUDU0+obtdYJa2aChmG/2anLeM48hv4h3NBO3wZ0znJWz/AA1qa1nF4ohMwdZaN+T8zC/Dv/aXIKtFo7Xq6x3ObZBMGy+MUoMco/oPAd+wLeIPzI9kbC6QgADJJ6ADxKkbAx+qbuLhVA8BmW0cbhjIPJ1QQfFw5N8m8/iX2/Odqm8GgpifZ48OrHg+9nm2nBHi7k5/k3A+JVrGNjYBGAABgAdAB4BB+kREBERAREQEREBERAREQEREBau+6gtlhhDrk/BccMY0F0kh8mMblxPyC2ikrfDE/tNq3PaC5tLAGuI5ty6bOD4ZwM/JB+eBqPVA/wBcLqCmP8mwj2qQfbeMtjB8m5d6hUNos9vstLw7XG2NvU4HNx83HqT6nms5EBa69WO3XynDblGHY5tcOT2HzY4d5p9QVsUQSLXaj0x+V3XCmHxDAq4x9ocmyj5AO9HKU/GKxO7UhXcZvB9hLc4O7fxQOHs9/icz3MZ5dF1lSZpKb/ScHbGbvZC7O0Z3cUN3Z88cs+SK+F2o9TH+B3UFKfiIBqpB9kc2xD1OXejVu7JYrbY4C22xhu7m5x5vefrPee84+pK2SIjXyC6fhlpjEHs+3vE7uNnn7vw493+1fq72i33qk4d0jbI3qNw5tPm09QfUc1OVlJE7VgmNpfJIHtAqt8PIchuAMgfgDwxnl0VigkPZ9R6XH+ol1fTD+Te4e1Rj7DzhsgA+F2HcveKi71frDW9p1DWGUMjjikEvEaWvjcwOw17CNwdmTAGOeeWV2NSN3pKZ/aRQl7GkmCckloySwwhpPq3c7B8Nx80WPntuotT8rW00VMf5aVuaiQfdxnkwfafz+ytxYNN2ywtJoWkyO9+aQl80h83vPePy6DwC26IjX1guhucRpBBwR+U37uJ/Qxy/atgo3UNFDPqFsslpfUvZt21AfCMY7wwHyB3dJPh1VkgwbpaLbd4dl1hjlb5SMDsfLPT5haT8UJKE507V1FP9253Fh/UyTJHya4KpRBrdPWansVrbDTkuOS573e9I93Nz3nxc481skRAREQEREBERAREQEREBERAREQFLWz6SK39Gp/8ANOqlS1s+kit/Rqf/ADToqpRERBERAUy76SR+hH98FTKZd9JI/Qj++CCmWv1A9zLDUFhIIhkII5EHYeYK2Cwb5DJUWWdkIy50TwB5ktIA/agg7R2h6cZoWKOqrW+0Cla12S7fxOEAcnHvbvHPVVuhJZZ9FUTp3FznU8ZLnHJJLBkknmSvGy26op+z+GCZmJW0jYy3lkOEQaR5deSytF0lRb9I0kVY3bIyCNrmnwIYARy9UG5UvdfpFof0ep/zU6qFL3X6RaH9Hqf81OgqEREHL+zrtB0/SaLpmXytbxw12/iOcX5L3EZJz4EKh7J6qas0DTvqHue4um7ziSSBPIBknn0AH6l7dmdrqrToalhuceyVjXBzTgkd9xHTI6EFfezO21lp0XDDcWGORrpSWnGRumkcOmRza4H9aCoREQEREBERAREQEREBERAREQERa++XmgsNvM1zdtYCB0JLiejWgcy4+ACDYL4SAOajj2h0VM9pu1NV00TiAJposR8zgbiCS3mfiAXlquKj4nE1bV5pnOxDSwhw43IYDw0l8pz8Iw3pkIM6q1XJXTmLSUXtTwcOlJ208R8d0mO8R9VmT54UzS3c6T1vMdRTGpdPDHvkhYCINjn8nxsy5kffGHHPjkreU1Hfb3TCOFv4MowMNZHtFS5vhjb3YhjwGXfJUVlsdssdKY7XE1gPNx6uefN7j3nE+biSisqirKavpWyUT2yMcMtcwgtPyIXupat0iaWpdPpST2SYnLmAZp5T95FkAE/XZh3PxX6otWezVLYNUx+yTOOGuJ3QSn7uToCfqvwfmiKdam+6itliYPb3ne73ImAvlkPkxjcuP+C89QR3yocxlnkigjIJkncNz2geEbPdyfrOOB5FS1pmpKepczRMJrKgnbLXTuJjafHdKeb/AObi5D7KDYT1t5naKm/StttLGQ7h7mmWTHMCV5y1oP1GZJ6ZWCdQSfjF+EPZKn2MQ8HicPve/v4nC/K8PljO3PjjC3lt0lEKsT6gkNXUDmHSDEUR+5i91v53N3qqVFYttuNFdaQS26RskbujmHI//fRZSm7jpOI1ZnsEhpKg83OjAMcp++j913z5O9V40+q57ZOItYRezuJw2duTTSn0d1jJ+rJj0JRFUi+NcHNy3mCpmt1aKiqdBpeP2uZpw4g4giP3kvTI+o3LvRBQVlXTUNM6Ste1jGjLnOIAA9SVKW+rdqTWENVbo3imhilZxnjaJTIY8cMHvFo4Z72Mc+WVk0eknVdS2bVkvtcoOWx4xTRH7uIk5I+u8k/JVAAA5IPqIiAiIgIiICIiAiIgIiICIiAiIgIiICi9avig1ban3DAgEsgy7oJXMAiz4fXwfPCtFi3O3UV2oXQ3JjZI3jDmuHI//fqOYQYeq5qCDTVQbsQIuE7fnxBB5c/E+HqsDs/o3M0ZQGvYOKynaAXDvMBaOQzzHdDQR6LHpOznTVPUMe6OSThnLGSyyPYw+G1jnFvL5KtQEREBeFbSU1fTOjrWNkY4Yc14BaR6gr3RBJjQdBu2SzVDqUcxSOkzCPTpvLB4RlxaPLwVRBBFTQhlO0Na0YDWgAAeQA5L0RAREQF5zwxVEJZUNDmkYLXDII9QV6Igk3aDoN2yGaoZSk5dSskxET5D42s82NcGnA5dc0tFR01BStjoWNjY0Ya1gAaPkAvdEBERAREQEREBERAREQEREBERAREQEREBERAREQEREBERAREQEREBERAREQEREBERAREQEREBERAREQEREBERAREQEREBER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9" descr="data:image/jpeg;base64,/9j/4AAQSkZJRgABAQAAAQABAAD/2wCEAAkGBwgHBhQTBxQWFRUXGR8bGRgXGR4gGhkgHRwdHSAfGx8fIyoiJyAlHhkeIjEhJSo3Li4uGiE1OzMsNygwMCsBCgoKDQwOGBAPFCwcHBwsLCwsLCwsLCwsLCwsLCwsLCwsLDcsNywsLCwsLCwsLCwsLCwsLCwrLCwsLCwsLDcsLP/AABEIALcBEwMBIgACEQEDEQH/xAAbAAEBAAMBAQEAAAAAAAAAAAAABgQFBwMBAv/EAE0QAAEDAwIDBQQECAoIBwAAAAEAAgMEBREGEhMhMQciQVFhFDJCcTdSYmMVFjNydIGRsyM2Q3OCg6GjsbIXJDRTVJTB0wgmRJLC4fH/xAAVAQEBAAAAAAAAAAAAAAAAAAAAAf/EABYRAQEBAAAAAAAAAAAAAAAAAAABIf/aAAwDAQACEQMRAD8A7iiIgIiICIiAiIgIiICIiAiIgIiICIiAiIgIiICLX3y9W+w0PFujwxucDxc4no1rRzLj5BaGk7QrPLWNjrY6mm3nDH1MDo2PJ6YceXPwzhBXIiICIiAiLAvV4oLFQGa6PDGDlk9ST0DQOZcfADmgz0UhT9olmdVNZXR1NMHnDJKiB8cbiemHHkM+uFvqu801JeoKaQO3ztkcwgDaBEGl245z8YxgHx6INii1tde6aivdNSyh2+oEhYQBtHCDXO3HORycMYB/UtkgIiICIiAiIgIiICIiAiIgIiICIiAiIgIiICIiAiIgi9QmL/STbvb/AMnw5+Fn3eN3P1btmcePXC2HaKLedEVf4W28PhO97HvfBj7W/GPHOFtL5ZLdfqHhXVge3OR1BaR0c1w5hw8wpCu0tYLDVU8t4dV1LDK1jDUTukihc7IY5zXHGN2GgkHBcPmiqzTHtX4tUv4Q/K8GPiZ67tg3f25WzU9artVx6mqKO7EF35ancBgPiOAW+r438j6OaVQogiIgKM1UYvx8tft/5L+G2593jbRsz4Z278eqs1MX11BqC8/g6qgEzBHxZnEkcHJxHtI573EOIwQQAT8wy9cC3nSFV+FscLgv3Z/NOMfazjHjnChnsvj6ywildGyp9kmyZmlzfycGchpBz+tU9N2d2dlQ11bJU1IYcsjqJ3yRtI6EMPI49cre1dnpqu8wVMhdvgbI1gBG0iUNDtwxn4BjmgiJ4r/H2kWv8YJIH92q2cBjmY/g2bt25zs/DjHkV0ha2tstLW3qnqZi7iU4kDACNp4oDXbhjJ5NGMFbJAREQEREBERAREQEREBERAREQEREBERAREQEREBERAWJdrdTXe2yQVw3RyNLXD5+I9R1B8wstEHO9tzuNoLOtytkndJ5cdu3kfzZosg+TwfJW1kulLe7THUUJyyRocPMeYPqDkH1ChO126y6Vmpq20loqHEwEOGWviwX94ZHuvAI8t5814dm0Gp7jY31NNPFAyolfIIzCXAc8Oc3vtwHOBOPPJ8VFdQRTf4P1b/xkH/LH/up+D9W/wDGQf8ALH/uqo2moLtBY7PJPU5IYOTR1c4nDWt9XOIA+awdHWie2W5z7jg1NQ7izkdN7gBtb9ljQGgenqsdmnrpWXKGS/1LJWQuL2Rsi2Avxhrn5c7O3JIHnz8FTICIiAiIgIiICIiAiIgIiICIiAi+OOGrRaFu9TftJU9TXbRJIzc7aMN6kcgSfLzQb5FCWrXNS7QFLV1cYlqal3Djij7ofIXvAHPO1oa3JcemCvWpq+0C30/Hmjo5mtG58EfEbJgcyGPOQ53XqAgtkWDY7rTXu0RVFCcskaHDPUZ8D6g8j8lnICIiAiL5kZwg+oiIOR6+7QdR2HW/slv4PDdw9u5hLu/yPPcPHPguuLh3ajRmTtcosfynA/smcF3FRaIiKo4d21Oqb9rikoKL3tgx6OlcQSfzWsDvkSu0W2hgtlvjhpBhkbQxo9GjAXMtCUX4w9p1wuM3NkMhhi/OADCR8mD+8XVlFoiL8iRhdgEZ8s81UfpF8Lmt949Uc5rfeOMoPqIiAiIgIiICIiAiIgIiICIiD4/3SuX9nGh7Fc9EUk1W2UvczJ21EzR7xHJrXgDp4BdRX5jYyJmIwAB0AGAg5Fp6GrZ2b2irpIzKKSV0kkbRlxY4yscWjxc3dnHzVZV9pemfYSbfLx5XDDII2OMrneDS3GRz5d5WMcbImYiAAHgBgL8tghZJua1od5gDP7UHJqnVs3ZnpygpZY2yTu3SzR5xw2ve55aCPi3PwPDuH0XQtK6ptWqaDiWp+ce+w8nsPk4f9eh8Csu82O13yn2XeFkrfDe0Ej1aeoPqFzmu7Jqm0V4qdDVToZG8wyQ5aR9XcBnb6ODvmouOrL8TSxwRF0xDWgZJJwAPMkqGodaX2NgprpQSe3kd1jHNEMgHIyCQk7WAkZHMjcOuVnw6TqbxKJNaSCfHNtMzIpWeWWnnIR5v5eiqDtT119fs0dGHs5g1coIgb/Njk6U/m4by95BoWmmBkuFRUSVR5ipEha6M+UTR3Gs82YwfHKq2MbGwBgAA5ADoF+kEibve9NctQsNTTj/1UDO+wffQjJ/px5HmAqW319Jc6RstvkbIx3RzCCD+xZKmrhpKMVZn07IaSc83FgzFKfvYvdd+cMO9UEj2g0hk7WrOfrE/3bt//VdTXK75X3VutLdJe6R4lp+Nj2fD2T748fwWSHDn1a/GPMjmqr2rWN1/2aGGiYfinPFlx6MjIYD06vPyRVSSGjmpm8a1tFK18dvk49QAdscDXSkOxy3bAQ0Z6lxHivg0VTVb92oZ56w/UlfthHyijDW4/OyqCioqSggDKGNkbB0axoaB+ockRJ9mENPbNK0kVKHScaMzPmaO4Xkt3Bzjz3ZdgZGe4emFm0mq5KqOgdwHM9re9pa84dFsY93MY6nZjHLqsWX/AMm37eOVDVP73lTzu+L0jlPI+T8H4lYEA9UVz693+5XWiZT07uC6eufSmSPIc2OPcXFpzyeWtxnwzyWdVdmenDS/6gx8MwHcqGSP4od4OLs97n4HkttqfTUN5twbSOEErJBNFI1o7so+IjxB5hw8QVp5mdodZTmF/sUORtdUMdI52Om5kZAw7yy7CCdq9Qz1emrPU3Nr3yMrNsnDaXOe6Nk8ZLWt6klucDzWbqPU1Pe7tbI4YKqMiujdmeB8bThkowC4YJ59PQ+S3k+knUlHbIbVgspJ2veXnvOAjka53Tm4ufk/MrYartFVdaiiNLtxBVsmfk47rWSNOPM5eOSI36IiAiIgIiICIiAiIgIiICIiAiIgIigXdqFC3V/sBp5uJxhDuy3bkkDd1zjnnogvkREEvX/STSfolR+8gVQpev8ApJpP0So/eQKoQfl72xsJf0AyV4UFwpbjb2TUTt0b27muweY8+fNfqu/2J/5p/wACub6JuerItD0raOgifGIAGvNUGlwx1LeGcfLKDo1tr6W6UDJqB2+N4y1wBGR58+ayVLdlv0e0X80P8SqlBN33+ONu/r/3YVIpq+/xxt39f+7CpUBERBj3CiprjRPirWh8b2lrmnoQVO6Uram3VjrdeHF0kTd0Erus8PQEn/eM91w+R8VVKT7SWU8djbNuLKiGQOpXNGXGY91sYb8QfktLfIk+GUFYi8aN076Rhqmhry0FzQcgHHMA+OCvZAREQEREBERAREQEREBERAREQERT941XSUVXwLex1VU+EMPMt9ZX+7G31cfkCgoEUkYtcRDj76Z7vGjwWtx5Nn67x5lu0+Q6rY2TU9DdKgwyh0FQBl0Eo2yD1b4Ob9ppIQbxcE9lz/4gy0+E+/8AuA8f2kLva5GKQD/xDEn4ouJ+yER//FSrHXERaO96oobVOIow6eocO7BCN0h9XeDW/acQFUYdf9JNJ+iVH7yBVC5/LT6lqL7HUTSUkdWI38KjO5w4RLd4dKCDu3BneDMDHQ5K31m1ZS1tWILmx1LVf7mbHe9YnjuSD1ac+YCDfzx8WBzemQR+0KTtF109pi2RW6qrIjLExsWD3XEkDHdycE5HLPiq9cJ1tbTL2507cflH08nzDTz/AHRRY7Dpaz/i/p6Cm38ThMDd+3bux44ycftW1Raa+6mttke1k5c+Z/uQRDfK/wCTR0H2jgeqIw77/HG3f1/7sKlUDU0+obtdYJa2aChmG/2anLeM48hv4h3NBO3wZ0znJWz/AA1qa1nF4ohMwdZaN+T8zC/Dv/aXIKtFo7Xq6x3ObZBMGy+MUoMco/oPAd+wLeIPzI9kbC6QgADJJ6ADxKkbAx+qbuLhVA8BmW0cbhjIPJ1QQfFw5N8m8/iX2/Odqm8GgpifZ48OrHg+9nm2nBHi7k5/k3A+JVrGNjYBGAABgAdAB4BB+kREBERAREQEREBERAREQEREBau+6gtlhhDrk/BccMY0F0kh8mMblxPyC2ikrfDE/tNq3PaC5tLAGuI5ty6bOD4ZwM/JB+eBqPVA/wBcLqCmP8mwj2qQfbeMtjB8m5d6hUNos9vstLw7XG2NvU4HNx83HqT6nms5EBa69WO3XynDblGHY5tcOT2HzY4d5p9QVsUQSLXaj0x+V3XCmHxDAq4x9ocmyj5AO9HKU/GKxO7UhXcZvB9hLc4O7fxQOHs9/icz3MZ5dF1lSZpKb/ScHbGbvZC7O0Z3cUN3Z88cs+SK+F2o9TH+B3UFKfiIBqpB9kc2xD1OXejVu7JYrbY4C22xhu7m5x5vefrPee84+pK2SIjXyC6fhlpjEHs+3vE7uNnn7vw493+1fq72i33qk4d0jbI3qNw5tPm09QfUc1OVlJE7VgmNpfJIHtAqt8PIchuAMgfgDwxnl0VigkPZ9R6XH+ol1fTD+Te4e1Rj7DzhsgA+F2HcveKi71frDW9p1DWGUMjjikEvEaWvjcwOw17CNwdmTAGOeeWV2NSN3pKZ/aRQl7GkmCckloySwwhpPq3c7B8Nx80WPntuotT8rW00VMf5aVuaiQfdxnkwfafz+ytxYNN2ywtJoWkyO9+aQl80h83vPePy6DwC26IjX1guhucRpBBwR+U37uJ/Qxy/atgo3UNFDPqFsslpfUvZt21AfCMY7wwHyB3dJPh1VkgwbpaLbd4dl1hjlb5SMDsfLPT5haT8UJKE507V1FP9253Fh/UyTJHya4KpRBrdPWansVrbDTkuOS573e9I93Nz3nxc481skRAREQEREBERAREQEREBERAREQFLWz6SK39Gp/8ANOqlS1s+kit/Rqf/ADToqpRERBERAUy76SR+hH98FTKZd9JI/Qj++CCmWv1A9zLDUFhIIhkII5EHYeYK2Cwb5DJUWWdkIy50TwB5ktIA/agg7R2h6cZoWKOqrW+0Cla12S7fxOEAcnHvbvHPVVuhJZZ9FUTp3FznU8ZLnHJJLBkknmSvGy26op+z+GCZmJW0jYy3lkOEQaR5deSytF0lRb9I0kVY3bIyCNrmnwIYARy9UG5UvdfpFof0ep/zU6qFL3X6RaH9Hqf81OgqEREHL+zrtB0/SaLpmXytbxw12/iOcX5L3EZJz4EKh7J6qas0DTvqHue4um7ziSSBPIBknn0AH6l7dmdrqrToalhuceyVjXBzTgkd9xHTI6EFfezO21lp0XDDcWGORrpSWnGRumkcOmRza4H9aCoREQEREBERAREQEREBERAREQERa++XmgsNvM1zdtYCB0JLiejWgcy4+ACDYL4SAOajj2h0VM9pu1NV00TiAJposR8zgbiCS3mfiAXlquKj4nE1bV5pnOxDSwhw43IYDw0l8pz8Iw3pkIM6q1XJXTmLSUXtTwcOlJ208R8d0mO8R9VmT54UzS3c6T1vMdRTGpdPDHvkhYCINjn8nxsy5kffGHHPjkreU1Hfb3TCOFv4MowMNZHtFS5vhjb3YhjwGXfJUVlsdssdKY7XE1gPNx6uefN7j3nE+biSisqirKavpWyUT2yMcMtcwgtPyIXupat0iaWpdPpST2SYnLmAZp5T95FkAE/XZh3PxX6otWezVLYNUx+yTOOGuJ3QSn7uToCfqvwfmiKdam+6itliYPb3ne73ImAvlkPkxjcuP+C89QR3yocxlnkigjIJkncNz2geEbPdyfrOOB5FS1pmpKepczRMJrKgnbLXTuJjafHdKeb/AObi5D7KDYT1t5naKm/StttLGQ7h7mmWTHMCV5y1oP1GZJ6ZWCdQSfjF+EPZKn2MQ8HicPve/v4nC/K8PljO3PjjC3lt0lEKsT6gkNXUDmHSDEUR+5i91v53N3qqVFYttuNFdaQS26RskbujmHI//fRZSm7jpOI1ZnsEhpKg83OjAMcp++j913z5O9V40+q57ZOItYRezuJw2duTTSn0d1jJ+rJj0JRFUi+NcHNy3mCpmt1aKiqdBpeP2uZpw4g4giP3kvTI+o3LvRBQVlXTUNM6Ste1jGjLnOIAA9SVKW+rdqTWENVbo3imhilZxnjaJTIY8cMHvFo4Z72Mc+WVk0eknVdS2bVkvtcoOWx4xTRH7uIk5I+u8k/JVAAA5IPqIiAiIgIiICIiAiIgIiICIiAiIgIiICi9avig1ban3DAgEsgy7oJXMAiz4fXwfPCtFi3O3UV2oXQ3JjZI3jDmuHI//fqOYQYeq5qCDTVQbsQIuE7fnxBB5c/E+HqsDs/o3M0ZQGvYOKynaAXDvMBaOQzzHdDQR6LHpOznTVPUMe6OSThnLGSyyPYw+G1jnFvL5KtQEREBeFbSU1fTOjrWNkY4Yc14BaR6gr3RBJjQdBu2SzVDqUcxSOkzCPTpvLB4RlxaPLwVRBBFTQhlO0Na0YDWgAAeQA5L0RAREQF5zwxVEJZUNDmkYLXDII9QV6Igk3aDoN2yGaoZSk5dSskxET5D42s82NcGnA5dc0tFR01BStjoWNjY0Ya1gAaPkAvdEBERAREQEREBERAREQEREBERAREQEREBERAREQEREBERAREQEREBERAREQEREBERAREQEREBERAREQEREBERAREQEREBER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1" descr="data:image/jpeg;base64,/9j/4AAQSkZJRgABAQAAAQABAAD/2wCEAAkGBwgHBhQTBxQWFRUXGR8bGRgXGR4gGhkgHRwdHSAfGx8fIyoiJyAlHhkeIjEhJSo3Li4uGiE1OzMsNygwMCsBCgoKDQwOGBAPFCwcHBwsLCwsLCwsLCwsLCwsLCwsLCwsLDcsNywsLCwsLCwsLCwsLCwsLCwrLCwsLCwsLDcsLP/AABEIALcBEwMBIgACEQEDEQH/xAAbAAEBAAMBAQEAAAAAAAAAAAAABgQFBwMBAv/EAE0QAAEDAwIDBQQECAoIBwAAAAEAAgMEBREGEhMhMQciQVFhFDJCcTdSYmMVFjNydIGRsyM2Q3OCg6GjsbIXJDRTVJTB0wgmRJLC4fH/xAAVAQEBAAAAAAAAAAAAAAAAAAAAAf/EABYRAQEBAAAAAAAAAAAAAAAAAAABIf/aAAwDAQACEQMRAD8A7iiIgIiICIiAiIgIiICIiAiIgIiICIiAiIgIiICLX3y9W+w0PFujwxucDxc4no1rRzLj5BaGk7QrPLWNjrY6mm3nDH1MDo2PJ6YceXPwzhBXIiICIiAiLAvV4oLFQGa6PDGDlk9ST0DQOZcfADmgz0UhT9olmdVNZXR1NMHnDJKiB8cbiemHHkM+uFvqu801JeoKaQO3ztkcwgDaBEGl245z8YxgHx6INii1tde6aivdNSyh2+oEhYQBtHCDXO3HORycMYB/UtkgIiICIiAiIgIiICIiAiIgIiICIiAiIgIiICIiAiIgi9QmL/STbvb/AMnw5+Fn3eN3P1btmcePXC2HaKLedEVf4W28PhO97HvfBj7W/GPHOFtL5ZLdfqHhXVge3OR1BaR0c1w5hw8wpCu0tYLDVU8t4dV1LDK1jDUTukihc7IY5zXHGN2GgkHBcPmiqzTHtX4tUv4Q/K8GPiZ67tg3f25WzU9artVx6mqKO7EF35ancBgPiOAW+r438j6OaVQogiIgKM1UYvx8tft/5L+G2593jbRsz4Z278eqs1MX11BqC8/g6qgEzBHxZnEkcHJxHtI573EOIwQQAT8wy9cC3nSFV+FscLgv3Z/NOMfazjHjnChnsvj6ywildGyp9kmyZmlzfycGchpBz+tU9N2d2dlQ11bJU1IYcsjqJ3yRtI6EMPI49cre1dnpqu8wVMhdvgbI1gBG0iUNDtwxn4BjmgiJ4r/H2kWv8YJIH92q2cBjmY/g2bt25zs/DjHkV0ha2tstLW3qnqZi7iU4kDACNp4oDXbhjJ5NGMFbJAREQEREBERAREQEREBERAREQEREBERAREQEREBERAWJdrdTXe2yQVw3RyNLXD5+I9R1B8wstEHO9tzuNoLOtytkndJ5cdu3kfzZosg+TwfJW1kulLe7THUUJyyRocPMeYPqDkH1ChO126y6Vmpq20loqHEwEOGWviwX94ZHuvAI8t5814dm0Gp7jY31NNPFAyolfIIzCXAc8Oc3vtwHOBOPPJ8VFdQRTf4P1b/xkH/LH/up+D9W/wDGQf8ALH/uqo2moLtBY7PJPU5IYOTR1c4nDWt9XOIA+awdHWie2W5z7jg1NQ7izkdN7gBtb9ljQGgenqsdmnrpWXKGS/1LJWQuL2Rsi2Avxhrn5c7O3JIHnz8FTICIiAiIgIiICIiAiIgIiICIiAi+OOGrRaFu9TftJU9TXbRJIzc7aMN6kcgSfLzQb5FCWrXNS7QFLV1cYlqal3Djij7ofIXvAHPO1oa3JcemCvWpq+0C30/Hmjo5mtG58EfEbJgcyGPOQ53XqAgtkWDY7rTXu0RVFCcskaHDPUZ8D6g8j8lnICIiAiL5kZwg+oiIOR6+7QdR2HW/slv4PDdw9u5hLu/yPPcPHPguuLh3ajRmTtcosfynA/smcF3FRaIiKo4d21Oqb9rikoKL3tgx6OlcQSfzWsDvkSu0W2hgtlvjhpBhkbQxo9GjAXMtCUX4w9p1wuM3NkMhhi/OADCR8mD+8XVlFoiL8iRhdgEZ8s81UfpF8Lmt949Uc5rfeOMoPqIiAiIgIiICIiAiIgIiICIiD4/3SuX9nGh7Fc9EUk1W2UvczJ21EzR7xHJrXgDp4BdRX5jYyJmIwAB0AGAg5Fp6GrZ2b2irpIzKKSV0kkbRlxY4yscWjxc3dnHzVZV9pemfYSbfLx5XDDII2OMrneDS3GRz5d5WMcbImYiAAHgBgL8tghZJua1od5gDP7UHJqnVs3ZnpygpZY2yTu3SzR5xw2ve55aCPi3PwPDuH0XQtK6ptWqaDiWp+ce+w8nsPk4f9eh8Csu82O13yn2XeFkrfDe0Ej1aeoPqFzmu7Jqm0V4qdDVToZG8wyQ5aR9XcBnb6ODvmouOrL8TSxwRF0xDWgZJJwAPMkqGodaX2NgprpQSe3kd1jHNEMgHIyCQk7WAkZHMjcOuVnw6TqbxKJNaSCfHNtMzIpWeWWnnIR5v5eiqDtT119fs0dGHs5g1coIgb/Njk6U/m4by95BoWmmBkuFRUSVR5ipEha6M+UTR3Gs82YwfHKq2MbGwBgAA5ADoF+kEibve9NctQsNTTj/1UDO+wffQjJ/px5HmAqW319Jc6RstvkbIx3RzCCD+xZKmrhpKMVZn07IaSc83FgzFKfvYvdd+cMO9UEj2g0hk7WrOfrE/3bt//VdTXK75X3VutLdJe6R4lp+Nj2fD2T748fwWSHDn1a/GPMjmqr2rWN1/2aGGiYfinPFlx6MjIYD06vPyRVSSGjmpm8a1tFK18dvk49QAdscDXSkOxy3bAQ0Z6lxHivg0VTVb92oZ56w/UlfthHyijDW4/OyqCioqSggDKGNkbB0axoaB+ockRJ9mENPbNK0kVKHScaMzPmaO4Xkt3Bzjz3ZdgZGe4emFm0mq5KqOgdwHM9re9pa84dFsY93MY6nZjHLqsWX/AMm37eOVDVP73lTzu+L0jlPI+T8H4lYEA9UVz693+5XWiZT07uC6eufSmSPIc2OPcXFpzyeWtxnwzyWdVdmenDS/6gx8MwHcqGSP4od4OLs97n4HkttqfTUN5twbSOEErJBNFI1o7so+IjxB5hw8QVp5mdodZTmF/sUORtdUMdI52Om5kZAw7yy7CCdq9Qz1emrPU3Nr3yMrNsnDaXOe6Nk8ZLWt6klucDzWbqPU1Pe7tbI4YKqMiujdmeB8bThkowC4YJ59PQ+S3k+knUlHbIbVgspJ2veXnvOAjka53Tm4ufk/MrYartFVdaiiNLtxBVsmfk47rWSNOPM5eOSI36IiAiIgIiICIiAiIgIiICIiAiIgIigXdqFC3V/sBp5uJxhDuy3bkkDd1zjnnogvkREEvX/STSfolR+8gVQpev8ApJpP0So/eQKoQfl72xsJf0AyV4UFwpbjb2TUTt0b27muweY8+fNfqu/2J/5p/wACub6JuerItD0raOgifGIAGvNUGlwx1LeGcfLKDo1tr6W6UDJqB2+N4y1wBGR58+ayVLdlv0e0X80P8SqlBN33+ONu/r/3YVIpq+/xxt39f+7CpUBERBj3CiprjRPirWh8b2lrmnoQVO6Uram3VjrdeHF0kTd0Erus8PQEn/eM91w+R8VVKT7SWU8djbNuLKiGQOpXNGXGY91sYb8QfktLfIk+GUFYi8aN076Rhqmhry0FzQcgHHMA+OCvZAREQEREBERAREQEREBERAREQERT941XSUVXwLex1VU+EMPMt9ZX+7G31cfkCgoEUkYtcRDj76Z7vGjwWtx5Nn67x5lu0+Q6rY2TU9DdKgwyh0FQBl0Eo2yD1b4Ob9ppIQbxcE9lz/4gy0+E+/8AuA8f2kLva5GKQD/xDEn4ouJ+yER//FSrHXERaO96oobVOIow6eocO7BCN0h9XeDW/acQFUYdf9JNJ+iVH7yBVC5/LT6lqL7HUTSUkdWI38KjO5w4RLd4dKCDu3BneDMDHQ5K31m1ZS1tWILmx1LVf7mbHe9YnjuSD1ac+YCDfzx8WBzemQR+0KTtF109pi2RW6qrIjLExsWD3XEkDHdycE5HLPiq9cJ1tbTL2507cflH08nzDTz/AHRRY7Dpaz/i/p6Cm38ThMDd+3bux44ycftW1Raa+6mttke1k5c+Z/uQRDfK/wCTR0H2jgeqIw77/HG3f1/7sKlUDU0+obtdYJa2aChmG/2anLeM48hv4h3NBO3wZ0znJWz/AA1qa1nF4ohMwdZaN+T8zC/Dv/aXIKtFo7Xq6x3ObZBMGy+MUoMco/oPAd+wLeIPzI9kbC6QgADJJ6ADxKkbAx+qbuLhVA8BmW0cbhjIPJ1QQfFw5N8m8/iX2/Odqm8GgpifZ48OrHg+9nm2nBHi7k5/k3A+JVrGNjYBGAABgAdAB4BB+kREBERAREQEREBERAREQEREBau+6gtlhhDrk/BccMY0F0kh8mMblxPyC2ikrfDE/tNq3PaC5tLAGuI5ty6bOD4ZwM/JB+eBqPVA/wBcLqCmP8mwj2qQfbeMtjB8m5d6hUNos9vstLw7XG2NvU4HNx83HqT6nms5EBa69WO3XynDblGHY5tcOT2HzY4d5p9QVsUQSLXaj0x+V3XCmHxDAq4x9ocmyj5AO9HKU/GKxO7UhXcZvB9hLc4O7fxQOHs9/icz3MZ5dF1lSZpKb/ScHbGbvZC7O0Z3cUN3Z88cs+SK+F2o9TH+B3UFKfiIBqpB9kc2xD1OXejVu7JYrbY4C22xhu7m5x5vefrPee84+pK2SIjXyC6fhlpjEHs+3vE7uNnn7vw493+1fq72i33qk4d0jbI3qNw5tPm09QfUc1OVlJE7VgmNpfJIHtAqt8PIchuAMgfgDwxnl0VigkPZ9R6XH+ol1fTD+Te4e1Rj7DzhsgA+F2HcveKi71frDW9p1DWGUMjjikEvEaWvjcwOw17CNwdmTAGOeeWV2NSN3pKZ/aRQl7GkmCckloySwwhpPq3c7B8Nx80WPntuotT8rW00VMf5aVuaiQfdxnkwfafz+ytxYNN2ywtJoWkyO9+aQl80h83vPePy6DwC26IjX1guhucRpBBwR+U37uJ/Qxy/atgo3UNFDPqFsslpfUvZt21AfCMY7wwHyB3dJPh1VkgwbpaLbd4dl1hjlb5SMDsfLPT5haT8UJKE507V1FP9253Fh/UyTJHya4KpRBrdPWansVrbDTkuOS573e9I93Nz3nxc481skRAREQEREBERAREQEREBERAREQFLWz6SK39Gp/8ANOqlS1s+kit/Rqf/ADToqpRERBERAUy76SR+hH98FTKZd9JI/Qj++CCmWv1A9zLDUFhIIhkII5EHYeYK2Cwb5DJUWWdkIy50TwB5ktIA/agg7R2h6cZoWKOqrW+0Cla12S7fxOEAcnHvbvHPVVuhJZZ9FUTp3FznU8ZLnHJJLBkknmSvGy26op+z+GCZmJW0jYy3lkOEQaR5deSytF0lRb9I0kVY3bIyCNrmnwIYARy9UG5UvdfpFof0ep/zU6qFL3X6RaH9Hqf81OgqEREHL+zrtB0/SaLpmXytbxw12/iOcX5L3EZJz4EKh7J6qas0DTvqHue4um7ziSSBPIBknn0AH6l7dmdrqrToalhuceyVjXBzTgkd9xHTI6EFfezO21lp0XDDcWGORrpSWnGRumkcOmRza4H9aCoREQEREBERAREQEREBERAREQERa++XmgsNvM1zdtYCB0JLiejWgcy4+ACDYL4SAOajj2h0VM9pu1NV00TiAJposR8zgbiCS3mfiAXlquKj4nE1bV5pnOxDSwhw43IYDw0l8pz8Iw3pkIM6q1XJXTmLSUXtTwcOlJ208R8d0mO8R9VmT54UzS3c6T1vMdRTGpdPDHvkhYCINjn8nxsy5kffGHHPjkreU1Hfb3TCOFv4MowMNZHtFS5vhjb3YhjwGXfJUVlsdssdKY7XE1gPNx6uefN7j3nE+biSisqirKavpWyUT2yMcMtcwgtPyIXupat0iaWpdPpST2SYnLmAZp5T95FkAE/XZh3PxX6otWezVLYNUx+yTOOGuJ3QSn7uToCfqvwfmiKdam+6itliYPb3ne73ImAvlkPkxjcuP+C89QR3yocxlnkigjIJkncNz2geEbPdyfrOOB5FS1pmpKepczRMJrKgnbLXTuJjafHdKeb/AObi5D7KDYT1t5naKm/StttLGQ7h7mmWTHMCV5y1oP1GZJ6ZWCdQSfjF+EPZKn2MQ8HicPve/v4nC/K8PljO3PjjC3lt0lEKsT6gkNXUDmHSDEUR+5i91v53N3qqVFYttuNFdaQS26RskbujmHI//fRZSm7jpOI1ZnsEhpKg83OjAMcp++j913z5O9V40+q57ZOItYRezuJw2duTTSn0d1jJ+rJj0JRFUi+NcHNy3mCpmt1aKiqdBpeP2uZpw4g4giP3kvTI+o3LvRBQVlXTUNM6Ste1jGjLnOIAA9SVKW+rdqTWENVbo3imhilZxnjaJTIY8cMHvFo4Z72Mc+WVk0eknVdS2bVkvtcoOWx4xTRH7uIk5I+u8k/JVAAA5IPqIiAiIgIiICIiAiIgIiICIiAiIgIiICi9avig1ban3DAgEsgy7oJXMAiz4fXwfPCtFi3O3UV2oXQ3JjZI3jDmuHI//fqOYQYeq5qCDTVQbsQIuE7fnxBB5c/E+HqsDs/o3M0ZQGvYOKynaAXDvMBaOQzzHdDQR6LHpOznTVPUMe6OSThnLGSyyPYw+G1jnFvL5KtQEREBeFbSU1fTOjrWNkY4Yc14BaR6gr3RBJjQdBu2SzVDqUcxSOkzCPTpvLB4RlxaPLwVRBBFTQhlO0Na0YDWgAAeQA5L0RAREQF5zwxVEJZUNDmkYLXDII9QV6Igk3aDoN2yGaoZSk5dSskxET5D42s82NcGnA5dc0tFR01BStjoWNjY0Ya1gAaPkAvdEBERAREQEREBERAREQEREBERAREQEREBERAREQEREBERAREQEREBERAREQEREBERAREQEREBERAREQEREBERAREQEREBERB//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3" descr="data:image/jpeg;base64,/9j/4AAQSkZJRgABAQAAAQABAAD/2wCEAAkGBwgHBhQTBxQWFRUXGR8bGRgXGR4gGhkgHRwdHSAfGx8fIyoiJyAlHhkeIjEhJSo3Li4uGiE1OzMsNygwMCsBCgoKDQwOGBAPFCwcHBwsLCwsLCwsLCwsLCwsLCwsLCwsLDcsNywsLCwsLCwsLCwsLCwsLCwrLCwsLCwsLDcsLP/AABEIALcBEwMBIgACEQEDEQH/xAAbAAEBAAMBAQEAAAAAAAAAAAAABgQFBwMBAv/EAE0QAAEDAwIDBQQECAoIBwAAAAEAAgMEBREGEhMhMQciQVFhFDJCcTdSYmMVFjNydIGRsyM2Q3OCg6GjsbIXJDRTVJTB0wgmRJLC4fH/xAAVAQEBAAAAAAAAAAAAAAAAAAAAAf/EABYRAQEBAAAAAAAAAAAAAAAAAAABIf/aAAwDAQACEQMRAD8A7iiIgIiICIiAiIgIiICIiAiIgIiICIiAiIgIiICLX3y9W+w0PFujwxucDxc4no1rRzLj5BaGk7QrPLWNjrY6mm3nDH1MDo2PJ6YceXPwzhBXIiICIiAiLAvV4oLFQGa6PDGDlk9ST0DQOZcfADmgz0UhT9olmdVNZXR1NMHnDJKiB8cbiemHHkM+uFvqu801JeoKaQO3ztkcwgDaBEGl245z8YxgHx6INii1tde6aivdNSyh2+oEhYQBtHCDXO3HORycMYB/UtkgIiICIiAiIgIiICIiAiIgIiICIiAiIgIiICIiAiIgi9QmL/STbvb/AMnw5+Fn3eN3P1btmcePXC2HaKLedEVf4W28PhO97HvfBj7W/GPHOFtL5ZLdfqHhXVge3OR1BaR0c1w5hw8wpCu0tYLDVU8t4dV1LDK1jDUTukihc7IY5zXHGN2GgkHBcPmiqzTHtX4tUv4Q/K8GPiZ67tg3f25WzU9artVx6mqKO7EF35ancBgPiOAW+r438j6OaVQogiIgKM1UYvx8tft/5L+G2593jbRsz4Z278eqs1MX11BqC8/g6qgEzBHxZnEkcHJxHtI573EOIwQQAT8wy9cC3nSFV+FscLgv3Z/NOMfazjHjnChnsvj6ywildGyp9kmyZmlzfycGchpBz+tU9N2d2dlQ11bJU1IYcsjqJ3yRtI6EMPI49cre1dnpqu8wVMhdvgbI1gBG0iUNDtwxn4BjmgiJ4r/H2kWv8YJIH92q2cBjmY/g2bt25zs/DjHkV0ha2tstLW3qnqZi7iU4kDACNp4oDXbhjJ5NGMFbJAREQEREBERAREQEREBERAREQEREBERAREQEREBERAWJdrdTXe2yQVw3RyNLXD5+I9R1B8wstEHO9tzuNoLOtytkndJ5cdu3kfzZosg+TwfJW1kulLe7THUUJyyRocPMeYPqDkH1ChO126y6Vmpq20loqHEwEOGWviwX94ZHuvAI8t5814dm0Gp7jY31NNPFAyolfIIzCXAc8Oc3vtwHOBOPPJ8VFdQRTf4P1b/xkH/LH/up+D9W/wDGQf8ALH/uqo2moLtBY7PJPU5IYOTR1c4nDWt9XOIA+awdHWie2W5z7jg1NQ7izkdN7gBtb9ljQGgenqsdmnrpWXKGS/1LJWQuL2Rsi2Avxhrn5c7O3JIHnz8FTICIiAiIgIiICIiAiIgIiICIiAi+OOGrRaFu9TftJU9TXbRJIzc7aMN6kcgSfLzQb5FCWrXNS7QFLV1cYlqal3Djij7ofIXvAHPO1oa3JcemCvWpq+0C30/Hmjo5mtG58EfEbJgcyGPOQ53XqAgtkWDY7rTXu0RVFCcskaHDPUZ8D6g8j8lnICIiAiL5kZwg+oiIOR6+7QdR2HW/slv4PDdw9u5hLu/yPPcPHPguuLh3ajRmTtcosfynA/smcF3FRaIiKo4d21Oqb9rikoKL3tgx6OlcQSfzWsDvkSu0W2hgtlvjhpBhkbQxo9GjAXMtCUX4w9p1wuM3NkMhhi/OADCR8mD+8XVlFoiL8iRhdgEZ8s81UfpF8Lmt949Uc5rfeOMoPqIiAiIgIiICIiAiIgIiICIiD4/3SuX9nGh7Fc9EUk1W2UvczJ21EzR7xHJrXgDp4BdRX5jYyJmIwAB0AGAg5Fp6GrZ2b2irpIzKKSV0kkbRlxY4yscWjxc3dnHzVZV9pemfYSbfLx5XDDII2OMrneDS3GRz5d5WMcbImYiAAHgBgL8tghZJua1od5gDP7UHJqnVs3ZnpygpZY2yTu3SzR5xw2ve55aCPi3PwPDuH0XQtK6ptWqaDiWp+ce+w8nsPk4f9eh8Csu82O13yn2XeFkrfDe0Ej1aeoPqFzmu7Jqm0V4qdDVToZG8wyQ5aR9XcBnb6ODvmouOrL8TSxwRF0xDWgZJJwAPMkqGodaX2NgprpQSe3kd1jHNEMgHIyCQk7WAkZHMjcOuVnw6TqbxKJNaSCfHNtMzIpWeWWnnIR5v5eiqDtT119fs0dGHs5g1coIgb/Njk6U/m4by95BoWmmBkuFRUSVR5ipEha6M+UTR3Gs82YwfHKq2MbGwBgAA5ADoF+kEibve9NctQsNTTj/1UDO+wffQjJ/px5HmAqW319Jc6RstvkbIx3RzCCD+xZKmrhpKMVZn07IaSc83FgzFKfvYvdd+cMO9UEj2g0hk7WrOfrE/3bt//VdTXK75X3VutLdJe6R4lp+Nj2fD2T748fwWSHDn1a/GPMjmqr2rWN1/2aGGiYfinPFlx6MjIYD06vPyRVSSGjmpm8a1tFK18dvk49QAdscDXSkOxy3bAQ0Z6lxHivg0VTVb92oZ56w/UlfthHyijDW4/OyqCioqSggDKGNkbB0axoaB+ockRJ9mENPbNK0kVKHScaMzPmaO4Xkt3Bzjz3ZdgZGe4emFm0mq5KqOgdwHM9re9pa84dFsY93MY6nZjHLqsWX/AMm37eOVDVP73lTzu+L0jlPI+T8H4lYEA9UVz693+5XWiZT07uC6eufSmSPIc2OPcXFpzyeWtxnwzyWdVdmenDS/6gx8MwHcqGSP4od4OLs97n4HkttqfTUN5twbSOEErJBNFI1o7so+IjxB5hw8QVp5mdodZTmF/sUORtdUMdI52Om5kZAw7yy7CCdq9Qz1emrPU3Nr3yMrNsnDaXOe6Nk8ZLWt6klucDzWbqPU1Pe7tbI4YKqMiujdmeB8bThkowC4YJ59PQ+S3k+knUlHbIbVgspJ2veXnvOAjka53Tm4ufk/MrYartFVdaiiNLtxBVsmfk47rWSNOPM5eOSI36IiAiIgIiICIiAiIgIiICIiAiIgIigXdqFC3V/sBp5uJxhDuy3bkkDd1zjnnogvkREEvX/STSfolR+8gVQpev8ApJpP0So/eQKoQfl72xsJf0AyV4UFwpbjb2TUTt0b27muweY8+fNfqu/2J/5p/wACub6JuerItD0raOgifGIAGvNUGlwx1LeGcfLKDo1tr6W6UDJqB2+N4y1wBGR58+ayVLdlv0e0X80P8SqlBN33+ONu/r/3YVIpq+/xxt39f+7CpUBERBj3CiprjRPirWh8b2lrmnoQVO6Uram3VjrdeHF0kTd0Erus8PQEn/eM91w+R8VVKT7SWU8djbNuLKiGQOpXNGXGY91sYb8QfktLfIk+GUFYi8aN076Rhqmhry0FzQcgHHMA+OCvZAREQEREBERAREQEREBERAREQERT941XSUVXwLex1VU+EMPMt9ZX+7G31cfkCgoEUkYtcRDj76Z7vGjwWtx5Nn67x5lu0+Q6rY2TU9DdKgwyh0FQBl0Eo2yD1b4Ob9ppIQbxcE9lz/4gy0+E+/8AuA8f2kLva5GKQD/xDEn4ouJ+yER//FSrHXERaO96oobVOIow6eocO7BCN0h9XeDW/acQFUYdf9JNJ+iVH7yBVC5/LT6lqL7HUTSUkdWI38KjO5w4RLd4dKCDu3BneDMDHQ5K31m1ZS1tWILmx1LVf7mbHe9YnjuSD1ac+YCDfzx8WBzemQR+0KTtF109pi2RW6qrIjLExsWD3XEkDHdycE5HLPiq9cJ1tbTL2507cflH08nzDTz/AHRRY7Dpaz/i/p6Cm38ThMDd+3bux44ycftW1Raa+6mttke1k5c+Z/uQRDfK/wCTR0H2jgeqIw77/HG3f1/7sKlUDU0+obtdYJa2aChmG/2anLeM48hv4h3NBO3wZ0znJWz/AA1qa1nF4ohMwdZaN+T8zC/Dv/aXIKtFo7Xq6x3ObZBMGy+MUoMco/oPAd+wLeIPzI9kbC6QgADJJ6ADxKkbAx+qbuLhVA8BmW0cbhjIPJ1QQfFw5N8m8/iX2/Odqm8GgpifZ48OrHg+9nm2nBHi7k5/k3A+JVrGNjYBGAABgAdAB4BB+kREBERAREQEREBERAREQEREBau+6gtlhhDrk/BccMY0F0kh8mMblxPyC2ikrfDE/tNq3PaC5tLAGuI5ty6bOD4ZwM/JB+eBqPVA/wBcLqCmP8mwj2qQfbeMtjB8m5d6hUNos9vstLw7XG2NvU4HNx83HqT6nms5EBa69WO3XynDblGHY5tcOT2HzY4d5p9QVsUQSLXaj0x+V3XCmHxDAq4x9ocmyj5AO9HKU/GKxO7UhXcZvB9hLc4O7fxQOHs9/icz3MZ5dF1lSZpKb/ScHbGbvZC7O0Z3cUN3Z88cs+SK+F2o9TH+B3UFKfiIBqpB9kc2xD1OXejVu7JYrbY4C22xhu7m5x5vefrPee84+pK2SIjXyC6fhlpjEHs+3vE7uNnn7vw493+1fq72i33qk4d0jbI3qNw5tPm09QfUc1OVlJE7VgmNpfJIHtAqt8PIchuAMgfgDwxnl0VigkPZ9R6XH+ol1fTD+Te4e1Rj7DzhsgA+F2HcveKi71frDW9p1DWGUMjjikEvEaWvjcwOw17CNwdmTAGOeeWV2NSN3pKZ/aRQl7GkmCckloySwwhpPq3c7B8Nx80WPntuotT8rW00VMf5aVuaiQfdxnkwfafz+ytxYNN2ywtJoWkyO9+aQl80h83vPePy6DwC26IjX1guhucRpBBwR+U37uJ/Qxy/atgo3UNFDPqFsslpfUvZt21AfCMY7wwHyB3dJPh1VkgwbpaLbd4dl1hjlb5SMDsfLPT5haT8UJKE507V1FP9253Fh/UyTJHya4KpRBrdPWansVrbDTkuOS573e9I93Nz3nxc481skRAREQEREBERAREQEREBERAREQFLWz6SK39Gp/8ANOqlS1s+kit/Rqf/ADToqpRERBERAUy76SR+hH98FTKZd9JI/Qj++CCmWv1A9zLDUFhIIhkII5EHYeYK2Cwb5DJUWWdkIy50TwB5ktIA/agg7R2h6cZoWKOqrW+0Cla12S7fxOEAcnHvbvHPVVuhJZZ9FUTp3FznU8ZLnHJJLBkknmSvGy26op+z+GCZmJW0jYy3lkOEQaR5deSytF0lRb9I0kVY3bIyCNrmnwIYARy9UG5UvdfpFof0ep/zU6qFL3X6RaH9Hqf81OgqEREHL+zrtB0/SaLpmXytbxw12/iOcX5L3EZJz4EKh7J6qas0DTvqHue4um7ziSSBPIBknn0AH6l7dmdrqrToalhuceyVjXBzTgkd9xHTI6EFfezO21lp0XDDcWGORrpSWnGRumkcOmRza4H9aCoREQEREBERAREQEREBERAREQERa++XmgsNvM1zdtYCB0JLiejWgcy4+ACDYL4SAOajj2h0VM9pu1NV00TiAJposR8zgbiCS3mfiAXlquKj4nE1bV5pnOxDSwhw43IYDw0l8pz8Iw3pkIM6q1XJXTmLSUXtTwcOlJ208R8d0mO8R9VmT54UzS3c6T1vMdRTGpdPDHvkhYCINjn8nxsy5kffGHHPjkreU1Hfb3TCOFv4MowMNZHtFS5vhjb3YhjwGXfJUVlsdssdKY7XE1gPNx6uefN7j3nE+biSisqirKavpWyUT2yMcMtcwgtPyIXupat0iaWpdPpST2SYnLmAZp5T95FkAE/XZh3PxX6otWezVLYNUx+yTOOGuJ3QSn7uToCfqvwfmiKdam+6itliYPb3ne73ImAvlkPkxjcuP+C89QR3yocxlnkigjIJkncNz2geEbPdyfrOOB5FS1pmpKepczRMJrKgnbLXTuJjafHdKeb/AObi5D7KDYT1t5naKm/StttLGQ7h7mmWTHMCV5y1oP1GZJ6ZWCdQSfjF+EPZKn2MQ8HicPve/v4nC/K8PljO3PjjC3lt0lEKsT6gkNXUDmHSDEUR+5i91v53N3qqVFYttuNFdaQS26RskbujmHI//fRZSm7jpOI1ZnsEhpKg83OjAMcp++j913z5O9V40+q57ZOItYRezuJw2duTTSn0d1jJ+rJj0JRFUi+NcHNy3mCpmt1aKiqdBpeP2uZpw4g4giP3kvTI+o3LvRBQVlXTUNM6Ste1jGjLnOIAA9SVKW+rdqTWENVbo3imhilZxnjaJTIY8cMHvFo4Z72Mc+WVk0eknVdS2bVkvtcoOWx4xTRH7uIk5I+u8k/JVAAA5IPqIiAiIgIiICIiAiIgIiICIiAiIgIiICi9avig1ban3DAgEsgy7oJXMAiz4fXwfPCtFi3O3UV2oXQ3JjZI3jDmuHI//fqOYQYeq5qCDTVQbsQIuE7fnxBB5c/E+HqsDs/o3M0ZQGvYOKynaAXDvMBaOQzzHdDQR6LHpOznTVPUMe6OSThnLGSyyPYw+G1jnFvL5KtQEREBeFbSU1fTOjrWNkY4Yc14BaR6gr3RBJjQdBu2SzVDqUcxSOkzCPTpvLB4RlxaPLwVRBBFTQhlO0Na0YDWgAAeQA5L0RAREQF5zwxVEJZUNDmkYLXDII9QV6Igk3aDoN2yGaoZSk5dSskxET5D42s82NcGnA5dc0tFR01BStjoWNjY0Ya1gAaPkAvdEBERAREQEREBERAREQEREBERAREQEREBERAREQEREBERAREQEREBERAREQEREBERAREQEREBERAREQEREBERAREQEREBERB//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p:cNvCxnSpPr/>
          <p:nvPr/>
        </p:nvCxnSpPr>
        <p:spPr>
          <a:xfrm>
            <a:off x="251520" y="4005064"/>
            <a:ext cx="78488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3453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Questions.</a:t>
            </a:r>
            <a:endParaRPr lang="en-GB" dirty="0"/>
          </a:p>
        </p:txBody>
      </p:sp>
      <p:sp>
        <p:nvSpPr>
          <p:cNvPr id="3" name="Content Placeholder 2"/>
          <p:cNvSpPr>
            <a:spLocks noGrp="1"/>
          </p:cNvSpPr>
          <p:nvPr>
            <p:ph idx="1"/>
          </p:nvPr>
        </p:nvSpPr>
        <p:spPr>
          <a:xfrm>
            <a:off x="457200" y="1600200"/>
            <a:ext cx="7620000" cy="4493096"/>
          </a:xfrm>
        </p:spPr>
        <p:txBody>
          <a:bodyPr>
            <a:normAutofit fontScale="92500" lnSpcReduction="10000"/>
          </a:bodyPr>
          <a:lstStyle/>
          <a:p>
            <a:pPr algn="just"/>
            <a:r>
              <a:rPr lang="en-GB" b="1" dirty="0"/>
              <a:t>Discuss the role of neural and/or hormonal mechanisms in aggression - (9 marks + 16 marks</a:t>
            </a:r>
            <a:r>
              <a:rPr lang="en-GB" b="1" dirty="0" smtClean="0"/>
              <a:t>)</a:t>
            </a:r>
          </a:p>
          <a:p>
            <a:pPr algn="just"/>
            <a:endParaRPr lang="en-GB" dirty="0"/>
          </a:p>
          <a:p>
            <a:pPr algn="just"/>
            <a:endParaRPr lang="en-GB" dirty="0" smtClean="0"/>
          </a:p>
          <a:p>
            <a:pPr algn="just"/>
            <a:r>
              <a:rPr lang="en-GB" dirty="0" smtClean="0"/>
              <a:t>There are various neural and hormonal mechanisms linked to aggression, including:…This essay will examine [use 3].</a:t>
            </a:r>
          </a:p>
          <a:p>
            <a:pPr algn="just"/>
            <a:endParaRPr lang="en-GB" dirty="0"/>
          </a:p>
          <a:p>
            <a:pPr algn="just"/>
            <a:r>
              <a:rPr lang="en-GB" dirty="0" smtClean="0"/>
              <a:t>Their role in aggression is complex and research has highlighted the different consequences of increased/decreased levels of these neurotransmitters and hormones and their varied affects on aggression.</a:t>
            </a:r>
          </a:p>
          <a:p>
            <a:pPr algn="just"/>
            <a:endParaRPr lang="en-GB" dirty="0"/>
          </a:p>
          <a:p>
            <a:pPr algn="just"/>
            <a:r>
              <a:rPr lang="en-GB" dirty="0" smtClean="0"/>
              <a:t>For example, serotonin does…supporting research shows…however, [apply two IDA] to this… </a:t>
            </a:r>
            <a:endParaRPr lang="en-GB" dirty="0"/>
          </a:p>
        </p:txBody>
      </p:sp>
    </p:spTree>
    <p:extLst>
      <p:ext uri="{BB962C8B-B14F-4D97-AF65-F5344CB8AC3E}">
        <p14:creationId xmlns:p14="http://schemas.microsoft.com/office/powerpoint/2010/main" val="6983485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t>
            </a:r>
            <a:endParaRPr lang="en-US" dirty="0"/>
          </a:p>
        </p:txBody>
      </p:sp>
      <p:sp>
        <p:nvSpPr>
          <p:cNvPr id="4" name="Rectangle 3"/>
          <p:cNvSpPr/>
          <p:nvPr/>
        </p:nvSpPr>
        <p:spPr>
          <a:xfrm>
            <a:off x="467544" y="1628800"/>
            <a:ext cx="7632848" cy="2308324"/>
          </a:xfrm>
          <a:prstGeom prst="rect">
            <a:avLst/>
          </a:prstGeom>
        </p:spPr>
        <p:txBody>
          <a:bodyPr wrap="square">
            <a:spAutoFit/>
          </a:bodyPr>
          <a:lstStyle/>
          <a:p>
            <a:r>
              <a:rPr lang="en-US" b="1" dirty="0" smtClean="0"/>
              <a:t>Neurotransmitter</a:t>
            </a:r>
            <a:r>
              <a:rPr lang="en-US" dirty="0" smtClean="0"/>
              <a:t> - a electro chemical produced and </a:t>
            </a:r>
            <a:r>
              <a:rPr lang="en-US" dirty="0"/>
              <a:t>released by nerve cells to send signals to other nerve </a:t>
            </a:r>
            <a:r>
              <a:rPr lang="en-US" dirty="0" smtClean="0"/>
              <a:t>cells across a synapse.</a:t>
            </a:r>
          </a:p>
          <a:p>
            <a:endParaRPr lang="en-US" dirty="0" smtClean="0"/>
          </a:p>
          <a:p>
            <a:r>
              <a:rPr lang="en-US" b="1" dirty="0" smtClean="0"/>
              <a:t>Hormone</a:t>
            </a:r>
            <a:r>
              <a:rPr lang="en-US" dirty="0" smtClean="0"/>
              <a:t> - </a:t>
            </a:r>
            <a:r>
              <a:rPr lang="en-GB" dirty="0"/>
              <a:t>S</a:t>
            </a:r>
            <a:r>
              <a:rPr lang="en-GB" dirty="0" smtClean="0"/>
              <a:t>ecreted </a:t>
            </a:r>
            <a:r>
              <a:rPr lang="en-GB" dirty="0"/>
              <a:t>by specialized glands called endocrine glands into the bloodstream. </a:t>
            </a:r>
            <a:r>
              <a:rPr lang="en-GB" dirty="0" smtClean="0"/>
              <a:t>They </a:t>
            </a:r>
            <a:r>
              <a:rPr lang="en-GB" dirty="0"/>
              <a:t>are essential for every activity of daily living, including the processes of digestion, metabolism, growth, reproduction, and even mood control. </a:t>
            </a:r>
            <a:endParaRPr lang="en-US" dirty="0"/>
          </a:p>
          <a:p>
            <a:endParaRPr lang="en-US" dirty="0"/>
          </a:p>
        </p:txBody>
      </p:sp>
      <p:pic>
        <p:nvPicPr>
          <p:cNvPr id="3" name="Picture 2"/>
          <p:cNvPicPr>
            <a:picLocks noChangeAspect="1"/>
          </p:cNvPicPr>
          <p:nvPr/>
        </p:nvPicPr>
        <p:blipFill>
          <a:blip r:embed="rId2"/>
          <a:stretch>
            <a:fillRect/>
          </a:stretch>
        </p:blipFill>
        <p:spPr>
          <a:xfrm>
            <a:off x="4499992" y="3350910"/>
            <a:ext cx="2715939" cy="3507089"/>
          </a:xfrm>
          <a:prstGeom prst="rect">
            <a:avLst/>
          </a:prstGeom>
        </p:spPr>
      </p:pic>
      <p:pic>
        <p:nvPicPr>
          <p:cNvPr id="5" name="Picture 4"/>
          <p:cNvPicPr>
            <a:picLocks noChangeAspect="1"/>
          </p:cNvPicPr>
          <p:nvPr/>
        </p:nvPicPr>
        <p:blipFill>
          <a:blip r:embed="rId3"/>
          <a:stretch>
            <a:fillRect/>
          </a:stretch>
        </p:blipFill>
        <p:spPr>
          <a:xfrm>
            <a:off x="755576" y="3630703"/>
            <a:ext cx="3418386" cy="3212976"/>
          </a:xfrm>
          <a:prstGeom prst="rect">
            <a:avLst/>
          </a:prstGeom>
        </p:spPr>
      </p:pic>
    </p:spTree>
    <p:extLst>
      <p:ext uri="{BB962C8B-B14F-4D97-AF65-F5344CB8AC3E}">
        <p14:creationId xmlns:p14="http://schemas.microsoft.com/office/powerpoint/2010/main" val="3312569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of Three…</a:t>
            </a:r>
            <a:endParaRPr lang="en-GB" dirty="0"/>
          </a:p>
        </p:txBody>
      </p:sp>
      <p:sp>
        <p:nvSpPr>
          <p:cNvPr id="3" name="Content Placeholder 2"/>
          <p:cNvSpPr>
            <a:spLocks noGrp="1"/>
          </p:cNvSpPr>
          <p:nvPr>
            <p:ph idx="1"/>
          </p:nvPr>
        </p:nvSpPr>
        <p:spPr/>
        <p:txBody>
          <a:bodyPr/>
          <a:lstStyle/>
          <a:p>
            <a:r>
              <a:rPr lang="en-GB" dirty="0" smtClean="0"/>
              <a:t>Split into </a:t>
            </a:r>
            <a:r>
              <a:rPr lang="en-GB" b="1" dirty="0" smtClean="0">
                <a:solidFill>
                  <a:srgbClr val="0000FF"/>
                </a:solidFill>
              </a:rPr>
              <a:t>Groups of THREE</a:t>
            </a:r>
            <a:r>
              <a:rPr lang="en-GB" b="1" dirty="0" smtClean="0"/>
              <a:t> </a:t>
            </a:r>
            <a:r>
              <a:rPr lang="en-GB" dirty="0" smtClean="0"/>
              <a:t>and number yourselves 1-3. </a:t>
            </a:r>
          </a:p>
          <a:p>
            <a:pPr marL="114300" indent="0">
              <a:buNone/>
            </a:pPr>
            <a:endParaRPr lang="en-GB" dirty="0" smtClean="0"/>
          </a:p>
          <a:p>
            <a:r>
              <a:rPr lang="en-GB" dirty="0" smtClean="0"/>
              <a:t>1s </a:t>
            </a:r>
            <a:r>
              <a:rPr lang="en-GB" dirty="0" smtClean="0"/>
              <a:t>get together, </a:t>
            </a:r>
            <a:r>
              <a:rPr lang="en-GB" dirty="0" smtClean="0"/>
              <a:t>2s </a:t>
            </a:r>
            <a:r>
              <a:rPr lang="en-GB" dirty="0" smtClean="0"/>
              <a:t>etc.</a:t>
            </a:r>
          </a:p>
          <a:p>
            <a:endParaRPr lang="en-GB" dirty="0"/>
          </a:p>
          <a:p>
            <a:r>
              <a:rPr lang="en-GB" dirty="0" smtClean="0"/>
              <a:t>You will research and complete your table for your assigned topic.</a:t>
            </a:r>
          </a:p>
          <a:p>
            <a:endParaRPr lang="en-GB" dirty="0"/>
          </a:p>
          <a:p>
            <a:r>
              <a:rPr lang="en-GB" dirty="0" smtClean="0"/>
              <a:t>You will then have time to teach the others in your group. </a:t>
            </a:r>
            <a:endParaRPr lang="en-GB" dirty="0"/>
          </a:p>
        </p:txBody>
      </p:sp>
    </p:spTree>
    <p:extLst>
      <p:ext uri="{BB962C8B-B14F-4D97-AF65-F5344CB8AC3E}">
        <p14:creationId xmlns:p14="http://schemas.microsoft.com/office/powerpoint/2010/main" val="27485145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What is it? </a:t>
            </a:r>
            <a:r>
              <a:rPr lang="en-GB" i="1" dirty="0" smtClean="0"/>
              <a:t>(Keep this short, it’s complex…)</a:t>
            </a:r>
          </a:p>
          <a:p>
            <a:pPr marL="114300" indent="0">
              <a:buNone/>
            </a:pPr>
            <a:endParaRPr lang="en-GB" i="1" dirty="0" smtClean="0"/>
          </a:p>
          <a:p>
            <a:r>
              <a:rPr lang="en-GB" dirty="0" smtClean="0"/>
              <a:t>How does it apply to aggression? </a:t>
            </a:r>
            <a:r>
              <a:rPr lang="en-GB" i="1" dirty="0" smtClean="0"/>
              <a:t>(How does it cause aggressive behaviour?)</a:t>
            </a:r>
          </a:p>
          <a:p>
            <a:endParaRPr lang="en-GB" i="1" dirty="0" smtClean="0"/>
          </a:p>
          <a:p>
            <a:r>
              <a:rPr lang="en-GB" dirty="0" smtClean="0"/>
              <a:t>Arguments that support its application to aggression? (</a:t>
            </a:r>
            <a:r>
              <a:rPr lang="en-GB" i="1" dirty="0" smtClean="0"/>
              <a:t>What research is there to support it?)</a:t>
            </a:r>
          </a:p>
          <a:p>
            <a:pPr marL="114300" indent="0">
              <a:buNone/>
            </a:pPr>
            <a:endParaRPr lang="en-GB" dirty="0" smtClean="0"/>
          </a:p>
          <a:p>
            <a:r>
              <a:rPr lang="en-GB" dirty="0" smtClean="0"/>
              <a:t>Arguments that challenge the hypothesis?</a:t>
            </a:r>
          </a:p>
          <a:p>
            <a:pPr lvl="1">
              <a:buFontTx/>
              <a:buChar char="-"/>
            </a:pPr>
            <a:r>
              <a:rPr lang="en-GB" dirty="0" smtClean="0"/>
              <a:t>Cultural Bias?</a:t>
            </a:r>
          </a:p>
          <a:p>
            <a:pPr lvl="1">
              <a:buFontTx/>
              <a:buChar char="-"/>
            </a:pPr>
            <a:r>
              <a:rPr lang="en-GB" dirty="0" smtClean="0"/>
              <a:t>Gender Bias?</a:t>
            </a:r>
          </a:p>
          <a:p>
            <a:pPr lvl="1">
              <a:buFontTx/>
              <a:buChar char="-"/>
            </a:pPr>
            <a:r>
              <a:rPr lang="en-GB" dirty="0" smtClean="0"/>
              <a:t>Real world application?</a:t>
            </a:r>
          </a:p>
          <a:p>
            <a:pPr lvl="1">
              <a:buFontTx/>
              <a:buChar char="-"/>
            </a:pPr>
            <a:r>
              <a:rPr lang="en-GB" dirty="0" smtClean="0"/>
              <a:t>Reductionist?</a:t>
            </a:r>
          </a:p>
          <a:p>
            <a:pPr lvl="1">
              <a:buFontTx/>
              <a:buChar char="-"/>
            </a:pPr>
            <a:r>
              <a:rPr lang="en-GB" dirty="0" smtClean="0"/>
              <a:t>Deterministic/Free will? </a:t>
            </a:r>
          </a:p>
          <a:p>
            <a:pPr lvl="1">
              <a:buFontTx/>
              <a:buChar char="-"/>
            </a:pPr>
            <a:r>
              <a:rPr lang="en-GB" dirty="0" smtClean="0"/>
              <a:t>Animal Testing?</a:t>
            </a:r>
          </a:p>
          <a:p>
            <a:pPr lvl="1">
              <a:buFontTx/>
              <a:buChar char="-"/>
            </a:pPr>
            <a:r>
              <a:rPr lang="en-GB" dirty="0" smtClean="0"/>
              <a:t>Ethics?</a:t>
            </a:r>
          </a:p>
          <a:p>
            <a:pPr lvl="1">
              <a:buFontTx/>
              <a:buChar char="-"/>
            </a:pPr>
            <a:r>
              <a:rPr lang="en-GB" dirty="0" smtClean="0"/>
              <a:t>Correlation?</a:t>
            </a:r>
          </a:p>
          <a:p>
            <a:pPr>
              <a:buFontTx/>
              <a:buChar char="-"/>
            </a:pPr>
            <a:endParaRPr lang="en-GB" dirty="0"/>
          </a:p>
        </p:txBody>
      </p:sp>
    </p:spTree>
    <p:extLst>
      <p:ext uri="{BB962C8B-B14F-4D97-AF65-F5344CB8AC3E}">
        <p14:creationId xmlns:p14="http://schemas.microsoft.com/office/powerpoint/2010/main" val="3270553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GB" dirty="0" smtClean="0"/>
              <a:t>Serotonin</a:t>
            </a:r>
            <a:endParaRPr lang="en-GB" dirty="0"/>
          </a:p>
        </p:txBody>
      </p:sp>
      <p:sp>
        <p:nvSpPr>
          <p:cNvPr id="3" name="Content Placeholder 2"/>
          <p:cNvSpPr>
            <a:spLocks noGrp="1"/>
          </p:cNvSpPr>
          <p:nvPr>
            <p:ph idx="1"/>
          </p:nvPr>
        </p:nvSpPr>
        <p:spPr>
          <a:xfrm>
            <a:off x="395536" y="980728"/>
            <a:ext cx="8219256" cy="5328592"/>
          </a:xfrm>
        </p:spPr>
        <p:txBody>
          <a:bodyPr>
            <a:normAutofit fontScale="62500" lnSpcReduction="20000"/>
          </a:bodyPr>
          <a:lstStyle/>
          <a:p>
            <a:pPr algn="just"/>
            <a:r>
              <a:rPr lang="en-GB" dirty="0"/>
              <a:t>The neurotransmitter serotonin has also been linked with increased aggression. </a:t>
            </a:r>
            <a:endParaRPr lang="en-GB" dirty="0" smtClean="0"/>
          </a:p>
          <a:p>
            <a:pPr algn="just"/>
            <a:endParaRPr lang="en-GB" dirty="0"/>
          </a:p>
          <a:p>
            <a:pPr algn="just"/>
            <a:r>
              <a:rPr lang="en-GB" dirty="0" smtClean="0"/>
              <a:t>For </a:t>
            </a:r>
            <a:r>
              <a:rPr lang="en-GB" dirty="0"/>
              <a:t>example, people with a history of criminal behaviour have been found to have low levels of serotonin (</a:t>
            </a:r>
            <a:r>
              <a:rPr lang="en-GB" dirty="0" err="1"/>
              <a:t>Virkkunen</a:t>
            </a:r>
            <a:r>
              <a:rPr lang="en-GB" dirty="0"/>
              <a:t> et al., 1987)</a:t>
            </a:r>
            <a:r>
              <a:rPr lang="en-GB" dirty="0" smtClean="0"/>
              <a:t>.</a:t>
            </a:r>
          </a:p>
          <a:p>
            <a:pPr algn="just"/>
            <a:endParaRPr lang="en-GB" dirty="0"/>
          </a:p>
          <a:p>
            <a:pPr algn="just"/>
            <a:r>
              <a:rPr lang="en-GB" dirty="0" smtClean="0"/>
              <a:t>Over the last 50 years there have been numerous investigations into the effect of serotonin on aggression. Davidson et al (2000) suggested that serotonin may provide an inhibitory function so that when comparing violent criminals to non violent criminals, the levels of serotonin were markedly lower. Certainly research on animals supports this conclusion – since when rats have low levels of serotonin an increase in aggressive behaviour is seen. Tame domestic pets have much higher levels of serotonin. </a:t>
            </a:r>
          </a:p>
          <a:p>
            <a:pPr algn="just"/>
            <a:endParaRPr lang="en-GB" dirty="0"/>
          </a:p>
          <a:p>
            <a:pPr algn="just"/>
            <a:r>
              <a:rPr lang="en-GB" dirty="0" smtClean="0"/>
              <a:t>Serotonin has an influence, but it is not the only influence on behaviour. Neurotransmitters on their own, out of the context of the wider physiology of the brain, </a:t>
            </a:r>
            <a:r>
              <a:rPr lang="en-GB" dirty="0"/>
              <a:t> </a:t>
            </a:r>
            <a:r>
              <a:rPr lang="en-GB" dirty="0" smtClean="0"/>
              <a:t>ignore the influence that brain structure has on demonstrating aggressive behaviour.</a:t>
            </a:r>
          </a:p>
          <a:p>
            <a:pPr algn="just"/>
            <a:endParaRPr lang="en-GB" dirty="0"/>
          </a:p>
          <a:p>
            <a:pPr algn="just"/>
            <a:r>
              <a:rPr lang="en-US" dirty="0"/>
              <a:t>Evidence to support this alternative explanation has mainly come from post-mortem studies of the brains of people who have committed suicide. </a:t>
            </a:r>
            <a:r>
              <a:rPr lang="en-US" dirty="0" err="1"/>
              <a:t>Arora</a:t>
            </a:r>
            <a:r>
              <a:rPr lang="en-US" dirty="0"/>
              <a:t> and Meltzer (1989) found that people who had killed themselves using a very violent method had more serotonin receptor sites in the pre-frontal cortex than a control group who had not used violent methods</a:t>
            </a:r>
            <a:r>
              <a:rPr lang="en-US" dirty="0" smtClean="0"/>
              <a:t>.</a:t>
            </a:r>
            <a:endParaRPr lang="en-GB" dirty="0" smtClean="0"/>
          </a:p>
          <a:p>
            <a:pPr algn="just"/>
            <a:endParaRPr lang="en-GB" dirty="0" smtClean="0"/>
          </a:p>
          <a:p>
            <a:pPr algn="just"/>
            <a:r>
              <a:rPr lang="en-GB" dirty="0" smtClean="0"/>
              <a:t>Mann </a:t>
            </a:r>
            <a:r>
              <a:rPr lang="en-GB" i="1" dirty="0" smtClean="0"/>
              <a:t>et al. (1990), </a:t>
            </a:r>
            <a:r>
              <a:rPr lang="en-GB" dirty="0" smtClean="0"/>
              <a:t>Raleigh </a:t>
            </a:r>
            <a:r>
              <a:rPr lang="en-GB" i="1" dirty="0" smtClean="0"/>
              <a:t>et al. (</a:t>
            </a:r>
            <a:r>
              <a:rPr lang="en-GB" dirty="0" smtClean="0"/>
              <a:t>1991)</a:t>
            </a:r>
          </a:p>
          <a:p>
            <a:pPr algn="just"/>
            <a:endParaRPr lang="en-GB" dirty="0"/>
          </a:p>
          <a:p>
            <a:pPr algn="just"/>
            <a:r>
              <a:rPr lang="en-GB" dirty="0" smtClean="0"/>
              <a:t>Real world applications – Antidepressants (as well as MDMD/LSD). </a:t>
            </a:r>
          </a:p>
          <a:p>
            <a:pPr algn="just"/>
            <a:endParaRPr lang="en-GB" dirty="0"/>
          </a:p>
          <a:p>
            <a:pPr algn="just"/>
            <a:r>
              <a:rPr lang="en-GB" dirty="0" smtClean="0"/>
              <a:t>Issues include:</a:t>
            </a:r>
          </a:p>
          <a:p>
            <a:pPr lvl="1" algn="just"/>
            <a:r>
              <a:rPr lang="en-GB" dirty="0" smtClean="0"/>
              <a:t>Nature/Nurture</a:t>
            </a:r>
            <a:endParaRPr lang="en-GB" dirty="0"/>
          </a:p>
        </p:txBody>
      </p:sp>
    </p:spTree>
    <p:extLst>
      <p:ext uri="{BB962C8B-B14F-4D97-AF65-F5344CB8AC3E}">
        <p14:creationId xmlns:p14="http://schemas.microsoft.com/office/powerpoint/2010/main" val="31109846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ustom 1">
      <a:majorFont>
        <a:latin typeface="Impact"/>
        <a:ea typeface=""/>
        <a:cs typeface=""/>
      </a:majorFont>
      <a:minorFont>
        <a:latin typeface="Candara"/>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283</TotalTime>
  <Words>1259</Words>
  <Application>Microsoft Macintosh PowerPoint</Application>
  <PresentationFormat>On-screen Show (4:3)</PresentationFormat>
  <Paragraphs>136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Can ‘PMT’ be a contributory factor in murder?</vt:lpstr>
      <vt:lpstr>R v Smith (1979)</vt:lpstr>
      <vt:lpstr>WALT: What are the biological explanations of aggression?</vt:lpstr>
      <vt:lpstr>S, D, T.</vt:lpstr>
      <vt:lpstr>Exam Questions.</vt:lpstr>
      <vt:lpstr>Definitions. </vt:lpstr>
      <vt:lpstr>Groups of Three…</vt:lpstr>
      <vt:lpstr>Questions.</vt:lpstr>
      <vt:lpstr>Serotonin</vt:lpstr>
      <vt:lpstr>Dopamine</vt:lpstr>
      <vt:lpstr>Testosterone</vt:lpstr>
      <vt:lpstr>Brain Make-up        (Neural) </vt:lpstr>
      <vt:lpstr>Question</vt:lpstr>
      <vt:lpstr>Should all males be castrated at birth?</vt:lpstr>
      <vt:lpstr>Exam Questions.</vt:lpstr>
      <vt:lpstr>Post-It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 What are the biological explanations of aggression?</dc:title>
  <dc:creator>CJW</dc:creator>
  <cp:lastModifiedBy>Joseph</cp:lastModifiedBy>
  <cp:revision>29</cp:revision>
  <dcterms:created xsi:type="dcterms:W3CDTF">2014-06-23T19:32:30Z</dcterms:created>
  <dcterms:modified xsi:type="dcterms:W3CDTF">2014-06-24T09:03:48Z</dcterms:modified>
</cp:coreProperties>
</file>