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6" r:id="rId3"/>
    <p:sldId id="258" r:id="rId4"/>
    <p:sldId id="268" r:id="rId5"/>
    <p:sldId id="267" r:id="rId6"/>
    <p:sldId id="271" r:id="rId7"/>
    <p:sldId id="269" r:id="rId8"/>
    <p:sldId id="272" r:id="rId9"/>
    <p:sldId id="270" r:id="rId10"/>
    <p:sldId id="266" r:id="rId11"/>
    <p:sldId id="263" r:id="rId12"/>
    <p:sldId id="261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2B822-E2AD-4013-964C-892BF507ACAD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CCD71-45BE-4814-BFE9-94AD314C4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001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CCD71-45BE-4814-BFE9-94AD314C4D6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743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D054-7756-4246-A6C3-42EF053CDBD1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23E8-44CD-43E0-9E4F-2876FFE6B8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D054-7756-4246-A6C3-42EF053CDBD1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23E8-44CD-43E0-9E4F-2876FFE6B8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D054-7756-4246-A6C3-42EF053CDBD1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23E8-44CD-43E0-9E4F-2876FFE6B8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D054-7756-4246-A6C3-42EF053CDBD1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23E8-44CD-43E0-9E4F-2876FFE6B8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D054-7756-4246-A6C3-42EF053CDBD1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23E8-44CD-43E0-9E4F-2876FFE6B8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D054-7756-4246-A6C3-42EF053CDBD1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23E8-44CD-43E0-9E4F-2876FFE6B8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D054-7756-4246-A6C3-42EF053CDBD1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23E8-44CD-43E0-9E4F-2876FFE6B8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D054-7756-4246-A6C3-42EF053CDBD1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23E8-44CD-43E0-9E4F-2876FFE6B8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D054-7756-4246-A6C3-42EF053CDBD1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23E8-44CD-43E0-9E4F-2876FFE6B8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D054-7756-4246-A6C3-42EF053CDBD1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23E8-44CD-43E0-9E4F-2876FFE6B88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D054-7756-4246-A6C3-42EF053CDBD1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B323E8-44CD-43E0-9E4F-2876FFE6B88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CB323E8-44CD-43E0-9E4F-2876FFE6B88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ADDD054-7756-4246-A6C3-42EF053CDBD1}" type="datetimeFigureOut">
              <a:rPr lang="en-GB" smtClean="0"/>
              <a:t>13/03/2014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WALT: Why women won the vote in 1918.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4300" indent="0" algn="ctr">
              <a:buNone/>
            </a:pPr>
            <a:endParaRPr lang="en-GB" dirty="0" smtClean="0"/>
          </a:p>
          <a:p>
            <a:pPr marL="114300" indent="0" algn="ctr">
              <a:buNone/>
            </a:pPr>
            <a:r>
              <a:rPr lang="en-GB" dirty="0" smtClean="0"/>
              <a:t>'There's </a:t>
            </a:r>
            <a:r>
              <a:rPr lang="en-GB" dirty="0"/>
              <a:t>the girl who clips your ticket for the train, </a:t>
            </a:r>
            <a:br>
              <a:rPr lang="en-GB" dirty="0"/>
            </a:br>
            <a:r>
              <a:rPr lang="en-GB" dirty="0"/>
              <a:t>And the girl who speeds the lift from floor to floor, </a:t>
            </a:r>
            <a:br>
              <a:rPr lang="en-GB" dirty="0"/>
            </a:br>
            <a:r>
              <a:rPr lang="en-GB" dirty="0"/>
              <a:t>There's the girl who does a milk-round in the rain, </a:t>
            </a:r>
            <a:br>
              <a:rPr lang="en-GB" dirty="0"/>
            </a:br>
            <a:r>
              <a:rPr lang="en-GB" dirty="0"/>
              <a:t>And the girl who calls for orders at your door. </a:t>
            </a:r>
            <a:br>
              <a:rPr lang="en-GB" dirty="0"/>
            </a:br>
            <a:r>
              <a:rPr lang="en-GB" dirty="0"/>
              <a:t>Strong, sensible, and fit, </a:t>
            </a:r>
            <a:br>
              <a:rPr lang="en-GB" dirty="0"/>
            </a:br>
            <a:r>
              <a:rPr lang="en-GB" dirty="0"/>
              <a:t>They're out to show their grit, </a:t>
            </a:r>
            <a:br>
              <a:rPr lang="en-GB" dirty="0"/>
            </a:br>
            <a:r>
              <a:rPr lang="en-GB" dirty="0"/>
              <a:t>And tackle jobs with energy and knack. </a:t>
            </a:r>
            <a:br>
              <a:rPr lang="en-GB" dirty="0"/>
            </a:br>
            <a:r>
              <a:rPr lang="en-GB" dirty="0"/>
              <a:t>No longer caged and penned up, </a:t>
            </a:r>
            <a:br>
              <a:rPr lang="en-GB" dirty="0"/>
            </a:br>
            <a:r>
              <a:rPr lang="en-GB" dirty="0"/>
              <a:t>They're going to keep their end up </a:t>
            </a:r>
            <a:br>
              <a:rPr lang="en-GB" dirty="0"/>
            </a:br>
            <a:r>
              <a:rPr lang="en-GB" dirty="0" err="1"/>
              <a:t>'Til</a:t>
            </a:r>
            <a:r>
              <a:rPr lang="en-GB" dirty="0"/>
              <a:t> the khaki soldier boys come marching back. 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There's the motor girl who drives a heavy van, </a:t>
            </a:r>
            <a:br>
              <a:rPr lang="en-GB" dirty="0"/>
            </a:br>
            <a:r>
              <a:rPr lang="en-GB" dirty="0"/>
              <a:t>There's the butcher girl who brings your joint of meat, </a:t>
            </a:r>
            <a:br>
              <a:rPr lang="en-GB" dirty="0"/>
            </a:br>
            <a:r>
              <a:rPr lang="en-GB" dirty="0"/>
              <a:t>There's the girl who calls 'All fares please!' like a man, </a:t>
            </a:r>
            <a:br>
              <a:rPr lang="en-GB" dirty="0"/>
            </a:br>
            <a:r>
              <a:rPr lang="en-GB" dirty="0"/>
              <a:t>And the girl who whistles taxi's up the street. </a:t>
            </a:r>
            <a:br>
              <a:rPr lang="en-GB" dirty="0"/>
            </a:br>
            <a:r>
              <a:rPr lang="en-GB" dirty="0"/>
              <a:t>Beneath each uniform </a:t>
            </a:r>
            <a:br>
              <a:rPr lang="en-GB" dirty="0"/>
            </a:br>
            <a:r>
              <a:rPr lang="en-GB" dirty="0"/>
              <a:t>Beats a heart that's soft and warm, </a:t>
            </a:r>
            <a:br>
              <a:rPr lang="en-GB" dirty="0"/>
            </a:br>
            <a:r>
              <a:rPr lang="en-GB" dirty="0"/>
              <a:t>Though of canny mother-wit they show no lack; </a:t>
            </a:r>
            <a:br>
              <a:rPr lang="en-GB" dirty="0"/>
            </a:br>
            <a:r>
              <a:rPr lang="en-GB" dirty="0"/>
              <a:t>But a solemn statement this is, </a:t>
            </a:r>
            <a:br>
              <a:rPr lang="en-GB" dirty="0"/>
            </a:br>
            <a:r>
              <a:rPr lang="en-GB" dirty="0"/>
              <a:t>They've no time for love and kisses </a:t>
            </a:r>
            <a:br>
              <a:rPr lang="en-GB" dirty="0"/>
            </a:br>
            <a:r>
              <a:rPr lang="en-GB" dirty="0"/>
              <a:t>Till the khaki soldier boys come marching back. </a:t>
            </a:r>
          </a:p>
        </p:txBody>
      </p:sp>
    </p:spTree>
    <p:extLst>
      <p:ext uri="{BB962C8B-B14F-4D97-AF65-F5344CB8AC3E}">
        <p14:creationId xmlns:p14="http://schemas.microsoft.com/office/powerpoint/2010/main" val="1826180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10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eriod"/>
            </a:pPr>
            <a:r>
              <a:rPr lang="en-GB" dirty="0" smtClean="0"/>
              <a:t>Those who refused to join the war effort were known as?</a:t>
            </a:r>
          </a:p>
          <a:p>
            <a:pPr marL="571500" indent="-457200">
              <a:buAutoNum type="arabicPeriod"/>
            </a:pPr>
            <a:r>
              <a:rPr lang="en-GB" dirty="0" smtClean="0"/>
              <a:t>What did </a:t>
            </a:r>
            <a:r>
              <a:rPr lang="en-GB" dirty="0" err="1" smtClean="0"/>
              <a:t>Emmeline</a:t>
            </a:r>
            <a:r>
              <a:rPr lang="en-GB" dirty="0" smtClean="0"/>
              <a:t> Pankhurst do?</a:t>
            </a:r>
          </a:p>
          <a:p>
            <a:pPr marL="571500" indent="-457200">
              <a:buAutoNum type="arabicPeriod"/>
            </a:pPr>
            <a:r>
              <a:rPr lang="en-GB" dirty="0" smtClean="0"/>
              <a:t>What did women earn the right to do in 1918?</a:t>
            </a:r>
          </a:p>
          <a:p>
            <a:pPr marL="571500" indent="-457200">
              <a:buAutoNum type="arabicPeriod"/>
            </a:pPr>
            <a:r>
              <a:rPr lang="en-GB" dirty="0" smtClean="0"/>
              <a:t>What did the NUWSS do in 1915?</a:t>
            </a:r>
          </a:p>
          <a:p>
            <a:pPr marL="571500" indent="-457200">
              <a:buAutoNum type="arabicPeriod"/>
            </a:pPr>
            <a:r>
              <a:rPr lang="en-GB" dirty="0" smtClean="0"/>
              <a:t>How do you think this may have persuaded some of the MPs?</a:t>
            </a:r>
          </a:p>
          <a:p>
            <a:pPr marL="571500" indent="-457200">
              <a:buAutoNum type="arabicPeriod"/>
            </a:pPr>
            <a:r>
              <a:rPr lang="en-GB" dirty="0" smtClean="0"/>
              <a:t>Who was prime minister in 1914?</a:t>
            </a:r>
          </a:p>
          <a:p>
            <a:pPr marL="571500" indent="-457200">
              <a:buAutoNum type="arabicPeriod"/>
            </a:pPr>
            <a:r>
              <a:rPr lang="en-GB" dirty="0" smtClean="0"/>
              <a:t>Who replaced Herbert Asquith as PM</a:t>
            </a:r>
          </a:p>
          <a:p>
            <a:pPr marL="571500" indent="-457200">
              <a:buAutoNum type="arabicPeriod"/>
            </a:pPr>
            <a:r>
              <a:rPr lang="en-GB" dirty="0" smtClean="0"/>
              <a:t>Why was this a good thing for the cause?</a:t>
            </a:r>
          </a:p>
          <a:p>
            <a:pPr marL="571500" indent="-457200">
              <a:buAutoNum type="arabicPeriod"/>
            </a:pPr>
            <a:r>
              <a:rPr lang="en-GB" dirty="0" smtClean="0"/>
              <a:t>What did </a:t>
            </a:r>
            <a:r>
              <a:rPr lang="en-GB" i="1" dirty="0" smtClean="0"/>
              <a:t>The Times</a:t>
            </a:r>
            <a:r>
              <a:rPr lang="en-GB" dirty="0" smtClean="0"/>
              <a:t> do?</a:t>
            </a:r>
          </a:p>
          <a:p>
            <a:pPr marL="571500" indent="-457200">
              <a:buAutoNum type="arabicPeriod"/>
            </a:pPr>
            <a:r>
              <a:rPr lang="en-GB" dirty="0" smtClean="0"/>
              <a:t>Why were women over the age of 30 given the vote?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0957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221088"/>
            <a:ext cx="80657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TASK – Write the WALT – Why women won the vote in 1918.</a:t>
            </a:r>
          </a:p>
          <a:p>
            <a:endParaRPr lang="en-GB" dirty="0"/>
          </a:p>
          <a:p>
            <a:r>
              <a:rPr lang="en-GB" dirty="0" smtClean="0"/>
              <a:t>Starter - What jobs did women do during the War. </a:t>
            </a:r>
          </a:p>
          <a:p>
            <a:pPr marL="342900" indent="-342900">
              <a:buAutoNum type="arabicPeriod"/>
            </a:pPr>
            <a:r>
              <a:rPr lang="en-GB" dirty="0" smtClean="0"/>
              <a:t>Discuss what jobs you think they are doing in your images.</a:t>
            </a:r>
          </a:p>
          <a:p>
            <a:pPr marL="342900" indent="-342900">
              <a:buAutoNum type="arabicPeriod"/>
            </a:pPr>
            <a:r>
              <a:rPr lang="en-GB" dirty="0" smtClean="0"/>
              <a:t>Listen to the poem and read it on the board. What jobs were they doing.</a:t>
            </a:r>
          </a:p>
          <a:p>
            <a:pPr marL="342900" indent="-342900">
              <a:buAutoNum type="arabicPeriod"/>
            </a:pPr>
            <a:r>
              <a:rPr lang="en-GB" dirty="0" smtClean="0"/>
              <a:t>Create a list in your exercise books .</a:t>
            </a:r>
          </a:p>
          <a:p>
            <a:pPr marL="342900" indent="-342900">
              <a:buFontTx/>
              <a:buAutoNum type="arabicPeriod"/>
            </a:pPr>
            <a:r>
              <a:rPr lang="en-GB" dirty="0" smtClean="0"/>
              <a:t>Discuss – How did could  this help to convince the government.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60648"/>
            <a:ext cx="3409809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597" y="171602"/>
            <a:ext cx="3816424" cy="3833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39843" y="260647"/>
            <a:ext cx="610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500666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5111459" cy="3883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88640"/>
            <a:ext cx="2665170" cy="3883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4221088"/>
            <a:ext cx="80657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TASK – Write the WALT – Why women won the vote in 1918.</a:t>
            </a:r>
          </a:p>
          <a:p>
            <a:endParaRPr lang="en-GB" dirty="0"/>
          </a:p>
          <a:p>
            <a:r>
              <a:rPr lang="en-GB" dirty="0" smtClean="0"/>
              <a:t>Starter - What jobs did women do during the War. </a:t>
            </a:r>
          </a:p>
          <a:p>
            <a:pPr marL="342900" indent="-342900">
              <a:buAutoNum type="arabicPeriod"/>
            </a:pPr>
            <a:r>
              <a:rPr lang="en-GB" dirty="0" smtClean="0"/>
              <a:t>Discuss what jobs you think they are doing in your images.</a:t>
            </a:r>
          </a:p>
          <a:p>
            <a:pPr marL="342900" indent="-342900">
              <a:buAutoNum type="arabicPeriod"/>
            </a:pPr>
            <a:r>
              <a:rPr lang="en-GB" dirty="0" smtClean="0"/>
              <a:t>Listen to the poem and read it on the board. What jobs were they doing.</a:t>
            </a:r>
          </a:p>
          <a:p>
            <a:pPr marL="342900" indent="-342900">
              <a:buAutoNum type="arabicPeriod"/>
            </a:pPr>
            <a:r>
              <a:rPr lang="en-GB" dirty="0" smtClean="0"/>
              <a:t>Create a list in your exercise books .</a:t>
            </a:r>
          </a:p>
          <a:p>
            <a:pPr marL="342900" indent="-342900">
              <a:buFontTx/>
              <a:buAutoNum type="arabicPeriod"/>
            </a:pPr>
            <a:r>
              <a:rPr lang="en-GB" dirty="0" smtClean="0"/>
              <a:t>Discuss – How did could  this help to convince the government. 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560164" y="227096"/>
            <a:ext cx="610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2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54985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221088"/>
            <a:ext cx="80657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TASK – Write the WALT – Why women won the vote in 1918.</a:t>
            </a:r>
          </a:p>
          <a:p>
            <a:endParaRPr lang="en-GB" dirty="0"/>
          </a:p>
          <a:p>
            <a:r>
              <a:rPr lang="en-GB" dirty="0" smtClean="0"/>
              <a:t>Starter - What jobs did women do during the War. </a:t>
            </a:r>
          </a:p>
          <a:p>
            <a:pPr marL="342900" indent="-342900">
              <a:buAutoNum type="arabicPeriod"/>
            </a:pPr>
            <a:r>
              <a:rPr lang="en-GB" dirty="0" smtClean="0"/>
              <a:t>Discuss what jobs you think they are doing in your images.</a:t>
            </a:r>
          </a:p>
          <a:p>
            <a:pPr marL="342900" indent="-342900">
              <a:buAutoNum type="arabicPeriod"/>
            </a:pPr>
            <a:r>
              <a:rPr lang="en-GB" dirty="0" smtClean="0"/>
              <a:t>Listen to the poem and read it on the board. What jobs were they doing.</a:t>
            </a:r>
          </a:p>
          <a:p>
            <a:pPr marL="342900" indent="-342900">
              <a:buAutoNum type="arabicPeriod"/>
            </a:pPr>
            <a:r>
              <a:rPr lang="en-GB" dirty="0" smtClean="0"/>
              <a:t>Create a list in your exercise books .</a:t>
            </a:r>
          </a:p>
          <a:p>
            <a:pPr marL="342900" indent="-342900">
              <a:buFontTx/>
              <a:buAutoNum type="arabicPeriod"/>
            </a:pPr>
            <a:r>
              <a:rPr lang="en-GB" dirty="0" smtClean="0"/>
              <a:t>Discuss – How did could  this help to convince the government. 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3920127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04664"/>
            <a:ext cx="4358666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715387" y="0"/>
            <a:ext cx="610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00666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221088"/>
            <a:ext cx="80657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TASK – Write the WALT – Why women won the vote in 1918.</a:t>
            </a:r>
          </a:p>
          <a:p>
            <a:endParaRPr lang="en-GB" dirty="0"/>
          </a:p>
          <a:p>
            <a:r>
              <a:rPr lang="en-GB" dirty="0" smtClean="0"/>
              <a:t>Starter - What jobs did women do during the War. </a:t>
            </a:r>
          </a:p>
          <a:p>
            <a:pPr marL="342900" indent="-342900">
              <a:buAutoNum type="arabicPeriod"/>
            </a:pPr>
            <a:r>
              <a:rPr lang="en-GB" dirty="0" smtClean="0"/>
              <a:t>Discuss what jobs you think they are doing in your images.</a:t>
            </a:r>
          </a:p>
          <a:p>
            <a:pPr marL="342900" indent="-342900">
              <a:buAutoNum type="arabicPeriod"/>
            </a:pPr>
            <a:r>
              <a:rPr lang="en-GB" dirty="0" smtClean="0"/>
              <a:t>Listen to the poem and read it on the board. What jobs were they doing.</a:t>
            </a:r>
          </a:p>
          <a:p>
            <a:pPr marL="342900" indent="-342900">
              <a:buAutoNum type="arabicPeriod"/>
            </a:pPr>
            <a:r>
              <a:rPr lang="en-GB" dirty="0" smtClean="0"/>
              <a:t>Create a list in your exercise books .</a:t>
            </a:r>
          </a:p>
          <a:p>
            <a:pPr marL="342900" indent="-342900">
              <a:buFontTx/>
              <a:buAutoNum type="arabicPeriod"/>
            </a:pPr>
            <a:r>
              <a:rPr lang="en-GB" dirty="0" smtClean="0"/>
              <a:t>Discuss – How did could  this help to convince the government. 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014" y="332656"/>
            <a:ext cx="5140829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39843" y="260647"/>
            <a:ext cx="610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4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500666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812032"/>
          </a:xfrm>
        </p:spPr>
        <p:txBody>
          <a:bodyPr/>
          <a:lstStyle/>
          <a:p>
            <a:r>
              <a:rPr lang="en-GB" sz="5400" dirty="0" smtClean="0"/>
              <a:t>WALT: Why women won the vote in 1918?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632848" cy="2736304"/>
          </a:xfrm>
        </p:spPr>
        <p:txBody>
          <a:bodyPr>
            <a:noAutofit/>
          </a:bodyPr>
          <a:lstStyle/>
          <a:p>
            <a:r>
              <a:rPr lang="en-GB" sz="1800" dirty="0" smtClean="0">
                <a:solidFill>
                  <a:schemeClr val="tx1"/>
                </a:solidFill>
              </a:rPr>
              <a:t>WILFS:</a:t>
            </a:r>
          </a:p>
          <a:p>
            <a:endParaRPr lang="en-GB" sz="1800" dirty="0">
              <a:solidFill>
                <a:schemeClr val="tx1"/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L5: Explain what jobs they did during World War One.</a:t>
            </a:r>
          </a:p>
          <a:p>
            <a:r>
              <a:rPr lang="en-GB" sz="1800" dirty="0" smtClean="0">
                <a:solidFill>
                  <a:schemeClr val="tx1"/>
                </a:solidFill>
              </a:rPr>
              <a:t>L6: Compare the multiple reasons for women getting the vote.</a:t>
            </a:r>
          </a:p>
          <a:p>
            <a:r>
              <a:rPr lang="en-GB" sz="1800" dirty="0" smtClean="0">
                <a:solidFill>
                  <a:schemeClr val="tx1"/>
                </a:solidFill>
              </a:rPr>
              <a:t>L7c: Evaluate the contribution of World  War One as a cause.</a:t>
            </a:r>
          </a:p>
          <a:p>
            <a:endParaRPr lang="en-GB" sz="1800" dirty="0" smtClean="0">
              <a:solidFill>
                <a:schemeClr val="tx1"/>
              </a:solidFill>
            </a:endParaRPr>
          </a:p>
          <a:p>
            <a:r>
              <a:rPr lang="en-GB" sz="1800" b="1" dirty="0" smtClean="0">
                <a:solidFill>
                  <a:srgbClr val="FF0000"/>
                </a:solidFill>
              </a:rPr>
              <a:t>L7a: </a:t>
            </a:r>
            <a:r>
              <a:rPr lang="en-GB" sz="1800" b="1" dirty="0" smtClean="0">
                <a:solidFill>
                  <a:srgbClr val="FF0000"/>
                </a:solidFill>
              </a:rPr>
              <a:t>Evaluate the significance of World War One against other causes!</a:t>
            </a:r>
          </a:p>
          <a:p>
            <a:endParaRPr lang="en-GB" sz="1800" dirty="0" smtClean="0">
              <a:solidFill>
                <a:schemeClr val="tx1"/>
              </a:solidFill>
            </a:endParaRPr>
          </a:p>
          <a:p>
            <a:endParaRPr lang="en-GB" sz="1800" dirty="0">
              <a:solidFill>
                <a:schemeClr val="tx1"/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 </a:t>
            </a:r>
          </a:p>
          <a:p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113164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have 12 Minutes to complete 10 questions. You must read the Text.</a:t>
            </a:r>
          </a:p>
          <a:p>
            <a:endParaRPr lang="en-GB" dirty="0"/>
          </a:p>
          <a:p>
            <a:r>
              <a:rPr lang="en-GB" dirty="0" smtClean="0"/>
              <a:t>Get up and get the next question from the front  when </a:t>
            </a:r>
            <a:r>
              <a:rPr lang="en-GB" dirty="0" smtClean="0"/>
              <a:t>you have completed the first questions. </a:t>
            </a:r>
          </a:p>
          <a:p>
            <a:endParaRPr lang="en-GB" dirty="0" smtClean="0"/>
          </a:p>
          <a:p>
            <a:r>
              <a:rPr lang="en-GB" dirty="0" smtClean="0"/>
              <a:t>First 3 individuals win a pink slip</a:t>
            </a:r>
          </a:p>
          <a:p>
            <a:r>
              <a:rPr lang="en-GB" dirty="0" smtClean="0"/>
              <a:t>Best answers win a pink slip.</a:t>
            </a:r>
          </a:p>
          <a:p>
            <a:r>
              <a:rPr lang="en-GB" dirty="0" smtClean="0"/>
              <a:t>First complete table wins a pink slip.</a:t>
            </a:r>
          </a:p>
          <a:p>
            <a:endParaRPr lang="en-GB" dirty="0"/>
          </a:p>
          <a:p>
            <a:r>
              <a:rPr lang="en-GB" dirty="0" smtClean="0"/>
              <a:t>Another task awaits when you finish…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7900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Think, Pair, Share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was </a:t>
            </a:r>
            <a:r>
              <a:rPr lang="en-GB" dirty="0"/>
              <a:t>World </a:t>
            </a:r>
            <a:r>
              <a:rPr lang="en-GB" dirty="0" smtClean="0"/>
              <a:t>War One significant  in </a:t>
            </a:r>
            <a:r>
              <a:rPr lang="en-GB" dirty="0"/>
              <a:t>convincing the government to allow women to vote in 1918? </a:t>
            </a:r>
            <a:endParaRPr lang="en-GB" dirty="0" smtClean="0"/>
          </a:p>
          <a:p>
            <a:pPr marL="114300" indent="0"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...it was a case of the suffragists being around at the right time</a:t>
            </a:r>
            <a:r>
              <a:rPr lang="en-GB" b="1" dirty="0" smtClean="0"/>
              <a:t>. Do we agree?</a:t>
            </a:r>
            <a:endParaRPr lang="en-GB" dirty="0"/>
          </a:p>
          <a:p>
            <a:endParaRPr lang="en-GB" dirty="0" smtClean="0"/>
          </a:p>
          <a:p>
            <a:pPr marL="114300" indent="0">
              <a:buNone/>
            </a:pPr>
            <a:r>
              <a:rPr lang="en-GB" b="1" dirty="0" smtClean="0"/>
              <a:t>THINK!</a:t>
            </a:r>
          </a:p>
          <a:p>
            <a:endParaRPr lang="en-GB" dirty="0"/>
          </a:p>
          <a:p>
            <a:r>
              <a:rPr lang="en-GB" dirty="0" smtClean="0"/>
              <a:t>How did this prove to the government that women were worthy of the vote?</a:t>
            </a:r>
          </a:p>
          <a:p>
            <a:r>
              <a:rPr lang="en-GB" dirty="0" smtClean="0"/>
              <a:t>Would this have happened had the suffragettes not campaigned for it?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772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GB" b="1" dirty="0" smtClean="0"/>
              <a:t>“How </a:t>
            </a:r>
            <a:r>
              <a:rPr lang="en-GB" b="1" dirty="0" smtClean="0"/>
              <a:t>significant was World War One in convincing the government to allow women to vote in 1918</a:t>
            </a:r>
            <a:r>
              <a:rPr lang="en-GB" b="1" dirty="0" smtClean="0"/>
              <a:t>?”</a:t>
            </a:r>
            <a:endParaRPr lang="en-GB" b="1" dirty="0"/>
          </a:p>
          <a:p>
            <a:endParaRPr lang="en-GB" dirty="0" smtClean="0"/>
          </a:p>
          <a:p>
            <a:pPr marL="114300" indent="0">
              <a:buNone/>
            </a:pPr>
            <a:r>
              <a:rPr lang="en-GB" dirty="0" smtClean="0"/>
              <a:t>What other causes were there. Make a list of their activities.</a:t>
            </a:r>
          </a:p>
          <a:p>
            <a:endParaRPr lang="en-GB" dirty="0"/>
          </a:p>
          <a:p>
            <a:pPr marL="114300" indent="0">
              <a:buNone/>
            </a:pPr>
            <a:r>
              <a:rPr lang="en-GB" dirty="0" smtClean="0"/>
              <a:t>Introduction – Tell me how important WW1 was, but were there other factors </a:t>
            </a:r>
          </a:p>
          <a:p>
            <a:pPr marL="114300" indent="0">
              <a:buNone/>
            </a:pPr>
            <a:endParaRPr lang="en-GB" b="1" dirty="0"/>
          </a:p>
          <a:p>
            <a:pPr marL="114300" indent="0">
              <a:buNone/>
            </a:pPr>
            <a:r>
              <a:rPr lang="en-GB" dirty="0" smtClean="0"/>
              <a:t>THINK! Suffragettes and the last 50 years of campaigning. This was gradual.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8801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Para 1 – Tell me about WW1 and why it was important, tell me about the other four factors.</a:t>
            </a:r>
          </a:p>
          <a:p>
            <a:endParaRPr lang="en-GB" dirty="0"/>
          </a:p>
          <a:p>
            <a:r>
              <a:rPr lang="en-GB" dirty="0"/>
              <a:t>Para 2 – Tell me about other causes in more detail – see the last few lessons.</a:t>
            </a:r>
          </a:p>
          <a:p>
            <a:endParaRPr lang="en-GB" dirty="0"/>
          </a:p>
          <a:p>
            <a:r>
              <a:rPr lang="en-GB" dirty="0"/>
              <a:t>Para 3 – Come to a judgement for a Level 7 – Which was the MOST important reason and tell me why?</a:t>
            </a:r>
          </a:p>
          <a:p>
            <a:endParaRPr lang="en-GB" dirty="0"/>
          </a:p>
          <a:p>
            <a:r>
              <a:rPr lang="en-GB" dirty="0"/>
              <a:t>Para 4 – Conclusion! Sum up what you have said…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815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Peer Assess.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Swap Books with the person next to you.</a:t>
            </a:r>
          </a:p>
          <a:p>
            <a:endParaRPr lang="en-GB" dirty="0"/>
          </a:p>
          <a:p>
            <a:r>
              <a:rPr lang="en-GB" sz="2000" dirty="0" smtClean="0"/>
              <a:t>Give them a level based on the assessment criteria on this slide. Write them a WWW and EBI similar to mine based on their efforts. 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WWW: You have compared three causes for Women winning the vote in 1918. You have mentioned X, Y, Z as causes. Well done.</a:t>
            </a:r>
          </a:p>
          <a:p>
            <a:endParaRPr lang="en-GB" sz="2000" dirty="0"/>
          </a:p>
          <a:p>
            <a:r>
              <a:rPr lang="en-GB" sz="2000" dirty="0" smtClean="0"/>
              <a:t>EBI: To reach a 7c you needed to evaluate the causes and answer the following, which was the most important and why?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26157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Peer Assess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2400" dirty="0"/>
              <a:t>L5: Explain what jobs they did during World War One.</a:t>
            </a:r>
          </a:p>
          <a:p>
            <a:r>
              <a:rPr lang="en-GB" sz="2400" dirty="0"/>
              <a:t>L6C: Compared WW1 against ONE other cause (</a:t>
            </a:r>
            <a:r>
              <a:rPr lang="en-GB" sz="2400" dirty="0" err="1"/>
              <a:t>ie</a:t>
            </a:r>
            <a:r>
              <a:rPr lang="en-GB" sz="2400" dirty="0"/>
              <a:t> Suffragists campaigns early on)</a:t>
            </a:r>
          </a:p>
          <a:p>
            <a:r>
              <a:rPr lang="en-GB" sz="2400" dirty="0"/>
              <a:t>L6B: Compared WW1 against TWO other causes (</a:t>
            </a:r>
            <a:r>
              <a:rPr lang="en-GB" sz="2400" dirty="0" err="1"/>
              <a:t>ie</a:t>
            </a:r>
            <a:r>
              <a:rPr lang="en-GB" sz="2400" dirty="0"/>
              <a:t> Suffrage militancy after 1910)</a:t>
            </a:r>
          </a:p>
          <a:p>
            <a:r>
              <a:rPr lang="en-GB" sz="2400" dirty="0"/>
              <a:t>L6A: Compared WW1 against THREE other causes (</a:t>
            </a:r>
            <a:r>
              <a:rPr lang="en-GB" sz="2400" dirty="0" err="1"/>
              <a:t>ie</a:t>
            </a:r>
            <a:r>
              <a:rPr lang="en-GB" sz="2400" dirty="0"/>
              <a:t> Political reasons)</a:t>
            </a:r>
          </a:p>
          <a:p>
            <a:pPr marL="114300" indent="0">
              <a:buNone/>
            </a:pPr>
            <a:endParaRPr lang="en-GB" sz="2400" dirty="0">
              <a:solidFill>
                <a:srgbClr val="FF0000"/>
              </a:solidFill>
            </a:endParaRPr>
          </a:p>
          <a:p>
            <a:r>
              <a:rPr lang="en-GB" sz="2400" dirty="0">
                <a:solidFill>
                  <a:srgbClr val="FF0000"/>
                </a:solidFill>
              </a:rPr>
              <a:t>L7c: Evaluated the contribution of WW1 as a cause and compared it to others – Have answered – Was WW1 the reason.</a:t>
            </a:r>
          </a:p>
          <a:p>
            <a:r>
              <a:rPr lang="en-GB" sz="2400" dirty="0">
                <a:solidFill>
                  <a:srgbClr val="FF0000"/>
                </a:solidFill>
              </a:rPr>
              <a:t>L7b: Evaluated the contribution of WW1 against others and justified their choice with evidence.</a:t>
            </a:r>
          </a:p>
          <a:p>
            <a:endParaRPr lang="en-GB" sz="2400" dirty="0"/>
          </a:p>
          <a:p>
            <a:r>
              <a:rPr lang="en-GB" sz="2400" b="1" dirty="0">
                <a:solidFill>
                  <a:srgbClr val="FF0000"/>
                </a:solidFill>
              </a:rPr>
              <a:t>L7a: Evaluate the significance of World War One against other causes!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5889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QQT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7095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5">
      <a:dk1>
        <a:srgbClr val="2F2B20"/>
      </a:dk1>
      <a:lt1>
        <a:srgbClr val="FFFFFF"/>
      </a:lt1>
      <a:dk2>
        <a:srgbClr val="7030A0"/>
      </a:dk2>
      <a:lt2>
        <a:srgbClr val="7030A0"/>
      </a:lt2>
      <a:accent1>
        <a:srgbClr val="00B050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00B050"/>
      </a:accent6>
      <a:hlink>
        <a:srgbClr val="D25814"/>
      </a:hlink>
      <a:folHlink>
        <a:srgbClr val="849A0A"/>
      </a:folHlink>
    </a:clrScheme>
    <a:fontScheme name="Custom 2">
      <a:majorFont>
        <a:latin typeface="Impact"/>
        <a:ea typeface=""/>
        <a:cs typeface=""/>
      </a:majorFont>
      <a:minorFont>
        <a:latin typeface="Candara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297</TotalTime>
  <Words>906</Words>
  <Application>Microsoft Office PowerPoint</Application>
  <PresentationFormat>On-screen Show (4:3)</PresentationFormat>
  <Paragraphs>111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WALT: Why women won the vote in 1918.</vt:lpstr>
      <vt:lpstr>WALT: Why women won the vote in 1918?</vt:lpstr>
      <vt:lpstr>Reading Task</vt:lpstr>
      <vt:lpstr>Think, Pair, Share</vt:lpstr>
      <vt:lpstr>Question </vt:lpstr>
      <vt:lpstr>Framework</vt:lpstr>
      <vt:lpstr>Peer Assess.</vt:lpstr>
      <vt:lpstr>Peer Assess</vt:lpstr>
      <vt:lpstr>QQT </vt:lpstr>
      <vt:lpstr>10 Questions</vt:lpstr>
      <vt:lpstr>PowerPoint Presentation</vt:lpstr>
      <vt:lpstr>PowerPoint Presentation</vt:lpstr>
      <vt:lpstr>PowerPoint Presentation</vt:lpstr>
      <vt:lpstr>PowerPoint Presentation</vt:lpstr>
    </vt:vector>
  </TitlesOfParts>
  <Company>Dartford Technology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Watkins</dc:creator>
  <cp:lastModifiedBy>CJW</cp:lastModifiedBy>
  <cp:revision>25</cp:revision>
  <dcterms:created xsi:type="dcterms:W3CDTF">2014-03-11T14:50:19Z</dcterms:created>
  <dcterms:modified xsi:type="dcterms:W3CDTF">2014-03-13T22:03:04Z</dcterms:modified>
</cp:coreProperties>
</file>