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80" r:id="rId5"/>
    <p:sldId id="279" r:id="rId6"/>
    <p:sldId id="275" r:id="rId7"/>
    <p:sldId id="278" r:id="rId8"/>
    <p:sldId id="276" r:id="rId9"/>
    <p:sldId id="277" r:id="rId10"/>
    <p:sldId id="281" r:id="rId11"/>
    <p:sldId id="28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31" autoAdjust="0"/>
    <p:restoredTop sz="94660"/>
  </p:normalViewPr>
  <p:slideViewPr>
    <p:cSldViewPr snapToGrid="0">
      <p:cViewPr>
        <p:scale>
          <a:sx n="75" d="100"/>
          <a:sy n="75" d="100"/>
        </p:scale>
        <p:origin x="87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821AEB-A214-4550-823D-526FE030AA89}"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233098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21AEB-A214-4550-823D-526FE030AA89}"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366305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21AEB-A214-4550-823D-526FE030AA89}"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383190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21AEB-A214-4550-823D-526FE030AA89}"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379255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821AEB-A214-4550-823D-526FE030AA89}"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2576296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821AEB-A214-4550-823D-526FE030AA89}"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247080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821AEB-A214-4550-823D-526FE030AA89}" type="datetimeFigureOut">
              <a:rPr lang="en-GB" smtClean="0"/>
              <a:t>07/11/2017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423592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821AEB-A214-4550-823D-526FE030AA89}" type="datetimeFigureOut">
              <a:rPr lang="en-GB" smtClean="0"/>
              <a:t>07/11/2017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102348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21AEB-A214-4550-823D-526FE030AA89}" type="datetimeFigureOut">
              <a:rPr lang="en-GB" smtClean="0"/>
              <a:t>07/11/2017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125717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21AEB-A214-4550-823D-526FE030AA89}"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346247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21AEB-A214-4550-823D-526FE030AA89}"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32251-439B-40B6-963C-26EA5A3735E0}" type="slidenum">
              <a:rPr lang="en-GB" smtClean="0"/>
              <a:t>‹#›</a:t>
            </a:fld>
            <a:endParaRPr lang="en-GB"/>
          </a:p>
        </p:txBody>
      </p:sp>
    </p:spTree>
    <p:extLst>
      <p:ext uri="{BB962C8B-B14F-4D97-AF65-F5344CB8AC3E}">
        <p14:creationId xmlns:p14="http://schemas.microsoft.com/office/powerpoint/2010/main" val="387951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21AEB-A214-4550-823D-526FE030AA89}" type="datetimeFigureOut">
              <a:rPr lang="en-GB" smtClean="0"/>
              <a:t>07/11/2017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32251-439B-40B6-963C-26EA5A3735E0}" type="slidenum">
              <a:rPr lang="en-GB" smtClean="0"/>
              <a:t>‹#›</a:t>
            </a:fld>
            <a:endParaRPr lang="en-GB"/>
          </a:p>
        </p:txBody>
      </p:sp>
    </p:spTree>
    <p:extLst>
      <p:ext uri="{BB962C8B-B14F-4D97-AF65-F5344CB8AC3E}">
        <p14:creationId xmlns:p14="http://schemas.microsoft.com/office/powerpoint/2010/main" val="1203866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89031"/>
          </a:xfrm>
          <a:solidFill>
            <a:schemeClr val="accent5">
              <a:lumMod val="40000"/>
              <a:lumOff val="60000"/>
            </a:schemeClr>
          </a:solidFill>
          <a:ln>
            <a:solidFill>
              <a:schemeClr val="tx1"/>
            </a:solidFill>
          </a:ln>
        </p:spPr>
        <p:txBody>
          <a:bodyPr>
            <a:normAutofit/>
          </a:bodyPr>
          <a:lstStyle/>
          <a:p>
            <a:r>
              <a:rPr lang="en-GB" sz="3600" dirty="0" smtClean="0"/>
              <a:t>Title: Ideological function of religion </a:t>
            </a:r>
            <a:endParaRPr lang="en-GB" sz="3600" dirty="0"/>
          </a:p>
        </p:txBody>
      </p:sp>
      <p:sp>
        <p:nvSpPr>
          <p:cNvPr id="3" name="Content Placeholder 2"/>
          <p:cNvSpPr>
            <a:spLocks noGrp="1"/>
          </p:cNvSpPr>
          <p:nvPr>
            <p:ph idx="1"/>
          </p:nvPr>
        </p:nvSpPr>
        <p:spPr>
          <a:xfrm>
            <a:off x="628650" y="1018261"/>
            <a:ext cx="7886700" cy="575447"/>
          </a:xfrm>
          <a:solidFill>
            <a:schemeClr val="accent4">
              <a:lumMod val="40000"/>
              <a:lumOff val="60000"/>
            </a:schemeClr>
          </a:solidFill>
          <a:ln>
            <a:solidFill>
              <a:schemeClr val="tx1"/>
            </a:solidFill>
          </a:ln>
        </p:spPr>
        <p:txBody>
          <a:bodyPr anchor="ctr"/>
          <a:lstStyle/>
          <a:p>
            <a:pPr marL="0" indent="0">
              <a:buNone/>
            </a:pPr>
            <a:r>
              <a:rPr lang="en-GB" dirty="0" smtClean="0"/>
              <a:t>Task: Can you link all of these images to our studies</a:t>
            </a:r>
            <a:endParaRPr lang="en-GB" dirty="0"/>
          </a:p>
        </p:txBody>
      </p:sp>
      <p:pic>
        <p:nvPicPr>
          <p:cNvPr id="5" name="Picture 4"/>
          <p:cNvPicPr>
            <a:picLocks noChangeAspect="1"/>
          </p:cNvPicPr>
          <p:nvPr/>
        </p:nvPicPr>
        <p:blipFill>
          <a:blip r:embed="rId2"/>
          <a:stretch>
            <a:fillRect/>
          </a:stretch>
        </p:blipFill>
        <p:spPr>
          <a:xfrm>
            <a:off x="500768" y="3081204"/>
            <a:ext cx="3331845" cy="1944784"/>
          </a:xfrm>
          <a:prstGeom prst="rect">
            <a:avLst/>
          </a:prstGeom>
        </p:spPr>
      </p:pic>
      <p:pic>
        <p:nvPicPr>
          <p:cNvPr id="6" name="Picture 5"/>
          <p:cNvPicPr>
            <a:picLocks noChangeAspect="1"/>
          </p:cNvPicPr>
          <p:nvPr/>
        </p:nvPicPr>
        <p:blipFill>
          <a:blip r:embed="rId3"/>
          <a:stretch>
            <a:fillRect/>
          </a:stretch>
        </p:blipFill>
        <p:spPr>
          <a:xfrm>
            <a:off x="4024439" y="3081204"/>
            <a:ext cx="2230256" cy="1944784"/>
          </a:xfrm>
          <a:prstGeom prst="rect">
            <a:avLst/>
          </a:prstGeom>
        </p:spPr>
      </p:pic>
      <p:pic>
        <p:nvPicPr>
          <p:cNvPr id="7" name="Picture 6"/>
          <p:cNvPicPr>
            <a:picLocks noChangeAspect="1"/>
          </p:cNvPicPr>
          <p:nvPr/>
        </p:nvPicPr>
        <p:blipFill>
          <a:blip r:embed="rId4"/>
          <a:stretch>
            <a:fillRect/>
          </a:stretch>
        </p:blipFill>
        <p:spPr>
          <a:xfrm>
            <a:off x="6446521" y="2674376"/>
            <a:ext cx="2068830" cy="2758439"/>
          </a:xfrm>
          <a:prstGeom prst="rect">
            <a:avLst/>
          </a:prstGeom>
        </p:spPr>
      </p:pic>
    </p:spTree>
    <p:extLst>
      <p:ext uri="{BB962C8B-B14F-4D97-AF65-F5344CB8AC3E}">
        <p14:creationId xmlns:p14="http://schemas.microsoft.com/office/powerpoint/2010/main" val="2663859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5013677"/>
              </p:ext>
            </p:extLst>
          </p:nvPr>
        </p:nvGraphicFramePr>
        <p:xfrm>
          <a:off x="0" y="942340"/>
          <a:ext cx="9144000" cy="3558311"/>
        </p:xfrm>
        <a:graphic>
          <a:graphicData uri="http://schemas.openxmlformats.org/drawingml/2006/table">
            <a:tbl>
              <a:tblPr firstRow="1" bandRow="1">
                <a:tableStyleId>{5940675A-B579-460E-94D1-54222C63F5DA}</a:tableStyleId>
              </a:tblPr>
              <a:tblGrid>
                <a:gridCol w="905638"/>
                <a:gridCol w="8238362"/>
              </a:tblGrid>
              <a:tr h="357911">
                <a:tc>
                  <a:txBody>
                    <a:bodyPr/>
                    <a:lstStyle/>
                    <a:p>
                      <a:pPr algn="ctr"/>
                      <a:r>
                        <a:rPr lang="en-GB" sz="1400" dirty="0" smtClean="0">
                          <a:latin typeface="Candara" panose="020E0502030303020204" pitchFamily="34" charset="0"/>
                        </a:rPr>
                        <a:t>Marks </a:t>
                      </a:r>
                      <a:endParaRPr lang="en-GB" sz="1400" b="0" dirty="0">
                        <a:latin typeface="Candara" panose="020E0502030303020204" pitchFamily="34" charset="0"/>
                      </a:endParaRPr>
                    </a:p>
                  </a:txBody>
                  <a:tcPr anchor="ctr"/>
                </a:tc>
                <a:tc>
                  <a:txBody>
                    <a:bodyPr/>
                    <a:lstStyle/>
                    <a:p>
                      <a:pPr algn="ctr"/>
                      <a:r>
                        <a:rPr lang="en-GB" sz="1400" dirty="0" smtClean="0">
                          <a:latin typeface="Candara" panose="020E0502030303020204" pitchFamily="34" charset="0"/>
                        </a:rPr>
                        <a:t>Level descriptors </a:t>
                      </a:r>
                      <a:endParaRPr lang="en-GB" sz="1400" b="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8–10 </a:t>
                      </a:r>
                      <a:endParaRPr lang="en-GB" sz="1400" b="1" dirty="0">
                        <a:latin typeface="Candara" panose="020E0502030303020204" pitchFamily="34" charset="0"/>
                      </a:endParaRPr>
                    </a:p>
                  </a:txBody>
                  <a:tcPr anchor="ctr"/>
                </a:tc>
                <a:tc>
                  <a:txBody>
                    <a:bodyPr/>
                    <a:lstStyle/>
                    <a:p>
                      <a:r>
                        <a:rPr lang="en-GB" sz="1400" dirty="0" smtClean="0">
                          <a:latin typeface="Candara" panose="020E0502030303020204" pitchFamily="34" charset="0"/>
                        </a:rPr>
                        <a:t>Answers in this band will show very good knowledge and understanding of religiosity between gender &amp; ethnic groups. There will be two applications of relevant material, </a:t>
                      </a:r>
                      <a:r>
                        <a:rPr lang="en-GB" sz="1400" dirty="0" err="1" smtClean="0">
                          <a:latin typeface="Candara" panose="020E0502030303020204" pitchFamily="34" charset="0"/>
                        </a:rPr>
                        <a:t>eg</a:t>
                      </a:r>
                      <a:r>
                        <a:rPr lang="en-GB" sz="1400" dirty="0" smtClean="0">
                          <a:latin typeface="Candara" panose="020E0502030303020204" pitchFamily="34" charset="0"/>
                        </a:rPr>
                        <a:t> socialisation</a:t>
                      </a:r>
                      <a:r>
                        <a:rPr lang="en-GB" sz="1400" baseline="0" dirty="0" smtClean="0">
                          <a:latin typeface="Candara" panose="020E0502030303020204" pitchFamily="34" charset="0"/>
                        </a:rPr>
                        <a:t> of women, closer to birth and death and Cultural defence </a:t>
                      </a:r>
                      <a:r>
                        <a:rPr lang="en-GB" sz="1400" dirty="0" smtClean="0">
                          <a:latin typeface="Candara" panose="020E0502030303020204" pitchFamily="34" charset="0"/>
                        </a:rPr>
                        <a:t>. There will be appropriate analysis.</a:t>
                      </a:r>
                      <a:endParaRPr lang="en-GB" sz="140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4–7 </a:t>
                      </a:r>
                      <a:endParaRPr lang="en-GB" sz="1400" b="1" dirty="0">
                        <a:latin typeface="Candara" panose="020E0502030303020204" pitchFamily="34" charset="0"/>
                      </a:endParaRPr>
                    </a:p>
                  </a:txBody>
                  <a:tcPr anchor="ctr"/>
                </a:tc>
                <a:tc>
                  <a:txBody>
                    <a:bodyPr/>
                    <a:lstStyle/>
                    <a:p>
                      <a:r>
                        <a:rPr lang="en-GB" sz="1400" dirty="0" smtClean="0">
                          <a:latin typeface="Candara" panose="020E0502030303020204" pitchFamily="34" charset="0"/>
                        </a:rPr>
                        <a:t>Answers in this band will show a reasonable to good knowledge and understanding of religiosity between gender &amp; ethnic group. There will be one or two applications of relevant material. There will be some basic analysis.</a:t>
                      </a:r>
                      <a:endParaRPr lang="en-GB" sz="140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1–3</a:t>
                      </a:r>
                      <a:endParaRPr lang="en-GB" sz="1400" b="1" dirty="0">
                        <a:latin typeface="Candara" panose="020E0502030303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ndara" panose="020E0502030303020204" pitchFamily="34" charset="0"/>
                        </a:rPr>
                        <a:t>Answers in this band will show limited knowledge and understanding of the question or the material. There will be limited focus on the question, </a:t>
                      </a:r>
                      <a:r>
                        <a:rPr lang="en-GB" sz="1400" dirty="0" err="1" smtClean="0">
                          <a:latin typeface="Candara" panose="020E0502030303020204" pitchFamily="34" charset="0"/>
                        </a:rPr>
                        <a:t>eg</a:t>
                      </a:r>
                      <a:r>
                        <a:rPr lang="en-GB" sz="1400" dirty="0" smtClean="0">
                          <a:latin typeface="Candara" panose="020E0502030303020204" pitchFamily="34" charset="0"/>
                        </a:rPr>
                        <a:t> there may be some drift into accounts of socialisation in general. There will be limited or no analysis.</a:t>
                      </a:r>
                      <a:endParaRPr lang="en-GB" sz="1400" dirty="0">
                        <a:latin typeface="Candara" panose="020E0502030303020204" pitchFamily="34" charset="0"/>
                      </a:endParaRPr>
                    </a:p>
                  </a:txBody>
                  <a:tcPr anchor="ctr"/>
                </a:tc>
              </a:tr>
            </a:tbl>
          </a:graphicData>
        </a:graphic>
      </p:graphicFrame>
      <p:sp>
        <p:nvSpPr>
          <p:cNvPr id="5" name="Rectangle 4"/>
          <p:cNvSpPr/>
          <p:nvPr/>
        </p:nvSpPr>
        <p:spPr>
          <a:xfrm>
            <a:off x="0" y="0"/>
            <a:ext cx="9144000" cy="830997"/>
          </a:xfrm>
          <a:prstGeom prst="rect">
            <a:avLst/>
          </a:prstGeom>
        </p:spPr>
        <p:txBody>
          <a:bodyPr wrap="square">
            <a:spAutoFit/>
          </a:bodyPr>
          <a:lstStyle/>
          <a:p>
            <a:r>
              <a:rPr lang="en-GB" sz="2400" b="1" i="1" dirty="0">
                <a:latin typeface="Candara" panose="020E0502030303020204" pitchFamily="34" charset="0"/>
              </a:rPr>
              <a:t>Q1.</a:t>
            </a:r>
            <a:r>
              <a:rPr lang="en-GB" sz="2400" i="1" dirty="0">
                <a:latin typeface="Candara" panose="020E0502030303020204" pitchFamily="34" charset="0"/>
              </a:rPr>
              <a:t> Applying material from Item A, analyse two reasons for differences in religiosity between gender &amp; ethnic groups (10 marks)</a:t>
            </a:r>
            <a:endParaRPr lang="en-GB" sz="2400" dirty="0">
              <a:latin typeface="Candara" panose="020E0502030303020204" pitchFamily="34" charset="0"/>
            </a:endParaRPr>
          </a:p>
        </p:txBody>
      </p:sp>
      <p:sp>
        <p:nvSpPr>
          <p:cNvPr id="6" name="TextBox 5"/>
          <p:cNvSpPr txBox="1"/>
          <p:nvPr/>
        </p:nvSpPr>
        <p:spPr>
          <a:xfrm>
            <a:off x="0" y="4508500"/>
            <a:ext cx="8915400" cy="2031325"/>
          </a:xfrm>
          <a:prstGeom prst="rect">
            <a:avLst/>
          </a:prstGeom>
          <a:noFill/>
        </p:spPr>
        <p:txBody>
          <a:bodyPr wrap="square" rtlCol="0">
            <a:spAutoFit/>
          </a:bodyPr>
          <a:lstStyle/>
          <a:p>
            <a:r>
              <a:rPr lang="en-GB" dirty="0" smtClean="0"/>
              <a:t>Time must be spent equally on each reason. </a:t>
            </a:r>
          </a:p>
          <a:p>
            <a:r>
              <a:rPr lang="en-GB" dirty="0" smtClean="0"/>
              <a:t>It is essential that you take two points from the Item and show through a chain of reasoning how each explains a difference in religiosity between social groups.</a:t>
            </a:r>
          </a:p>
          <a:p>
            <a:endParaRPr lang="en-GB" dirty="0" smtClean="0"/>
          </a:p>
          <a:p>
            <a:pPr marL="285750" indent="-285750">
              <a:buFontTx/>
              <a:buChar char="-"/>
            </a:pPr>
            <a:r>
              <a:rPr lang="en-GB" dirty="0" smtClean="0"/>
              <a:t>Socialisation - validates Women’s Traditional role this lead to a higher attendance. </a:t>
            </a:r>
          </a:p>
          <a:p>
            <a:pPr marL="285750" indent="-285750">
              <a:buFontTx/>
              <a:buChar char="-"/>
            </a:pPr>
            <a:r>
              <a:rPr lang="en-GB" dirty="0" smtClean="0"/>
              <a:t>Immigrant groups may use their ‘home’ religion as a means of cultural defence this leads to higher attendance</a:t>
            </a:r>
          </a:p>
        </p:txBody>
      </p:sp>
    </p:spTree>
    <p:extLst>
      <p:ext uri="{BB962C8B-B14F-4D97-AF65-F5344CB8AC3E}">
        <p14:creationId xmlns:p14="http://schemas.microsoft.com/office/powerpoint/2010/main" val="2272044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9352530"/>
              </p:ext>
            </p:extLst>
          </p:nvPr>
        </p:nvGraphicFramePr>
        <p:xfrm>
          <a:off x="0" y="1015663"/>
          <a:ext cx="9144000" cy="4167911"/>
        </p:xfrm>
        <a:graphic>
          <a:graphicData uri="http://schemas.openxmlformats.org/drawingml/2006/table">
            <a:tbl>
              <a:tblPr firstRow="1" bandRow="1">
                <a:tableStyleId>{5940675A-B579-460E-94D1-54222C63F5DA}</a:tableStyleId>
              </a:tblPr>
              <a:tblGrid>
                <a:gridCol w="905638"/>
                <a:gridCol w="8238362"/>
              </a:tblGrid>
              <a:tr h="357911">
                <a:tc>
                  <a:txBody>
                    <a:bodyPr/>
                    <a:lstStyle/>
                    <a:p>
                      <a:pPr algn="ctr"/>
                      <a:r>
                        <a:rPr lang="en-GB" sz="1400" dirty="0" smtClean="0">
                          <a:latin typeface="Candara" panose="020E0502030303020204" pitchFamily="34" charset="0"/>
                        </a:rPr>
                        <a:t>Marks </a:t>
                      </a:r>
                      <a:endParaRPr lang="en-GB" sz="1400" b="0" dirty="0">
                        <a:latin typeface="Candara" panose="020E0502030303020204" pitchFamily="34" charset="0"/>
                      </a:endParaRPr>
                    </a:p>
                  </a:txBody>
                  <a:tcPr anchor="ctr"/>
                </a:tc>
                <a:tc>
                  <a:txBody>
                    <a:bodyPr/>
                    <a:lstStyle/>
                    <a:p>
                      <a:pPr algn="ctr"/>
                      <a:r>
                        <a:rPr lang="en-GB" sz="1400" dirty="0" smtClean="0">
                          <a:latin typeface="Candara" panose="020E0502030303020204" pitchFamily="34" charset="0"/>
                        </a:rPr>
                        <a:t>Level descriptors </a:t>
                      </a:r>
                      <a:endParaRPr lang="en-GB" sz="1400" b="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17-20 </a:t>
                      </a:r>
                      <a:endParaRPr lang="en-GB" sz="1400" b="1" dirty="0">
                        <a:latin typeface="Candara" panose="020E0502030303020204" pitchFamily="34" charset="0"/>
                      </a:endParaRPr>
                    </a:p>
                  </a:txBody>
                  <a:tcPr anchor="ctr"/>
                </a:tc>
                <a:tc>
                  <a:txBody>
                    <a:bodyPr/>
                    <a:lstStyle/>
                    <a:p>
                      <a:r>
                        <a:rPr lang="en-GB" sz="1400" dirty="0" smtClean="0"/>
                        <a:t>Answers in this band will show sound, conceptually detailed knowledge of a range of relevant material on the role of religion. Sophisticated understanding of the question and of the presented material will be shown. Appropriate material will be applied accurately and with sensitivity to the issues raised by the question. Analysis and evaluation will be explicit and relevant. Evaluation may be developed for example through a debate between different perspectives. Analysis will show clear explanation. Appropriate conclusions will be drawn. </a:t>
                      </a:r>
                      <a:endParaRPr lang="en-GB" sz="140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13-16</a:t>
                      </a:r>
                      <a:endParaRPr lang="en-GB" sz="1400" b="1" dirty="0">
                        <a:latin typeface="Candara" panose="020E0502030303020204" pitchFamily="34" charset="0"/>
                      </a:endParaRPr>
                    </a:p>
                  </a:txBody>
                  <a:tcPr anchor="ctr"/>
                </a:tc>
                <a:tc>
                  <a:txBody>
                    <a:bodyPr/>
                    <a:lstStyle/>
                    <a:p>
                      <a:r>
                        <a:rPr lang="en-GB" sz="1400" dirty="0" smtClean="0"/>
                        <a:t>Answers in this band will show accurate, broad and/or deep but incomplete knowledge. Understands a number of significant aspects of the question; good understanding of the presented material. Application of material is largely explicitly relevant to the question, though some material may be inadequately focused. Some limited explicit evaluation</a:t>
                      </a:r>
                      <a:r>
                        <a:rPr lang="en-GB" sz="1400" baseline="0" dirty="0" smtClean="0"/>
                        <a:t> </a:t>
                      </a:r>
                      <a:r>
                        <a:rPr lang="en-GB" sz="1400" dirty="0" smtClean="0"/>
                        <a:t>and/or some appropriate analysis, </a:t>
                      </a:r>
                      <a:r>
                        <a:rPr lang="en-GB" sz="1400" dirty="0" err="1" smtClean="0"/>
                        <a:t>eg</a:t>
                      </a:r>
                      <a:r>
                        <a:rPr lang="en-GB" sz="1400" dirty="0" smtClean="0"/>
                        <a:t> clear explanations of some of the presented material.</a:t>
                      </a:r>
                      <a:endParaRPr lang="en-GB" sz="1400" dirty="0">
                        <a:latin typeface="Candara" panose="020E0502030303020204" pitchFamily="34" charset="0"/>
                      </a:endParaRPr>
                    </a:p>
                  </a:txBody>
                  <a:tcPr anchor="ctr"/>
                </a:tc>
              </a:tr>
              <a:tr h="1066800">
                <a:tc>
                  <a:txBody>
                    <a:bodyPr/>
                    <a:lstStyle/>
                    <a:p>
                      <a:pPr algn="ctr"/>
                      <a:r>
                        <a:rPr lang="en-GB" sz="1400" dirty="0" smtClean="0">
                          <a:latin typeface="Candara" panose="020E0502030303020204" pitchFamily="34" charset="0"/>
                        </a:rPr>
                        <a:t>9-12</a:t>
                      </a:r>
                      <a:endParaRPr lang="en-GB" sz="1400" b="1" dirty="0">
                        <a:latin typeface="Candara" panose="020E0502030303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Answers in this band will show largely accurate knowledge but limited range and depth. Understands some limited but significant aspects of the question; superficial understanding of the presented material. Applying listed material from the general topic area but with limited regard for its relevance to the issues raised by the question, or applying a narrow range of more relevant material. Evaluation will take the form of a juxtaposition of competing positions or one to two isolated stated points. Analysis will be limited, with answers tending towards the descriptive.</a:t>
                      </a:r>
                      <a:endParaRPr lang="en-GB" sz="1400" dirty="0">
                        <a:latin typeface="Candara" panose="020E0502030303020204" pitchFamily="34" charset="0"/>
                      </a:endParaRPr>
                    </a:p>
                  </a:txBody>
                  <a:tcPr anchor="ctr"/>
                </a:tc>
              </a:tr>
            </a:tbl>
          </a:graphicData>
        </a:graphic>
      </p:graphicFrame>
      <p:sp>
        <p:nvSpPr>
          <p:cNvPr id="5" name="Rectangle 4"/>
          <p:cNvSpPr/>
          <p:nvPr/>
        </p:nvSpPr>
        <p:spPr>
          <a:xfrm>
            <a:off x="0" y="0"/>
            <a:ext cx="9144000" cy="1015663"/>
          </a:xfrm>
          <a:prstGeom prst="rect">
            <a:avLst/>
          </a:prstGeom>
        </p:spPr>
        <p:txBody>
          <a:bodyPr wrap="square">
            <a:spAutoFit/>
          </a:bodyPr>
          <a:lstStyle/>
          <a:p>
            <a:r>
              <a:rPr lang="en-GB" sz="2000" b="1" i="1" dirty="0"/>
              <a:t>Q2.</a:t>
            </a:r>
            <a:r>
              <a:rPr lang="en-GB" sz="2000" i="1" dirty="0"/>
              <a:t> Applying material from Item B, evaluate sociological explanations for decline of traditional religious organisations in favour of New Religious Movements &amp; the New Age (20 marks)</a:t>
            </a:r>
            <a:endParaRPr lang="en-GB" sz="2000" dirty="0"/>
          </a:p>
        </p:txBody>
      </p:sp>
    </p:spTree>
    <p:extLst>
      <p:ext uri="{BB962C8B-B14F-4D97-AF65-F5344CB8AC3E}">
        <p14:creationId xmlns:p14="http://schemas.microsoft.com/office/powerpoint/2010/main" val="406964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60000"/>
              <a:lumOff val="40000"/>
            </a:schemeClr>
          </a:solidFill>
          <a:ln>
            <a:solidFill>
              <a:schemeClr val="tx1"/>
            </a:solidFill>
          </a:ln>
        </p:spPr>
        <p:txBody>
          <a:bodyPr/>
          <a:lstStyle/>
          <a:p>
            <a:r>
              <a:rPr lang="en-GB" dirty="0"/>
              <a:t>Title: Ideological function of religion </a:t>
            </a:r>
          </a:p>
        </p:txBody>
      </p:sp>
      <p:sp>
        <p:nvSpPr>
          <p:cNvPr id="3" name="Subtitle 2"/>
          <p:cNvSpPr>
            <a:spLocks noGrp="1"/>
          </p:cNvSpPr>
          <p:nvPr>
            <p:ph type="subTitle" idx="1"/>
          </p:nvPr>
        </p:nvSpPr>
        <p:spPr>
          <a:solidFill>
            <a:schemeClr val="accent5">
              <a:lumMod val="40000"/>
              <a:lumOff val="60000"/>
            </a:schemeClr>
          </a:solidFill>
          <a:ln>
            <a:solidFill>
              <a:schemeClr val="tx1"/>
            </a:solidFill>
          </a:ln>
        </p:spPr>
        <p:txBody>
          <a:bodyPr/>
          <a:lstStyle/>
          <a:p>
            <a:r>
              <a:rPr lang="en-GB" dirty="0" smtClean="0"/>
              <a:t>Answer the exam question</a:t>
            </a:r>
            <a:endParaRPr lang="en-GB" dirty="0"/>
          </a:p>
        </p:txBody>
      </p:sp>
    </p:spTree>
    <p:extLst>
      <p:ext uri="{BB962C8B-B14F-4D97-AF65-F5344CB8AC3E}">
        <p14:creationId xmlns:p14="http://schemas.microsoft.com/office/powerpoint/2010/main" val="23930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245293"/>
            <a:ext cx="8824686" cy="4154984"/>
          </a:xfrm>
          <a:prstGeom prst="rect">
            <a:avLst/>
          </a:prstGeom>
        </p:spPr>
        <p:txBody>
          <a:bodyPr wrap="square">
            <a:spAutoFit/>
          </a:bodyPr>
          <a:lstStyle/>
          <a:p>
            <a:r>
              <a:rPr lang="en-GB" sz="2400" b="1" dirty="0"/>
              <a:t>Item A </a:t>
            </a:r>
            <a:endParaRPr lang="en-GB" sz="2400" dirty="0"/>
          </a:p>
          <a:p>
            <a:r>
              <a:rPr lang="en-GB" sz="2400" dirty="0"/>
              <a:t>In today’s Western societies such as Britain, there are clear gender &amp; ethnic differences in religiosity in the UK. These difference can be found among all age groups, and in both non-Christian religions and almost every Christian denomination. Sociologists have suggested that </a:t>
            </a:r>
            <a:r>
              <a:rPr lang="en-GB" sz="2400" dirty="0">
                <a:solidFill>
                  <a:srgbClr val="FF0000"/>
                </a:solidFill>
              </a:rPr>
              <a:t>socialisation and culture play a part in gender and ethnic divides of religiosity. </a:t>
            </a:r>
            <a:endParaRPr lang="en-GB" sz="2400" dirty="0" smtClean="0">
              <a:solidFill>
                <a:srgbClr val="FF0000"/>
              </a:solidFill>
            </a:endParaRPr>
          </a:p>
          <a:p>
            <a:endParaRPr lang="en-GB" sz="2400" dirty="0" smtClean="0"/>
          </a:p>
          <a:p>
            <a:r>
              <a:rPr lang="en-GB" sz="2400" b="1" i="1" dirty="0"/>
              <a:t>Q1.</a:t>
            </a:r>
            <a:r>
              <a:rPr lang="en-GB" sz="2400" i="1" dirty="0"/>
              <a:t> Applying material from Item A, analyse two reasons for differences in religiosity between gender &amp; ethnic groups (10 marks)</a:t>
            </a:r>
            <a:endParaRPr lang="en-GB" sz="2400" dirty="0"/>
          </a:p>
          <a:p>
            <a:endParaRPr lang="en-GB" sz="2400" dirty="0"/>
          </a:p>
        </p:txBody>
      </p:sp>
    </p:spTree>
    <p:extLst>
      <p:ext uri="{BB962C8B-B14F-4D97-AF65-F5344CB8AC3E}">
        <p14:creationId xmlns:p14="http://schemas.microsoft.com/office/powerpoint/2010/main" val="861787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i="1" dirty="0"/>
              <a:t>Q1.</a:t>
            </a:r>
            <a:r>
              <a:rPr lang="en-GB" sz="2400" i="1" dirty="0"/>
              <a:t> Applying material from Item A, analyse two reasons for differences in religiosity between gender &amp; ethnic groups (10 marks</a:t>
            </a:r>
            <a:r>
              <a:rPr lang="en-GB" sz="2400" i="1" dirty="0" smtClean="0"/>
              <a:t>)</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9665087"/>
              </p:ext>
            </p:extLst>
          </p:nvPr>
        </p:nvGraphicFramePr>
        <p:xfrm>
          <a:off x="133350" y="1812925"/>
          <a:ext cx="8979218" cy="4378546"/>
        </p:xfrm>
        <a:graphic>
          <a:graphicData uri="http://schemas.openxmlformats.org/drawingml/2006/table">
            <a:tbl>
              <a:tblPr firstRow="1" bandRow="1">
                <a:tableStyleId>{5940675A-B579-460E-94D1-54222C63F5DA}</a:tableStyleId>
              </a:tblPr>
              <a:tblGrid>
                <a:gridCol w="889318"/>
                <a:gridCol w="8089900"/>
              </a:tblGrid>
              <a:tr h="357911">
                <a:tc>
                  <a:txBody>
                    <a:bodyPr/>
                    <a:lstStyle/>
                    <a:p>
                      <a:r>
                        <a:rPr lang="en-GB" dirty="0" smtClean="0">
                          <a:latin typeface="Candara" panose="020E0502030303020204" pitchFamily="34" charset="0"/>
                        </a:rPr>
                        <a:t>Marks </a:t>
                      </a:r>
                      <a:endParaRPr lang="en-GB" b="0" dirty="0">
                        <a:latin typeface="Candara" panose="020E0502030303020204" pitchFamily="34" charset="0"/>
                      </a:endParaRPr>
                    </a:p>
                  </a:txBody>
                  <a:tcPr/>
                </a:tc>
                <a:tc>
                  <a:txBody>
                    <a:bodyPr/>
                    <a:lstStyle/>
                    <a:p>
                      <a:r>
                        <a:rPr lang="en-GB" dirty="0" smtClean="0">
                          <a:latin typeface="Candara" panose="020E0502030303020204" pitchFamily="34" charset="0"/>
                        </a:rPr>
                        <a:t>Level descriptors </a:t>
                      </a:r>
                      <a:endParaRPr lang="en-GB" b="0" dirty="0">
                        <a:latin typeface="Candara" panose="020E0502030303020204" pitchFamily="34" charset="0"/>
                      </a:endParaRPr>
                    </a:p>
                  </a:txBody>
                  <a:tcPr/>
                </a:tc>
              </a:tr>
              <a:tr h="1412033">
                <a:tc>
                  <a:txBody>
                    <a:bodyPr/>
                    <a:lstStyle/>
                    <a:p>
                      <a:pPr algn="ctr"/>
                      <a:r>
                        <a:rPr lang="en-GB" dirty="0" smtClean="0">
                          <a:latin typeface="Candara" panose="020E0502030303020204" pitchFamily="34" charset="0"/>
                        </a:rPr>
                        <a:t>8–10 </a:t>
                      </a:r>
                      <a:endParaRPr lang="en-GB" b="1" dirty="0">
                        <a:latin typeface="Candara" panose="020E0502030303020204" pitchFamily="34" charset="0"/>
                      </a:endParaRPr>
                    </a:p>
                  </a:txBody>
                  <a:tcPr anchor="ctr"/>
                </a:tc>
                <a:tc>
                  <a:txBody>
                    <a:bodyPr/>
                    <a:lstStyle/>
                    <a:p>
                      <a:r>
                        <a:rPr lang="en-GB" dirty="0" smtClean="0">
                          <a:latin typeface="Candara" panose="020E0502030303020204" pitchFamily="34" charset="0"/>
                        </a:rPr>
                        <a:t>Answers in this band will show very good knowledge and understanding of religiosity between gender &amp; ethnic groups. There will be two applications of relevant material, </a:t>
                      </a:r>
                      <a:r>
                        <a:rPr lang="en-GB" dirty="0" err="1" smtClean="0">
                          <a:latin typeface="Candara" panose="020E0502030303020204" pitchFamily="34" charset="0"/>
                        </a:rPr>
                        <a:t>eg</a:t>
                      </a:r>
                      <a:r>
                        <a:rPr lang="en-GB" dirty="0" smtClean="0">
                          <a:latin typeface="Candara" panose="020E0502030303020204" pitchFamily="34" charset="0"/>
                        </a:rPr>
                        <a:t> socialisation</a:t>
                      </a:r>
                      <a:r>
                        <a:rPr lang="en-GB" baseline="0" dirty="0" smtClean="0">
                          <a:latin typeface="Candara" panose="020E0502030303020204" pitchFamily="34" charset="0"/>
                        </a:rPr>
                        <a:t> of women, closer to birth and death and Cultural defence </a:t>
                      </a:r>
                      <a:r>
                        <a:rPr lang="en-GB" dirty="0" smtClean="0">
                          <a:latin typeface="Candara" panose="020E0502030303020204" pitchFamily="34" charset="0"/>
                        </a:rPr>
                        <a:t>. There will be appropriate analysis.</a:t>
                      </a:r>
                      <a:endParaRPr lang="en-GB" dirty="0">
                        <a:latin typeface="Candara" panose="020E0502030303020204" pitchFamily="34" charset="0"/>
                      </a:endParaRPr>
                    </a:p>
                  </a:txBody>
                  <a:tcPr/>
                </a:tc>
              </a:tr>
              <a:tr h="1412033">
                <a:tc>
                  <a:txBody>
                    <a:bodyPr/>
                    <a:lstStyle/>
                    <a:p>
                      <a:pPr algn="ctr"/>
                      <a:r>
                        <a:rPr lang="en-GB" dirty="0" smtClean="0">
                          <a:latin typeface="Candara" panose="020E0502030303020204" pitchFamily="34" charset="0"/>
                        </a:rPr>
                        <a:t>4–7 </a:t>
                      </a:r>
                      <a:endParaRPr lang="en-GB" b="1" dirty="0">
                        <a:latin typeface="Candara" panose="020E0502030303020204" pitchFamily="34" charset="0"/>
                      </a:endParaRPr>
                    </a:p>
                  </a:txBody>
                  <a:tcPr anchor="ctr"/>
                </a:tc>
                <a:tc>
                  <a:txBody>
                    <a:bodyPr/>
                    <a:lstStyle/>
                    <a:p>
                      <a:r>
                        <a:rPr lang="en-GB" dirty="0" smtClean="0">
                          <a:latin typeface="Candara" panose="020E0502030303020204" pitchFamily="34" charset="0"/>
                        </a:rPr>
                        <a:t>Answers in this band will show a reasonable to good knowledge and understanding of religiosity between gender &amp; ethnic group. There will be one or two applications of relevant material. There will be some basic analysis.</a:t>
                      </a:r>
                      <a:endParaRPr lang="en-GB" dirty="0">
                        <a:latin typeface="Candara" panose="020E0502030303020204" pitchFamily="34" charset="0"/>
                      </a:endParaRPr>
                    </a:p>
                  </a:txBody>
                  <a:tcPr/>
                </a:tc>
              </a:tr>
              <a:tr h="1147277">
                <a:tc>
                  <a:txBody>
                    <a:bodyPr/>
                    <a:lstStyle/>
                    <a:p>
                      <a:pPr algn="ctr"/>
                      <a:r>
                        <a:rPr lang="en-GB" dirty="0" smtClean="0">
                          <a:latin typeface="Candara" panose="020E0502030303020204" pitchFamily="34" charset="0"/>
                        </a:rPr>
                        <a:t>1–3</a:t>
                      </a:r>
                      <a:endParaRPr lang="en-GB" b="1" dirty="0">
                        <a:latin typeface="Candara" panose="020E0502030303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andara" panose="020E0502030303020204" pitchFamily="34" charset="0"/>
                        </a:rPr>
                        <a:t>Answers in this band will show limited knowledge and understanding of the question or the material. There will be limited focus on the question, </a:t>
                      </a:r>
                      <a:r>
                        <a:rPr lang="en-GB" dirty="0" err="1" smtClean="0">
                          <a:latin typeface="Candara" panose="020E0502030303020204" pitchFamily="34" charset="0"/>
                        </a:rPr>
                        <a:t>eg</a:t>
                      </a:r>
                      <a:r>
                        <a:rPr lang="en-GB" dirty="0" smtClean="0">
                          <a:latin typeface="Candara" panose="020E0502030303020204" pitchFamily="34" charset="0"/>
                        </a:rPr>
                        <a:t> there may be some drift into accounts of socialisation in general. There will be limited or no analysis.</a:t>
                      </a:r>
                      <a:endParaRPr lang="en-GB" dirty="0">
                        <a:latin typeface="Candara" panose="020E0502030303020204" pitchFamily="34" charset="0"/>
                      </a:endParaRPr>
                    </a:p>
                  </a:txBody>
                  <a:tcPr/>
                </a:tc>
              </a:tr>
            </a:tbl>
          </a:graphicData>
        </a:graphic>
      </p:graphicFrame>
    </p:spTree>
    <p:extLst>
      <p:ext uri="{BB962C8B-B14F-4D97-AF65-F5344CB8AC3E}">
        <p14:creationId xmlns:p14="http://schemas.microsoft.com/office/powerpoint/2010/main" val="168223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245293"/>
            <a:ext cx="8824686" cy="5632311"/>
          </a:xfrm>
          <a:prstGeom prst="rect">
            <a:avLst/>
          </a:prstGeom>
        </p:spPr>
        <p:txBody>
          <a:bodyPr wrap="square">
            <a:spAutoFit/>
          </a:bodyPr>
          <a:lstStyle/>
          <a:p>
            <a:r>
              <a:rPr lang="en-GB" sz="2400" b="1" dirty="0"/>
              <a:t>Item B </a:t>
            </a:r>
            <a:endParaRPr lang="en-GB" sz="2400" dirty="0"/>
          </a:p>
          <a:p>
            <a:r>
              <a:rPr lang="en-GB" sz="2400" dirty="0"/>
              <a:t>Since the 1960’s there has been an explosion in the number of new religions and organisations, such as Krishna consciousness, scientology etc. There are estimated to be over 800 NRMs and over half a million individuals belonging to these and other non-mainstream Christian churches in the UK. Sociologists have offered three main explanations for this trend: marginality, relative deprivation and social change. Furthermore, there has been a growth of the ‘New Age’ since the 1980’s such as Yoga and meditation. Together, NRM’s and the ‘New Age’ have contributed to the decline of traditional religious organisations.</a:t>
            </a:r>
          </a:p>
          <a:p>
            <a:r>
              <a:rPr lang="en-GB" sz="2400" dirty="0"/>
              <a:t> </a:t>
            </a:r>
          </a:p>
          <a:p>
            <a:r>
              <a:rPr lang="en-GB" sz="2400" b="1" i="1" dirty="0"/>
              <a:t>Q2.</a:t>
            </a:r>
            <a:r>
              <a:rPr lang="en-GB" sz="2400" i="1" dirty="0"/>
              <a:t> Applying material from Item B, evaluate sociological explanations for decline of traditional religious organisations in favour of New Religious Movements &amp; the New Age (20 marks)</a:t>
            </a:r>
            <a:endParaRPr lang="en-GB" sz="2400" dirty="0"/>
          </a:p>
        </p:txBody>
      </p:sp>
    </p:spTree>
    <p:extLst>
      <p:ext uri="{BB962C8B-B14F-4D97-AF65-F5344CB8AC3E}">
        <p14:creationId xmlns:p14="http://schemas.microsoft.com/office/powerpoint/2010/main" val="52764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245293"/>
            <a:ext cx="8824686" cy="1200329"/>
          </a:xfrm>
          <a:prstGeom prst="rect">
            <a:avLst/>
          </a:prstGeom>
        </p:spPr>
        <p:txBody>
          <a:bodyPr wrap="square">
            <a:spAutoFit/>
          </a:bodyPr>
          <a:lstStyle/>
          <a:p>
            <a:r>
              <a:rPr lang="en-GB" sz="2400" b="1" dirty="0" smtClean="0">
                <a:solidFill>
                  <a:srgbClr val="FF0000"/>
                </a:solidFill>
                <a:latin typeface="Candara" panose="020E0502030303020204" pitchFamily="34" charset="0"/>
              </a:rPr>
              <a:t>Applying</a:t>
            </a:r>
            <a:r>
              <a:rPr lang="en-GB" sz="2400" b="1" dirty="0" smtClean="0">
                <a:latin typeface="Candara" panose="020E0502030303020204" pitchFamily="34" charset="0"/>
              </a:rPr>
              <a:t> </a:t>
            </a:r>
            <a:r>
              <a:rPr lang="en-GB" sz="2400" b="1" dirty="0">
                <a:latin typeface="Candara" panose="020E0502030303020204" pitchFamily="34" charset="0"/>
              </a:rPr>
              <a:t>material from Item </a:t>
            </a:r>
            <a:r>
              <a:rPr lang="en-GB" sz="2400" b="1" dirty="0" smtClean="0">
                <a:latin typeface="Candara" panose="020E0502030303020204" pitchFamily="34" charset="0"/>
              </a:rPr>
              <a:t>A </a:t>
            </a:r>
            <a:r>
              <a:rPr lang="en-GB" sz="2400" b="1" dirty="0">
                <a:latin typeface="Candara" panose="020E0502030303020204" pitchFamily="34" charset="0"/>
              </a:rPr>
              <a:t>and your knowledge, </a:t>
            </a:r>
            <a:r>
              <a:rPr lang="en-GB" sz="2400" b="1" dirty="0">
                <a:solidFill>
                  <a:srgbClr val="FF0000"/>
                </a:solidFill>
                <a:latin typeface="Candara" panose="020E0502030303020204" pitchFamily="34" charset="0"/>
              </a:rPr>
              <a:t>evaluate</a:t>
            </a:r>
            <a:r>
              <a:rPr lang="en-GB" sz="2400" b="1" dirty="0">
                <a:latin typeface="Candara" panose="020E0502030303020204" pitchFamily="34" charset="0"/>
              </a:rPr>
              <a:t> the </a:t>
            </a:r>
            <a:r>
              <a:rPr lang="en-GB" sz="2400" b="1" dirty="0" smtClean="0">
                <a:latin typeface="Candara" panose="020E0502030303020204" pitchFamily="34" charset="0"/>
              </a:rPr>
              <a:t>claim that religion </a:t>
            </a:r>
            <a:r>
              <a:rPr lang="en-GB" sz="2400" b="1" dirty="0" smtClean="0">
                <a:solidFill>
                  <a:srgbClr val="FF0000"/>
                </a:solidFill>
                <a:latin typeface="Candara" panose="020E0502030303020204" pitchFamily="34" charset="0"/>
              </a:rPr>
              <a:t>performs an ideological function </a:t>
            </a:r>
            <a:r>
              <a:rPr lang="en-GB" sz="2400" b="1" dirty="0" smtClean="0">
                <a:latin typeface="Candara" panose="020E0502030303020204" pitchFamily="34" charset="0"/>
              </a:rPr>
              <a:t>in the </a:t>
            </a:r>
            <a:r>
              <a:rPr lang="en-GB" sz="2400" b="1" dirty="0" smtClean="0">
                <a:solidFill>
                  <a:srgbClr val="FF0000"/>
                </a:solidFill>
                <a:latin typeface="Candara" panose="020E0502030303020204" pitchFamily="34" charset="0"/>
              </a:rPr>
              <a:t>interests of powerful groups</a:t>
            </a:r>
            <a:r>
              <a:rPr lang="en-GB" sz="2400" b="1" dirty="0" smtClean="0">
                <a:latin typeface="Candara" panose="020E0502030303020204" pitchFamily="34" charset="0"/>
              </a:rPr>
              <a:t>.</a:t>
            </a:r>
            <a:endParaRPr lang="en-GB" sz="2400" b="1" dirty="0">
              <a:latin typeface="Candara" panose="020E0502030303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71619662"/>
              </p:ext>
            </p:extLst>
          </p:nvPr>
        </p:nvGraphicFramePr>
        <p:xfrm>
          <a:off x="420913" y="1497873"/>
          <a:ext cx="8389258" cy="5232400"/>
        </p:xfrm>
        <a:graphic>
          <a:graphicData uri="http://schemas.openxmlformats.org/drawingml/2006/table">
            <a:tbl>
              <a:tblPr firstRow="1" bandRow="1">
                <a:tableStyleId>{5C22544A-7EE6-4342-B048-85BDC9FD1C3A}</a:tableStyleId>
              </a:tblPr>
              <a:tblGrid>
                <a:gridCol w="798287"/>
                <a:gridCol w="7590971"/>
              </a:tblGrid>
              <a:tr h="243841">
                <a:tc>
                  <a:txBody>
                    <a:bodyPr/>
                    <a:lstStyle/>
                    <a:p>
                      <a:r>
                        <a:rPr lang="en-GB" dirty="0" smtClean="0"/>
                        <a:t>Marks </a:t>
                      </a:r>
                      <a:endParaRPr lang="en-GB" dirty="0"/>
                    </a:p>
                  </a:txBody>
                  <a:tcPr/>
                </a:tc>
                <a:tc>
                  <a:txBody>
                    <a:bodyPr/>
                    <a:lstStyle/>
                    <a:p>
                      <a:r>
                        <a:rPr lang="en-GB" dirty="0" smtClean="0"/>
                        <a:t>Descriptors</a:t>
                      </a:r>
                      <a:endParaRPr lang="en-GB" dirty="0"/>
                    </a:p>
                  </a:txBody>
                  <a:tcPr/>
                </a:tc>
              </a:tr>
              <a:tr h="1026160">
                <a:tc>
                  <a:txBody>
                    <a:bodyPr/>
                    <a:lstStyle/>
                    <a:p>
                      <a:r>
                        <a:rPr lang="en-GB" dirty="0" smtClean="0"/>
                        <a:t>17-20</a:t>
                      </a:r>
                      <a:endParaRPr lang="en-GB" dirty="0"/>
                    </a:p>
                  </a:txBody>
                  <a:tcPr/>
                </a:tc>
                <a:tc>
                  <a:txBody>
                    <a:bodyPr/>
                    <a:lstStyle/>
                    <a:p>
                      <a:r>
                        <a:rPr lang="en-GB" dirty="0" smtClean="0"/>
                        <a:t>AO1:</a:t>
                      </a:r>
                      <a:r>
                        <a:rPr lang="en-GB" baseline="0" dirty="0" smtClean="0"/>
                        <a:t> Conceptually detailed knowledge of a range of material.</a:t>
                      </a:r>
                    </a:p>
                    <a:p>
                      <a:r>
                        <a:rPr lang="en-GB" baseline="0" dirty="0" smtClean="0"/>
                        <a:t>AO2: Appropriate material applied accurately and with sensitivity to the issues.</a:t>
                      </a:r>
                    </a:p>
                    <a:p>
                      <a:r>
                        <a:rPr lang="en-GB" baseline="0" dirty="0" smtClean="0"/>
                        <a:t>AO3: Analysis will be explicit and relevant. Developed through debate between perspectives. Analysis will be clearly explained. Conclusions drawn. </a:t>
                      </a:r>
                      <a:endParaRPr lang="en-GB" dirty="0"/>
                    </a:p>
                  </a:txBody>
                  <a:tcPr/>
                </a:tc>
              </a:tr>
              <a:tr h="1026160">
                <a:tc>
                  <a:txBody>
                    <a:bodyPr/>
                    <a:lstStyle/>
                    <a:p>
                      <a:r>
                        <a:rPr lang="en-GB" dirty="0" smtClean="0"/>
                        <a:t>13-16</a:t>
                      </a:r>
                      <a:endParaRPr lang="en-GB" dirty="0"/>
                    </a:p>
                  </a:txBody>
                  <a:tcPr/>
                </a:tc>
                <a:tc>
                  <a:txBody>
                    <a:bodyPr/>
                    <a:lstStyle/>
                    <a:p>
                      <a:r>
                        <a:rPr lang="en-GB" dirty="0" smtClean="0"/>
                        <a:t>AO1: Accurate,</a:t>
                      </a:r>
                      <a:r>
                        <a:rPr lang="en-GB" baseline="0" dirty="0" smtClean="0"/>
                        <a:t> broad but incomplete knowledge of a number of aspects.</a:t>
                      </a:r>
                    </a:p>
                    <a:p>
                      <a:r>
                        <a:rPr lang="en-GB" baseline="0" dirty="0" smtClean="0"/>
                        <a:t>AO2: Application is largely explicit and relevant though some may be less so.</a:t>
                      </a:r>
                    </a:p>
                    <a:p>
                      <a:r>
                        <a:rPr lang="en-GB" baseline="0" dirty="0" smtClean="0"/>
                        <a:t>AO3: Limited explicit evaluation. And/or some appropriate analysis.</a:t>
                      </a:r>
                      <a:endParaRPr lang="en-GB" dirty="0"/>
                    </a:p>
                  </a:txBody>
                  <a:tcPr/>
                </a:tc>
              </a:tr>
              <a:tr h="1026160">
                <a:tc>
                  <a:txBody>
                    <a:bodyPr/>
                    <a:lstStyle/>
                    <a:p>
                      <a:r>
                        <a:rPr lang="en-GB" dirty="0" smtClean="0"/>
                        <a:t>9-12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Candara" panose="020E0502030303020204" pitchFamily="34" charset="0"/>
                        </a:rPr>
                        <a:t>AO1:</a:t>
                      </a:r>
                      <a:r>
                        <a:rPr lang="en-GB" sz="1800" baseline="0" dirty="0" smtClean="0">
                          <a:latin typeface="Candara" panose="020E0502030303020204" pitchFamily="34" charset="0"/>
                        </a:rPr>
                        <a:t> Largely accurate knowledge but limited range and depth. Superficial understanding of material.</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Candara" panose="020E0502030303020204" pitchFamily="34" charset="0"/>
                        </a:rPr>
                        <a:t>AO2: Application</a:t>
                      </a:r>
                      <a:r>
                        <a:rPr lang="en-GB" sz="1800" baseline="0" dirty="0" smtClean="0">
                          <a:latin typeface="Candara" panose="020E0502030303020204" pitchFamily="34" charset="0"/>
                        </a:rPr>
                        <a:t> is general with limited relevance or applied narrowly.</a:t>
                      </a:r>
                      <a:endParaRPr lang="en-GB" sz="1800" dirty="0" smtClean="0">
                        <a:latin typeface="Candara" panose="020E0502030303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Candara" panose="020E0502030303020204" pitchFamily="34" charset="0"/>
                        </a:rPr>
                        <a:t>AO3:</a:t>
                      </a:r>
                      <a:r>
                        <a:rPr lang="en-GB" sz="1800" baseline="0" dirty="0" smtClean="0">
                          <a:latin typeface="Candara" panose="020E0502030303020204" pitchFamily="34" charset="0"/>
                        </a:rPr>
                        <a:t> Evaluation will be limited, tending towards description.</a:t>
                      </a:r>
                      <a:endParaRPr lang="en-GB" dirty="0"/>
                    </a:p>
                  </a:txBody>
                  <a:tcPr/>
                </a:tc>
              </a:tr>
              <a:tr h="1026160">
                <a:tc>
                  <a:txBody>
                    <a:bodyPr/>
                    <a:lstStyle/>
                    <a:p>
                      <a:r>
                        <a:rPr lang="en-GB" dirty="0" smtClean="0"/>
                        <a:t>5-8</a:t>
                      </a:r>
                      <a:endParaRPr lang="en-GB" dirty="0"/>
                    </a:p>
                  </a:txBody>
                  <a:tcPr/>
                </a:tc>
                <a:tc>
                  <a:txBody>
                    <a:bodyPr/>
                    <a:lstStyle/>
                    <a:p>
                      <a:r>
                        <a:rPr lang="en-GB" dirty="0" smtClean="0"/>
                        <a:t>AO1: Limited and undeveloped knowledge. Simplistic</a:t>
                      </a:r>
                      <a:r>
                        <a:rPr lang="en-GB" baseline="0" dirty="0" smtClean="0"/>
                        <a:t> understanding of the material.</a:t>
                      </a:r>
                    </a:p>
                    <a:p>
                      <a:r>
                        <a:rPr lang="en-GB" baseline="0" dirty="0" smtClean="0"/>
                        <a:t>AO2: Limited application of suitable material or irrelevant to the demands of questions.</a:t>
                      </a:r>
                    </a:p>
                    <a:p>
                      <a:r>
                        <a:rPr lang="en-GB" baseline="0" dirty="0" smtClean="0"/>
                        <a:t>AO3: Very limited or no evaluation. Attempts at analysis are poor.</a:t>
                      </a:r>
                      <a:endParaRPr lang="en-GB" dirty="0"/>
                    </a:p>
                  </a:txBody>
                  <a:tcPr/>
                </a:tc>
              </a:tr>
            </a:tbl>
          </a:graphicData>
        </a:graphic>
      </p:graphicFrame>
    </p:spTree>
    <p:extLst>
      <p:ext uri="{BB962C8B-B14F-4D97-AF65-F5344CB8AC3E}">
        <p14:creationId xmlns:p14="http://schemas.microsoft.com/office/powerpoint/2010/main" val="338364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245293"/>
            <a:ext cx="8824686" cy="1200329"/>
          </a:xfrm>
          <a:prstGeom prst="rect">
            <a:avLst/>
          </a:prstGeom>
        </p:spPr>
        <p:txBody>
          <a:bodyPr wrap="square">
            <a:spAutoFit/>
          </a:bodyPr>
          <a:lstStyle/>
          <a:p>
            <a:r>
              <a:rPr lang="en-GB" sz="2400" b="1" dirty="0" smtClean="0">
                <a:solidFill>
                  <a:srgbClr val="FF0000"/>
                </a:solidFill>
                <a:latin typeface="Candara" panose="020E0502030303020204" pitchFamily="34" charset="0"/>
              </a:rPr>
              <a:t>Applying</a:t>
            </a:r>
            <a:r>
              <a:rPr lang="en-GB" sz="2400" b="1" dirty="0" smtClean="0">
                <a:latin typeface="Candara" panose="020E0502030303020204" pitchFamily="34" charset="0"/>
              </a:rPr>
              <a:t> </a:t>
            </a:r>
            <a:r>
              <a:rPr lang="en-GB" sz="2400" b="1" dirty="0">
                <a:latin typeface="Candara" panose="020E0502030303020204" pitchFamily="34" charset="0"/>
              </a:rPr>
              <a:t>material from Item </a:t>
            </a:r>
            <a:r>
              <a:rPr lang="en-GB" sz="2400" b="1" dirty="0" smtClean="0">
                <a:latin typeface="Candara" panose="020E0502030303020204" pitchFamily="34" charset="0"/>
              </a:rPr>
              <a:t>A </a:t>
            </a:r>
            <a:r>
              <a:rPr lang="en-GB" sz="2400" b="1" dirty="0">
                <a:latin typeface="Candara" panose="020E0502030303020204" pitchFamily="34" charset="0"/>
              </a:rPr>
              <a:t>and your knowledge, </a:t>
            </a:r>
            <a:r>
              <a:rPr lang="en-GB" sz="2400" b="1" dirty="0">
                <a:solidFill>
                  <a:srgbClr val="FF0000"/>
                </a:solidFill>
                <a:latin typeface="Candara" panose="020E0502030303020204" pitchFamily="34" charset="0"/>
              </a:rPr>
              <a:t>evaluate</a:t>
            </a:r>
            <a:r>
              <a:rPr lang="en-GB" sz="2400" b="1" dirty="0">
                <a:latin typeface="Candara" panose="020E0502030303020204" pitchFamily="34" charset="0"/>
              </a:rPr>
              <a:t> the </a:t>
            </a:r>
            <a:r>
              <a:rPr lang="en-GB" sz="2400" b="1" dirty="0" smtClean="0">
                <a:latin typeface="Candara" panose="020E0502030303020204" pitchFamily="34" charset="0"/>
              </a:rPr>
              <a:t>claim that religion </a:t>
            </a:r>
            <a:r>
              <a:rPr lang="en-GB" sz="2400" b="1" dirty="0" smtClean="0">
                <a:solidFill>
                  <a:srgbClr val="FF0000"/>
                </a:solidFill>
                <a:latin typeface="Candara" panose="020E0502030303020204" pitchFamily="34" charset="0"/>
              </a:rPr>
              <a:t>performs an ideological function </a:t>
            </a:r>
            <a:r>
              <a:rPr lang="en-GB" sz="2400" b="1" dirty="0" smtClean="0">
                <a:latin typeface="Candara" panose="020E0502030303020204" pitchFamily="34" charset="0"/>
              </a:rPr>
              <a:t>in the </a:t>
            </a:r>
            <a:r>
              <a:rPr lang="en-GB" sz="2400" b="1" dirty="0" smtClean="0">
                <a:solidFill>
                  <a:srgbClr val="FF0000"/>
                </a:solidFill>
                <a:latin typeface="Candara" panose="020E0502030303020204" pitchFamily="34" charset="0"/>
              </a:rPr>
              <a:t>interests of powerful groups</a:t>
            </a:r>
            <a:r>
              <a:rPr lang="en-GB" sz="2400" b="1" dirty="0" smtClean="0">
                <a:latin typeface="Candara" panose="020E0502030303020204" pitchFamily="34" charset="0"/>
              </a:rPr>
              <a:t>.</a:t>
            </a:r>
            <a:endParaRPr lang="en-GB" sz="2400" b="1" dirty="0">
              <a:latin typeface="Candara" panose="020E0502030303020204" pitchFamily="34" charset="0"/>
            </a:endParaRPr>
          </a:p>
        </p:txBody>
      </p:sp>
      <p:sp>
        <p:nvSpPr>
          <p:cNvPr id="3" name="TextBox 2"/>
          <p:cNvSpPr txBox="1"/>
          <p:nvPr/>
        </p:nvSpPr>
        <p:spPr>
          <a:xfrm>
            <a:off x="435429" y="1944914"/>
            <a:ext cx="8069942" cy="4093428"/>
          </a:xfrm>
          <a:prstGeom prst="rect">
            <a:avLst/>
          </a:prstGeom>
          <a:noFill/>
        </p:spPr>
        <p:txBody>
          <a:bodyPr wrap="square" rtlCol="0">
            <a:spAutoFit/>
          </a:bodyPr>
          <a:lstStyle/>
          <a:p>
            <a:r>
              <a:rPr lang="en-GB" sz="2000" dirty="0" smtClean="0"/>
              <a:t>- Explain what is meant by ideology.</a:t>
            </a:r>
          </a:p>
          <a:p>
            <a:r>
              <a:rPr lang="en-GB" sz="2000" dirty="0" smtClean="0"/>
              <a:t>- Focus on explaining the Feminist and Marxist perspectives on religion.</a:t>
            </a:r>
          </a:p>
          <a:p>
            <a:r>
              <a:rPr lang="en-GB" sz="2000" dirty="0" smtClean="0"/>
              <a:t>- Identify the powerful interest groups. </a:t>
            </a:r>
            <a:endParaRPr lang="en-GB" sz="2000" dirty="0"/>
          </a:p>
          <a:p>
            <a:r>
              <a:rPr lang="en-GB" sz="2000" dirty="0" smtClean="0"/>
              <a:t>- Explain how religions function is in their interest</a:t>
            </a:r>
          </a:p>
          <a:p>
            <a:endParaRPr lang="en-GB" sz="2000" dirty="0"/>
          </a:p>
          <a:p>
            <a:endParaRPr lang="en-GB" sz="2000" dirty="0" smtClean="0"/>
          </a:p>
          <a:p>
            <a:r>
              <a:rPr lang="en-GB" sz="2000" i="1" dirty="0" smtClean="0"/>
              <a:t>Patriarchy, subordination, legitimation, capitalism, revolution, alienation, division of labour, false class consciousness, spiritual gin, opium of the people, exploitation.</a:t>
            </a:r>
          </a:p>
          <a:p>
            <a:endParaRPr lang="en-GB" sz="2000" dirty="0"/>
          </a:p>
          <a:p>
            <a:r>
              <a:rPr lang="en-GB" sz="2000" dirty="0" smtClean="0"/>
              <a:t>Evaluate the strength of the views in comparison to the functionalist view or where submissive groups demonstrate religion does not perform an ideological function</a:t>
            </a:r>
            <a:endParaRPr lang="en-GB" sz="2000" dirty="0"/>
          </a:p>
        </p:txBody>
      </p:sp>
    </p:spTree>
    <p:extLst>
      <p:ext uri="{BB962C8B-B14F-4D97-AF65-F5344CB8AC3E}">
        <p14:creationId xmlns:p14="http://schemas.microsoft.com/office/powerpoint/2010/main" val="3373237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91687881"/>
              </p:ext>
            </p:extLst>
          </p:nvPr>
        </p:nvGraphicFramePr>
        <p:xfrm>
          <a:off x="-1" y="1"/>
          <a:ext cx="9144001" cy="6857998"/>
        </p:xfrm>
        <a:graphic>
          <a:graphicData uri="http://schemas.openxmlformats.org/drawingml/2006/table">
            <a:tbl>
              <a:tblPr firstRow="1" bandRow="1">
                <a:tableStyleId>{5940675A-B579-460E-94D1-54222C63F5DA}</a:tableStyleId>
              </a:tblPr>
              <a:tblGrid>
                <a:gridCol w="1347304"/>
                <a:gridCol w="2440926"/>
                <a:gridCol w="2423885"/>
                <a:gridCol w="2931886"/>
              </a:tblGrid>
              <a:tr h="529059">
                <a:tc gridSpan="4">
                  <a:txBody>
                    <a:bodyPr/>
                    <a:lstStyle/>
                    <a:p>
                      <a:r>
                        <a:rPr lang="en-GB" sz="1200" dirty="0" smtClean="0">
                          <a:latin typeface="Candara" panose="020E0502030303020204" pitchFamily="34" charset="0"/>
                        </a:rPr>
                        <a:t>Q2. Applying material from Item B, evaluate sociological explanations for decline of traditional religious organisations in favour of New Religious Movements &amp; the New Age (20 marks)</a:t>
                      </a:r>
                      <a:endParaRPr lang="en-GB" sz="1200" dirty="0">
                        <a:latin typeface="Candara" panose="020E0502030303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442112">
                <a:tc>
                  <a:txBody>
                    <a:bodyPr/>
                    <a:lstStyle/>
                    <a:p>
                      <a:pPr algn="ctr"/>
                      <a:r>
                        <a:rPr lang="en-GB" sz="1800" dirty="0" smtClean="0">
                          <a:latin typeface="Candara" panose="020E0502030303020204" pitchFamily="34" charset="0"/>
                        </a:rPr>
                        <a:t>Mark</a:t>
                      </a:r>
                      <a:endParaRPr lang="en-GB" sz="1800" dirty="0">
                        <a:latin typeface="Candara" panose="020E0502030303020204" pitchFamily="34" charset="0"/>
                      </a:endParaRPr>
                    </a:p>
                  </a:txBody>
                  <a:tcPr anchor="ctr"/>
                </a:tc>
                <a:tc>
                  <a:txBody>
                    <a:bodyPr/>
                    <a:lstStyle/>
                    <a:p>
                      <a:pPr algn="ctr"/>
                      <a:r>
                        <a:rPr lang="en-GB" sz="1800" dirty="0" smtClean="0">
                          <a:latin typeface="Candara" panose="020E0502030303020204" pitchFamily="34" charset="0"/>
                        </a:rPr>
                        <a:t>Knowledge AO1</a:t>
                      </a:r>
                      <a:endParaRPr lang="en-GB" sz="1800" dirty="0">
                        <a:latin typeface="Candara" panose="020E0502030303020204" pitchFamily="34" charset="0"/>
                      </a:endParaRPr>
                    </a:p>
                  </a:txBody>
                  <a:tcPr anchor="ctr"/>
                </a:tc>
                <a:tc>
                  <a:txBody>
                    <a:bodyPr/>
                    <a:lstStyle/>
                    <a:p>
                      <a:pPr algn="ctr"/>
                      <a:r>
                        <a:rPr lang="en-GB" sz="1800" dirty="0" smtClean="0">
                          <a:latin typeface="Candara" panose="020E0502030303020204" pitchFamily="34" charset="0"/>
                        </a:rPr>
                        <a:t>Application AO2</a:t>
                      </a:r>
                      <a:endParaRPr lang="en-GB" sz="1800" dirty="0">
                        <a:latin typeface="Candara" panose="020E0502030303020204" pitchFamily="34" charset="0"/>
                      </a:endParaRPr>
                    </a:p>
                  </a:txBody>
                  <a:tcPr anchor="ctr"/>
                </a:tc>
                <a:tc>
                  <a:txBody>
                    <a:bodyPr/>
                    <a:lstStyle/>
                    <a:p>
                      <a:pPr algn="ctr"/>
                      <a:r>
                        <a:rPr lang="en-GB" sz="1800" dirty="0" smtClean="0">
                          <a:latin typeface="Candara" panose="020E0502030303020204" pitchFamily="34" charset="0"/>
                        </a:rPr>
                        <a:t>Evaluation</a:t>
                      </a:r>
                      <a:r>
                        <a:rPr lang="en-GB" sz="1800" baseline="0" dirty="0" smtClean="0">
                          <a:latin typeface="Candara" panose="020E0502030303020204" pitchFamily="34" charset="0"/>
                        </a:rPr>
                        <a:t> AO3</a:t>
                      </a:r>
                      <a:endParaRPr lang="en-GB" sz="1800" dirty="0">
                        <a:latin typeface="Candara" panose="020E0502030303020204" pitchFamily="34" charset="0"/>
                      </a:endParaRPr>
                    </a:p>
                  </a:txBody>
                  <a:tcPr anchor="ctr"/>
                </a:tc>
              </a:tr>
              <a:tr h="1271576">
                <a:tc>
                  <a:txBody>
                    <a:bodyPr/>
                    <a:lstStyle/>
                    <a:p>
                      <a:pPr algn="ctr"/>
                      <a:r>
                        <a:rPr lang="en-GB" sz="1800" dirty="0" smtClean="0">
                          <a:latin typeface="Candara" panose="020E0502030303020204" pitchFamily="34" charset="0"/>
                        </a:rPr>
                        <a:t>17-20</a:t>
                      </a:r>
                      <a:endParaRPr lang="en-GB" sz="1800" b="1" dirty="0">
                        <a:latin typeface="Candara" panose="020E0502030303020204" pitchFamily="34" charset="0"/>
                      </a:endParaRPr>
                    </a:p>
                  </a:txBody>
                  <a:tcPr anchor="ctr"/>
                </a:tc>
                <a:tc>
                  <a:txBody>
                    <a:bodyPr/>
                    <a:lstStyle/>
                    <a:p>
                      <a:pPr algn="ctr"/>
                      <a:r>
                        <a:rPr lang="en-GB" sz="1200" dirty="0" smtClean="0">
                          <a:latin typeface="Candara" panose="020E0502030303020204" pitchFamily="34" charset="0"/>
                        </a:rPr>
                        <a:t>AO1:</a:t>
                      </a:r>
                      <a:r>
                        <a:rPr lang="en-GB" sz="1200" baseline="0" dirty="0" smtClean="0">
                          <a:latin typeface="Candara" panose="020E0502030303020204" pitchFamily="34" charset="0"/>
                        </a:rPr>
                        <a:t> Conceptually detailed knowledge of a range of material.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ndara" panose="020E0502030303020204" pitchFamily="34" charset="0"/>
                        </a:rPr>
                        <a:t>AO2: Appropriate material applied accurately and with sensitivity to the issues.</a:t>
                      </a:r>
                    </a:p>
                    <a:p>
                      <a:pPr algn="ctr"/>
                      <a:endParaRPr lang="en-GB" sz="1200" dirty="0">
                        <a:latin typeface="Candara" panose="020E0502030303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ndara" panose="020E0502030303020204" pitchFamily="34" charset="0"/>
                        </a:rPr>
                        <a:t>AO3: Analysis will be explicit and relevant. Developed through debate between perspectives. Analysis will be clearly explained. Conclusions drawn. </a:t>
                      </a:r>
                      <a:endParaRPr lang="en-GB" sz="1200" dirty="0" smtClean="0">
                        <a:latin typeface="Candara" panose="020E0502030303020204" pitchFamily="34" charset="0"/>
                      </a:endParaRPr>
                    </a:p>
                  </a:txBody>
                  <a:tcPr anchor="ctr"/>
                </a:tc>
              </a:tr>
              <a:tr h="998786">
                <a:tc>
                  <a:txBody>
                    <a:bodyPr/>
                    <a:lstStyle/>
                    <a:p>
                      <a:pPr algn="ctr"/>
                      <a:r>
                        <a:rPr lang="en-GB" sz="1800" dirty="0" smtClean="0">
                          <a:latin typeface="Candara" panose="020E0502030303020204" pitchFamily="34" charset="0"/>
                        </a:rPr>
                        <a:t>13-16</a:t>
                      </a:r>
                      <a:endParaRPr lang="en-GB" sz="1800" b="1" dirty="0">
                        <a:latin typeface="Candara" panose="020E0502030303020204" pitchFamily="34" charset="0"/>
                      </a:endParaRPr>
                    </a:p>
                  </a:txBody>
                  <a:tcPr anchor="ctr"/>
                </a:tc>
                <a:tc>
                  <a:txBody>
                    <a:bodyPr/>
                    <a:lstStyle/>
                    <a:p>
                      <a:pPr algn="ctr"/>
                      <a:r>
                        <a:rPr lang="en-GB" sz="1200" dirty="0" smtClean="0">
                          <a:latin typeface="Candara" panose="020E0502030303020204" pitchFamily="34" charset="0"/>
                        </a:rPr>
                        <a:t>AO1: Accurate,</a:t>
                      </a:r>
                      <a:r>
                        <a:rPr lang="en-GB" sz="1200" baseline="0" dirty="0" smtClean="0">
                          <a:latin typeface="Candara" panose="020E0502030303020204" pitchFamily="34" charset="0"/>
                        </a:rPr>
                        <a:t> broad but incomplete knowledge of a number of aspects.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ndara" panose="020E0502030303020204" pitchFamily="34" charset="0"/>
                        </a:rPr>
                        <a:t>AO2: Application is largely explicit and relevant though some may be less so.</a:t>
                      </a:r>
                    </a:p>
                    <a:p>
                      <a:pPr algn="ctr"/>
                      <a:endParaRPr lang="en-GB" sz="1200" dirty="0">
                        <a:latin typeface="Candara" panose="020E0502030303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ndara" panose="020E0502030303020204" pitchFamily="34" charset="0"/>
                        </a:rPr>
                        <a:t>AO3: Limited explicit evaluation. And/or some appropriate analysis.</a:t>
                      </a:r>
                      <a:endParaRPr lang="en-GB" sz="1200" dirty="0" smtClean="0">
                        <a:latin typeface="Candara" panose="020E0502030303020204" pitchFamily="34" charset="0"/>
                      </a:endParaRPr>
                    </a:p>
                    <a:p>
                      <a:pPr algn="ctr"/>
                      <a:endParaRPr lang="en-GB" sz="1200" dirty="0">
                        <a:latin typeface="Candara" panose="020E0502030303020204" pitchFamily="34" charset="0"/>
                      </a:endParaRPr>
                    </a:p>
                  </a:txBody>
                  <a:tcPr anchor="ctr"/>
                </a:tc>
              </a:tr>
              <a:tr h="952306">
                <a:tc>
                  <a:txBody>
                    <a:bodyPr/>
                    <a:lstStyle/>
                    <a:p>
                      <a:pPr algn="ctr"/>
                      <a:r>
                        <a:rPr lang="en-GB" sz="1800" dirty="0" smtClean="0">
                          <a:latin typeface="Candara" panose="020E0502030303020204" pitchFamily="34" charset="0"/>
                        </a:rPr>
                        <a:t>9-12</a:t>
                      </a:r>
                      <a:endParaRPr lang="en-GB" sz="1800" b="1" dirty="0">
                        <a:latin typeface="Candara" panose="020E0502030303020204" pitchFamily="34" charset="0"/>
                      </a:endParaRPr>
                    </a:p>
                  </a:txBody>
                  <a:tcPr anchor="ctr"/>
                </a:tc>
                <a:tc>
                  <a:txBody>
                    <a:bodyPr/>
                    <a:lstStyle/>
                    <a:p>
                      <a:pPr algn="ctr"/>
                      <a:r>
                        <a:rPr lang="en-GB" sz="1200" dirty="0" smtClean="0">
                          <a:latin typeface="Candara" panose="020E0502030303020204" pitchFamily="34" charset="0"/>
                        </a:rPr>
                        <a:t>Ao1:</a:t>
                      </a:r>
                      <a:r>
                        <a:rPr lang="en-GB" sz="1200" baseline="0" dirty="0" smtClean="0">
                          <a:latin typeface="Candara" panose="020E0502030303020204" pitchFamily="34" charset="0"/>
                        </a:rPr>
                        <a:t> Largely accurate knowledge but limited range and depth. Superficial understanding of material.</a:t>
                      </a:r>
                      <a:endParaRPr lang="en-GB" sz="1200" dirty="0">
                        <a:latin typeface="Candara" panose="020E0502030303020204" pitchFamily="34" charset="0"/>
                      </a:endParaRPr>
                    </a:p>
                  </a:txBody>
                  <a:tcPr anchor="ctr"/>
                </a:tc>
                <a:tc>
                  <a:txBody>
                    <a:bodyPr/>
                    <a:lstStyle/>
                    <a:p>
                      <a:pPr algn="ctr"/>
                      <a:r>
                        <a:rPr lang="en-GB" sz="1200" dirty="0" smtClean="0">
                          <a:latin typeface="Candara" panose="020E0502030303020204" pitchFamily="34" charset="0"/>
                        </a:rPr>
                        <a:t>AO2: Application</a:t>
                      </a:r>
                      <a:r>
                        <a:rPr lang="en-GB" sz="1200" baseline="0" dirty="0" smtClean="0">
                          <a:latin typeface="Candara" panose="020E0502030303020204" pitchFamily="34" charset="0"/>
                        </a:rPr>
                        <a:t> is general with limited relevance or applied narrowly.</a:t>
                      </a:r>
                      <a:endParaRPr lang="en-GB" sz="1200" dirty="0">
                        <a:latin typeface="Candara" panose="020E0502030303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Candara" panose="020E0502030303020204" pitchFamily="34" charset="0"/>
                        </a:rPr>
                        <a:t>AO3:</a:t>
                      </a:r>
                      <a:r>
                        <a:rPr lang="en-GB" sz="1200" baseline="0" dirty="0" smtClean="0">
                          <a:latin typeface="Candara" panose="020E0502030303020204" pitchFamily="34" charset="0"/>
                        </a:rPr>
                        <a:t> Evaluation will be limited, tending towards description.</a:t>
                      </a:r>
                      <a:endParaRPr lang="en-GB" sz="1200" dirty="0" smtClean="0">
                        <a:latin typeface="Candara" panose="020E0502030303020204" pitchFamily="34" charset="0"/>
                      </a:endParaRPr>
                    </a:p>
                  </a:txBody>
                  <a:tcPr anchor="ctr"/>
                </a:tc>
              </a:tr>
              <a:tr h="1029566">
                <a:tc>
                  <a:txBody>
                    <a:bodyPr/>
                    <a:lstStyle/>
                    <a:p>
                      <a:pPr algn="r"/>
                      <a:r>
                        <a:rPr lang="en-GB" sz="2000" b="1" dirty="0" smtClean="0">
                          <a:latin typeface="Candara" panose="020E0502030303020204" pitchFamily="34" charset="0"/>
                        </a:rPr>
                        <a:t>WWW</a:t>
                      </a:r>
                      <a:endParaRPr lang="en-GB" sz="2000" b="1" dirty="0">
                        <a:latin typeface="Candara" panose="020E0502030303020204" pitchFamily="34" charset="0"/>
                      </a:endParaRPr>
                    </a:p>
                  </a:txBody>
                  <a:tcPr anchor="ctr"/>
                </a:tc>
                <a:tc gridSpan="3">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r>
              <a:tr h="1192481">
                <a:tc>
                  <a:txBody>
                    <a:bodyPr/>
                    <a:lstStyle/>
                    <a:p>
                      <a:pPr algn="r"/>
                      <a:r>
                        <a:rPr lang="en-GB" sz="2000" b="1" dirty="0" smtClean="0">
                          <a:latin typeface="Candara" panose="020E0502030303020204" pitchFamily="34" charset="0"/>
                        </a:rPr>
                        <a:t>EBI</a:t>
                      </a:r>
                      <a:endParaRPr lang="en-GB" sz="2000" b="1" dirty="0">
                        <a:latin typeface="Candara" panose="020E0502030303020204" pitchFamily="34" charset="0"/>
                      </a:endParaRPr>
                    </a:p>
                  </a:txBody>
                  <a:tcPr anchor="ctr"/>
                </a:tc>
                <a:tc gridSpan="3">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r>
              <a:tr h="442112">
                <a:tc>
                  <a:txBody>
                    <a:bodyPr/>
                    <a:lstStyle/>
                    <a:p>
                      <a:pPr algn="r"/>
                      <a:r>
                        <a:rPr lang="en-GB" sz="1200" b="1" dirty="0" smtClean="0">
                          <a:latin typeface="Candara" panose="020E0502030303020204" pitchFamily="34" charset="0"/>
                        </a:rPr>
                        <a:t>Response</a:t>
                      </a:r>
                      <a:endParaRPr lang="en-GB" sz="1200" b="1" dirty="0">
                        <a:latin typeface="Candara" panose="020E0502030303020204" pitchFamily="34" charset="0"/>
                      </a:endParaRPr>
                    </a:p>
                  </a:txBody>
                  <a:tcPr anchor="ctr"/>
                </a:tc>
                <a:tc gridSpan="3">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c hMerge="1">
                  <a:txBody>
                    <a:bodyPr/>
                    <a:lstStyle/>
                    <a:p>
                      <a:endParaRPr lang="en-GB" sz="1200" dirty="0">
                        <a:latin typeface="Candara" panose="020E0502030303020204" pitchFamily="34" charset="0"/>
                      </a:endParaRPr>
                    </a:p>
                  </a:txBody>
                  <a:tcPr/>
                </a:tc>
              </a:tr>
            </a:tbl>
          </a:graphicData>
        </a:graphic>
      </p:graphicFrame>
    </p:spTree>
    <p:extLst>
      <p:ext uri="{BB962C8B-B14F-4D97-AF65-F5344CB8AC3E}">
        <p14:creationId xmlns:p14="http://schemas.microsoft.com/office/powerpoint/2010/main" val="431584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rot="16200000">
            <a:off x="1177534" y="-1064921"/>
            <a:ext cx="6817957" cy="8998857"/>
          </a:xfrm>
          <a:prstGeom prst="rect">
            <a:avLst/>
          </a:prstGeom>
        </p:spPr>
      </p:pic>
    </p:spTree>
    <p:extLst>
      <p:ext uri="{BB962C8B-B14F-4D97-AF65-F5344CB8AC3E}">
        <p14:creationId xmlns:p14="http://schemas.microsoft.com/office/powerpoint/2010/main" val="324430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1402</Words>
  <Application>Microsoft Office PowerPoint</Application>
  <PresentationFormat>On-screen Show (4:3)</PresentationFormat>
  <Paragraphs>93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Candara</vt:lpstr>
      <vt:lpstr>Office Theme</vt:lpstr>
      <vt:lpstr>Title: Ideological function of religion </vt:lpstr>
      <vt:lpstr>Title: Ideological function of religion </vt:lpstr>
      <vt:lpstr>PowerPoint Presentation</vt:lpstr>
      <vt:lpstr>Q1. Applying material from Item A, analyse two reasons for differences in religiosity between gender &amp; ethnic groups (10 marks)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into American politics</dc:title>
  <dc:creator>Mr Watkins</dc:creator>
  <cp:lastModifiedBy>Mr Watkins</cp:lastModifiedBy>
  <cp:revision>20</cp:revision>
  <cp:lastPrinted>2017-11-07T08:21:56Z</cp:lastPrinted>
  <dcterms:created xsi:type="dcterms:W3CDTF">2017-09-08T12:24:05Z</dcterms:created>
  <dcterms:modified xsi:type="dcterms:W3CDTF">2017-11-07T11:11:31Z</dcterms:modified>
</cp:coreProperties>
</file>