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8" r:id="rId2"/>
    <p:sldId id="256" r:id="rId3"/>
    <p:sldId id="259" r:id="rId4"/>
    <p:sldId id="316" r:id="rId5"/>
    <p:sldId id="317" r:id="rId6"/>
    <p:sldId id="318"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320" r:id="rId21"/>
    <p:sldId id="280" r:id="rId22"/>
    <p:sldId id="281" r:id="rId23"/>
    <p:sldId id="282" r:id="rId24"/>
    <p:sldId id="283" r:id="rId25"/>
    <p:sldId id="284" r:id="rId26"/>
    <p:sldId id="285" r:id="rId27"/>
    <p:sldId id="286" r:id="rId28"/>
    <p:sldId id="287" r:id="rId29"/>
    <p:sldId id="288" r:id="rId30"/>
    <p:sldId id="289" r:id="rId31"/>
    <p:sldId id="319" r:id="rId32"/>
    <p:sldId id="322" r:id="rId33"/>
    <p:sldId id="321"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snapToGrid="0">
      <p:cViewPr varScale="1">
        <p:scale>
          <a:sx n="106" d="100"/>
          <a:sy n="106" d="100"/>
        </p:scale>
        <p:origin x="9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9D195-1FB0-4EE4-AAAE-4E0813DFB7F3}" type="datetimeFigureOut">
              <a:rPr lang="en-GB" smtClean="0"/>
              <a:t>13/09/2017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D4633-8C8F-4B7B-81C1-21C2922BA19A}" type="slidenum">
              <a:rPr lang="en-GB" smtClean="0"/>
              <a:t>‹#›</a:t>
            </a:fld>
            <a:endParaRPr lang="en-GB"/>
          </a:p>
        </p:txBody>
      </p:sp>
    </p:spTree>
    <p:extLst>
      <p:ext uri="{BB962C8B-B14F-4D97-AF65-F5344CB8AC3E}">
        <p14:creationId xmlns:p14="http://schemas.microsoft.com/office/powerpoint/2010/main" val="328955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8F7537-AC7C-4869-9A59-A0638EB427FA}" type="slidenum">
              <a:rPr lang="en-GB" smtClean="0"/>
              <a:t>11</a:t>
            </a:fld>
            <a:endParaRPr lang="en-GB"/>
          </a:p>
        </p:txBody>
      </p:sp>
    </p:spTree>
    <p:extLst>
      <p:ext uri="{BB962C8B-B14F-4D97-AF65-F5344CB8AC3E}">
        <p14:creationId xmlns:p14="http://schemas.microsoft.com/office/powerpoint/2010/main" val="223053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B900C2-3684-4E72-8294-F33529FF6190}" type="slidenum">
              <a:rPr lang="en-GB" smtClean="0"/>
              <a:t>35</a:t>
            </a:fld>
            <a:endParaRPr lang="en-GB"/>
          </a:p>
        </p:txBody>
      </p:sp>
    </p:spTree>
    <p:extLst>
      <p:ext uri="{BB962C8B-B14F-4D97-AF65-F5344CB8AC3E}">
        <p14:creationId xmlns:p14="http://schemas.microsoft.com/office/powerpoint/2010/main" val="119712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https://www.ted.com/talks/manal_al_sharif_a_saudi_woman_who_dared_to_drive/transcript?language=en</a:t>
            </a:r>
          </a:p>
          <a:p>
            <a:r>
              <a:rPr lang="en-GB" dirty="0"/>
              <a:t>Till about 6 minutes</a:t>
            </a:r>
          </a:p>
        </p:txBody>
      </p:sp>
      <p:sp>
        <p:nvSpPr>
          <p:cNvPr id="4" name="Slide Number Placeholder 3"/>
          <p:cNvSpPr>
            <a:spLocks noGrp="1"/>
          </p:cNvSpPr>
          <p:nvPr>
            <p:ph type="sldNum" sz="quarter" idx="10"/>
          </p:nvPr>
        </p:nvSpPr>
        <p:spPr/>
        <p:txBody>
          <a:bodyPr/>
          <a:lstStyle/>
          <a:p>
            <a:fld id="{1DB900C2-3684-4E72-8294-F33529FF6190}" type="slidenum">
              <a:rPr lang="en-GB" smtClean="0"/>
              <a:t>56</a:t>
            </a:fld>
            <a:endParaRPr lang="en-GB"/>
          </a:p>
        </p:txBody>
      </p:sp>
    </p:spTree>
    <p:extLst>
      <p:ext uri="{BB962C8B-B14F-4D97-AF65-F5344CB8AC3E}">
        <p14:creationId xmlns:p14="http://schemas.microsoft.com/office/powerpoint/2010/main" val="319030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B900C2-3684-4E72-8294-F33529FF6190}" type="slidenum">
              <a:rPr lang="en-GB" smtClean="0"/>
              <a:t>57</a:t>
            </a:fld>
            <a:endParaRPr lang="en-GB"/>
          </a:p>
        </p:txBody>
      </p:sp>
    </p:spTree>
    <p:extLst>
      <p:ext uri="{BB962C8B-B14F-4D97-AF65-F5344CB8AC3E}">
        <p14:creationId xmlns:p14="http://schemas.microsoft.com/office/powerpoint/2010/main" val="204446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Candara" panose="020E05020303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2C1DF-0FC5-4642-9F93-A9D1BF1ECEF6}"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56335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2C1DF-0FC5-4642-9F93-A9D1BF1ECEF6}"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153641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2C1DF-0FC5-4642-9F93-A9D1BF1ECEF6}"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121475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91321"/>
          </a:xfrm>
          <a:solidFill>
            <a:schemeClr val="accent1">
              <a:lumMod val="40000"/>
              <a:lumOff val="60000"/>
            </a:schemeClr>
          </a:solidFill>
          <a:ln>
            <a:solidFill>
              <a:schemeClr val="tx1"/>
            </a:solidFill>
          </a:ln>
        </p:spPr>
        <p:txBody>
          <a:bodyPr/>
          <a:lstStyle>
            <a:lvl1pPr>
              <a:defRPr>
                <a:latin typeface="Candara" panose="020E0502030303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ndara" panose="020E0502030303020204" pitchFamily="34" charset="0"/>
              </a:defRPr>
            </a:lvl1pPr>
          </a:lstStyle>
          <a:p>
            <a:fld id="{D672C1DF-0FC5-4642-9F93-A9D1BF1ECEF6}" type="datetimeFigureOut">
              <a:rPr lang="en-GB" smtClean="0"/>
              <a:pPr/>
              <a:t>13/09/2017</a:t>
            </a:fld>
            <a:endParaRPr lang="en-GB"/>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6B2EE97D-70D2-4112-818B-6755F2B0ECBA}" type="slidenum">
              <a:rPr lang="en-GB" smtClean="0"/>
              <a:pPr/>
              <a:t>‹#›</a:t>
            </a:fld>
            <a:endParaRPr lang="en-GB"/>
          </a:p>
        </p:txBody>
      </p:sp>
    </p:spTree>
    <p:extLst>
      <p:ext uri="{BB962C8B-B14F-4D97-AF65-F5344CB8AC3E}">
        <p14:creationId xmlns:p14="http://schemas.microsoft.com/office/powerpoint/2010/main" val="46428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Candara" panose="020E0502030303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Candara" panose="020E0502030303020204" pitchFamily="34" charset="0"/>
              </a:defRPr>
            </a:lvl1pPr>
          </a:lstStyle>
          <a:p>
            <a:fld id="{D672C1DF-0FC5-4642-9F93-A9D1BF1ECEF6}" type="datetimeFigureOut">
              <a:rPr lang="en-GB" smtClean="0"/>
              <a:pPr/>
              <a:t>13/09/2017</a:t>
            </a:fld>
            <a:endParaRPr lang="en-GB"/>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6B2EE97D-70D2-4112-818B-6755F2B0ECBA}" type="slidenum">
              <a:rPr lang="en-GB" smtClean="0"/>
              <a:pPr/>
              <a:t>‹#›</a:t>
            </a:fld>
            <a:endParaRPr lang="en-GB"/>
          </a:p>
        </p:txBody>
      </p:sp>
    </p:spTree>
    <p:extLst>
      <p:ext uri="{BB962C8B-B14F-4D97-AF65-F5344CB8AC3E}">
        <p14:creationId xmlns:p14="http://schemas.microsoft.com/office/powerpoint/2010/main" val="303864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10639"/>
          </a:xfrm>
          <a:solidFill>
            <a:schemeClr val="accent1">
              <a:lumMod val="40000"/>
              <a:lumOff val="60000"/>
            </a:schemeClr>
          </a:solidFill>
          <a:ln>
            <a:solidFill>
              <a:schemeClr val="tx1"/>
            </a:solidFill>
          </a:ln>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2C1DF-0FC5-4642-9F93-A9D1BF1ECEF6}"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177527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2C1DF-0FC5-4642-9F93-A9D1BF1ECEF6}" type="datetimeFigureOut">
              <a:rPr lang="en-GB" smtClean="0"/>
              <a:t>13/09/2017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154066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2C1DF-0FC5-4642-9F93-A9D1BF1ECEF6}" type="datetimeFigureOut">
              <a:rPr lang="en-GB" smtClean="0"/>
              <a:t>13/09/2017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41254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2C1DF-0FC5-4642-9F93-A9D1BF1ECEF6}" type="datetimeFigureOut">
              <a:rPr lang="en-GB" smtClean="0"/>
              <a:t>13/09/2017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207951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72C1DF-0FC5-4642-9F93-A9D1BF1ECEF6}"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67338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72C1DF-0FC5-4642-9F93-A9D1BF1ECEF6}"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EE97D-70D2-4112-818B-6755F2B0ECBA}" type="slidenum">
              <a:rPr lang="en-GB" smtClean="0"/>
              <a:t>‹#›</a:t>
            </a:fld>
            <a:endParaRPr lang="en-GB"/>
          </a:p>
        </p:txBody>
      </p:sp>
    </p:spTree>
    <p:extLst>
      <p:ext uri="{BB962C8B-B14F-4D97-AF65-F5344CB8AC3E}">
        <p14:creationId xmlns:p14="http://schemas.microsoft.com/office/powerpoint/2010/main" val="249536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C1DF-0FC5-4642-9F93-A9D1BF1ECEF6}" type="datetimeFigureOut">
              <a:rPr lang="en-GB" smtClean="0"/>
              <a:t>13/09/2017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EE97D-70D2-4112-818B-6755F2B0ECBA}" type="slidenum">
              <a:rPr lang="en-GB" smtClean="0"/>
              <a:t>‹#›</a:t>
            </a:fld>
            <a:endParaRPr lang="en-GB"/>
          </a:p>
        </p:txBody>
      </p:sp>
    </p:spTree>
    <p:extLst>
      <p:ext uri="{BB962C8B-B14F-4D97-AF65-F5344CB8AC3E}">
        <p14:creationId xmlns:p14="http://schemas.microsoft.com/office/powerpoint/2010/main" val="1746532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messengerandadvocate.files.wordpress.com/2006/12/virgin-mary-2.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ted.com/talks/manal_al_sharif_a_saudi_woman_who_dared_to_drive/transcript?language=e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81805-4FDA-4106-9E36-693DA18FA3C3}"/>
              </a:ext>
            </a:extLst>
          </p:cNvPr>
          <p:cNvSpPr>
            <a:spLocks noGrp="1"/>
          </p:cNvSpPr>
          <p:nvPr>
            <p:ph type="title"/>
          </p:nvPr>
        </p:nvSpPr>
        <p:spPr>
          <a:solidFill>
            <a:schemeClr val="accent5">
              <a:lumMod val="40000"/>
              <a:lumOff val="60000"/>
            </a:schemeClr>
          </a:solidFill>
          <a:ln>
            <a:solidFill>
              <a:schemeClr val="tx1"/>
            </a:solidFill>
          </a:ln>
        </p:spPr>
        <p:txBody>
          <a:bodyPr>
            <a:normAutofit fontScale="90000"/>
          </a:bodyPr>
          <a:lstStyle/>
          <a:p>
            <a:r>
              <a:rPr lang="en-GB" dirty="0">
                <a:latin typeface="Candara" panose="020E0502030303020204" pitchFamily="34" charset="0"/>
              </a:rPr>
              <a:t>Title: To what extent does religion perform an ideological function?</a:t>
            </a:r>
          </a:p>
        </p:txBody>
      </p:sp>
      <p:sp>
        <p:nvSpPr>
          <p:cNvPr id="3" name="Content Placeholder 2">
            <a:extLst>
              <a:ext uri="{FF2B5EF4-FFF2-40B4-BE49-F238E27FC236}">
                <a16:creationId xmlns="" xmlns:a16="http://schemas.microsoft.com/office/drawing/2014/main" id="{0322C696-8776-473D-98B1-5327AC0692A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67809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how religion does this…</a:t>
            </a:r>
          </a:p>
        </p:txBody>
      </p:sp>
      <p:sp>
        <p:nvSpPr>
          <p:cNvPr id="3" name="Content Placeholder 2"/>
          <p:cNvSpPr>
            <a:spLocks noGrp="1"/>
          </p:cNvSpPr>
          <p:nvPr>
            <p:ph idx="1"/>
          </p:nvPr>
        </p:nvSpPr>
        <p:spPr/>
        <p:txBody>
          <a:bodyPr/>
          <a:lstStyle/>
          <a:p>
            <a:pPr marL="0" indent="0">
              <a:buNone/>
            </a:pPr>
            <a:r>
              <a:rPr lang="en-GB" dirty="0"/>
              <a:t>4. Often justify the social order and a person’s position within it. In this way social arrangements appear inevitable, and those at the bottom can accept and come to terms with their situation. In the same way, poverty and misfortune can be seen as a punishment for sin.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608" y="4933116"/>
            <a:ext cx="3528392" cy="199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8699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73459"/>
            <a:ext cx="7886700" cy="495486"/>
          </a:xfrm>
        </p:spPr>
        <p:txBody>
          <a:bodyPr>
            <a:normAutofit/>
          </a:bodyPr>
          <a:lstStyle/>
          <a:p>
            <a:r>
              <a:rPr lang="en-GB" sz="2800" b="1" i="1" dirty="0">
                <a:solidFill>
                  <a:schemeClr val="tx2"/>
                </a:solidFill>
              </a:rPr>
              <a:t>Gospel of St. Matthew 5:3-10 : Beatitudes </a:t>
            </a:r>
            <a:endParaRPr lang="en-GB" sz="2800" dirty="0"/>
          </a:p>
        </p:txBody>
      </p:sp>
      <p:sp>
        <p:nvSpPr>
          <p:cNvPr id="3" name="Content Placeholder 2"/>
          <p:cNvSpPr>
            <a:spLocks noGrp="1"/>
          </p:cNvSpPr>
          <p:nvPr>
            <p:ph idx="1"/>
          </p:nvPr>
        </p:nvSpPr>
        <p:spPr>
          <a:xfrm>
            <a:off x="628650" y="2492188"/>
            <a:ext cx="7886700" cy="3809999"/>
          </a:xfrm>
        </p:spPr>
        <p:txBody>
          <a:bodyPr>
            <a:normAutofit/>
          </a:bodyPr>
          <a:lstStyle/>
          <a:p>
            <a:pPr marL="0" indent="0" algn="ctr">
              <a:buNone/>
            </a:pPr>
            <a:r>
              <a:rPr lang="en-GB" sz="2000" b="1" i="1" dirty="0">
                <a:solidFill>
                  <a:schemeClr val="tx1"/>
                </a:solidFill>
                <a:latin typeface="+mn-lt"/>
                <a:ea typeface="+mn-ea"/>
                <a:cs typeface="+mn-cs"/>
              </a:rPr>
              <a:t>Blessed are the meek,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for they shall inherit the earth.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Blessed are they who hunger and thirst for righteousness,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for they shall be satisfied.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Blessed are the merciful,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for they shall obtain mercy.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Blessed are the pure of heart, </a:t>
            </a:r>
            <a:br>
              <a:rPr lang="en-GB" sz="2000" b="1" i="1" dirty="0">
                <a:solidFill>
                  <a:schemeClr val="tx1"/>
                </a:solidFill>
                <a:latin typeface="+mn-lt"/>
                <a:ea typeface="+mn-ea"/>
                <a:cs typeface="+mn-cs"/>
              </a:rPr>
            </a:br>
            <a:r>
              <a:rPr lang="en-GB" sz="2000" b="1" i="1" dirty="0">
                <a:solidFill>
                  <a:schemeClr val="tx1"/>
                </a:solidFill>
                <a:latin typeface="+mn-lt"/>
                <a:ea typeface="+mn-ea"/>
                <a:cs typeface="+mn-cs"/>
              </a:rPr>
              <a:t>for they shall see God.</a:t>
            </a:r>
            <a:r>
              <a:rPr lang="en-GB" b="1" i="1" dirty="0">
                <a:solidFill>
                  <a:schemeClr val="tx1"/>
                </a:solidFill>
                <a:latin typeface="+mn-lt"/>
                <a:ea typeface="+mn-ea"/>
                <a:cs typeface="+mn-cs"/>
              </a:rPr>
              <a:t> </a:t>
            </a:r>
            <a:endParaRPr lang="en-GB" dirty="0"/>
          </a:p>
        </p:txBody>
      </p:sp>
      <p:sp>
        <p:nvSpPr>
          <p:cNvPr id="6" name="Title 1">
            <a:extLst>
              <a:ext uri="{FF2B5EF4-FFF2-40B4-BE49-F238E27FC236}">
                <a16:creationId xmlns="" xmlns:a16="http://schemas.microsoft.com/office/drawing/2014/main" id="{E8381805-4FDA-4106-9E36-693DA18FA3C3}"/>
              </a:ext>
            </a:extLst>
          </p:cNvPr>
          <p:cNvSpPr txBox="1">
            <a:spLocks/>
          </p:cNvSpPr>
          <p:nvPr/>
        </p:nvSpPr>
        <p:spPr>
          <a:xfrm>
            <a:off x="628650" y="365127"/>
            <a:ext cx="7886700" cy="602027"/>
          </a:xfrm>
          <a:prstGeom prst="rect">
            <a:avLst/>
          </a:prstGeom>
          <a:solidFill>
            <a:schemeClr val="accent5">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mtClean="0">
                <a:latin typeface="Candara" panose="020E0502030303020204" pitchFamily="34" charset="0"/>
              </a:rPr>
              <a:t>Title: </a:t>
            </a:r>
            <a:r>
              <a:rPr lang="en-GB" sz="2400" smtClean="0">
                <a:latin typeface="Candara" panose="020E0502030303020204" pitchFamily="34" charset="0"/>
              </a:rPr>
              <a:t>To what extent does religion perform an ideological function?</a:t>
            </a:r>
            <a:endParaRPr lang="en-GB" sz="2400" dirty="0">
              <a:latin typeface="Candara" panose="020E0502030303020204" pitchFamily="34" charset="0"/>
            </a:endParaRPr>
          </a:p>
        </p:txBody>
      </p:sp>
      <p:sp>
        <p:nvSpPr>
          <p:cNvPr id="7" name="Title 1">
            <a:extLst>
              <a:ext uri="{FF2B5EF4-FFF2-40B4-BE49-F238E27FC236}">
                <a16:creationId xmlns="" xmlns:a16="http://schemas.microsoft.com/office/drawing/2014/main" id="{C36DADC4-B92C-4F89-A3F2-83062E0E6CE2}"/>
              </a:ext>
            </a:extLst>
          </p:cNvPr>
          <p:cNvSpPr txBox="1">
            <a:spLocks/>
          </p:cNvSpPr>
          <p:nvPr/>
        </p:nvSpPr>
        <p:spPr>
          <a:xfrm>
            <a:off x="628650" y="1027538"/>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Candara" panose="020E0502030303020204" pitchFamily="34" charset="0"/>
              </a:rPr>
              <a:t>Task: </a:t>
            </a:r>
            <a:r>
              <a:rPr lang="en-GB" sz="2800" dirty="0">
                <a:latin typeface="Candara" panose="020E0502030303020204" pitchFamily="34" charset="0"/>
              </a:rPr>
              <a:t>Does this piece of scripture demonstrate Marx’s point ? </a:t>
            </a:r>
          </a:p>
        </p:txBody>
      </p:sp>
    </p:spTree>
    <p:custDataLst>
      <p:tags r:id="rId1"/>
    </p:custDataLst>
    <p:extLst>
      <p:ext uri="{BB962C8B-B14F-4D97-AF65-F5344CB8AC3E}">
        <p14:creationId xmlns:p14="http://schemas.microsoft.com/office/powerpoint/2010/main" val="1464463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Therefore…</a:t>
            </a:r>
          </a:p>
        </p:txBody>
      </p:sp>
      <p:sp>
        <p:nvSpPr>
          <p:cNvPr id="3" name="Content Placeholder 2"/>
          <p:cNvSpPr>
            <a:spLocks noGrp="1"/>
          </p:cNvSpPr>
          <p:nvPr>
            <p:ph idx="1"/>
          </p:nvPr>
        </p:nvSpPr>
        <p:spPr/>
        <p:txBody>
          <a:bodyPr/>
          <a:lstStyle/>
          <a:p>
            <a:r>
              <a:rPr lang="en-GB" sz="2800" dirty="0"/>
              <a:t>Religion justifies and legitimates the existing social order. </a:t>
            </a:r>
          </a:p>
          <a:p>
            <a:r>
              <a:rPr lang="en-GB" sz="2800" dirty="0"/>
              <a:t>For example, in Medieval Europe, kings and queens ruled by divine right; they got their legitimacy from God.</a:t>
            </a:r>
          </a:p>
          <a:p>
            <a:r>
              <a:rPr lang="en-GB" sz="2800" dirty="0"/>
              <a:t>Individuals were persuaded to accept their situation as it was divinely ordained and therefore something they should not challenge. </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301208"/>
            <a:ext cx="375250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23155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Religion and Alienation </a:t>
            </a:r>
          </a:p>
        </p:txBody>
      </p:sp>
      <p:sp>
        <p:nvSpPr>
          <p:cNvPr id="3" name="Content Placeholder 2"/>
          <p:cNvSpPr>
            <a:spLocks noGrp="1"/>
          </p:cNvSpPr>
          <p:nvPr>
            <p:ph idx="1"/>
          </p:nvPr>
        </p:nvSpPr>
        <p:spPr/>
        <p:txBody>
          <a:bodyPr/>
          <a:lstStyle/>
          <a:p>
            <a:r>
              <a:rPr lang="en-GB" dirty="0"/>
              <a:t>Marx saw religion as a form of </a:t>
            </a:r>
            <a:r>
              <a:rPr lang="en-GB" b="1" dirty="0"/>
              <a:t>alienation</a:t>
            </a:r>
            <a:r>
              <a:rPr lang="en-GB" dirty="0"/>
              <a:t>. </a:t>
            </a:r>
          </a:p>
          <a:p>
            <a:r>
              <a:rPr lang="en-GB" dirty="0"/>
              <a:t>As we give up our power and belief in a higher being, God, which in turn means we are giving up our true humanity by denying us the right to make our own decisions.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725144"/>
            <a:ext cx="3575436" cy="195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25582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Religion and Social Control </a:t>
            </a:r>
          </a:p>
        </p:txBody>
      </p:sp>
      <p:sp>
        <p:nvSpPr>
          <p:cNvPr id="3" name="Content Placeholder 2"/>
          <p:cNvSpPr>
            <a:spLocks noGrp="1"/>
          </p:cNvSpPr>
          <p:nvPr>
            <p:ph idx="1"/>
          </p:nvPr>
        </p:nvSpPr>
        <p:spPr/>
        <p:txBody>
          <a:bodyPr/>
          <a:lstStyle/>
          <a:p>
            <a:r>
              <a:rPr lang="en-GB" sz="2800" dirty="0"/>
              <a:t>Marx saw religion as a mechanism of </a:t>
            </a:r>
            <a:r>
              <a:rPr lang="en-GB" sz="2800" b="1" dirty="0"/>
              <a:t>social control</a:t>
            </a:r>
            <a:r>
              <a:rPr lang="en-GB" sz="2800" dirty="0"/>
              <a:t>. </a:t>
            </a:r>
          </a:p>
          <a:p>
            <a:r>
              <a:rPr lang="en-GB" sz="2800" dirty="0"/>
              <a:t>It creates a </a:t>
            </a:r>
            <a:r>
              <a:rPr lang="en-GB" sz="2800" b="1" dirty="0"/>
              <a:t>false class consciousness</a:t>
            </a:r>
            <a:r>
              <a:rPr lang="en-GB" sz="2800" dirty="0"/>
              <a:t> – mistaken beliefs about the true nature of social life, which justify the position of the ruling class. </a:t>
            </a:r>
          </a:p>
          <a:p>
            <a:r>
              <a:rPr lang="en-GB" sz="2800" dirty="0"/>
              <a:t>The ruling class (bourgeoisie) also adopt religious beliefs to justify their dominance, to themselves and others. </a:t>
            </a:r>
          </a:p>
          <a:p>
            <a:pPr marL="0" indent="0">
              <a:buNone/>
            </a:pPr>
            <a:r>
              <a:rPr lang="en-GB" b="1" dirty="0"/>
              <a:t> </a:t>
            </a:r>
            <a:endParaRPr lang="en-GB" dirty="0"/>
          </a:p>
        </p:txBody>
      </p:sp>
    </p:spTree>
    <p:custDataLst>
      <p:tags r:id="rId1"/>
    </p:custDataLst>
    <p:extLst>
      <p:ext uri="{BB962C8B-B14F-4D97-AF65-F5344CB8AC3E}">
        <p14:creationId xmlns:p14="http://schemas.microsoft.com/office/powerpoint/2010/main" val="2075762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Religion and Social Control </a:t>
            </a:r>
          </a:p>
        </p:txBody>
      </p:sp>
      <p:sp>
        <p:nvSpPr>
          <p:cNvPr id="3" name="Content Placeholder 2"/>
          <p:cNvSpPr>
            <a:spLocks noGrp="1"/>
          </p:cNvSpPr>
          <p:nvPr>
            <p:ph idx="1"/>
          </p:nvPr>
        </p:nvSpPr>
        <p:spPr/>
        <p:txBody>
          <a:bodyPr/>
          <a:lstStyle/>
          <a:p>
            <a:r>
              <a:rPr lang="en-GB" dirty="0"/>
              <a:t>This prevents the working class (Proletariat) developing </a:t>
            </a:r>
            <a:r>
              <a:rPr lang="en-GB" b="1" dirty="0"/>
              <a:t>class consciousness</a:t>
            </a:r>
            <a:r>
              <a:rPr lang="en-GB" dirty="0"/>
              <a:t>, in which they become aware that they are exploited, and unite to overthrow the capitalist system that exploits them. </a:t>
            </a:r>
          </a:p>
        </p:txBody>
      </p:sp>
      <p:pic>
        <p:nvPicPr>
          <p:cNvPr id="4098" name="Picture 2" descr="http://images4.fanpop.com/image/photos/19400000/Prasing-Almighty-God-our-Father-3-god-the-creator-19486614-842-5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4221088"/>
            <a:ext cx="3312368" cy="23406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4369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Essential to Note </a:t>
            </a:r>
          </a:p>
        </p:txBody>
      </p:sp>
      <p:sp>
        <p:nvSpPr>
          <p:cNvPr id="3" name="Content Placeholder 2"/>
          <p:cNvSpPr>
            <a:spLocks noGrp="1"/>
          </p:cNvSpPr>
          <p:nvPr>
            <p:ph idx="1"/>
          </p:nvPr>
        </p:nvSpPr>
        <p:spPr/>
        <p:txBody>
          <a:bodyPr/>
          <a:lstStyle/>
          <a:p>
            <a:r>
              <a:rPr lang="en-GB" dirty="0"/>
              <a:t>In the Soviet Union under communist leadership from 1917 to 1990 the state consistently opposed the existence of religious beliefs and destroyed man Russian Orthodox Churches, as well as mosques and synagogues. </a:t>
            </a:r>
          </a:p>
          <a:p>
            <a:r>
              <a:rPr lang="en-GB" dirty="0"/>
              <a:t>(</a:t>
            </a:r>
            <a:r>
              <a:rPr lang="en-GB" dirty="0" err="1"/>
              <a:t>Approx</a:t>
            </a:r>
            <a:r>
              <a:rPr lang="en-GB" dirty="0"/>
              <a:t> 150,000,000 Russian Orthodox now …)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168212"/>
            <a:ext cx="1584176" cy="168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8398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Religion and Social Control </a:t>
            </a:r>
          </a:p>
        </p:txBody>
      </p:sp>
      <p:sp>
        <p:nvSpPr>
          <p:cNvPr id="3" name="Content Placeholder 2"/>
          <p:cNvSpPr>
            <a:spLocks noGrp="1"/>
          </p:cNvSpPr>
          <p:nvPr>
            <p:ph idx="1"/>
          </p:nvPr>
        </p:nvSpPr>
        <p:spPr/>
        <p:txBody>
          <a:bodyPr/>
          <a:lstStyle/>
          <a:p>
            <a:r>
              <a:rPr lang="en-GB" dirty="0"/>
              <a:t>Marx believed on the advent of communism religion would no longer be necessary. </a:t>
            </a:r>
          </a:p>
          <a:p>
            <a:r>
              <a:rPr lang="en-GB" dirty="0"/>
              <a:t>Since the means of production would be shared communally, and no one would own the means of production meaning there would be no social class.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085184"/>
            <a:ext cx="2353841" cy="166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04680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Religion and Social Control </a:t>
            </a:r>
          </a:p>
        </p:txBody>
      </p:sp>
      <p:sp>
        <p:nvSpPr>
          <p:cNvPr id="3" name="Content Placeholder 2"/>
          <p:cNvSpPr>
            <a:spLocks noGrp="1"/>
          </p:cNvSpPr>
          <p:nvPr>
            <p:ph idx="1"/>
          </p:nvPr>
        </p:nvSpPr>
        <p:spPr/>
        <p:txBody>
          <a:bodyPr/>
          <a:lstStyle/>
          <a:p>
            <a:r>
              <a:rPr lang="en-GB" dirty="0"/>
              <a:t>Without classes there would be no need for religion, as its sole purpose was to legitimate ruling class power. </a:t>
            </a:r>
          </a:p>
          <a:p>
            <a:r>
              <a:rPr lang="en-GB" dirty="0"/>
              <a:t>Religion would therefore disappear. </a:t>
            </a:r>
          </a:p>
          <a:p>
            <a:r>
              <a:rPr lang="en-GB" b="1" dirty="0">
                <a:solidFill>
                  <a:srgbClr val="F8F8F8"/>
                </a:solidFill>
              </a:rPr>
              <a:t>However,</a:t>
            </a:r>
            <a:r>
              <a:rPr lang="en-GB" dirty="0">
                <a:solidFill>
                  <a:srgbClr val="F8F8F8"/>
                </a:solidFill>
              </a:rPr>
              <a:t> communists countries such as Cuba now accept that religion will coexist with communism and they will no longer attempt to suppress it. </a:t>
            </a:r>
            <a:endParaRPr lang="en-GB" b="1" dirty="0">
              <a:solidFill>
                <a:srgbClr val="F8F8F8"/>
              </a:solidFill>
            </a:endParaRPr>
          </a:p>
        </p:txBody>
      </p:sp>
    </p:spTree>
    <p:custDataLst>
      <p:tags r:id="rId1"/>
    </p:custDataLst>
    <p:extLst>
      <p:ext uri="{BB962C8B-B14F-4D97-AF65-F5344CB8AC3E}">
        <p14:creationId xmlns:p14="http://schemas.microsoft.com/office/powerpoint/2010/main" val="1342291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a:t>
            </a:r>
          </a:p>
        </p:txBody>
      </p:sp>
      <p:sp>
        <p:nvSpPr>
          <p:cNvPr id="5" name="Title 1">
            <a:extLst>
              <a:ext uri="{FF2B5EF4-FFF2-40B4-BE49-F238E27FC236}">
                <a16:creationId xmlns="" xmlns:a16="http://schemas.microsoft.com/office/drawing/2014/main" id="{C36DADC4-B92C-4F89-A3F2-83062E0E6CE2}"/>
              </a:ext>
            </a:extLst>
          </p:cNvPr>
          <p:cNvSpPr txBox="1">
            <a:spLocks/>
          </p:cNvSpPr>
          <p:nvPr/>
        </p:nvSpPr>
        <p:spPr>
          <a:xfrm>
            <a:off x="628650" y="1220423"/>
            <a:ext cx="7886700" cy="814565"/>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latin typeface="Candara" panose="020E0502030303020204" pitchFamily="34" charset="0"/>
              </a:rPr>
              <a:t>Task: </a:t>
            </a:r>
            <a:r>
              <a:rPr lang="en-GB" sz="2000" dirty="0">
                <a:latin typeface="Candara" panose="020E0502030303020204" pitchFamily="34" charset="0"/>
              </a:rPr>
              <a:t>Complete the </a:t>
            </a:r>
            <a:r>
              <a:rPr lang="en-GB" sz="2000" dirty="0" smtClean="0">
                <a:latin typeface="Candara" panose="020E0502030303020204" pitchFamily="34" charset="0"/>
              </a:rPr>
              <a:t>table. </a:t>
            </a:r>
            <a:endParaRPr lang="en-GB" sz="2000" dirty="0">
              <a:latin typeface="Candara" panose="020E0502030303020204" pitchFamily="34" charset="0"/>
            </a:endParaRPr>
          </a:p>
          <a:p>
            <a:r>
              <a:rPr lang="en-GB" sz="2000" dirty="0">
                <a:latin typeface="Candara" panose="020E0502030303020204" pitchFamily="34" charset="0"/>
              </a:rPr>
              <a:t>Think about how they would support the Marxist view point.</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760616504"/>
              </p:ext>
            </p:extLst>
          </p:nvPr>
        </p:nvGraphicFramePr>
        <p:xfrm>
          <a:off x="628650" y="2122440"/>
          <a:ext cx="7886700" cy="2449560"/>
        </p:xfrm>
        <a:graphic>
          <a:graphicData uri="http://schemas.openxmlformats.org/drawingml/2006/table">
            <a:tbl>
              <a:tblPr firstRow="1" bandRow="1">
                <a:tableStyleId>{5C22544A-7EE6-4342-B048-85BDC9FD1C3A}</a:tableStyleId>
              </a:tblPr>
              <a:tblGrid>
                <a:gridCol w="2628900">
                  <a:extLst>
                    <a:ext uri="{9D8B030D-6E8A-4147-A177-3AD203B41FA5}">
                      <a16:colId xmlns="" xmlns:a16="http://schemas.microsoft.com/office/drawing/2014/main" val="20000"/>
                    </a:ext>
                  </a:extLst>
                </a:gridCol>
                <a:gridCol w="2628900">
                  <a:extLst>
                    <a:ext uri="{9D8B030D-6E8A-4147-A177-3AD203B41FA5}">
                      <a16:colId xmlns="" xmlns:a16="http://schemas.microsoft.com/office/drawing/2014/main" val="20001"/>
                    </a:ext>
                  </a:extLst>
                </a:gridCol>
                <a:gridCol w="2628900">
                  <a:extLst>
                    <a:ext uri="{9D8B030D-6E8A-4147-A177-3AD203B41FA5}">
                      <a16:colId xmlns="" xmlns:a16="http://schemas.microsoft.com/office/drawing/2014/main" val="20002"/>
                    </a:ext>
                  </a:extLst>
                </a:gridCol>
              </a:tblGrid>
              <a:tr h="655296">
                <a:tc>
                  <a:txBody>
                    <a:bodyPr/>
                    <a:lstStyle/>
                    <a:p>
                      <a:r>
                        <a:rPr lang="en-GB" dirty="0"/>
                        <a:t>Example </a:t>
                      </a:r>
                    </a:p>
                  </a:txBody>
                  <a:tcPr/>
                </a:tc>
                <a:tc>
                  <a:txBody>
                    <a:bodyPr/>
                    <a:lstStyle/>
                    <a:p>
                      <a:r>
                        <a:rPr lang="en-GB" dirty="0"/>
                        <a:t>Description </a:t>
                      </a:r>
                    </a:p>
                  </a:txBody>
                  <a:tcPr/>
                </a:tc>
                <a:tc>
                  <a:txBody>
                    <a:bodyPr/>
                    <a:lstStyle/>
                    <a:p>
                      <a:r>
                        <a:rPr lang="en-GB" dirty="0"/>
                        <a:t>How it supports the Marxist view </a:t>
                      </a:r>
                    </a:p>
                  </a:txBody>
                  <a:tcPr/>
                </a:tc>
                <a:extLst>
                  <a:ext uri="{0D108BD9-81ED-4DB2-BD59-A6C34878D82A}">
                    <a16:rowId xmlns="" xmlns:a16="http://schemas.microsoft.com/office/drawing/2014/main" val="10000"/>
                  </a:ext>
                </a:extLst>
              </a:tr>
              <a:tr h="379656">
                <a:tc>
                  <a:txBody>
                    <a:bodyPr/>
                    <a:lstStyle/>
                    <a:p>
                      <a:r>
                        <a:rPr lang="en-GB" dirty="0"/>
                        <a:t>Slavery </a:t>
                      </a:r>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10001"/>
                  </a:ext>
                </a:extLst>
              </a:tr>
              <a:tr h="379656">
                <a:tc>
                  <a:txBody>
                    <a:bodyPr/>
                    <a:lstStyle/>
                    <a:p>
                      <a:r>
                        <a:rPr lang="en-GB" dirty="0"/>
                        <a:t>The Hindu Caste System </a:t>
                      </a:r>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10002"/>
                  </a:ext>
                </a:extLst>
              </a:tr>
              <a:tr h="379656">
                <a:tc>
                  <a:txBody>
                    <a:bodyPr/>
                    <a:lstStyle/>
                    <a:p>
                      <a:r>
                        <a:rPr lang="en-GB" dirty="0"/>
                        <a:t>The New Christian Right </a:t>
                      </a:r>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10003"/>
                  </a:ext>
                </a:extLst>
              </a:tr>
              <a:tr h="655296">
                <a:tc>
                  <a:txBody>
                    <a:bodyPr/>
                    <a:lstStyle/>
                    <a:p>
                      <a:r>
                        <a:rPr lang="en-GB" dirty="0"/>
                        <a:t>Evangelica</a:t>
                      </a:r>
                      <a:r>
                        <a:rPr lang="en-GB" baseline="0" dirty="0"/>
                        <a:t>l Christianity in Latin America. </a:t>
                      </a:r>
                      <a:endParaRPr lang="en-GB" dirty="0"/>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932037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514B65-BEDE-46BC-8DBF-75DA3422030B}"/>
              </a:ext>
            </a:extLst>
          </p:cNvPr>
          <p:cNvSpPr>
            <a:spLocks noGrp="1"/>
          </p:cNvSpPr>
          <p:nvPr>
            <p:ph type="ctrTitle"/>
          </p:nvPr>
        </p:nvSpPr>
        <p:spPr>
          <a:solidFill>
            <a:schemeClr val="accent5">
              <a:lumMod val="60000"/>
              <a:lumOff val="40000"/>
            </a:schemeClr>
          </a:solidFill>
          <a:ln>
            <a:solidFill>
              <a:schemeClr val="tx1"/>
            </a:solidFill>
          </a:ln>
        </p:spPr>
        <p:txBody>
          <a:bodyPr anchor="ctr">
            <a:noAutofit/>
          </a:bodyPr>
          <a:lstStyle/>
          <a:p>
            <a:r>
              <a:rPr lang="en-GB" sz="4000" dirty="0"/>
              <a:t>Title: To what extent does religion perform an ideological function?</a:t>
            </a:r>
          </a:p>
        </p:txBody>
      </p:sp>
      <p:sp>
        <p:nvSpPr>
          <p:cNvPr id="3" name="Subtitle 2">
            <a:extLst>
              <a:ext uri="{FF2B5EF4-FFF2-40B4-BE49-F238E27FC236}">
                <a16:creationId xmlns="" xmlns:a16="http://schemas.microsoft.com/office/drawing/2014/main" id="{06437175-EE6C-47E9-AB54-6CA77B63559B}"/>
              </a:ext>
            </a:extLst>
          </p:cNvPr>
          <p:cNvSpPr>
            <a:spLocks noGrp="1"/>
          </p:cNvSpPr>
          <p:nvPr>
            <p:ph type="subTitle" idx="1"/>
          </p:nvPr>
        </p:nvSpPr>
        <p:spPr>
          <a:solidFill>
            <a:schemeClr val="accent1">
              <a:lumMod val="40000"/>
              <a:lumOff val="60000"/>
            </a:schemeClr>
          </a:solidFill>
          <a:ln>
            <a:solidFill>
              <a:schemeClr val="tx1"/>
            </a:solidFill>
          </a:ln>
        </p:spPr>
        <p:txBody>
          <a:bodyPr anchor="ctr">
            <a:normAutofit lnSpcReduction="10000"/>
          </a:bodyPr>
          <a:lstStyle/>
          <a:p>
            <a:pPr algn="l"/>
            <a:r>
              <a:rPr lang="en-GB" dirty="0"/>
              <a:t>Describe the Marxist &amp; Feminist perspective of religious functions</a:t>
            </a:r>
          </a:p>
          <a:p>
            <a:pPr algn="l"/>
            <a:r>
              <a:rPr lang="en-GB" dirty="0"/>
              <a:t>Explain these perspectives.</a:t>
            </a:r>
          </a:p>
          <a:p>
            <a:pPr algn="l"/>
            <a:r>
              <a:rPr lang="en-GB" dirty="0"/>
              <a:t>Evaluate the theories.  </a:t>
            </a:r>
          </a:p>
        </p:txBody>
      </p:sp>
    </p:spTree>
    <p:extLst>
      <p:ext uri="{BB962C8B-B14F-4D97-AF65-F5344CB8AC3E}">
        <p14:creationId xmlns:p14="http://schemas.microsoft.com/office/powerpoint/2010/main" val="2467229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72406046"/>
              </p:ext>
            </p:extLst>
          </p:nvPr>
        </p:nvGraphicFramePr>
        <p:xfrm>
          <a:off x="12862" y="-13781"/>
          <a:ext cx="9131136" cy="5669280"/>
        </p:xfrm>
        <a:graphic>
          <a:graphicData uri="http://schemas.openxmlformats.org/drawingml/2006/table">
            <a:tbl>
              <a:tblPr firstRow="1" bandRow="1">
                <a:tableStyleId>{5C22544A-7EE6-4342-B048-85BDC9FD1C3A}</a:tableStyleId>
              </a:tblPr>
              <a:tblGrid>
                <a:gridCol w="3043712">
                  <a:extLst>
                    <a:ext uri="{9D8B030D-6E8A-4147-A177-3AD203B41FA5}">
                      <a16:colId xmlns="" xmlns:a16="http://schemas.microsoft.com/office/drawing/2014/main" val="20000"/>
                    </a:ext>
                  </a:extLst>
                </a:gridCol>
                <a:gridCol w="3043712">
                  <a:extLst>
                    <a:ext uri="{9D8B030D-6E8A-4147-A177-3AD203B41FA5}">
                      <a16:colId xmlns="" xmlns:a16="http://schemas.microsoft.com/office/drawing/2014/main" val="20001"/>
                    </a:ext>
                  </a:extLst>
                </a:gridCol>
                <a:gridCol w="3043712">
                  <a:extLst>
                    <a:ext uri="{9D8B030D-6E8A-4147-A177-3AD203B41FA5}">
                      <a16:colId xmlns="" xmlns:a16="http://schemas.microsoft.com/office/drawing/2014/main" val="20002"/>
                    </a:ext>
                  </a:extLst>
                </a:gridCol>
              </a:tblGrid>
              <a:tr h="370840">
                <a:tc>
                  <a:txBody>
                    <a:bodyPr/>
                    <a:lstStyle/>
                    <a:p>
                      <a:r>
                        <a:rPr lang="en-GB" dirty="0"/>
                        <a:t>Example </a:t>
                      </a:r>
                    </a:p>
                  </a:txBody>
                  <a:tcPr/>
                </a:tc>
                <a:tc>
                  <a:txBody>
                    <a:bodyPr/>
                    <a:lstStyle/>
                    <a:p>
                      <a:r>
                        <a:rPr lang="en-GB" dirty="0"/>
                        <a:t>Description </a:t>
                      </a:r>
                    </a:p>
                  </a:txBody>
                  <a:tcPr/>
                </a:tc>
                <a:tc>
                  <a:txBody>
                    <a:bodyPr/>
                    <a:lstStyle/>
                    <a:p>
                      <a:r>
                        <a:rPr lang="en-GB" dirty="0"/>
                        <a:t>How it supports the Marxist view </a:t>
                      </a:r>
                    </a:p>
                  </a:txBody>
                  <a:tcPr/>
                </a:tc>
                <a:extLst>
                  <a:ext uri="{0D108BD9-81ED-4DB2-BD59-A6C34878D82A}">
                    <a16:rowId xmlns="" xmlns:a16="http://schemas.microsoft.com/office/drawing/2014/main" val="10000"/>
                  </a:ext>
                </a:extLst>
              </a:tr>
              <a:tr h="370840">
                <a:tc>
                  <a:txBody>
                    <a:bodyPr/>
                    <a:lstStyle/>
                    <a:p>
                      <a:r>
                        <a:rPr lang="en-GB" dirty="0"/>
                        <a:t>Slavery </a:t>
                      </a:r>
                    </a:p>
                  </a:txBody>
                  <a:tcPr/>
                </a:tc>
                <a:tc>
                  <a:txBody>
                    <a:bodyPr/>
                    <a:lstStyle/>
                    <a:p>
                      <a:r>
                        <a:rPr lang="en-GB" dirty="0"/>
                        <a:t>In slave societies, slave masters tried to convert African Slaves to European religions</a:t>
                      </a:r>
                    </a:p>
                  </a:txBody>
                  <a:tcPr/>
                </a:tc>
                <a:tc>
                  <a:txBody>
                    <a:bodyPr/>
                    <a:lstStyle/>
                    <a:p>
                      <a:endParaRPr lang="en-GB" dirty="0"/>
                    </a:p>
                  </a:txBody>
                  <a:tcPr/>
                </a:tc>
                <a:extLst>
                  <a:ext uri="{0D108BD9-81ED-4DB2-BD59-A6C34878D82A}">
                    <a16:rowId xmlns="" xmlns:a16="http://schemas.microsoft.com/office/drawing/2014/main" val="10001"/>
                  </a:ext>
                </a:extLst>
              </a:tr>
              <a:tr h="370840">
                <a:tc>
                  <a:txBody>
                    <a:bodyPr/>
                    <a:lstStyle/>
                    <a:p>
                      <a:r>
                        <a:rPr lang="en-GB" dirty="0"/>
                        <a:t>The Hindu Caste System </a:t>
                      </a:r>
                    </a:p>
                  </a:txBody>
                  <a:tcPr/>
                </a:tc>
                <a:tc>
                  <a:txBody>
                    <a:bodyPr/>
                    <a:lstStyle/>
                    <a:p>
                      <a:r>
                        <a:rPr lang="en-GB" dirty="0"/>
                        <a:t>Traditional caste system which provided a clear hierarchy in society. Ranging from the Brahmins (priests) at the top to the Untouchables at the bottom. </a:t>
                      </a:r>
                    </a:p>
                  </a:txBody>
                  <a:tcPr/>
                </a:tc>
                <a:tc>
                  <a:txBody>
                    <a:bodyPr/>
                    <a:lstStyle/>
                    <a:p>
                      <a:endParaRPr lang="en-GB" dirty="0"/>
                    </a:p>
                  </a:txBody>
                  <a:tcPr/>
                </a:tc>
                <a:extLst>
                  <a:ext uri="{0D108BD9-81ED-4DB2-BD59-A6C34878D82A}">
                    <a16:rowId xmlns="" xmlns:a16="http://schemas.microsoft.com/office/drawing/2014/main" val="10002"/>
                  </a:ext>
                </a:extLst>
              </a:tr>
              <a:tr h="370840">
                <a:tc>
                  <a:txBody>
                    <a:bodyPr/>
                    <a:lstStyle/>
                    <a:p>
                      <a:r>
                        <a:rPr lang="en-GB" dirty="0"/>
                        <a:t>The New Christian Right </a:t>
                      </a:r>
                    </a:p>
                  </a:txBody>
                  <a:tcPr/>
                </a:tc>
                <a:tc>
                  <a:txBody>
                    <a:bodyPr/>
                    <a:lstStyle/>
                    <a:p>
                      <a:r>
                        <a:rPr lang="en-GB" dirty="0"/>
                        <a:t>Very religious Christians in the USA which highly conservative and pro-capitalist views. </a:t>
                      </a:r>
                    </a:p>
                  </a:txBody>
                  <a:tcPr/>
                </a:tc>
                <a:tc>
                  <a:txBody>
                    <a:bodyPr/>
                    <a:lstStyle/>
                    <a:p>
                      <a:endParaRPr lang="en-GB" dirty="0"/>
                    </a:p>
                  </a:txBody>
                  <a:tcPr/>
                </a:tc>
                <a:extLst>
                  <a:ext uri="{0D108BD9-81ED-4DB2-BD59-A6C34878D82A}">
                    <a16:rowId xmlns="" xmlns:a16="http://schemas.microsoft.com/office/drawing/2014/main" val="10003"/>
                  </a:ext>
                </a:extLst>
              </a:tr>
              <a:tr h="370840">
                <a:tc>
                  <a:txBody>
                    <a:bodyPr/>
                    <a:lstStyle/>
                    <a:p>
                      <a:r>
                        <a:rPr lang="en-GB" dirty="0"/>
                        <a:t>Evangelica</a:t>
                      </a:r>
                      <a:r>
                        <a:rPr lang="en-GB" baseline="0" dirty="0"/>
                        <a:t>l Christianity in Latin America. </a:t>
                      </a:r>
                      <a:endParaRPr lang="en-GB" dirty="0"/>
                    </a:p>
                  </a:txBody>
                  <a:tcPr/>
                </a:tc>
                <a:tc>
                  <a:txBody>
                    <a:bodyPr/>
                    <a:lstStyle/>
                    <a:p>
                      <a:r>
                        <a:rPr lang="en-GB" dirty="0"/>
                        <a:t>NCR encouraged the spread of protestant beliefs in Catholic counties specifically Latin America. </a:t>
                      </a:r>
                    </a:p>
                  </a:txBody>
                  <a:tcPr/>
                </a:tc>
                <a:tc>
                  <a:txBody>
                    <a:bodyPr/>
                    <a:lstStyle/>
                    <a:p>
                      <a:endParaRPr lang="en-GB" dirty="0"/>
                    </a:p>
                  </a:txBody>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702152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862" y="-13781"/>
          <a:ext cx="9131136" cy="5943600"/>
        </p:xfrm>
        <a:graphic>
          <a:graphicData uri="http://schemas.openxmlformats.org/drawingml/2006/table">
            <a:tbl>
              <a:tblPr firstRow="1" bandRow="1">
                <a:tableStyleId>{5C22544A-7EE6-4342-B048-85BDC9FD1C3A}</a:tableStyleId>
              </a:tblPr>
              <a:tblGrid>
                <a:gridCol w="3043712">
                  <a:extLst>
                    <a:ext uri="{9D8B030D-6E8A-4147-A177-3AD203B41FA5}">
                      <a16:colId xmlns="" xmlns:a16="http://schemas.microsoft.com/office/drawing/2014/main" val="20000"/>
                    </a:ext>
                  </a:extLst>
                </a:gridCol>
                <a:gridCol w="3043712">
                  <a:extLst>
                    <a:ext uri="{9D8B030D-6E8A-4147-A177-3AD203B41FA5}">
                      <a16:colId xmlns="" xmlns:a16="http://schemas.microsoft.com/office/drawing/2014/main" val="20001"/>
                    </a:ext>
                  </a:extLst>
                </a:gridCol>
                <a:gridCol w="3043712">
                  <a:extLst>
                    <a:ext uri="{9D8B030D-6E8A-4147-A177-3AD203B41FA5}">
                      <a16:colId xmlns="" xmlns:a16="http://schemas.microsoft.com/office/drawing/2014/main" val="20002"/>
                    </a:ext>
                  </a:extLst>
                </a:gridCol>
              </a:tblGrid>
              <a:tr h="370840">
                <a:tc>
                  <a:txBody>
                    <a:bodyPr/>
                    <a:lstStyle/>
                    <a:p>
                      <a:r>
                        <a:rPr lang="en-GB" dirty="0"/>
                        <a:t>Example </a:t>
                      </a:r>
                    </a:p>
                  </a:txBody>
                  <a:tcPr/>
                </a:tc>
                <a:tc>
                  <a:txBody>
                    <a:bodyPr/>
                    <a:lstStyle/>
                    <a:p>
                      <a:r>
                        <a:rPr lang="en-GB" dirty="0"/>
                        <a:t>Description </a:t>
                      </a:r>
                    </a:p>
                  </a:txBody>
                  <a:tcPr/>
                </a:tc>
                <a:tc>
                  <a:txBody>
                    <a:bodyPr/>
                    <a:lstStyle/>
                    <a:p>
                      <a:r>
                        <a:rPr lang="en-GB" dirty="0"/>
                        <a:t>How it supports the Marxist view </a:t>
                      </a:r>
                    </a:p>
                  </a:txBody>
                  <a:tcPr/>
                </a:tc>
                <a:extLst>
                  <a:ext uri="{0D108BD9-81ED-4DB2-BD59-A6C34878D82A}">
                    <a16:rowId xmlns="" xmlns:a16="http://schemas.microsoft.com/office/drawing/2014/main" val="10000"/>
                  </a:ext>
                </a:extLst>
              </a:tr>
              <a:tr h="370840">
                <a:tc>
                  <a:txBody>
                    <a:bodyPr/>
                    <a:lstStyle/>
                    <a:p>
                      <a:r>
                        <a:rPr lang="en-GB" dirty="0"/>
                        <a:t>Slavery </a:t>
                      </a:r>
                    </a:p>
                  </a:txBody>
                  <a:tcPr/>
                </a:tc>
                <a:tc>
                  <a:txBody>
                    <a:bodyPr/>
                    <a:lstStyle/>
                    <a:p>
                      <a:r>
                        <a:rPr lang="en-GB" dirty="0"/>
                        <a:t>In slave societies, slave masters tried to convert African Slaves to European religions</a:t>
                      </a:r>
                    </a:p>
                  </a:txBody>
                  <a:tcPr/>
                </a:tc>
                <a:tc>
                  <a:txBody>
                    <a:bodyPr/>
                    <a:lstStyle/>
                    <a:p>
                      <a:r>
                        <a:rPr lang="en-GB" dirty="0"/>
                        <a:t>Slave masters saw religion as a way of controlling their slaves – preventing rebellions. </a:t>
                      </a:r>
                    </a:p>
                  </a:txBody>
                  <a:tcPr/>
                </a:tc>
                <a:extLst>
                  <a:ext uri="{0D108BD9-81ED-4DB2-BD59-A6C34878D82A}">
                    <a16:rowId xmlns="" xmlns:a16="http://schemas.microsoft.com/office/drawing/2014/main" val="10001"/>
                  </a:ext>
                </a:extLst>
              </a:tr>
              <a:tr h="370840">
                <a:tc>
                  <a:txBody>
                    <a:bodyPr/>
                    <a:lstStyle/>
                    <a:p>
                      <a:r>
                        <a:rPr lang="en-GB" dirty="0"/>
                        <a:t>The Hindu Caste System </a:t>
                      </a:r>
                    </a:p>
                  </a:txBody>
                  <a:tcPr/>
                </a:tc>
                <a:tc>
                  <a:txBody>
                    <a:bodyPr/>
                    <a:lstStyle/>
                    <a:p>
                      <a:r>
                        <a:rPr lang="en-GB" dirty="0"/>
                        <a:t>Traditional caste system which provided a clear hierarchy in society. Ranging from the Brahmins (priests) at the top to the Untouchables at the bottom. </a:t>
                      </a:r>
                    </a:p>
                  </a:txBody>
                  <a:tcPr/>
                </a:tc>
                <a:tc>
                  <a:txBody>
                    <a:bodyPr/>
                    <a:lstStyle/>
                    <a:p>
                      <a:r>
                        <a:rPr lang="en-GB" dirty="0"/>
                        <a:t>No movement was permitted between the classes – therefore the ruling classes power was maintained.</a:t>
                      </a:r>
                    </a:p>
                  </a:txBody>
                  <a:tcPr/>
                </a:tc>
                <a:extLst>
                  <a:ext uri="{0D108BD9-81ED-4DB2-BD59-A6C34878D82A}">
                    <a16:rowId xmlns="" xmlns:a16="http://schemas.microsoft.com/office/drawing/2014/main" val="10002"/>
                  </a:ext>
                </a:extLst>
              </a:tr>
              <a:tr h="370840">
                <a:tc>
                  <a:txBody>
                    <a:bodyPr/>
                    <a:lstStyle/>
                    <a:p>
                      <a:r>
                        <a:rPr lang="en-GB" dirty="0"/>
                        <a:t>The New Christian Right </a:t>
                      </a:r>
                    </a:p>
                  </a:txBody>
                  <a:tcPr/>
                </a:tc>
                <a:tc>
                  <a:txBody>
                    <a:bodyPr/>
                    <a:lstStyle/>
                    <a:p>
                      <a:r>
                        <a:rPr lang="en-GB" dirty="0"/>
                        <a:t>Very religious Christians in the USA which highly conservative and pro-capitalist views. </a:t>
                      </a:r>
                    </a:p>
                  </a:txBody>
                  <a:tcPr/>
                </a:tc>
                <a:tc>
                  <a:txBody>
                    <a:bodyPr/>
                    <a:lstStyle/>
                    <a:p>
                      <a:r>
                        <a:rPr lang="en-GB" dirty="0"/>
                        <a:t>Supports interests of the r/c in religious terms. </a:t>
                      </a:r>
                    </a:p>
                  </a:txBody>
                  <a:tcPr/>
                </a:tc>
                <a:extLst>
                  <a:ext uri="{0D108BD9-81ED-4DB2-BD59-A6C34878D82A}">
                    <a16:rowId xmlns="" xmlns:a16="http://schemas.microsoft.com/office/drawing/2014/main" val="10003"/>
                  </a:ext>
                </a:extLst>
              </a:tr>
              <a:tr h="370840">
                <a:tc>
                  <a:txBody>
                    <a:bodyPr/>
                    <a:lstStyle/>
                    <a:p>
                      <a:r>
                        <a:rPr lang="en-GB" dirty="0"/>
                        <a:t>Evangelica</a:t>
                      </a:r>
                      <a:r>
                        <a:rPr lang="en-GB" baseline="0" dirty="0"/>
                        <a:t>l Christianity in Latin America. </a:t>
                      </a:r>
                      <a:endParaRPr lang="en-GB" dirty="0"/>
                    </a:p>
                  </a:txBody>
                  <a:tcPr/>
                </a:tc>
                <a:tc>
                  <a:txBody>
                    <a:bodyPr/>
                    <a:lstStyle/>
                    <a:p>
                      <a:r>
                        <a:rPr lang="en-GB" dirty="0"/>
                        <a:t>NCR encouraged the spread of protestant beliefs in Catholic counties specifically Latin America. </a:t>
                      </a:r>
                    </a:p>
                  </a:txBody>
                  <a:tcPr/>
                </a:tc>
                <a:tc>
                  <a:txBody>
                    <a:bodyPr/>
                    <a:lstStyle/>
                    <a:p>
                      <a:r>
                        <a:rPr lang="en-GB" dirty="0"/>
                        <a:t>Protestant beliefs encourage religious discipline and hope for salvation in the afterlife. Discouraging Catholic liberation theology. </a:t>
                      </a:r>
                    </a:p>
                  </a:txBody>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008575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Engels (1957)</a:t>
            </a:r>
          </a:p>
        </p:txBody>
      </p:sp>
      <p:sp>
        <p:nvSpPr>
          <p:cNvPr id="3" name="Content Placeholder 2"/>
          <p:cNvSpPr>
            <a:spLocks noGrp="1"/>
          </p:cNvSpPr>
          <p:nvPr>
            <p:ph idx="1"/>
          </p:nvPr>
        </p:nvSpPr>
        <p:spPr/>
        <p:txBody>
          <a:bodyPr/>
          <a:lstStyle/>
          <a:p>
            <a:r>
              <a:rPr lang="en-GB" sz="2400" dirty="0"/>
              <a:t>Recognise that religion didn’t always act as a conservative force supporting the interest of the ruling class. </a:t>
            </a:r>
          </a:p>
          <a:p>
            <a:r>
              <a:rPr lang="en-GB" sz="2400" dirty="0"/>
              <a:t>He argues that religion started off amongst the oppressed groups in society as a way of coping with their oppression.  In addition Engels believed that religion could be used as a force for change by uniting the oppressed group and giving them a common set of beliefs.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653136"/>
            <a:ext cx="1943934"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58995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Criticisms </a:t>
            </a:r>
          </a:p>
        </p:txBody>
      </p:sp>
      <p:sp>
        <p:nvSpPr>
          <p:cNvPr id="3" name="Content Placeholder 2"/>
          <p:cNvSpPr>
            <a:spLocks noGrp="1"/>
          </p:cNvSpPr>
          <p:nvPr>
            <p:ph idx="1"/>
          </p:nvPr>
        </p:nvSpPr>
        <p:spPr/>
        <p:txBody>
          <a:bodyPr/>
          <a:lstStyle/>
          <a:p>
            <a:r>
              <a:rPr lang="en-GB" b="1" u="sng" dirty="0"/>
              <a:t>Functionalist</a:t>
            </a:r>
            <a:r>
              <a:rPr lang="en-GB" dirty="0"/>
              <a:t> – Marxism ignores the positive benefits of religion to society, such as the way it creates stability and shared values, which are necessary for society to function effectively. Religion benefits everyone, not just the ruling class.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587" y="4725144"/>
            <a:ext cx="345638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16198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Criticisms</a:t>
            </a:r>
          </a:p>
        </p:txBody>
      </p:sp>
      <p:sp>
        <p:nvSpPr>
          <p:cNvPr id="3" name="Content Placeholder 2"/>
          <p:cNvSpPr>
            <a:spLocks noGrp="1"/>
          </p:cNvSpPr>
          <p:nvPr>
            <p:ph idx="1"/>
          </p:nvPr>
        </p:nvSpPr>
        <p:spPr/>
        <p:txBody>
          <a:bodyPr/>
          <a:lstStyle/>
          <a:p>
            <a:r>
              <a:rPr lang="en-GB" sz="2800" u="sng" dirty="0"/>
              <a:t>Religion under communism</a:t>
            </a:r>
            <a:r>
              <a:rPr lang="en-GB" sz="2800" dirty="0"/>
              <a:t> – Attempts to destroy religion in communist countries were not successful. Religion survived in the USSR and Catholicism thrived in communist Poland. </a:t>
            </a:r>
          </a:p>
          <a:p>
            <a:r>
              <a:rPr lang="en-GB" sz="2800" u="sng" dirty="0"/>
              <a:t>Secularisation</a:t>
            </a:r>
            <a:r>
              <a:rPr lang="en-GB" sz="2800" dirty="0"/>
              <a:t> – Religion seems to have declined in many Western societies, suggesting it is no longer needed to maintain ruling class power.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69160"/>
            <a:ext cx="345638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25571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Criticisms</a:t>
            </a:r>
          </a:p>
        </p:txBody>
      </p:sp>
      <p:sp>
        <p:nvSpPr>
          <p:cNvPr id="3" name="Content Placeholder 2"/>
          <p:cNvSpPr>
            <a:spLocks noGrp="1"/>
          </p:cNvSpPr>
          <p:nvPr>
            <p:ph idx="1"/>
          </p:nvPr>
        </p:nvSpPr>
        <p:spPr/>
        <p:txBody>
          <a:bodyPr/>
          <a:lstStyle/>
          <a:p>
            <a:r>
              <a:rPr lang="en-GB" sz="2800" u="sng" dirty="0"/>
              <a:t>The narrow focus of Marxism </a:t>
            </a:r>
            <a:r>
              <a:rPr lang="en-GB" sz="2800" dirty="0"/>
              <a:t>– By concentrating on just one possible role of religion in society it ignores the much broader range of effects religions might have. </a:t>
            </a:r>
          </a:p>
          <a:p>
            <a:r>
              <a:rPr lang="en-GB" sz="2800" u="sng" dirty="0"/>
              <a:t>Feminist Criticisms </a:t>
            </a:r>
            <a:r>
              <a:rPr lang="en-GB" sz="2800" dirty="0"/>
              <a:t>– Religion acts to preserve male, patriarchal power, not ruling class power. Marxists ignore gender and inequality</a:t>
            </a:r>
            <a:r>
              <a:rPr lang="en-GB" dirty="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858951"/>
            <a:ext cx="345638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2402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Criticisms</a:t>
            </a:r>
          </a:p>
        </p:txBody>
      </p:sp>
      <p:sp>
        <p:nvSpPr>
          <p:cNvPr id="3" name="Content Placeholder 2"/>
          <p:cNvSpPr>
            <a:spLocks noGrp="1"/>
          </p:cNvSpPr>
          <p:nvPr>
            <p:ph idx="1"/>
          </p:nvPr>
        </p:nvSpPr>
        <p:spPr/>
        <p:txBody>
          <a:bodyPr/>
          <a:lstStyle/>
          <a:p>
            <a:r>
              <a:rPr lang="en-GB" u="sng" dirty="0"/>
              <a:t>Religion as a radical force </a:t>
            </a:r>
            <a:r>
              <a:rPr lang="en-GB" dirty="0"/>
              <a:t> - religion does not always support the status quo and the preservation of ruling class power. Some radical religions such as liberation theology challenge ruling class power. </a:t>
            </a:r>
            <a:endParaRPr lang="en-GB" u="sng" dirty="0"/>
          </a:p>
        </p:txBody>
      </p:sp>
      <p:sp>
        <p:nvSpPr>
          <p:cNvPr id="4" name="Rectangle 3"/>
          <p:cNvSpPr/>
          <p:nvPr/>
        </p:nvSpPr>
        <p:spPr bwMode="auto">
          <a:xfrm>
            <a:off x="863588" y="4402415"/>
            <a:ext cx="7416824" cy="19442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2400" b="1" dirty="0">
                <a:solidFill>
                  <a:srgbClr val="000000"/>
                </a:solidFill>
              </a:rPr>
              <a:t>Liberation theology</a:t>
            </a:r>
            <a:r>
              <a:rPr lang="en-GB" sz="2400" dirty="0">
                <a:solidFill>
                  <a:srgbClr val="000000"/>
                </a:solidFill>
              </a:rPr>
              <a:t> was a radical movement that grew up in South America. It said the church should act to bring about social change, and should ally itself with the working class to do so. The late Pope John Paul II opposed the movement.</a:t>
            </a:r>
            <a:endParaRPr kumimoji="0" lang="en-GB" sz="2400" b="0" i="0" u="none" strike="noStrike" cap="none" normalizeH="0" baseline="0" dirty="0">
              <a:ln>
                <a:noFill/>
              </a:ln>
              <a:solidFill>
                <a:srgbClr val="000000"/>
              </a:solidFill>
              <a:effectLst/>
            </a:endParaRPr>
          </a:p>
        </p:txBody>
      </p:sp>
    </p:spTree>
    <p:custDataLst>
      <p:tags r:id="rId1"/>
    </p:custDataLst>
    <p:extLst>
      <p:ext uri="{BB962C8B-B14F-4D97-AF65-F5344CB8AC3E}">
        <p14:creationId xmlns:p14="http://schemas.microsoft.com/office/powerpoint/2010/main" val="2011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to Support Marxism </a:t>
            </a:r>
          </a:p>
        </p:txBody>
      </p:sp>
      <p:sp>
        <p:nvSpPr>
          <p:cNvPr id="3" name="Content Placeholder 2"/>
          <p:cNvSpPr>
            <a:spLocks noGrp="1"/>
          </p:cNvSpPr>
          <p:nvPr>
            <p:ph idx="1"/>
          </p:nvPr>
        </p:nvSpPr>
        <p:spPr/>
        <p:txBody>
          <a:bodyPr/>
          <a:lstStyle/>
          <a:p>
            <a:r>
              <a:rPr lang="en-GB" dirty="0"/>
              <a:t>There are many examples from history where ruling groups have used religion to justify their dominance. </a:t>
            </a:r>
          </a:p>
          <a:p>
            <a:r>
              <a:rPr lang="en-GB" dirty="0"/>
              <a:t>The caste system in traditional India was justified by Hindu religious beliefs; whilst in medieval Europe, Kings and queens ruled by ‘Divine Right’.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157192"/>
            <a:ext cx="3482330" cy="197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69793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Bruce (1988) </a:t>
            </a:r>
          </a:p>
        </p:txBody>
      </p:sp>
      <p:sp>
        <p:nvSpPr>
          <p:cNvPr id="3" name="Content Placeholder 2"/>
          <p:cNvSpPr>
            <a:spLocks noGrp="1"/>
          </p:cNvSpPr>
          <p:nvPr>
            <p:ph idx="1"/>
          </p:nvPr>
        </p:nvSpPr>
        <p:spPr/>
        <p:txBody>
          <a:bodyPr/>
          <a:lstStyle/>
          <a:p>
            <a:r>
              <a:rPr lang="en-GB" sz="2800" dirty="0"/>
              <a:t>Points out that conservative Protestants in the USA – the New Christian Right – consistently support right wing political candidates. </a:t>
            </a:r>
          </a:p>
          <a:p>
            <a:r>
              <a:rPr lang="en-GB" sz="2800" dirty="0"/>
              <a:t>Although they had a limited influence on American politics, they have tended to defend the interests of the rich and powerful at the expense of other groups in the population. </a:t>
            </a:r>
          </a:p>
        </p:txBody>
      </p:sp>
    </p:spTree>
    <p:custDataLst>
      <p:tags r:id="rId1"/>
    </p:custDataLst>
    <p:extLst>
      <p:ext uri="{BB962C8B-B14F-4D97-AF65-F5344CB8AC3E}">
        <p14:creationId xmlns:p14="http://schemas.microsoft.com/office/powerpoint/2010/main" val="1139743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Bruce (1988) </a:t>
            </a:r>
          </a:p>
        </p:txBody>
      </p:sp>
      <p:sp>
        <p:nvSpPr>
          <p:cNvPr id="3" name="Content Placeholder 2"/>
          <p:cNvSpPr>
            <a:spLocks noGrp="1"/>
          </p:cNvSpPr>
          <p:nvPr>
            <p:ph idx="1"/>
          </p:nvPr>
        </p:nvSpPr>
        <p:spPr/>
        <p:txBody>
          <a:bodyPr/>
          <a:lstStyle/>
          <a:p>
            <a:r>
              <a:rPr lang="en-GB" dirty="0"/>
              <a:t>George W Bush (President from 2001-2009) consistently supported right-wing views, for example low taxes for the rich, and was a supporter of the New Christian Right.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246" y="3789040"/>
            <a:ext cx="378080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81047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To what extent does religion perform an ideological function?</a:t>
            </a:r>
          </a:p>
        </p:txBody>
      </p:sp>
      <p:sp>
        <p:nvSpPr>
          <p:cNvPr id="3" name="Content Placeholder 2">
            <a:extLst>
              <a:ext uri="{FF2B5EF4-FFF2-40B4-BE49-F238E27FC236}">
                <a16:creationId xmlns="" xmlns:a16="http://schemas.microsoft.com/office/drawing/2014/main" id="{0322C696-8776-473D-98B1-5327AC0692AE}"/>
              </a:ext>
            </a:extLst>
          </p:cNvPr>
          <p:cNvSpPr>
            <a:spLocks noGrp="1"/>
          </p:cNvSpPr>
          <p:nvPr>
            <p:ph idx="1"/>
          </p:nvPr>
        </p:nvSpPr>
        <p:spPr>
          <a:xfrm>
            <a:off x="628650" y="1735015"/>
            <a:ext cx="7886700" cy="4441948"/>
          </a:xfrm>
        </p:spPr>
        <p:txBody>
          <a:bodyPr/>
          <a:lstStyle/>
          <a:p>
            <a:r>
              <a:rPr lang="en-GB" dirty="0"/>
              <a:t>According to Marxists, in all non-communist societies, a ruling class own the means of production and from their wealth derive power, which allows them to control the </a:t>
            </a:r>
            <a:r>
              <a:rPr lang="en-GB" dirty="0">
                <a:solidFill>
                  <a:srgbClr val="FF0000"/>
                </a:solidFill>
              </a:rPr>
              <a:t>superstructure</a:t>
            </a:r>
            <a:r>
              <a:rPr lang="en-GB" dirty="0"/>
              <a:t> of society. </a:t>
            </a:r>
          </a:p>
          <a:p>
            <a:r>
              <a:rPr lang="en-GB" dirty="0"/>
              <a:t>The </a:t>
            </a:r>
            <a:r>
              <a:rPr lang="en-GB" dirty="0">
                <a:solidFill>
                  <a:srgbClr val="FF0000"/>
                </a:solidFill>
              </a:rPr>
              <a:t>superstructure</a:t>
            </a:r>
            <a:r>
              <a:rPr lang="en-GB" dirty="0"/>
              <a:t> is the non-economic parts if society – </a:t>
            </a:r>
            <a:r>
              <a:rPr lang="en-GB" dirty="0" err="1"/>
              <a:t>e.g</a:t>
            </a:r>
            <a:r>
              <a:rPr lang="en-GB" dirty="0"/>
              <a:t> religion </a:t>
            </a:r>
          </a:p>
          <a:p>
            <a:endParaRPr lang="en-GB" dirty="0"/>
          </a:p>
        </p:txBody>
      </p:sp>
      <p:sp>
        <p:nvSpPr>
          <p:cNvPr id="4" name="Title 1">
            <a:extLst>
              <a:ext uri="{FF2B5EF4-FFF2-40B4-BE49-F238E27FC236}">
                <a16:creationId xmlns="" xmlns:a16="http://schemas.microsoft.com/office/drawing/2014/main"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ndara" panose="020E0502030303020204" pitchFamily="34" charset="0"/>
              </a:rPr>
              <a:t>Task: </a:t>
            </a:r>
            <a:r>
              <a:rPr lang="en-GB" sz="2800" dirty="0">
                <a:latin typeface="Candara" panose="020E0502030303020204" pitchFamily="34" charset="0"/>
              </a:rPr>
              <a:t>To what extent does religion perform an ideological function?</a:t>
            </a:r>
          </a:p>
        </p:txBody>
      </p:sp>
    </p:spTree>
    <p:extLst>
      <p:ext uri="{BB962C8B-B14F-4D97-AF65-F5344CB8AC3E}">
        <p14:creationId xmlns:p14="http://schemas.microsoft.com/office/powerpoint/2010/main" val="2919091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a:t>
            </a:r>
          </a:p>
        </p:txBody>
      </p:sp>
      <p:sp>
        <p:nvSpPr>
          <p:cNvPr id="3" name="Content Placeholder 2"/>
          <p:cNvSpPr>
            <a:spLocks noGrp="1"/>
          </p:cNvSpPr>
          <p:nvPr>
            <p:ph idx="1"/>
          </p:nvPr>
        </p:nvSpPr>
        <p:spPr/>
        <p:txBody>
          <a:bodyPr/>
          <a:lstStyle/>
          <a:p>
            <a:pPr>
              <a:spcBef>
                <a:spcPct val="50000"/>
              </a:spcBef>
            </a:pPr>
            <a:r>
              <a:rPr lang="en-US" altLang="en-US" sz="2000" dirty="0"/>
              <a:t>Marxism is a conflict perspective that highlights the ideological function of religion.</a:t>
            </a:r>
          </a:p>
          <a:p>
            <a:pPr>
              <a:spcBef>
                <a:spcPct val="50000"/>
              </a:spcBef>
            </a:pPr>
            <a:r>
              <a:rPr lang="en-US" altLang="en-US" sz="2000" dirty="0"/>
              <a:t>Marxists see religion as dulling the pain of class exploitation and as fostering false consciousness. </a:t>
            </a:r>
          </a:p>
          <a:p>
            <a:pPr>
              <a:spcBef>
                <a:spcPct val="50000"/>
              </a:spcBef>
            </a:pPr>
            <a:r>
              <a:rPr lang="en-US" altLang="en-US" sz="2000" dirty="0"/>
              <a:t>They see religion as a form of ideology and as a response to alienation.</a:t>
            </a:r>
          </a:p>
          <a:p>
            <a:pPr>
              <a:spcBef>
                <a:spcPct val="50000"/>
              </a:spcBef>
            </a:pPr>
            <a:r>
              <a:rPr lang="en-US" altLang="en-US" sz="2000" dirty="0"/>
              <a:t>For Marxists religion therefore legitimates social inequalities, disguises the true nature of exploitation and keeps the works passive and resigned to their fate.</a:t>
            </a:r>
            <a:endParaRPr lang="en-GB" altLang="en-US" sz="2000" dirty="0"/>
          </a:p>
          <a:p>
            <a:endParaRPr lang="en-GB"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538" y="4509120"/>
            <a:ext cx="38100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57915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Examining religion &amp; social change </a:t>
            </a:r>
            <a:endParaRPr lang="en-GB" dirty="0"/>
          </a:p>
        </p:txBody>
      </p:sp>
      <p:sp>
        <p:nvSpPr>
          <p:cNvPr id="5" name="Title 1">
            <a:extLst>
              <a:ext uri="{FF2B5EF4-FFF2-40B4-BE49-F238E27FC236}">
                <a16:creationId xmlns="" xmlns:a16="http://schemas.microsoft.com/office/drawing/2014/main" id="{C36DADC4-B92C-4F89-A3F2-83062E0E6CE2}"/>
              </a:ext>
            </a:extLst>
          </p:cNvPr>
          <p:cNvSpPr txBox="1">
            <a:spLocks/>
          </p:cNvSpPr>
          <p:nvPr/>
        </p:nvSpPr>
        <p:spPr>
          <a:xfrm>
            <a:off x="628650" y="1220423"/>
            <a:ext cx="7886700" cy="814565"/>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latin typeface="Candara" panose="020E0502030303020204" pitchFamily="34" charset="0"/>
              </a:rPr>
              <a:t>Task: </a:t>
            </a:r>
            <a:r>
              <a:rPr lang="en-GB" sz="2000" dirty="0" smtClean="0">
                <a:latin typeface="Candara" panose="020E0502030303020204" pitchFamily="34" charset="0"/>
              </a:rPr>
              <a:t>Answer the following.</a:t>
            </a:r>
            <a:endParaRPr lang="en-GB" sz="2000" dirty="0">
              <a:latin typeface="Candara" panose="020E0502030303020204" pitchFamily="34" charset="0"/>
            </a:endParaRPr>
          </a:p>
        </p:txBody>
      </p:sp>
      <p:sp>
        <p:nvSpPr>
          <p:cNvPr id="3" name="Content Placeholder 2"/>
          <p:cNvSpPr>
            <a:spLocks noGrp="1"/>
          </p:cNvSpPr>
          <p:nvPr>
            <p:ph idx="1"/>
          </p:nvPr>
        </p:nvSpPr>
        <p:spPr>
          <a:xfrm>
            <a:off x="628650" y="2196353"/>
            <a:ext cx="7886700" cy="3980610"/>
          </a:xfrm>
        </p:spPr>
        <p:txBody>
          <a:bodyPr/>
          <a:lstStyle/>
          <a:p>
            <a:r>
              <a:rPr lang="en-GB" dirty="0" smtClean="0"/>
              <a:t>Identify three examples of ways in which religions may have been patriarchal</a:t>
            </a:r>
          </a:p>
          <a:p>
            <a:endParaRPr lang="en-GB" dirty="0"/>
          </a:p>
          <a:p>
            <a:r>
              <a:rPr lang="en-GB" dirty="0" smtClean="0"/>
              <a:t>Give one example of how religion may be empowering for women?</a:t>
            </a:r>
            <a:endParaRPr lang="en-GB" dirty="0"/>
          </a:p>
        </p:txBody>
      </p:sp>
    </p:spTree>
    <p:custDataLst>
      <p:tags r:id="rId1"/>
    </p:custDataLst>
    <p:extLst>
      <p:ext uri="{BB962C8B-B14F-4D97-AF65-F5344CB8AC3E}">
        <p14:creationId xmlns:p14="http://schemas.microsoft.com/office/powerpoint/2010/main" val="1461004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Examining religion &amp; social change </a:t>
            </a:r>
            <a:endParaRPr lang="en-GB" dirty="0"/>
          </a:p>
        </p:txBody>
      </p:sp>
      <p:sp>
        <p:nvSpPr>
          <p:cNvPr id="5" name="Title 1">
            <a:extLst>
              <a:ext uri="{FF2B5EF4-FFF2-40B4-BE49-F238E27FC236}">
                <a16:creationId xmlns="" xmlns:a16="http://schemas.microsoft.com/office/drawing/2014/main" id="{C36DADC4-B92C-4F89-A3F2-83062E0E6CE2}"/>
              </a:ext>
            </a:extLst>
          </p:cNvPr>
          <p:cNvSpPr txBox="1">
            <a:spLocks/>
          </p:cNvSpPr>
          <p:nvPr/>
        </p:nvSpPr>
        <p:spPr>
          <a:xfrm>
            <a:off x="628650" y="1220423"/>
            <a:ext cx="7886700" cy="814565"/>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latin typeface="Candara" panose="020E0502030303020204" pitchFamily="34" charset="0"/>
              </a:rPr>
              <a:t>Task: </a:t>
            </a:r>
            <a:r>
              <a:rPr lang="en-GB" sz="2000" dirty="0" smtClean="0">
                <a:latin typeface="Candara" panose="020E0502030303020204" pitchFamily="34" charset="0"/>
              </a:rPr>
              <a:t>Applying the material from Item </a:t>
            </a:r>
            <a:r>
              <a:rPr lang="en-GB" sz="2000" dirty="0" smtClean="0">
                <a:latin typeface="Candara" panose="020E0502030303020204" pitchFamily="34" charset="0"/>
              </a:rPr>
              <a:t>A </a:t>
            </a:r>
            <a:r>
              <a:rPr lang="en-GB" sz="2000" dirty="0" smtClean="0">
                <a:latin typeface="Candara" panose="020E0502030303020204" pitchFamily="34" charset="0"/>
              </a:rPr>
              <a:t>and your own knowledge, evaluate </a:t>
            </a:r>
            <a:r>
              <a:rPr lang="en-GB" sz="2000" dirty="0" smtClean="0">
                <a:latin typeface="Candara" panose="020E0502030303020204" pitchFamily="34" charset="0"/>
              </a:rPr>
              <a:t>the claim that religion performs an ideological function in the interests of powerful groups. </a:t>
            </a:r>
            <a:r>
              <a:rPr lang="en-GB" sz="2000" dirty="0" smtClean="0">
                <a:latin typeface="Candara" panose="020E0502030303020204" pitchFamily="34" charset="0"/>
              </a:rPr>
              <a:t>(page </a:t>
            </a:r>
            <a:r>
              <a:rPr lang="en-GB" sz="2000" dirty="0" smtClean="0">
                <a:latin typeface="Candara" panose="020E0502030303020204" pitchFamily="34" charset="0"/>
              </a:rPr>
              <a:t>11)</a:t>
            </a:r>
            <a:endParaRPr lang="en-GB" sz="2000" dirty="0">
              <a:latin typeface="Candara" panose="020E0502030303020204" pitchFamily="34" charset="0"/>
            </a:endParaRPr>
          </a:p>
        </p:txBody>
      </p:sp>
      <p:sp>
        <p:nvSpPr>
          <p:cNvPr id="3" name="Content Placeholder 2"/>
          <p:cNvSpPr>
            <a:spLocks noGrp="1"/>
          </p:cNvSpPr>
          <p:nvPr>
            <p:ph idx="1"/>
          </p:nvPr>
        </p:nvSpPr>
        <p:spPr>
          <a:xfrm>
            <a:off x="628650" y="2196353"/>
            <a:ext cx="7886700" cy="3980610"/>
          </a:xfrm>
        </p:spPr>
        <p:txBody>
          <a:bodyPr/>
          <a:lstStyle/>
          <a:p>
            <a:r>
              <a:rPr lang="en-GB" dirty="0" smtClean="0"/>
              <a:t>Introduction: Outline  </a:t>
            </a:r>
            <a:endParaRPr lang="en-GB" dirty="0"/>
          </a:p>
        </p:txBody>
      </p:sp>
    </p:spTree>
    <p:custDataLst>
      <p:tags r:id="rId1"/>
    </p:custDataLst>
    <p:extLst>
      <p:ext uri="{BB962C8B-B14F-4D97-AF65-F5344CB8AC3E}">
        <p14:creationId xmlns:p14="http://schemas.microsoft.com/office/powerpoint/2010/main" val="1595595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862" y="-13781"/>
          <a:ext cx="9131136" cy="5943600"/>
        </p:xfrm>
        <a:graphic>
          <a:graphicData uri="http://schemas.openxmlformats.org/drawingml/2006/table">
            <a:tbl>
              <a:tblPr firstRow="1" bandRow="1">
                <a:tableStyleId>{5C22544A-7EE6-4342-B048-85BDC9FD1C3A}</a:tableStyleId>
              </a:tblPr>
              <a:tblGrid>
                <a:gridCol w="3043712">
                  <a:extLst>
                    <a:ext uri="{9D8B030D-6E8A-4147-A177-3AD203B41FA5}">
                      <a16:colId xmlns="" xmlns:a16="http://schemas.microsoft.com/office/drawing/2014/main" val="20000"/>
                    </a:ext>
                  </a:extLst>
                </a:gridCol>
                <a:gridCol w="3043712">
                  <a:extLst>
                    <a:ext uri="{9D8B030D-6E8A-4147-A177-3AD203B41FA5}">
                      <a16:colId xmlns="" xmlns:a16="http://schemas.microsoft.com/office/drawing/2014/main" val="20001"/>
                    </a:ext>
                  </a:extLst>
                </a:gridCol>
                <a:gridCol w="3043712">
                  <a:extLst>
                    <a:ext uri="{9D8B030D-6E8A-4147-A177-3AD203B41FA5}">
                      <a16:colId xmlns="" xmlns:a16="http://schemas.microsoft.com/office/drawing/2014/main" val="20002"/>
                    </a:ext>
                  </a:extLst>
                </a:gridCol>
              </a:tblGrid>
              <a:tr h="370840">
                <a:tc>
                  <a:txBody>
                    <a:bodyPr/>
                    <a:lstStyle/>
                    <a:p>
                      <a:r>
                        <a:rPr lang="en-GB" dirty="0"/>
                        <a:t>Example </a:t>
                      </a:r>
                    </a:p>
                  </a:txBody>
                  <a:tcPr/>
                </a:tc>
                <a:tc>
                  <a:txBody>
                    <a:bodyPr/>
                    <a:lstStyle/>
                    <a:p>
                      <a:r>
                        <a:rPr lang="en-GB" dirty="0"/>
                        <a:t>Description </a:t>
                      </a:r>
                    </a:p>
                  </a:txBody>
                  <a:tcPr/>
                </a:tc>
                <a:tc>
                  <a:txBody>
                    <a:bodyPr/>
                    <a:lstStyle/>
                    <a:p>
                      <a:r>
                        <a:rPr lang="en-GB" dirty="0"/>
                        <a:t>How it supports the Marxist view </a:t>
                      </a:r>
                    </a:p>
                  </a:txBody>
                  <a:tcPr/>
                </a:tc>
                <a:extLst>
                  <a:ext uri="{0D108BD9-81ED-4DB2-BD59-A6C34878D82A}">
                    <a16:rowId xmlns="" xmlns:a16="http://schemas.microsoft.com/office/drawing/2014/main" val="10000"/>
                  </a:ext>
                </a:extLst>
              </a:tr>
              <a:tr h="370840">
                <a:tc>
                  <a:txBody>
                    <a:bodyPr/>
                    <a:lstStyle/>
                    <a:p>
                      <a:r>
                        <a:rPr lang="en-GB" dirty="0"/>
                        <a:t>Slavery </a:t>
                      </a:r>
                    </a:p>
                  </a:txBody>
                  <a:tcPr/>
                </a:tc>
                <a:tc>
                  <a:txBody>
                    <a:bodyPr/>
                    <a:lstStyle/>
                    <a:p>
                      <a:r>
                        <a:rPr lang="en-GB" dirty="0"/>
                        <a:t>In slave societies, slave masters tried to convert African Slaves to European religions</a:t>
                      </a:r>
                    </a:p>
                  </a:txBody>
                  <a:tcPr/>
                </a:tc>
                <a:tc>
                  <a:txBody>
                    <a:bodyPr/>
                    <a:lstStyle/>
                    <a:p>
                      <a:r>
                        <a:rPr lang="en-GB" dirty="0"/>
                        <a:t>Slave masters saw religion as a way of controlling their slaves – preventing rebellions. </a:t>
                      </a:r>
                    </a:p>
                  </a:txBody>
                  <a:tcPr/>
                </a:tc>
                <a:extLst>
                  <a:ext uri="{0D108BD9-81ED-4DB2-BD59-A6C34878D82A}">
                    <a16:rowId xmlns="" xmlns:a16="http://schemas.microsoft.com/office/drawing/2014/main" val="10001"/>
                  </a:ext>
                </a:extLst>
              </a:tr>
              <a:tr h="370840">
                <a:tc>
                  <a:txBody>
                    <a:bodyPr/>
                    <a:lstStyle/>
                    <a:p>
                      <a:r>
                        <a:rPr lang="en-GB" dirty="0"/>
                        <a:t>The Hindu Caste System </a:t>
                      </a:r>
                    </a:p>
                  </a:txBody>
                  <a:tcPr/>
                </a:tc>
                <a:tc>
                  <a:txBody>
                    <a:bodyPr/>
                    <a:lstStyle/>
                    <a:p>
                      <a:r>
                        <a:rPr lang="en-GB" dirty="0"/>
                        <a:t>Traditional caste system which provided a clear hierarchy in society. Ranging from the Brahmins (priests) at the top to the Untouchables at the bottom. </a:t>
                      </a:r>
                    </a:p>
                  </a:txBody>
                  <a:tcPr/>
                </a:tc>
                <a:tc>
                  <a:txBody>
                    <a:bodyPr/>
                    <a:lstStyle/>
                    <a:p>
                      <a:r>
                        <a:rPr lang="en-GB" dirty="0"/>
                        <a:t>No movement was permitted between the classes – therefore the ruling classes power was maintained.</a:t>
                      </a:r>
                    </a:p>
                  </a:txBody>
                  <a:tcPr/>
                </a:tc>
                <a:extLst>
                  <a:ext uri="{0D108BD9-81ED-4DB2-BD59-A6C34878D82A}">
                    <a16:rowId xmlns="" xmlns:a16="http://schemas.microsoft.com/office/drawing/2014/main" val="10002"/>
                  </a:ext>
                </a:extLst>
              </a:tr>
              <a:tr h="370840">
                <a:tc>
                  <a:txBody>
                    <a:bodyPr/>
                    <a:lstStyle/>
                    <a:p>
                      <a:r>
                        <a:rPr lang="en-GB" dirty="0"/>
                        <a:t>The New Christian Right </a:t>
                      </a:r>
                    </a:p>
                  </a:txBody>
                  <a:tcPr/>
                </a:tc>
                <a:tc>
                  <a:txBody>
                    <a:bodyPr/>
                    <a:lstStyle/>
                    <a:p>
                      <a:r>
                        <a:rPr lang="en-GB" dirty="0"/>
                        <a:t>Very religious Christians in the USA which highly conservative and pro-capitalist views. </a:t>
                      </a:r>
                    </a:p>
                  </a:txBody>
                  <a:tcPr/>
                </a:tc>
                <a:tc>
                  <a:txBody>
                    <a:bodyPr/>
                    <a:lstStyle/>
                    <a:p>
                      <a:r>
                        <a:rPr lang="en-GB" dirty="0"/>
                        <a:t>Supports interests of the r/c in religious terms. </a:t>
                      </a:r>
                    </a:p>
                  </a:txBody>
                  <a:tcPr/>
                </a:tc>
                <a:extLst>
                  <a:ext uri="{0D108BD9-81ED-4DB2-BD59-A6C34878D82A}">
                    <a16:rowId xmlns="" xmlns:a16="http://schemas.microsoft.com/office/drawing/2014/main" val="10003"/>
                  </a:ext>
                </a:extLst>
              </a:tr>
              <a:tr h="370840">
                <a:tc>
                  <a:txBody>
                    <a:bodyPr/>
                    <a:lstStyle/>
                    <a:p>
                      <a:r>
                        <a:rPr lang="en-GB" dirty="0"/>
                        <a:t>Evangelica</a:t>
                      </a:r>
                      <a:r>
                        <a:rPr lang="en-GB" baseline="0" dirty="0"/>
                        <a:t>l Christianity in Latin America. </a:t>
                      </a:r>
                      <a:endParaRPr lang="en-GB" dirty="0"/>
                    </a:p>
                  </a:txBody>
                  <a:tcPr/>
                </a:tc>
                <a:tc>
                  <a:txBody>
                    <a:bodyPr/>
                    <a:lstStyle/>
                    <a:p>
                      <a:r>
                        <a:rPr lang="en-GB" dirty="0"/>
                        <a:t>NCR encouraged the spread of protestant beliefs in Catholic counties specifically Latin America. </a:t>
                      </a:r>
                    </a:p>
                  </a:txBody>
                  <a:tcPr/>
                </a:tc>
                <a:tc>
                  <a:txBody>
                    <a:bodyPr/>
                    <a:lstStyle/>
                    <a:p>
                      <a:r>
                        <a:rPr lang="en-GB" dirty="0"/>
                        <a:t>Protestant beliefs encourage religious discipline and hope for salvation in the afterlife. Discouraging Catholic liberation theology. </a:t>
                      </a:r>
                    </a:p>
                  </a:txBody>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210266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Feminism </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81386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recall…</a:t>
            </a:r>
          </a:p>
        </p:txBody>
      </p:sp>
      <p:sp>
        <p:nvSpPr>
          <p:cNvPr id="3" name="Content Placeholder 2"/>
          <p:cNvSpPr>
            <a:spLocks noGrp="1"/>
          </p:cNvSpPr>
          <p:nvPr>
            <p:ph idx="1"/>
          </p:nvPr>
        </p:nvSpPr>
        <p:spPr/>
        <p:txBody>
          <a:bodyPr/>
          <a:lstStyle/>
          <a:p>
            <a:r>
              <a:rPr lang="en-GB" dirty="0"/>
              <a:t>What can you remember about Feminism when covering it last year ?</a:t>
            </a:r>
          </a:p>
          <a:p>
            <a:r>
              <a:rPr lang="en-GB" dirty="0"/>
              <a:t>Any particular key terms that you think may come back into use in this topic?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89040"/>
            <a:ext cx="2874216" cy="259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61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To evaluate the role religion plays in the oppression of women. </a:t>
            </a:r>
          </a:p>
          <a:p>
            <a:r>
              <a:rPr lang="en-GB" dirty="0"/>
              <a:t>To discuss modern examples of the relationship between women and religion. </a:t>
            </a:r>
          </a:p>
        </p:txBody>
      </p:sp>
      <p:pic>
        <p:nvPicPr>
          <p:cNvPr id="1026" name="Picture 2" descr="http://vardanindia.org/images/objectiv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786" y="3490341"/>
            <a:ext cx="61912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61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Feminism </a:t>
            </a:r>
          </a:p>
        </p:txBody>
      </p:sp>
      <p:sp>
        <p:nvSpPr>
          <p:cNvPr id="3" name="Content Placeholder 2"/>
          <p:cNvSpPr>
            <a:spLocks noGrp="1"/>
          </p:cNvSpPr>
          <p:nvPr>
            <p:ph idx="1"/>
          </p:nvPr>
        </p:nvSpPr>
        <p:spPr/>
        <p:txBody>
          <a:bodyPr>
            <a:normAutofit lnSpcReduction="10000"/>
          </a:bodyPr>
          <a:lstStyle/>
          <a:p>
            <a:r>
              <a:rPr lang="en-GB" dirty="0"/>
              <a:t>Like Marxists, Feminists believe that religion does not serve the interests of society as a whole but rather serves the interest of particular social groups. </a:t>
            </a:r>
          </a:p>
          <a:p>
            <a:r>
              <a:rPr lang="en-GB" dirty="0"/>
              <a:t>Most feminists agree with Marxist that religion tends to be a force preventing change and maintaining the power of the most powerful group in society, but they see this group as being men rather than the ruling class. </a:t>
            </a:r>
          </a:p>
          <a:p>
            <a:r>
              <a:rPr lang="en-GB" dirty="0"/>
              <a:t>They view religion as </a:t>
            </a:r>
            <a:r>
              <a:rPr lang="en-GB" b="1" dirty="0"/>
              <a:t>patriarchal</a:t>
            </a:r>
            <a:r>
              <a:rPr lang="en-GB" dirty="0"/>
              <a:t>, male-dominated, and serving the interests of men. </a:t>
            </a:r>
          </a:p>
        </p:txBody>
      </p:sp>
    </p:spTree>
    <p:extLst>
      <p:ext uri="{BB962C8B-B14F-4D97-AF65-F5344CB8AC3E}">
        <p14:creationId xmlns:p14="http://schemas.microsoft.com/office/powerpoint/2010/main" val="1100606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Feminism </a:t>
            </a:r>
          </a:p>
        </p:txBody>
      </p:sp>
      <p:sp>
        <p:nvSpPr>
          <p:cNvPr id="3" name="Content Placeholder 2"/>
          <p:cNvSpPr>
            <a:spLocks noGrp="1"/>
          </p:cNvSpPr>
          <p:nvPr>
            <p:ph idx="1"/>
          </p:nvPr>
        </p:nvSpPr>
        <p:spPr/>
        <p:txBody>
          <a:bodyPr>
            <a:normAutofit/>
          </a:bodyPr>
          <a:lstStyle/>
          <a:p>
            <a:r>
              <a:rPr lang="en-GB" altLang="en-US" dirty="0"/>
              <a:t>According to </a:t>
            </a:r>
            <a:r>
              <a:rPr lang="en-GB" altLang="en-US" dirty="0">
                <a:solidFill>
                  <a:srgbClr val="D60093"/>
                </a:solidFill>
              </a:rPr>
              <a:t>Kirby et al</a:t>
            </a:r>
            <a:r>
              <a:rPr lang="en-GB" altLang="en-US" dirty="0"/>
              <a:t>, feminists are interested in the way that religion is used as a source of</a:t>
            </a:r>
            <a:r>
              <a:rPr lang="en-GB" altLang="en-US" sz="3600" dirty="0"/>
              <a:t> </a:t>
            </a:r>
            <a:r>
              <a:rPr lang="en-GB" altLang="en-US" sz="3600" dirty="0">
                <a:solidFill>
                  <a:srgbClr val="D60093"/>
                </a:solidFill>
              </a:rPr>
              <a:t>‘</a:t>
            </a:r>
            <a:r>
              <a:rPr lang="en-GB" altLang="en-US" dirty="0">
                <a:solidFill>
                  <a:srgbClr val="D60093"/>
                </a:solidFill>
              </a:rPr>
              <a:t>social opium’</a:t>
            </a:r>
            <a:r>
              <a:rPr lang="en-GB" altLang="en-US" dirty="0"/>
              <a:t> to control women. </a:t>
            </a:r>
          </a:p>
          <a:p>
            <a:r>
              <a:rPr lang="en-GB" altLang="en-US" dirty="0"/>
              <a:t>The church service also illustrates how deep-rooted the masculine nature of the church is, using male pronouns and commands for women to take a subservient role.  </a:t>
            </a:r>
          </a:p>
          <a:p>
            <a:r>
              <a:rPr lang="en-GB" altLang="en-US" dirty="0"/>
              <a:t>Power holders in religious organisations tend to be male – women play a subsidiary role.</a:t>
            </a:r>
          </a:p>
          <a:p>
            <a:endParaRPr lang="en-GB" dirty="0"/>
          </a:p>
        </p:txBody>
      </p:sp>
    </p:spTree>
    <p:extLst>
      <p:ext uri="{BB962C8B-B14F-4D97-AF65-F5344CB8AC3E}">
        <p14:creationId xmlns:p14="http://schemas.microsoft.com/office/powerpoint/2010/main" val="1394558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Historical Analysis of Religion </a:t>
            </a:r>
          </a:p>
        </p:txBody>
      </p:sp>
      <p:sp>
        <p:nvSpPr>
          <p:cNvPr id="3" name="Content Placeholder 2"/>
          <p:cNvSpPr>
            <a:spLocks noGrp="1"/>
          </p:cNvSpPr>
          <p:nvPr>
            <p:ph idx="1"/>
          </p:nvPr>
        </p:nvSpPr>
        <p:spPr/>
        <p:txBody>
          <a:bodyPr>
            <a:normAutofit/>
          </a:bodyPr>
          <a:lstStyle/>
          <a:p>
            <a:pPr>
              <a:buNone/>
            </a:pPr>
            <a:r>
              <a:rPr lang="en-GB" altLang="en-US" dirty="0"/>
              <a:t>Historically, </a:t>
            </a:r>
            <a:r>
              <a:rPr lang="en-GB" altLang="en-US" b="1" dirty="0">
                <a:solidFill>
                  <a:srgbClr val="D60093"/>
                </a:solidFill>
              </a:rPr>
              <a:t>Anderson &amp; Gordon</a:t>
            </a:r>
            <a:r>
              <a:rPr lang="en-GB" altLang="en-US" dirty="0">
                <a:solidFill>
                  <a:srgbClr val="D60093"/>
                </a:solidFill>
              </a:rPr>
              <a:t> (1979)</a:t>
            </a:r>
            <a:r>
              <a:rPr lang="en-GB" altLang="en-US" dirty="0"/>
              <a:t> showed how witch-hunting had an ideological basis which reflected the low status of women.  Witches were invariably identified as being feminine, evil and anti-Christ. </a:t>
            </a:r>
          </a:p>
          <a:p>
            <a:pPr>
              <a:buNone/>
            </a:pPr>
            <a:r>
              <a:rPr lang="en-GB" altLang="en-US" b="1" dirty="0">
                <a:solidFill>
                  <a:srgbClr val="D60093"/>
                </a:solidFill>
              </a:rPr>
              <a:t>	Power </a:t>
            </a:r>
            <a:r>
              <a:rPr lang="en-GB" altLang="en-US" dirty="0">
                <a:solidFill>
                  <a:srgbClr val="D60093"/>
                </a:solidFill>
              </a:rPr>
              <a:t>(1975)</a:t>
            </a:r>
            <a:r>
              <a:rPr lang="en-GB" altLang="en-US" dirty="0"/>
              <a:t> states that “the view of women as an instrument of the devil, a thing at once inferior and evil, took shape in the earliest period of Church history and was indeed originated by the church”.  </a:t>
            </a:r>
          </a:p>
          <a:p>
            <a:endParaRPr lang="en-GB" dirty="0"/>
          </a:p>
        </p:txBody>
      </p:sp>
    </p:spTree>
    <p:extLst>
      <p:ext uri="{BB962C8B-B14F-4D97-AF65-F5344CB8AC3E}">
        <p14:creationId xmlns:p14="http://schemas.microsoft.com/office/powerpoint/2010/main" val="3766008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To what extent does religion perform an ideological function?</a:t>
            </a:r>
          </a:p>
        </p:txBody>
      </p:sp>
      <p:sp>
        <p:nvSpPr>
          <p:cNvPr id="4" name="Title 1">
            <a:extLst>
              <a:ext uri="{FF2B5EF4-FFF2-40B4-BE49-F238E27FC236}">
                <a16:creationId xmlns="" xmlns:a16="http://schemas.microsoft.com/office/drawing/2014/main"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Candara" panose="020E0502030303020204" pitchFamily="34" charset="0"/>
              </a:rPr>
              <a:t>Task: </a:t>
            </a:r>
            <a:r>
              <a:rPr lang="en-GB" sz="2800" dirty="0">
                <a:latin typeface="Candara" panose="020E0502030303020204" pitchFamily="34" charset="0"/>
              </a:rPr>
              <a:t>How do you think Marxists may explain religion ? </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01442" y="1757242"/>
            <a:ext cx="1941115" cy="262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3921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Historical Analysis of Religion </a:t>
            </a:r>
          </a:p>
        </p:txBody>
      </p:sp>
      <p:sp>
        <p:nvSpPr>
          <p:cNvPr id="3" name="Content Placeholder 2"/>
          <p:cNvSpPr>
            <a:spLocks noGrp="1"/>
          </p:cNvSpPr>
          <p:nvPr>
            <p:ph idx="1"/>
          </p:nvPr>
        </p:nvSpPr>
        <p:spPr/>
        <p:txBody>
          <a:bodyPr/>
          <a:lstStyle/>
          <a:p>
            <a:pPr>
              <a:lnSpc>
                <a:spcPct val="90000"/>
              </a:lnSpc>
            </a:pPr>
            <a:r>
              <a:rPr lang="en-GB" altLang="en-US" dirty="0"/>
              <a:t>Female deities are found in all religions throughout the world.  In some, they take on a motherly caring role (e.g. Mary, the mother of God).  </a:t>
            </a:r>
          </a:p>
          <a:p>
            <a:pPr>
              <a:lnSpc>
                <a:spcPct val="90000"/>
              </a:lnSpc>
            </a:pPr>
            <a:r>
              <a:rPr lang="en-GB" altLang="en-US" dirty="0"/>
              <a:t>Feminists argue that the Catholic Church has allowed Mary to epitomise women’s roles, leading a life of submission to God and an unhelpful role model to young girls.</a:t>
            </a:r>
          </a:p>
          <a:p>
            <a:endParaRPr lang="en-GB" dirty="0"/>
          </a:p>
        </p:txBody>
      </p:sp>
      <p:pic>
        <p:nvPicPr>
          <p:cNvPr id="4" name="Picture 5" descr="virgin-mary-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797152"/>
            <a:ext cx="149066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350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Historical Analysis of Religion </a:t>
            </a:r>
          </a:p>
        </p:txBody>
      </p:sp>
      <p:sp>
        <p:nvSpPr>
          <p:cNvPr id="3" name="Content Placeholder 2"/>
          <p:cNvSpPr>
            <a:spLocks noGrp="1"/>
          </p:cNvSpPr>
          <p:nvPr>
            <p:ph idx="1"/>
          </p:nvPr>
        </p:nvSpPr>
        <p:spPr/>
        <p:txBody>
          <a:bodyPr>
            <a:normAutofit/>
          </a:bodyPr>
          <a:lstStyle/>
          <a:p>
            <a:pPr>
              <a:spcBef>
                <a:spcPct val="50000"/>
              </a:spcBef>
            </a:pPr>
            <a:r>
              <a:rPr lang="en-GB" altLang="en-US" b="1" dirty="0">
                <a:solidFill>
                  <a:srgbClr val="D60093"/>
                </a:solidFill>
              </a:rPr>
              <a:t>Erickson</a:t>
            </a:r>
            <a:r>
              <a:rPr lang="en-GB" altLang="en-US" dirty="0">
                <a:solidFill>
                  <a:srgbClr val="D60093"/>
                </a:solidFill>
              </a:rPr>
              <a:t> (1992)</a:t>
            </a:r>
            <a:r>
              <a:rPr lang="en-GB" altLang="en-US" dirty="0"/>
              <a:t> gives a critical reading of the work of Durkheim and Weber on religion.  A central aspect of her work is an investigation of the sacred-profane dualism, in which the sacred is gendered masculine and the profane is gendered feminine.  </a:t>
            </a:r>
          </a:p>
          <a:p>
            <a:pPr>
              <a:spcBef>
                <a:spcPct val="50000"/>
              </a:spcBef>
            </a:pPr>
            <a:r>
              <a:rPr lang="en-GB" altLang="en-US" dirty="0"/>
              <a:t>Such notions are at the heart of the sexist bias in the sociology of religion and its implicit support of male dominance.</a:t>
            </a:r>
          </a:p>
          <a:p>
            <a:endParaRPr lang="en-GB" dirty="0"/>
          </a:p>
        </p:txBody>
      </p:sp>
      <p:pic>
        <p:nvPicPr>
          <p:cNvPr id="4" name="Picture 6" descr="a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495" y="5514974"/>
            <a:ext cx="3303506" cy="115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377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Karen Armstrong (1993) </a:t>
            </a:r>
          </a:p>
        </p:txBody>
      </p:sp>
      <p:sp>
        <p:nvSpPr>
          <p:cNvPr id="3" name="Content Placeholder 2"/>
          <p:cNvSpPr>
            <a:spLocks noGrp="1"/>
          </p:cNvSpPr>
          <p:nvPr>
            <p:ph idx="1"/>
          </p:nvPr>
        </p:nvSpPr>
        <p:spPr/>
        <p:txBody>
          <a:bodyPr/>
          <a:lstStyle/>
          <a:p>
            <a:r>
              <a:rPr lang="en-GB" dirty="0"/>
              <a:t>Argues that religion has not always been patriarchal.</a:t>
            </a:r>
          </a:p>
          <a:p>
            <a:r>
              <a:rPr lang="en-GB" dirty="0"/>
              <a:t>She claims that in early history women were considered central to spirituality and archaeologists have found numerous symbols of the Great Mother Goddess. </a:t>
            </a:r>
          </a:p>
          <a:p>
            <a:r>
              <a:rPr lang="en-GB" dirty="0"/>
              <a:t>In comparison there were few portrayals of male gods.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978" y="-99392"/>
            <a:ext cx="1772022" cy="177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414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lstStyle/>
          <a:p>
            <a:r>
              <a:rPr lang="en-GB" dirty="0"/>
              <a:t>1750 BC in Babylon the importance of the Goddess declined as the male god </a:t>
            </a:r>
            <a:r>
              <a:rPr lang="en-GB" dirty="0" err="1"/>
              <a:t>Marduk</a:t>
            </a:r>
            <a:r>
              <a:rPr lang="en-GB" dirty="0"/>
              <a:t> replaced the female goddess Tiamat as the dominant figure in religion. </a:t>
            </a:r>
          </a:p>
        </p:txBody>
      </p:sp>
      <p:pic>
        <p:nvPicPr>
          <p:cNvPr id="4098" name="Picture 2" descr="http://www.mesopotamia.co.uk/gods/explore/images/marduk_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805838"/>
            <a:ext cx="1698648" cy="298008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789040"/>
            <a:ext cx="2426553" cy="305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155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lstStyle/>
          <a:p>
            <a:r>
              <a:rPr lang="en-GB" dirty="0"/>
              <a:t>With the advent of Judaism, Christianity and Islam, </a:t>
            </a:r>
            <a:r>
              <a:rPr lang="en-GB" b="1" dirty="0"/>
              <a:t>monotheistic </a:t>
            </a:r>
            <a:r>
              <a:rPr lang="en-GB" dirty="0"/>
              <a:t>religions ( one God) largely replaced </a:t>
            </a:r>
            <a:r>
              <a:rPr lang="en-GB" b="1" dirty="0"/>
              <a:t>polytheistic</a:t>
            </a:r>
            <a:r>
              <a:rPr lang="en-GB" dirty="0"/>
              <a:t> religions ( many gods). </a:t>
            </a:r>
          </a:p>
          <a:p>
            <a:r>
              <a:rPr lang="en-GB" dirty="0"/>
              <a:t>In all these cases the God was portrayed as Male.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7" y="3789040"/>
            <a:ext cx="2863205" cy="286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909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Gender Inequality in major religions</a:t>
            </a:r>
          </a:p>
        </p:txBody>
      </p:sp>
      <p:sp>
        <p:nvSpPr>
          <p:cNvPr id="3" name="Content Placeholder 2"/>
          <p:cNvSpPr>
            <a:spLocks noGrp="1"/>
          </p:cNvSpPr>
          <p:nvPr>
            <p:ph idx="1"/>
          </p:nvPr>
        </p:nvSpPr>
        <p:spPr/>
        <p:txBody>
          <a:bodyPr/>
          <a:lstStyle/>
          <a:p>
            <a:r>
              <a:rPr lang="en-GB" dirty="0"/>
              <a:t>Women continue to be excluded from key roles in many religions (Although in the Church of England women are allowed to become ordained priests in 1992)</a:t>
            </a:r>
          </a:p>
          <a:p>
            <a:r>
              <a:rPr lang="en-GB" dirty="0"/>
              <a:t>This is despite the fact that women often participate more than men in organised religion.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37048"/>
            <a:ext cx="3672408" cy="229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501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Jean Holm (1994) </a:t>
            </a:r>
          </a:p>
        </p:txBody>
      </p:sp>
      <p:sp>
        <p:nvSpPr>
          <p:cNvPr id="3" name="Content Placeholder 2"/>
          <p:cNvSpPr>
            <a:spLocks noGrp="1"/>
          </p:cNvSpPr>
          <p:nvPr>
            <p:ph idx="1"/>
          </p:nvPr>
        </p:nvSpPr>
        <p:spPr/>
        <p:txBody>
          <a:bodyPr>
            <a:normAutofit/>
          </a:bodyPr>
          <a:lstStyle/>
          <a:p>
            <a:r>
              <a:rPr lang="en-GB" dirty="0"/>
              <a:t>Argues that in the </a:t>
            </a:r>
            <a:r>
              <a:rPr lang="en-GB" b="1" dirty="0"/>
              <a:t>public sphere</a:t>
            </a:r>
            <a:r>
              <a:rPr lang="en-GB" dirty="0"/>
              <a:t> of religion, where important positions are held and public pronouncements are made, men almost always dominate. </a:t>
            </a:r>
          </a:p>
          <a:p>
            <a:r>
              <a:rPr lang="en-GB" dirty="0"/>
              <a:t>However, in the </a:t>
            </a:r>
            <a:r>
              <a:rPr lang="en-GB" b="1" dirty="0"/>
              <a:t>private sphere</a:t>
            </a:r>
            <a:r>
              <a:rPr lang="en-GB" dirty="0"/>
              <a:t>, for example the socialisation of children into religion within families is dominantly done by women as well as doing a large chunk of the religious work in the household. </a:t>
            </a:r>
          </a:p>
        </p:txBody>
      </p:sp>
    </p:spTree>
    <p:extLst>
      <p:ext uri="{BB962C8B-B14F-4D97-AF65-F5344CB8AC3E}">
        <p14:creationId xmlns:p14="http://schemas.microsoft.com/office/powerpoint/2010/main" val="4196826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Inequalities identified by Holm in major religions….</a:t>
            </a:r>
          </a:p>
        </p:txBody>
      </p:sp>
      <p:graphicFrame>
        <p:nvGraphicFramePr>
          <p:cNvPr id="4" name="Content Placeholder 3"/>
          <p:cNvGraphicFramePr>
            <a:graphicFrameLocks noGrp="1"/>
          </p:cNvGraphicFramePr>
          <p:nvPr>
            <p:ph idx="1"/>
            <p:extLst/>
          </p:nvPr>
        </p:nvGraphicFramePr>
        <p:xfrm>
          <a:off x="304800" y="1554163"/>
          <a:ext cx="8686800" cy="5059680"/>
        </p:xfrm>
        <a:graphic>
          <a:graphicData uri="http://schemas.openxmlformats.org/drawingml/2006/table">
            <a:tbl>
              <a:tblPr firstRow="1" bandRow="1">
                <a:tableStyleId>{5C22544A-7EE6-4342-B048-85BDC9FD1C3A}</a:tableStyleId>
              </a:tblPr>
              <a:tblGrid>
                <a:gridCol w="2178968">
                  <a:extLst>
                    <a:ext uri="{9D8B030D-6E8A-4147-A177-3AD203B41FA5}">
                      <a16:colId xmlns="" xmlns:a16="http://schemas.microsoft.com/office/drawing/2014/main" val="20000"/>
                    </a:ext>
                  </a:extLst>
                </a:gridCol>
                <a:gridCol w="6507832">
                  <a:extLst>
                    <a:ext uri="{9D8B030D-6E8A-4147-A177-3AD203B41FA5}">
                      <a16:colId xmlns="" xmlns:a16="http://schemas.microsoft.com/office/drawing/2014/main" val="20001"/>
                    </a:ext>
                  </a:extLst>
                </a:gridCol>
              </a:tblGrid>
              <a:tr h="370840">
                <a:tc>
                  <a:txBody>
                    <a:bodyPr/>
                    <a:lstStyle/>
                    <a:p>
                      <a:pPr algn="ctr"/>
                      <a:r>
                        <a:rPr lang="en-GB" sz="2000" u="sng" dirty="0"/>
                        <a:t>Religion </a:t>
                      </a:r>
                    </a:p>
                  </a:txBody>
                  <a:tcPr/>
                </a:tc>
                <a:tc>
                  <a:txBody>
                    <a:bodyPr/>
                    <a:lstStyle/>
                    <a:p>
                      <a:pPr algn="ctr"/>
                      <a:r>
                        <a:rPr lang="en-GB" sz="2000" u="sng" dirty="0"/>
                        <a:t>Nature and extent of Inequality</a:t>
                      </a:r>
                      <a:r>
                        <a:rPr lang="en-GB" sz="2000" u="sng" baseline="0" dirty="0"/>
                        <a:t> </a:t>
                      </a:r>
                      <a:endParaRPr lang="en-GB" sz="2000" u="sng" dirty="0"/>
                    </a:p>
                  </a:txBody>
                  <a:tcPr/>
                </a:tc>
                <a:extLst>
                  <a:ext uri="{0D108BD9-81ED-4DB2-BD59-A6C34878D82A}">
                    <a16:rowId xmlns="" xmlns:a16="http://schemas.microsoft.com/office/drawing/2014/main" val="10000"/>
                  </a:ext>
                </a:extLst>
              </a:tr>
              <a:tr h="370840">
                <a:tc>
                  <a:txBody>
                    <a:bodyPr/>
                    <a:lstStyle/>
                    <a:p>
                      <a:r>
                        <a:rPr lang="en-GB" dirty="0"/>
                        <a:t>Christianity/</a:t>
                      </a:r>
                      <a:r>
                        <a:rPr lang="en-GB" baseline="0" dirty="0"/>
                        <a:t> Roman Catholicism </a:t>
                      </a:r>
                      <a:endParaRPr lang="en-GB" dirty="0"/>
                    </a:p>
                  </a:txBody>
                  <a:tcPr/>
                </a:tc>
                <a:tc>
                  <a:txBody>
                    <a:bodyPr/>
                    <a:lstStyle/>
                    <a:p>
                      <a:r>
                        <a:rPr lang="en-GB" dirty="0"/>
                        <a:t>God</a:t>
                      </a:r>
                      <a:r>
                        <a:rPr lang="en-GB" baseline="0" dirty="0"/>
                        <a:t> is portrayed as male and as a father figure. Jesus and all his disciples were male and the Bible is entirely written by men. Only men can become priests and the Pope is therefore male. In the bible, Eve is portrayed as being created out of Adam’s rib.</a:t>
                      </a:r>
                      <a:endParaRPr lang="en-GB" dirty="0"/>
                    </a:p>
                  </a:txBody>
                  <a:tcPr/>
                </a:tc>
                <a:extLst>
                  <a:ext uri="{0D108BD9-81ED-4DB2-BD59-A6C34878D82A}">
                    <a16:rowId xmlns="" xmlns:a16="http://schemas.microsoft.com/office/drawing/2014/main" val="10001"/>
                  </a:ext>
                </a:extLst>
              </a:tr>
              <a:tr h="370840">
                <a:tc>
                  <a:txBody>
                    <a:bodyPr/>
                    <a:lstStyle/>
                    <a:p>
                      <a:r>
                        <a:rPr lang="en-GB" dirty="0"/>
                        <a:t>Islam </a:t>
                      </a:r>
                    </a:p>
                  </a:txBody>
                  <a:tcPr/>
                </a:tc>
                <a:tc>
                  <a:txBody>
                    <a:bodyPr/>
                    <a:lstStyle/>
                    <a:p>
                      <a:r>
                        <a:rPr lang="en-GB" dirty="0"/>
                        <a:t>The Prophet Muhammad was male. Men make all the legal judgements and are religious leaders. </a:t>
                      </a:r>
                    </a:p>
                  </a:txBody>
                  <a:tcPr/>
                </a:tc>
                <a:extLst>
                  <a:ext uri="{0D108BD9-81ED-4DB2-BD59-A6C34878D82A}">
                    <a16:rowId xmlns="" xmlns:a16="http://schemas.microsoft.com/office/drawing/2014/main" val="10002"/>
                  </a:ext>
                </a:extLst>
              </a:tr>
              <a:tr h="370840">
                <a:tc>
                  <a:txBody>
                    <a:bodyPr/>
                    <a:lstStyle/>
                    <a:p>
                      <a:r>
                        <a:rPr lang="en-GB" dirty="0"/>
                        <a:t>Hinduism</a:t>
                      </a:r>
                    </a:p>
                  </a:txBody>
                  <a:tcPr/>
                </a:tc>
                <a:tc>
                  <a:txBody>
                    <a:bodyPr/>
                    <a:lstStyle/>
                    <a:p>
                      <a:r>
                        <a:rPr lang="en-GB" dirty="0"/>
                        <a:t>Only men become Brahmin priests. Women cannot approach family shrines when pregnant or menstruating. </a:t>
                      </a:r>
                    </a:p>
                  </a:txBody>
                  <a:tcPr/>
                </a:tc>
                <a:extLst>
                  <a:ext uri="{0D108BD9-81ED-4DB2-BD59-A6C34878D82A}">
                    <a16:rowId xmlns="" xmlns:a16="http://schemas.microsoft.com/office/drawing/2014/main" val="10003"/>
                  </a:ext>
                </a:extLst>
              </a:tr>
              <a:tr h="370840">
                <a:tc>
                  <a:txBody>
                    <a:bodyPr/>
                    <a:lstStyle/>
                    <a:p>
                      <a:r>
                        <a:rPr lang="en-GB" dirty="0"/>
                        <a:t>Chinese folk religions</a:t>
                      </a:r>
                    </a:p>
                  </a:txBody>
                  <a:tcPr/>
                </a:tc>
                <a:tc>
                  <a:txBody>
                    <a:bodyPr/>
                    <a:lstStyle/>
                    <a:p>
                      <a:r>
                        <a:rPr lang="en-GB" dirty="0"/>
                        <a:t>Women are associated with Yin and men with Yang spirits, but Yang spirits are more important</a:t>
                      </a:r>
                      <a:r>
                        <a:rPr lang="en-GB" baseline="0" dirty="0"/>
                        <a:t> and powerful. </a:t>
                      </a:r>
                      <a:endParaRPr lang="en-GB" dirty="0"/>
                    </a:p>
                  </a:txBody>
                  <a:tcPr/>
                </a:tc>
                <a:extLst>
                  <a:ext uri="{0D108BD9-81ED-4DB2-BD59-A6C34878D82A}">
                    <a16:rowId xmlns="" xmlns:a16="http://schemas.microsoft.com/office/drawing/2014/main" val="10004"/>
                  </a:ext>
                </a:extLst>
              </a:tr>
              <a:tr h="370840">
                <a:tc>
                  <a:txBody>
                    <a:bodyPr/>
                    <a:lstStyle/>
                    <a:p>
                      <a:r>
                        <a:rPr lang="en-GB" dirty="0"/>
                        <a:t>Orthodox Judaism </a:t>
                      </a:r>
                    </a:p>
                  </a:txBody>
                  <a:tcPr/>
                </a:tc>
                <a:tc>
                  <a:txBody>
                    <a:bodyPr/>
                    <a:lstStyle/>
                    <a:p>
                      <a:r>
                        <a:rPr lang="en-GB" dirty="0"/>
                        <a:t>Only men can play a full part in religious ceremonies and become Rabbis</a:t>
                      </a:r>
                    </a:p>
                  </a:txBody>
                  <a:tcPr/>
                </a:tc>
                <a:extLst>
                  <a:ext uri="{0D108BD9-81ED-4DB2-BD59-A6C34878D82A}">
                    <a16:rowId xmlns="" xmlns:a16="http://schemas.microsoft.com/office/drawing/2014/main" val="10005"/>
                  </a:ext>
                </a:extLst>
              </a:tr>
              <a:tr h="370840">
                <a:tc>
                  <a:txBody>
                    <a:bodyPr/>
                    <a:lstStyle/>
                    <a:p>
                      <a:r>
                        <a:rPr lang="en-GB" dirty="0"/>
                        <a:t>Sikhism </a:t>
                      </a:r>
                    </a:p>
                  </a:txBody>
                  <a:tcPr/>
                </a:tc>
                <a:tc>
                  <a:txBody>
                    <a:bodyPr/>
                    <a:lstStyle/>
                    <a:p>
                      <a:r>
                        <a:rPr lang="en-GB" dirty="0"/>
                        <a:t>The most equal of the major religions since all positions are equally open to men</a:t>
                      </a:r>
                      <a:r>
                        <a:rPr lang="en-GB" baseline="0" dirty="0"/>
                        <a:t> and women. However, in practice, most senior positions are still held by men. </a:t>
                      </a:r>
                      <a:endParaRPr lang="en-GB"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9884832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Holm (1994) </a:t>
            </a:r>
          </a:p>
        </p:txBody>
      </p:sp>
      <p:sp>
        <p:nvSpPr>
          <p:cNvPr id="3" name="Content Placeholder 2"/>
          <p:cNvSpPr>
            <a:spLocks noGrp="1"/>
          </p:cNvSpPr>
          <p:nvPr>
            <p:ph idx="1"/>
          </p:nvPr>
        </p:nvSpPr>
        <p:spPr/>
        <p:txBody>
          <a:bodyPr/>
          <a:lstStyle/>
          <a:p>
            <a:r>
              <a:rPr lang="en-GB" dirty="0"/>
              <a:t>Notes that women’s second class status is often related to female biology and sexuality. </a:t>
            </a:r>
          </a:p>
          <a:p>
            <a:r>
              <a:rPr lang="en-GB" dirty="0"/>
              <a:t>For example, Islamic women cannot touch the Qur'an when menstruating.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168" y="4077072"/>
            <a:ext cx="346268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510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 </a:t>
            </a:r>
          </a:p>
        </p:txBody>
      </p:sp>
      <p:sp>
        <p:nvSpPr>
          <p:cNvPr id="3" name="Content Placeholder 2"/>
          <p:cNvSpPr>
            <a:spLocks noGrp="1"/>
          </p:cNvSpPr>
          <p:nvPr>
            <p:ph idx="1"/>
          </p:nvPr>
        </p:nvSpPr>
        <p:spPr/>
        <p:txBody>
          <a:bodyPr>
            <a:normAutofit/>
          </a:bodyPr>
          <a:lstStyle/>
          <a:p>
            <a:r>
              <a:rPr lang="en-GB" sz="4400" dirty="0"/>
              <a:t>Have there been any recent changes in the role of women in religion ?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429000"/>
            <a:ext cx="4397474" cy="329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66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To what extent does religion perform an ideological function?</a:t>
            </a:r>
          </a:p>
        </p:txBody>
      </p:sp>
      <p:sp>
        <p:nvSpPr>
          <p:cNvPr id="4" name="Title 1">
            <a:extLst>
              <a:ext uri="{FF2B5EF4-FFF2-40B4-BE49-F238E27FC236}">
                <a16:creationId xmlns="" xmlns:a16="http://schemas.microsoft.com/office/drawing/2014/main"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Candara" panose="020E0502030303020204" pitchFamily="34" charset="0"/>
              </a:rPr>
              <a:t>Task: </a:t>
            </a:r>
            <a:r>
              <a:rPr lang="en-GB" sz="2800" dirty="0">
                <a:latin typeface="Candara" panose="020E0502030303020204" pitchFamily="34" charset="0"/>
              </a:rPr>
              <a:t>How do you think Marxists may explain religion ? </a:t>
            </a:r>
          </a:p>
        </p:txBody>
      </p:sp>
      <p:sp>
        <p:nvSpPr>
          <p:cNvPr id="3" name="Content Placeholder 2"/>
          <p:cNvSpPr>
            <a:spLocks noGrp="1"/>
          </p:cNvSpPr>
          <p:nvPr>
            <p:ph idx="1"/>
          </p:nvPr>
        </p:nvSpPr>
        <p:spPr/>
        <p:txBody>
          <a:bodyPr/>
          <a:lstStyle/>
          <a:p>
            <a:r>
              <a:rPr lang="en-GB" dirty="0"/>
              <a:t>From this point of view, religion is used to promote the interests of the ruling class by being used to support </a:t>
            </a:r>
            <a:r>
              <a:rPr lang="en-GB" b="1" dirty="0">
                <a:solidFill>
                  <a:srgbClr val="FF0000"/>
                </a:solidFill>
              </a:rPr>
              <a:t>ruling-class ideology</a:t>
            </a:r>
            <a:r>
              <a:rPr lang="en-GB" dirty="0"/>
              <a:t>.</a:t>
            </a:r>
          </a:p>
          <a:p>
            <a:r>
              <a:rPr lang="en-GB" dirty="0"/>
              <a:t>Ruling class ideology keeps the ruling class in power by discouraging subject classes from realising they are being exploited and then trying to overthrow ruling class power. </a:t>
            </a:r>
          </a:p>
        </p:txBody>
      </p:sp>
    </p:spTree>
    <p:extLst>
      <p:ext uri="{BB962C8B-B14F-4D97-AF65-F5344CB8AC3E}">
        <p14:creationId xmlns:p14="http://schemas.microsoft.com/office/powerpoint/2010/main" val="11320734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Simone de Beauvoir (1949) </a:t>
            </a:r>
          </a:p>
        </p:txBody>
      </p:sp>
      <p:sp>
        <p:nvSpPr>
          <p:cNvPr id="6" name="Content Placeholder 5"/>
          <p:cNvSpPr>
            <a:spLocks noGrp="1"/>
          </p:cNvSpPr>
          <p:nvPr>
            <p:ph sz="half" idx="1"/>
          </p:nvPr>
        </p:nvSpPr>
        <p:spPr/>
        <p:txBody>
          <a:bodyPr/>
          <a:lstStyle/>
          <a:p>
            <a:r>
              <a:rPr lang="en-GB" dirty="0"/>
              <a:t>Sees religion as an instrument of male domination. </a:t>
            </a:r>
          </a:p>
          <a:p>
            <a:r>
              <a:rPr lang="en-GB" dirty="0"/>
              <a:t>Please Note: De Beauvoir is usually considered to be a radical feminist. Her views have similarities with Marxism. </a:t>
            </a:r>
          </a:p>
        </p:txBody>
      </p:sp>
      <p:sp>
        <p:nvSpPr>
          <p:cNvPr id="7" name="Content Placeholder 6"/>
          <p:cNvSpPr>
            <a:spLocks noGrp="1"/>
          </p:cNvSpPr>
          <p:nvPr>
            <p:ph sz="half" idx="2"/>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988840"/>
            <a:ext cx="442023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860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Simone de Beauvoir (1949) </a:t>
            </a:r>
          </a:p>
        </p:txBody>
      </p:sp>
      <p:sp>
        <p:nvSpPr>
          <p:cNvPr id="6" name="Content Placeholder 5"/>
          <p:cNvSpPr>
            <a:spLocks noGrp="1"/>
          </p:cNvSpPr>
          <p:nvPr>
            <p:ph idx="1"/>
          </p:nvPr>
        </p:nvSpPr>
        <p:spPr/>
        <p:txBody>
          <a:bodyPr/>
          <a:lstStyle/>
          <a:p>
            <a:r>
              <a:rPr lang="en-GB" dirty="0"/>
              <a:t>Men usually control religious organisations and claim that their authority comes from God; for example, Kings rules by ‘Divine Right’.</a:t>
            </a:r>
          </a:p>
          <a:p>
            <a:r>
              <a:rPr lang="en-GB" dirty="0"/>
              <a:t>Religion gives women a false belief that their suffering will be rewarded in heaven. </a:t>
            </a:r>
          </a:p>
          <a:p>
            <a:r>
              <a:rPr lang="en-GB" dirty="0"/>
              <a:t>It deceives women into thinking they are equal to men whilst in reality they are disadvantages as the </a:t>
            </a:r>
            <a:r>
              <a:rPr lang="en-GB" b="1" dirty="0"/>
              <a:t>second sex</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301208"/>
            <a:ext cx="2159124" cy="143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064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Simone de Beauvoir (1949) </a:t>
            </a:r>
          </a:p>
        </p:txBody>
      </p:sp>
      <p:sp>
        <p:nvSpPr>
          <p:cNvPr id="3" name="Content Placeholder 2"/>
          <p:cNvSpPr>
            <a:spLocks noGrp="1"/>
          </p:cNvSpPr>
          <p:nvPr>
            <p:ph idx="1"/>
          </p:nvPr>
        </p:nvSpPr>
        <p:spPr/>
        <p:txBody>
          <a:bodyPr/>
          <a:lstStyle/>
          <a:p>
            <a:r>
              <a:rPr lang="en-GB" dirty="0"/>
              <a:t>Some religions portray women as being closer to God, but only if they are passive and do not question male authority. </a:t>
            </a:r>
          </a:p>
          <a:p>
            <a:r>
              <a:rPr lang="en-GB" dirty="0"/>
              <a:t>Religion therefore gives women a form of False consciousness which keeps them in their place.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546" y="4221088"/>
            <a:ext cx="4482244" cy="252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1861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Nawal</a:t>
            </a:r>
            <a:r>
              <a:rPr lang="en-GB" dirty="0"/>
              <a:t> El </a:t>
            </a:r>
            <a:r>
              <a:rPr lang="en-GB" dirty="0" err="1"/>
              <a:t>Saadawi</a:t>
            </a:r>
            <a:r>
              <a:rPr lang="en-GB" dirty="0"/>
              <a:t> (1980) </a:t>
            </a:r>
          </a:p>
        </p:txBody>
      </p:sp>
      <p:sp>
        <p:nvSpPr>
          <p:cNvPr id="4" name="Content Placeholder 3"/>
          <p:cNvSpPr>
            <a:spLocks noGrp="1"/>
          </p:cNvSpPr>
          <p:nvPr>
            <p:ph sz="half" idx="1"/>
          </p:nvPr>
        </p:nvSpPr>
        <p:spPr/>
        <p:txBody>
          <a:bodyPr/>
          <a:lstStyle/>
          <a:p>
            <a:r>
              <a:rPr lang="en-GB" sz="3600" dirty="0"/>
              <a:t>Read El </a:t>
            </a:r>
            <a:r>
              <a:rPr lang="en-GB" sz="3600" dirty="0" err="1"/>
              <a:t>Saadawi’s</a:t>
            </a:r>
            <a:r>
              <a:rPr lang="en-GB" sz="3600" dirty="0"/>
              <a:t> criticism of De Beauvoir .. Make notes about this. </a:t>
            </a:r>
          </a:p>
          <a:p>
            <a:pPr marL="0" indent="0">
              <a:buNone/>
            </a:pPr>
            <a:endParaRPr lang="en-GB" dirty="0"/>
          </a:p>
        </p:txBody>
      </p:sp>
      <p:sp>
        <p:nvSpPr>
          <p:cNvPr id="5" name="Content Placeholder 4"/>
          <p:cNvSpPr>
            <a:spLocks noGrp="1"/>
          </p:cNvSpPr>
          <p:nvPr>
            <p:ph sz="half" idx="2"/>
          </p:nvPr>
        </p:nvSpPr>
        <p:spPr/>
        <p:txBody>
          <a:bodyPr/>
          <a:lstStyle/>
          <a:p>
            <a:endParaRPr lang="en-GB" dirty="0"/>
          </a:p>
        </p:txBody>
      </p:sp>
      <p:pic>
        <p:nvPicPr>
          <p:cNvPr id="13314" name="Picture 2" descr="http://thebestofhabibi.com/wp-content/uploads/2011/02/nawal-el-saadawi4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48973"/>
            <a:ext cx="4104456" cy="498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5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Women and resistance to religious oppression </a:t>
            </a:r>
          </a:p>
        </p:txBody>
      </p:sp>
      <p:sp>
        <p:nvSpPr>
          <p:cNvPr id="6" name="Content Placeholder 5"/>
          <p:cNvSpPr>
            <a:spLocks noGrp="1"/>
          </p:cNvSpPr>
          <p:nvPr>
            <p:ph idx="1"/>
          </p:nvPr>
        </p:nvSpPr>
        <p:spPr/>
        <p:txBody>
          <a:bodyPr/>
          <a:lstStyle/>
          <a:p>
            <a:r>
              <a:rPr lang="en-GB" dirty="0"/>
              <a:t>Sociologists have come to acknowledge that women cannot always be seen as passive victims of religious oppression, and that religious practices are open to interpretation. </a:t>
            </a:r>
          </a:p>
          <a:p>
            <a:r>
              <a:rPr lang="en-GB" b="1" u="sng" dirty="0" err="1"/>
              <a:t>Badawi</a:t>
            </a:r>
            <a:r>
              <a:rPr lang="en-GB" b="1" u="sng" dirty="0"/>
              <a:t> (1994)</a:t>
            </a:r>
            <a:r>
              <a:rPr lang="en-GB" dirty="0"/>
              <a:t> notes that aspects of Islam are positive for women. For example, Islamic women keep their own family name when they get married. </a:t>
            </a:r>
            <a:endParaRPr lang="en-GB" b="1" u="sng"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5294583"/>
            <a:ext cx="2232248" cy="155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450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Women and resistance to religious oppression </a:t>
            </a:r>
          </a:p>
        </p:txBody>
      </p:sp>
      <p:sp>
        <p:nvSpPr>
          <p:cNvPr id="3" name="Content Placeholder 2"/>
          <p:cNvSpPr>
            <a:spLocks noGrp="1"/>
          </p:cNvSpPr>
          <p:nvPr>
            <p:ph idx="1"/>
          </p:nvPr>
        </p:nvSpPr>
        <p:spPr/>
        <p:txBody>
          <a:bodyPr>
            <a:normAutofit lnSpcReduction="10000"/>
          </a:bodyPr>
          <a:lstStyle/>
          <a:p>
            <a:r>
              <a:rPr lang="en-GB" b="1" u="sng" dirty="0"/>
              <a:t>Watson (1994) </a:t>
            </a:r>
            <a:r>
              <a:rPr lang="en-GB" dirty="0"/>
              <a:t>examined the </a:t>
            </a:r>
            <a:r>
              <a:rPr lang="en-GB" b="1" dirty="0"/>
              <a:t>veiling</a:t>
            </a:r>
            <a:r>
              <a:rPr lang="en-GB" dirty="0"/>
              <a:t> of Islamic women. </a:t>
            </a:r>
          </a:p>
          <a:p>
            <a:r>
              <a:rPr lang="en-GB" dirty="0"/>
              <a:t>This practice is seen by many non-Muslim writers as a form of social control.</a:t>
            </a:r>
          </a:p>
          <a:p>
            <a:r>
              <a:rPr lang="en-GB" dirty="0"/>
              <a:t>However, Watson argues that veiling can have advantages for women in that it can reduce, or allow them to cope with male oppression. </a:t>
            </a:r>
          </a:p>
          <a:p>
            <a:r>
              <a:rPr lang="en-GB" dirty="0"/>
              <a:t>For example: it reduces the possibility of </a:t>
            </a:r>
            <a:r>
              <a:rPr lang="en-GB" b="1" dirty="0"/>
              <a:t>sexual harassment</a:t>
            </a:r>
            <a:r>
              <a:rPr lang="en-GB" dirty="0"/>
              <a:t> and allows Muslim women to be judged for who they are rather than what they look like. </a:t>
            </a:r>
          </a:p>
        </p:txBody>
      </p:sp>
    </p:spTree>
    <p:extLst>
      <p:ext uri="{BB962C8B-B14F-4D97-AF65-F5344CB8AC3E}">
        <p14:creationId xmlns:p14="http://schemas.microsoft.com/office/powerpoint/2010/main" val="1105080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However… </a:t>
            </a:r>
          </a:p>
        </p:txBody>
      </p:sp>
      <p:sp>
        <p:nvSpPr>
          <p:cNvPr id="3" name="Content Placeholder 2"/>
          <p:cNvSpPr>
            <a:spLocks noGrp="1"/>
          </p:cNvSpPr>
          <p:nvPr>
            <p:ph idx="1"/>
          </p:nvPr>
        </p:nvSpPr>
        <p:spPr/>
        <p:txBody>
          <a:bodyPr/>
          <a:lstStyle/>
          <a:p>
            <a:r>
              <a:rPr lang="en-GB" dirty="0"/>
              <a:t>Despite having some power in the religion .. In some countries religion is used as an oppressive force.. Be good to take notes about her story as a modern source… </a:t>
            </a:r>
          </a:p>
        </p:txBody>
      </p:sp>
      <p:pic>
        <p:nvPicPr>
          <p:cNvPr id="16386" name="Picture 2" descr="C:\Users\awalton\Downloads\qrcode.310398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83" y="3861048"/>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9296" y="3770769"/>
            <a:ext cx="4248472" cy="291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194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Women and resistance to religious oppression </a:t>
            </a:r>
          </a:p>
        </p:txBody>
      </p:sp>
      <p:sp>
        <p:nvSpPr>
          <p:cNvPr id="3" name="Content Placeholder 2"/>
          <p:cNvSpPr>
            <a:spLocks noGrp="1"/>
          </p:cNvSpPr>
          <p:nvPr>
            <p:ph idx="1"/>
          </p:nvPr>
        </p:nvSpPr>
        <p:spPr/>
        <p:txBody>
          <a:bodyPr>
            <a:normAutofit/>
          </a:bodyPr>
          <a:lstStyle/>
          <a:p>
            <a:r>
              <a:rPr lang="en-GB" b="1" u="sng" dirty="0"/>
              <a:t>Holm (1994)</a:t>
            </a:r>
            <a:r>
              <a:rPr lang="en-GB" dirty="0"/>
              <a:t>- notes that Quakerism is one religion that always had relative equality between men and women. </a:t>
            </a:r>
          </a:p>
          <a:p>
            <a:r>
              <a:rPr lang="en-GB" dirty="0"/>
              <a:t>Holm also argues that women are starting to resist patriarchal religion and gain some rights, so religion is not as male-dominated as it once was. </a:t>
            </a:r>
          </a:p>
          <a:p>
            <a:r>
              <a:rPr lang="en-GB" b="1" u="sng" dirty="0"/>
              <a:t>Wright (1994)</a:t>
            </a:r>
            <a:r>
              <a:rPr lang="en-GB" dirty="0"/>
              <a:t> notes that </a:t>
            </a:r>
            <a:r>
              <a:rPr lang="en-GB" b="1" dirty="0"/>
              <a:t>Reform Judaism</a:t>
            </a:r>
            <a:r>
              <a:rPr lang="en-GB" dirty="0"/>
              <a:t> allows women to become Rabbis. </a:t>
            </a:r>
            <a:endParaRPr lang="en-GB" b="1" u="sng"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301208"/>
            <a:ext cx="1908804" cy="143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1402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Evaluation</a:t>
            </a:r>
          </a:p>
        </p:txBody>
      </p:sp>
      <p:sp>
        <p:nvSpPr>
          <p:cNvPr id="3" name="Content Placeholder 2"/>
          <p:cNvSpPr>
            <a:spLocks noGrp="1"/>
          </p:cNvSpPr>
          <p:nvPr>
            <p:ph idx="1"/>
          </p:nvPr>
        </p:nvSpPr>
        <p:spPr/>
        <p:txBody>
          <a:bodyPr>
            <a:normAutofit/>
          </a:bodyPr>
          <a:lstStyle/>
          <a:p>
            <a:r>
              <a:rPr lang="en-GB" dirty="0"/>
              <a:t>Functionalists argue that religion is a force creating value consensus which is beneficial to society rather than being used to oppress women. </a:t>
            </a:r>
          </a:p>
          <a:p>
            <a:r>
              <a:rPr lang="en-GB" dirty="0"/>
              <a:t>Some feminists (Such as De Beauvoir) generalise about religion and ignore the differences between religions. </a:t>
            </a:r>
          </a:p>
          <a:p>
            <a:r>
              <a:rPr lang="en-GB" dirty="0"/>
              <a:t>Feminists focus on one aspect of religion at the expense of all others. </a:t>
            </a:r>
          </a:p>
        </p:txBody>
      </p:sp>
    </p:spTree>
    <p:extLst>
      <p:ext uri="{BB962C8B-B14F-4D97-AF65-F5344CB8AC3E}">
        <p14:creationId xmlns:p14="http://schemas.microsoft.com/office/powerpoint/2010/main" val="532282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a:t>
            </a:r>
          </a:p>
        </p:txBody>
      </p:sp>
      <p:sp>
        <p:nvSpPr>
          <p:cNvPr id="3" name="Content Placeholder 2"/>
          <p:cNvSpPr>
            <a:spLocks noGrp="1"/>
          </p:cNvSpPr>
          <p:nvPr>
            <p:ph idx="1"/>
          </p:nvPr>
        </p:nvSpPr>
        <p:spPr/>
        <p:txBody>
          <a:bodyPr/>
          <a:lstStyle/>
          <a:p>
            <a:r>
              <a:rPr lang="en-GB" dirty="0"/>
              <a:t>Create  a resource about Feminism and its views on religion. </a:t>
            </a:r>
          </a:p>
          <a:p>
            <a:r>
              <a:rPr lang="en-GB" dirty="0"/>
              <a:t>Research any recent information or stories about women and religion and oppression or freedom. </a:t>
            </a:r>
          </a:p>
          <a:p>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077071"/>
            <a:ext cx="3960440" cy="263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032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81805-4FDA-4106-9E36-693DA18FA3C3}"/>
              </a:ext>
            </a:extLst>
          </p:cNvPr>
          <p:cNvSpPr>
            <a:spLocks noGrp="1"/>
          </p:cNvSpPr>
          <p:nvPr>
            <p:ph type="title"/>
          </p:nvPr>
        </p:nvSpPr>
        <p:spPr>
          <a:xfrm>
            <a:off x="628650" y="365127"/>
            <a:ext cx="7886700" cy="602027"/>
          </a:xfrm>
          <a:solidFill>
            <a:schemeClr val="accent5">
              <a:lumMod val="40000"/>
              <a:lumOff val="60000"/>
            </a:schemeClr>
          </a:solidFill>
          <a:ln>
            <a:solidFill>
              <a:schemeClr val="tx1"/>
            </a:solidFill>
          </a:ln>
        </p:spPr>
        <p:txBody>
          <a:bodyPr>
            <a:noAutofit/>
          </a:bodyPr>
          <a:lstStyle/>
          <a:p>
            <a:r>
              <a:rPr lang="en-GB" sz="2400" b="1" dirty="0">
                <a:latin typeface="Candara" panose="020E0502030303020204" pitchFamily="34" charset="0"/>
              </a:rPr>
              <a:t>Title: </a:t>
            </a:r>
            <a:r>
              <a:rPr lang="en-GB" sz="2400" dirty="0">
                <a:latin typeface="Candara" panose="020E0502030303020204" pitchFamily="34" charset="0"/>
              </a:rPr>
              <a:t>To what extent does religion perform an ideological function?</a:t>
            </a:r>
          </a:p>
        </p:txBody>
      </p:sp>
      <p:sp>
        <p:nvSpPr>
          <p:cNvPr id="4" name="Title 1">
            <a:extLst>
              <a:ext uri="{FF2B5EF4-FFF2-40B4-BE49-F238E27FC236}">
                <a16:creationId xmlns="" xmlns:a16="http://schemas.microsoft.com/office/drawing/2014/main" id="{C36DADC4-B92C-4F89-A3F2-83062E0E6CE2}"/>
              </a:ext>
            </a:extLst>
          </p:cNvPr>
          <p:cNvSpPr txBox="1">
            <a:spLocks/>
          </p:cNvSpPr>
          <p:nvPr/>
        </p:nvSpPr>
        <p:spPr>
          <a:xfrm>
            <a:off x="628650" y="1024305"/>
            <a:ext cx="7886700" cy="605202"/>
          </a:xfrm>
          <a:prstGeom prst="rect">
            <a:avLst/>
          </a:prstGeom>
          <a:solidFill>
            <a:schemeClr val="accent4">
              <a:lumMod val="40000"/>
              <a:lumOff val="60000"/>
            </a:schemeClr>
          </a:solidFill>
          <a:ln>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Candara" panose="020E0502030303020204" pitchFamily="34" charset="0"/>
              </a:rPr>
              <a:t>Task: </a:t>
            </a:r>
            <a:r>
              <a:rPr lang="en-GB" sz="2800" dirty="0">
                <a:latin typeface="Candara" panose="020E0502030303020204" pitchFamily="34" charset="0"/>
              </a:rPr>
              <a:t>How do you think Marxists may explain religion ? </a:t>
            </a:r>
          </a:p>
        </p:txBody>
      </p:sp>
      <p:sp>
        <p:nvSpPr>
          <p:cNvPr id="3" name="Content Placeholder 2"/>
          <p:cNvSpPr>
            <a:spLocks noGrp="1"/>
          </p:cNvSpPr>
          <p:nvPr>
            <p:ph idx="1"/>
          </p:nvPr>
        </p:nvSpPr>
        <p:spPr/>
        <p:txBody>
          <a:bodyPr/>
          <a:lstStyle/>
          <a:p>
            <a:r>
              <a:rPr lang="en-GB" dirty="0"/>
              <a:t>Marx (1842) famously described religion as the ‘opium of the masses’. </a:t>
            </a:r>
          </a:p>
          <a:p>
            <a:r>
              <a:rPr lang="en-GB" dirty="0"/>
              <a:t>By this he meant that he saw religion as being like a drug that distorts reality and helps individuals deal with pain. </a:t>
            </a:r>
          </a:p>
        </p:txBody>
      </p:sp>
    </p:spTree>
    <p:extLst>
      <p:ext uri="{BB962C8B-B14F-4D97-AF65-F5344CB8AC3E}">
        <p14:creationId xmlns:p14="http://schemas.microsoft.com/office/powerpoint/2010/main" val="3406442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how religion does this…</a:t>
            </a:r>
          </a:p>
        </p:txBody>
      </p:sp>
      <p:sp>
        <p:nvSpPr>
          <p:cNvPr id="3" name="Content Placeholder 2"/>
          <p:cNvSpPr>
            <a:spLocks noGrp="1"/>
          </p:cNvSpPr>
          <p:nvPr>
            <p:ph idx="1"/>
          </p:nvPr>
        </p:nvSpPr>
        <p:spPr/>
        <p:txBody>
          <a:bodyPr/>
          <a:lstStyle/>
          <a:p>
            <a:pPr marL="514350" indent="-514350">
              <a:buAutoNum type="arabicPeriod"/>
            </a:pPr>
            <a:r>
              <a:rPr lang="en-GB" dirty="0"/>
              <a:t>Promises a paradise of eternal bliss in life after death, making life bearable by giving people something to look forward to.</a:t>
            </a:r>
          </a:p>
          <a:p>
            <a:pPr marL="514350" indent="-514350">
              <a:buAutoNum type="arabicPeriod"/>
            </a:pPr>
            <a:endParaRPr lang="en-GB"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337" y="3356992"/>
            <a:ext cx="403244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03513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how religion does this…</a:t>
            </a:r>
          </a:p>
        </p:txBody>
      </p:sp>
      <p:sp>
        <p:nvSpPr>
          <p:cNvPr id="3" name="Content Placeholder 2"/>
          <p:cNvSpPr>
            <a:spLocks noGrp="1"/>
          </p:cNvSpPr>
          <p:nvPr>
            <p:ph idx="1"/>
          </p:nvPr>
        </p:nvSpPr>
        <p:spPr/>
        <p:txBody>
          <a:bodyPr/>
          <a:lstStyle/>
          <a:p>
            <a:pPr marL="0" indent="0">
              <a:buNone/>
            </a:pPr>
            <a:r>
              <a:rPr lang="en-GB" dirty="0"/>
              <a:t>2. Make a virtue out of the suffering produced by oppression.  In particular those who suffer poverty with dignity and humility, will be rewarded in the afterlife. Religion this makes poverty more tolerable.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149080"/>
            <a:ext cx="3384376" cy="253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33436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how religion does this…</a:t>
            </a:r>
          </a:p>
        </p:txBody>
      </p:sp>
      <p:sp>
        <p:nvSpPr>
          <p:cNvPr id="3" name="Content Placeholder 2"/>
          <p:cNvSpPr>
            <a:spLocks noGrp="1"/>
          </p:cNvSpPr>
          <p:nvPr>
            <p:ph idx="1"/>
          </p:nvPr>
        </p:nvSpPr>
        <p:spPr/>
        <p:txBody>
          <a:bodyPr/>
          <a:lstStyle/>
          <a:p>
            <a:pPr marL="0" indent="0">
              <a:buNone/>
            </a:pPr>
            <a:r>
              <a:rPr lang="en-GB" dirty="0"/>
              <a:t>3. Offer the hope of supernatural solutions to problems in earthly life. Anticipation of this future can make the present more acceptable.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12976"/>
            <a:ext cx="2597472" cy="301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89200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3142</Words>
  <Application>Microsoft Office PowerPoint</Application>
  <PresentationFormat>On-screen Show (4:3)</PresentationFormat>
  <Paragraphs>239</Paragraphs>
  <Slides>59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Candara</vt:lpstr>
      <vt:lpstr>Office Theme</vt:lpstr>
      <vt:lpstr>Title: To what extent does religion perform an ideological function?</vt:lpstr>
      <vt:lpstr>Title: To what extent does religion perform an ideological function?</vt:lpstr>
      <vt:lpstr>Title: To what extent does religion perform an ideological function?</vt:lpstr>
      <vt:lpstr>Title: To what extent does religion perform an ideological function?</vt:lpstr>
      <vt:lpstr>Title: To what extent does religion perform an ideological function?</vt:lpstr>
      <vt:lpstr>Title: To what extent does religion perform an ideological function?</vt:lpstr>
      <vt:lpstr>Examples of how religion does this…</vt:lpstr>
      <vt:lpstr>Examples of how religion does this…</vt:lpstr>
      <vt:lpstr>Examples of how religion does this…</vt:lpstr>
      <vt:lpstr>Examples of how religion does this…</vt:lpstr>
      <vt:lpstr>Gospel of St. Matthew 5:3-10 : Beatitudes </vt:lpstr>
      <vt:lpstr>Therefore…</vt:lpstr>
      <vt:lpstr>Religion and Alienation </vt:lpstr>
      <vt:lpstr>Religion and Social Control </vt:lpstr>
      <vt:lpstr>Religion and Social Control </vt:lpstr>
      <vt:lpstr>Essential to Note </vt:lpstr>
      <vt:lpstr>Religion and Social Control </vt:lpstr>
      <vt:lpstr>Religion and Social Control </vt:lpstr>
      <vt:lpstr>Task </vt:lpstr>
      <vt:lpstr>PowerPoint Presentation</vt:lpstr>
      <vt:lpstr>PowerPoint Presentation</vt:lpstr>
      <vt:lpstr>Engels (1957)</vt:lpstr>
      <vt:lpstr>Criticisms </vt:lpstr>
      <vt:lpstr>Criticisms</vt:lpstr>
      <vt:lpstr>Criticisms</vt:lpstr>
      <vt:lpstr>Criticisms</vt:lpstr>
      <vt:lpstr>Evidence to Support Marxism </vt:lpstr>
      <vt:lpstr>Bruce (1988) </vt:lpstr>
      <vt:lpstr>Bruce (1988) </vt:lpstr>
      <vt:lpstr>Summary </vt:lpstr>
      <vt:lpstr>Examining religion &amp; social change </vt:lpstr>
      <vt:lpstr>Examining religion &amp; social change </vt:lpstr>
      <vt:lpstr>PowerPoint Presentation</vt:lpstr>
      <vt:lpstr>Feminism </vt:lpstr>
      <vt:lpstr>What can you recall…</vt:lpstr>
      <vt:lpstr>Objectives</vt:lpstr>
      <vt:lpstr>Feminism </vt:lpstr>
      <vt:lpstr>Feminism </vt:lpstr>
      <vt:lpstr>Historical Analysis of Religion </vt:lpstr>
      <vt:lpstr>Historical Analysis of Religion </vt:lpstr>
      <vt:lpstr>Historical Analysis of Religion </vt:lpstr>
      <vt:lpstr>Karen Armstrong (1993) </vt:lpstr>
      <vt:lpstr>Examples</vt:lpstr>
      <vt:lpstr>Examples</vt:lpstr>
      <vt:lpstr>Gender Inequality in major religions</vt:lpstr>
      <vt:lpstr>Jean Holm (1994) </vt:lpstr>
      <vt:lpstr>Inequalities identified by Holm in major religions….</vt:lpstr>
      <vt:lpstr>Holm (1994) </vt:lpstr>
      <vt:lpstr>Changes? </vt:lpstr>
      <vt:lpstr>Simone de Beauvoir (1949) </vt:lpstr>
      <vt:lpstr>Simone de Beauvoir (1949) </vt:lpstr>
      <vt:lpstr>Simone de Beauvoir (1949) </vt:lpstr>
      <vt:lpstr>Nawal El Saadawi (1980) </vt:lpstr>
      <vt:lpstr>Women and resistance to religious oppression </vt:lpstr>
      <vt:lpstr>Women and resistance to religious oppression </vt:lpstr>
      <vt:lpstr>However… </vt:lpstr>
      <vt:lpstr>Women and resistance to religious oppression </vt:lpstr>
      <vt:lpstr>Evaluation</vt:lpstr>
      <vt:lpstr>Task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what extent does religion perform an ideological function?</dc:title>
  <dc:creator>Chris</dc:creator>
  <cp:lastModifiedBy>Mr Watkins</cp:lastModifiedBy>
  <cp:revision>8</cp:revision>
  <dcterms:created xsi:type="dcterms:W3CDTF">2017-09-12T20:32:42Z</dcterms:created>
  <dcterms:modified xsi:type="dcterms:W3CDTF">2017-09-13T09:56:54Z</dcterms:modified>
</cp:coreProperties>
</file>