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7" r:id="rId3"/>
    <p:sldId id="256" r:id="rId4"/>
    <p:sldId id="257" r:id="rId5"/>
    <p:sldId id="259" r:id="rId6"/>
    <p:sldId id="260" r:id="rId7"/>
    <p:sldId id="269" r:id="rId8"/>
    <p:sldId id="267" r:id="rId9"/>
    <p:sldId id="268" r:id="rId10"/>
    <p:sldId id="266" r:id="rId11"/>
    <p:sldId id="261" r:id="rId12"/>
    <p:sldId id="262" r:id="rId13"/>
    <p:sldId id="263" r:id="rId14"/>
    <p:sldId id="264" r:id="rId15"/>
    <p:sldId id="265"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4660"/>
  </p:normalViewPr>
  <p:slideViewPr>
    <p:cSldViewPr snapToGrid="0">
      <p:cViewPr>
        <p:scale>
          <a:sx n="75" d="100"/>
          <a:sy n="75" d="100"/>
        </p:scale>
        <p:origin x="990"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D64013-E42B-4BB2-8F48-5CD3CB792AF7}"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4271042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D64013-E42B-4BB2-8F48-5CD3CB792AF7}"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118038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D64013-E42B-4BB2-8F48-5CD3CB792AF7}"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20066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D64013-E42B-4BB2-8F48-5CD3CB792AF7}"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311712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D64013-E42B-4BB2-8F48-5CD3CB792AF7}"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233817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D64013-E42B-4BB2-8F48-5CD3CB792AF7}"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370304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D64013-E42B-4BB2-8F48-5CD3CB792AF7}" type="datetimeFigureOut">
              <a:rPr lang="en-GB" smtClean="0"/>
              <a:t>26/09/2017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64233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D64013-E42B-4BB2-8F48-5CD3CB792AF7}" type="datetimeFigureOut">
              <a:rPr lang="en-GB" smtClean="0"/>
              <a:t>26/09/2017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32977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64013-E42B-4BB2-8F48-5CD3CB792AF7}" type="datetimeFigureOut">
              <a:rPr lang="en-GB" smtClean="0"/>
              <a:t>26/09/2017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429352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D64013-E42B-4BB2-8F48-5CD3CB792AF7}"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63321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D64013-E42B-4BB2-8F48-5CD3CB792AF7}"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1D5B2-E320-4C9D-BB9C-6890BAF88C18}" type="slidenum">
              <a:rPr lang="en-GB" smtClean="0"/>
              <a:t>‹#›</a:t>
            </a:fld>
            <a:endParaRPr lang="en-GB"/>
          </a:p>
        </p:txBody>
      </p:sp>
    </p:spTree>
    <p:extLst>
      <p:ext uri="{BB962C8B-B14F-4D97-AF65-F5344CB8AC3E}">
        <p14:creationId xmlns:p14="http://schemas.microsoft.com/office/powerpoint/2010/main" val="382653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64013-E42B-4BB2-8F48-5CD3CB792AF7}" type="datetimeFigureOut">
              <a:rPr lang="en-GB" smtClean="0"/>
              <a:t>26/09/2017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1D5B2-E320-4C9D-BB9C-6890BAF88C18}" type="slidenum">
              <a:rPr lang="en-GB" smtClean="0"/>
              <a:t>‹#›</a:t>
            </a:fld>
            <a:endParaRPr lang="en-GB"/>
          </a:p>
        </p:txBody>
      </p:sp>
    </p:spTree>
    <p:extLst>
      <p:ext uri="{BB962C8B-B14F-4D97-AF65-F5344CB8AC3E}">
        <p14:creationId xmlns:p14="http://schemas.microsoft.com/office/powerpoint/2010/main" val="3532138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http://www.google.co.uk/search?hl=en&amp;q=church+restaurant+images&amp;meta=cr%3DcountryUK%7CcountryGB"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Title: How secularised is society today?</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Candara" panose="020E0502030303020204" pitchFamily="34" charset="0"/>
              </a:rPr>
              <a:t>Task: Define Secularisation</a:t>
            </a:r>
          </a:p>
        </p:txBody>
      </p:sp>
      <p:pic>
        <p:nvPicPr>
          <p:cNvPr id="6" name="Picture 3" descr="churchaerialcrop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9433" y="4276164"/>
            <a:ext cx="3435917" cy="228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conversion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658488"/>
            <a:ext cx="2038350" cy="244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libp1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3868" y="1658488"/>
            <a:ext cx="2671482" cy="196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stpauls_bristo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650" y="4276164"/>
            <a:ext cx="3427771" cy="228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descr="v-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7784" y="1658488"/>
            <a:ext cx="3015316" cy="2003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223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Criticisms of the secularisation theory</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4014238"/>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Use your hand out to complete information on one of the following</a:t>
            </a:r>
            <a:r>
              <a:rPr lang="en-GB" sz="2000" dirty="0" smtClean="0">
                <a:latin typeface="Candara" panose="020E0502030303020204" pitchFamily="34" charset="0"/>
              </a:rPr>
              <a:t>:</a:t>
            </a:r>
          </a:p>
          <a:p>
            <a:endParaRPr lang="en-GB" sz="2000" dirty="0">
              <a:latin typeface="Candara" panose="020E0502030303020204" pitchFamily="34" charset="0"/>
            </a:endParaRPr>
          </a:p>
          <a:p>
            <a:pPr marL="342900" indent="-342900">
              <a:buFontTx/>
              <a:buChar char="-"/>
            </a:pPr>
            <a:r>
              <a:rPr lang="en-GB" sz="2000" dirty="0" smtClean="0">
                <a:latin typeface="Candara" panose="020E0502030303020204" pitchFamily="34" charset="0"/>
              </a:rPr>
              <a:t>Structural </a:t>
            </a:r>
            <a:r>
              <a:rPr lang="en-GB" sz="2000" dirty="0">
                <a:latin typeface="Candara" panose="020E0502030303020204" pitchFamily="34" charset="0"/>
              </a:rPr>
              <a:t>differentiation</a:t>
            </a:r>
          </a:p>
          <a:p>
            <a:pPr marL="342900" indent="-342900">
              <a:buFontTx/>
              <a:buChar char="-"/>
            </a:pPr>
            <a:r>
              <a:rPr lang="en-GB" sz="2000" dirty="0" smtClean="0">
                <a:latin typeface="Candara" panose="020E0502030303020204" pitchFamily="34" charset="0"/>
              </a:rPr>
              <a:t>Social </a:t>
            </a:r>
            <a:r>
              <a:rPr lang="en-GB" sz="2000" dirty="0">
                <a:latin typeface="Candara" panose="020E0502030303020204" pitchFamily="34" charset="0"/>
              </a:rPr>
              <a:t>and cultural </a:t>
            </a:r>
            <a:r>
              <a:rPr lang="en-GB" sz="2000" dirty="0" smtClean="0">
                <a:latin typeface="Candara" panose="020E0502030303020204" pitchFamily="34" charset="0"/>
              </a:rPr>
              <a:t>diversity</a:t>
            </a:r>
          </a:p>
          <a:p>
            <a:pPr marL="342900" indent="-342900">
              <a:buFontTx/>
              <a:buChar char="-"/>
            </a:pPr>
            <a:r>
              <a:rPr lang="en-GB" sz="2000" dirty="0" smtClean="0">
                <a:latin typeface="Candara" panose="020E0502030303020204" pitchFamily="34" charset="0"/>
              </a:rPr>
              <a:t>Religious </a:t>
            </a:r>
            <a:r>
              <a:rPr lang="en-GB" sz="2000" dirty="0">
                <a:latin typeface="Candara" panose="020E0502030303020204" pitchFamily="34" charset="0"/>
              </a:rPr>
              <a:t>diversity</a:t>
            </a:r>
          </a:p>
          <a:p>
            <a:pPr marL="342900" indent="-342900">
              <a:buFontTx/>
              <a:buChar char="-"/>
            </a:pPr>
            <a:r>
              <a:rPr lang="en-GB" sz="2000" dirty="0" smtClean="0">
                <a:latin typeface="Candara" panose="020E0502030303020204" pitchFamily="34" charset="0"/>
              </a:rPr>
              <a:t>Cultural </a:t>
            </a:r>
            <a:r>
              <a:rPr lang="en-GB" sz="2000" dirty="0">
                <a:latin typeface="Candara" panose="020E0502030303020204" pitchFamily="34" charset="0"/>
              </a:rPr>
              <a:t>defence and </a:t>
            </a:r>
            <a:r>
              <a:rPr lang="en-GB" sz="2000" dirty="0" smtClean="0">
                <a:latin typeface="Candara" panose="020E0502030303020204" pitchFamily="34" charset="0"/>
              </a:rPr>
              <a:t>transition</a:t>
            </a:r>
          </a:p>
          <a:p>
            <a:pPr marL="342900" indent="-342900">
              <a:buFontTx/>
              <a:buChar char="-"/>
            </a:pPr>
            <a:r>
              <a:rPr lang="en-GB" sz="2000" dirty="0" smtClean="0">
                <a:latin typeface="Candara" panose="020E0502030303020204" pitchFamily="34" charset="0"/>
              </a:rPr>
              <a:t>A </a:t>
            </a:r>
            <a:r>
              <a:rPr lang="en-GB" sz="2000" dirty="0">
                <a:latin typeface="Candara" panose="020E0502030303020204" pitchFamily="34" charset="0"/>
              </a:rPr>
              <a:t>spiritual revolution.</a:t>
            </a:r>
          </a:p>
          <a:p>
            <a:pPr marL="342900" indent="-342900">
              <a:buFontTx/>
              <a:buChar char="-"/>
            </a:pPr>
            <a:endParaRPr lang="en-GB" sz="2000" dirty="0">
              <a:latin typeface="Candara" panose="020E0502030303020204" pitchFamily="34" charset="0"/>
            </a:endParaRPr>
          </a:p>
          <a:p>
            <a:r>
              <a:rPr lang="en-GB" sz="2000" dirty="0">
                <a:latin typeface="Candara" panose="020E0502030303020204" pitchFamily="34" charset="0"/>
              </a:rPr>
              <a:t>Your will then feedback this information to the rest of the class.</a:t>
            </a:r>
          </a:p>
          <a:p>
            <a:endParaRPr lang="en-GB" sz="2000" dirty="0">
              <a:latin typeface="Candara" panose="020E0502030303020204" pitchFamily="34" charset="0"/>
            </a:endParaRPr>
          </a:p>
          <a:p>
            <a:r>
              <a:rPr lang="en-GB" sz="2000" dirty="0">
                <a:latin typeface="Candara" panose="020E0502030303020204" pitchFamily="34" charset="0"/>
              </a:rPr>
              <a:t>Make sure you understand your explanation first!</a:t>
            </a:r>
          </a:p>
          <a:p>
            <a:endParaRPr lang="en-GB" sz="2000" dirty="0">
              <a:latin typeface="Candara" panose="020E0502030303020204" pitchFamily="34" charset="0"/>
            </a:endParaRPr>
          </a:p>
        </p:txBody>
      </p:sp>
      <p:pic>
        <p:nvPicPr>
          <p:cNvPr id="5" name="Picture 7" descr="bunting-1"/>
          <p:cNvPicPr>
            <a:picLocks noChangeAspect="1" noChangeArrowheads="1"/>
          </p:cNvPicPr>
          <p:nvPr/>
        </p:nvPicPr>
        <p:blipFill>
          <a:blip r:embed="rId2">
            <a:extLst>
              <a:ext uri="{28A0092B-C50C-407E-A947-70E740481C1C}">
                <a14:useLocalDpi xmlns:a14="http://schemas.microsoft.com/office/drawing/2010/main" val="0"/>
              </a:ext>
            </a:extLst>
          </a:blip>
          <a:srcRect t="33815" b="44035"/>
          <a:stretch>
            <a:fillRect/>
          </a:stretch>
        </p:blipFill>
        <p:spPr bwMode="auto">
          <a:xfrm>
            <a:off x="1574800" y="5078111"/>
            <a:ext cx="6057900" cy="16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6294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2000" dirty="0">
                <a:latin typeface="Candara" panose="020E0502030303020204" pitchFamily="34" charset="0"/>
              </a:rPr>
              <a:t>Structural Differentiation, social, cultural and religious diversity </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a:xfrm>
            <a:off x="628650" y="1825624"/>
            <a:ext cx="7886700" cy="4819619"/>
          </a:xfrm>
        </p:spPr>
        <p:txBody>
          <a:bodyPr>
            <a:normAutofit fontScale="62500" lnSpcReduction="20000"/>
          </a:bodyPr>
          <a:lstStyle/>
          <a:p>
            <a:r>
              <a:rPr lang="en-GB" dirty="0">
                <a:solidFill>
                  <a:srgbClr val="7030A0"/>
                </a:solidFill>
                <a:latin typeface="Candara" panose="020E0502030303020204" pitchFamily="34" charset="0"/>
              </a:rPr>
              <a:t>Parsons (1951) </a:t>
            </a:r>
            <a:r>
              <a:rPr lang="en-GB" dirty="0">
                <a:latin typeface="Candara" panose="020E0502030303020204" pitchFamily="34" charset="0"/>
              </a:rPr>
              <a:t>: </a:t>
            </a:r>
            <a:r>
              <a:rPr lang="en-GB" dirty="0">
                <a:solidFill>
                  <a:srgbClr val="FF0000"/>
                </a:solidFill>
                <a:latin typeface="Candara" panose="020E0502030303020204" pitchFamily="34" charset="0"/>
              </a:rPr>
              <a:t>structural differentiation is the process of specialisation that occurs with the development of an industrial society leads to disengagement</a:t>
            </a:r>
          </a:p>
          <a:p>
            <a:endParaRPr lang="en-GB" dirty="0">
              <a:latin typeface="Candara" panose="020E0502030303020204" pitchFamily="34" charset="0"/>
            </a:endParaRPr>
          </a:p>
          <a:p>
            <a:r>
              <a:rPr lang="en-GB" dirty="0">
                <a:solidFill>
                  <a:srgbClr val="7030A0"/>
                </a:solidFill>
                <a:latin typeface="Candara" panose="020E0502030303020204" pitchFamily="34" charset="0"/>
              </a:rPr>
              <a:t>Wilson: </a:t>
            </a:r>
            <a:r>
              <a:rPr lang="en-GB" dirty="0">
                <a:latin typeface="Candara" panose="020E0502030303020204" pitchFamily="34" charset="0"/>
              </a:rPr>
              <a:t>close knit pre industrial communities had shared values expressed through rituals that regulated and integrated. Loss of basis of religion in communities led to loss of vitality and hold. Diversity of occupations, lifestyles and cultures undermines religion</a:t>
            </a:r>
          </a:p>
          <a:p>
            <a:r>
              <a:rPr lang="en-GB" dirty="0">
                <a:solidFill>
                  <a:srgbClr val="FF0000"/>
                </a:solidFill>
                <a:latin typeface="Candara" panose="020E0502030303020204" pitchFamily="34" charset="0"/>
              </a:rPr>
              <a:t> Individualism </a:t>
            </a:r>
            <a:r>
              <a:rPr lang="en-GB" dirty="0">
                <a:latin typeface="Candara" panose="020E0502030303020204" pitchFamily="34" charset="0"/>
              </a:rPr>
              <a:t>causes religion to decline as it depends on an existing practising community.</a:t>
            </a:r>
          </a:p>
          <a:p>
            <a:endParaRPr lang="en-GB" dirty="0">
              <a:latin typeface="Candara" panose="020E0502030303020204" pitchFamily="34" charset="0"/>
            </a:endParaRPr>
          </a:p>
          <a:p>
            <a:r>
              <a:rPr lang="en-GB" dirty="0">
                <a:solidFill>
                  <a:srgbClr val="FF0000"/>
                </a:solidFill>
                <a:latin typeface="Candara" panose="020E0502030303020204" pitchFamily="34" charset="0"/>
              </a:rPr>
              <a:t>Aldridge: religion is a source of identity on a global scale. E.g. Hindu communities</a:t>
            </a:r>
          </a:p>
          <a:p>
            <a:r>
              <a:rPr lang="en-GB" dirty="0">
                <a:solidFill>
                  <a:srgbClr val="FF0000"/>
                </a:solidFill>
                <a:latin typeface="Candara" panose="020E0502030303020204" pitchFamily="34" charset="0"/>
              </a:rPr>
              <a:t>Some are ‘imagined communities’ who interact via media</a:t>
            </a:r>
          </a:p>
          <a:p>
            <a:endParaRPr lang="en-GB" dirty="0">
              <a:latin typeface="Candara" panose="020E0502030303020204" pitchFamily="34" charset="0"/>
            </a:endParaRPr>
          </a:p>
          <a:p>
            <a:r>
              <a:rPr lang="en-GB" dirty="0">
                <a:solidFill>
                  <a:srgbClr val="7030A0"/>
                </a:solidFill>
                <a:latin typeface="Candara" panose="020E0502030303020204" pitchFamily="34" charset="0"/>
              </a:rPr>
              <a:t>Berger (1969)  </a:t>
            </a:r>
            <a:r>
              <a:rPr lang="en-GB" dirty="0">
                <a:latin typeface="Candara" panose="020E0502030303020204" pitchFamily="34" charset="0"/>
              </a:rPr>
              <a:t>Catholic Church held absolute monopoly and had no competition. After Protestant Reformation, churches and sects broke away and grew.</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190202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Cultural Defence and Transition</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85000" lnSpcReduction="20000"/>
          </a:bodyPr>
          <a:lstStyle/>
          <a:p>
            <a:r>
              <a:rPr lang="en-GB" dirty="0">
                <a:latin typeface="Candara" panose="020E0502030303020204" pitchFamily="34" charset="0"/>
              </a:rPr>
              <a:t>Cultural Defence: religion provides a focal point for the defence of national, ethic, local identity against an external hostile foreign power force.</a:t>
            </a:r>
          </a:p>
          <a:p>
            <a:endParaRPr lang="en-GB" dirty="0">
              <a:latin typeface="Candara" panose="020E0502030303020204" pitchFamily="34" charset="0"/>
            </a:endParaRPr>
          </a:p>
          <a:p>
            <a:r>
              <a:rPr lang="en-GB" dirty="0">
                <a:latin typeface="Candara" panose="020E0502030303020204" pitchFamily="34" charset="0"/>
              </a:rPr>
              <a:t>Cultural Transition: religion provides support and a sense of community for migrants in a different country and culture</a:t>
            </a:r>
          </a:p>
          <a:p>
            <a:endParaRPr lang="en-GB" dirty="0">
              <a:latin typeface="Candara" panose="020E0502030303020204" pitchFamily="34" charset="0"/>
            </a:endParaRPr>
          </a:p>
          <a:p>
            <a:r>
              <a:rPr lang="en-GB" dirty="0">
                <a:solidFill>
                  <a:srgbClr val="7030A0"/>
                </a:solidFill>
                <a:latin typeface="Candara" panose="020E0502030303020204" pitchFamily="34" charset="0"/>
              </a:rPr>
              <a:t>Berger (1999) </a:t>
            </a:r>
            <a:r>
              <a:rPr lang="en-GB" dirty="0">
                <a:solidFill>
                  <a:srgbClr val="FF0000"/>
                </a:solidFill>
                <a:latin typeface="Candara" panose="020E0502030303020204" pitchFamily="34" charset="0"/>
              </a:rPr>
              <a:t>diversity and choice stimulate interest and participation in religion </a:t>
            </a:r>
          </a:p>
          <a:p>
            <a:r>
              <a:rPr lang="en-GB" dirty="0">
                <a:solidFill>
                  <a:srgbClr val="7030A0"/>
                </a:solidFill>
                <a:latin typeface="Candara" panose="020E0502030303020204" pitchFamily="34" charset="0"/>
              </a:rPr>
              <a:t>Beckford (2003) </a:t>
            </a:r>
            <a:r>
              <a:rPr lang="en-GB" dirty="0">
                <a:solidFill>
                  <a:srgbClr val="FF0000"/>
                </a:solidFill>
                <a:latin typeface="Candara" panose="020E0502030303020204" pitchFamily="34" charset="0"/>
              </a:rPr>
              <a:t>religious diversity leads people to questioning their beliefs but opposing views can actually strengthen a group’s commitment</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362950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Spiritual Revolution</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55000" lnSpcReduction="20000"/>
          </a:bodyPr>
          <a:lstStyle/>
          <a:p>
            <a:r>
              <a:rPr lang="en-GB" dirty="0">
                <a:latin typeface="Candara" panose="020E0502030303020204" pitchFamily="34" charset="0"/>
              </a:rPr>
              <a:t>Traditional Christianity is giving way to New Age beliefs and practices.</a:t>
            </a:r>
          </a:p>
          <a:p>
            <a:endParaRPr lang="en-GB" dirty="0">
              <a:latin typeface="Candara" panose="020E0502030303020204" pitchFamily="34" charset="0"/>
            </a:endParaRPr>
          </a:p>
          <a:p>
            <a:r>
              <a:rPr lang="en-GB" dirty="0">
                <a:solidFill>
                  <a:srgbClr val="7030A0"/>
                </a:solidFill>
                <a:latin typeface="Candara" panose="020E0502030303020204" pitchFamily="34" charset="0"/>
              </a:rPr>
              <a:t>Heelas and Woodhead </a:t>
            </a:r>
            <a:r>
              <a:rPr lang="en-GB" dirty="0">
                <a:latin typeface="Candara" panose="020E0502030303020204" pitchFamily="34" charset="0"/>
              </a:rPr>
              <a:t>identify two groups: congregational domain (traditional and evangelical Christianity) and holistic milieu (spirituality and New Age beliefs)</a:t>
            </a:r>
          </a:p>
          <a:p>
            <a:r>
              <a:rPr lang="en-GB" dirty="0">
                <a:solidFill>
                  <a:srgbClr val="FF0000"/>
                </a:solidFill>
                <a:latin typeface="Candara" panose="020E0502030303020204" pitchFamily="34" charset="0"/>
              </a:rPr>
              <a:t>2000: 7.9% attend church, 1.6% participate in holistic milieu activities.</a:t>
            </a:r>
          </a:p>
          <a:p>
            <a:endParaRPr lang="en-GB" dirty="0">
              <a:latin typeface="Candara" panose="020E0502030303020204" pitchFamily="34" charset="0"/>
            </a:endParaRPr>
          </a:p>
          <a:p>
            <a:pPr marL="0" indent="0">
              <a:buNone/>
            </a:pPr>
            <a:r>
              <a:rPr lang="en-GB" dirty="0">
                <a:latin typeface="Candara" panose="020E0502030303020204" pitchFamily="34" charset="0"/>
              </a:rPr>
              <a:t>1) due to subjective turn in society. Should no longer obey external authority but explore ones inner self.</a:t>
            </a:r>
          </a:p>
          <a:p>
            <a:pPr marL="0" indent="0">
              <a:buNone/>
            </a:pPr>
            <a:r>
              <a:rPr lang="en-GB" dirty="0">
                <a:latin typeface="Candara" panose="020E0502030303020204" pitchFamily="34" charset="0"/>
              </a:rPr>
              <a:t>2) therefore traditional religions that demand obedience are declining</a:t>
            </a:r>
          </a:p>
          <a:p>
            <a:pPr marL="0" indent="0">
              <a:buNone/>
            </a:pPr>
            <a:r>
              <a:rPr lang="en-GB" dirty="0">
                <a:latin typeface="Candara" panose="020E0502030303020204" pitchFamily="34" charset="0"/>
              </a:rPr>
              <a:t>3) evangelical are more successful than traditional because despite demanding obedience they also emphasise healing and personal growth</a:t>
            </a:r>
          </a:p>
          <a:p>
            <a:endParaRPr lang="en-GB" dirty="0">
              <a:latin typeface="Candara" panose="020E0502030303020204" pitchFamily="34" charset="0"/>
            </a:endParaRPr>
          </a:p>
          <a:p>
            <a:r>
              <a:rPr lang="en-GB" dirty="0">
                <a:latin typeface="Candara" panose="020E0502030303020204" pitchFamily="34" charset="0"/>
              </a:rPr>
              <a:t>A spiritual revolution hasn’t occurred as the milieu’s growth hasn’t compensated for the decline of traditional churches</a:t>
            </a:r>
          </a:p>
          <a:p>
            <a:r>
              <a:rPr lang="en-GB" dirty="0">
                <a:latin typeface="Candara" panose="020E0502030303020204" pitchFamily="34" charset="0"/>
              </a:rPr>
              <a:t>Therefore Britain is undergoing secularisation.</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210749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Secularisation in America</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47500" lnSpcReduction="20000"/>
          </a:bodyPr>
          <a:lstStyle/>
          <a:p>
            <a:r>
              <a:rPr lang="en-GB" dirty="0">
                <a:solidFill>
                  <a:srgbClr val="7030A0"/>
                </a:solidFill>
                <a:latin typeface="Candara" panose="020E0502030303020204" pitchFamily="34" charset="0"/>
              </a:rPr>
              <a:t>Wilson (1962) </a:t>
            </a:r>
            <a:r>
              <a:rPr lang="en-GB" dirty="0">
                <a:latin typeface="Candara" panose="020E0502030303020204" pitchFamily="34" charset="0"/>
              </a:rPr>
              <a:t>‘American way of life rather than deeply held religious beliefs’. Religion has become superficial.</a:t>
            </a:r>
          </a:p>
          <a:p>
            <a:endParaRPr lang="en-GB" dirty="0">
              <a:latin typeface="Candara" panose="020E0502030303020204" pitchFamily="34" charset="0"/>
            </a:endParaRPr>
          </a:p>
          <a:p>
            <a:r>
              <a:rPr lang="en-GB" dirty="0">
                <a:solidFill>
                  <a:srgbClr val="7030A0"/>
                </a:solidFill>
                <a:latin typeface="Candara" panose="020E0502030303020204" pitchFamily="34" charset="0"/>
              </a:rPr>
              <a:t>Bruce (2002):</a:t>
            </a:r>
          </a:p>
          <a:p>
            <a:r>
              <a:rPr lang="en-GB" u="sng" dirty="0">
                <a:latin typeface="Candara" panose="020E0502030303020204" pitchFamily="34" charset="0"/>
              </a:rPr>
              <a:t> Declining church attendance</a:t>
            </a:r>
          </a:p>
          <a:p>
            <a:r>
              <a:rPr lang="en-GB" dirty="0" err="1">
                <a:solidFill>
                  <a:srgbClr val="7030A0"/>
                </a:solidFill>
                <a:latin typeface="Candara" panose="020E0502030303020204" pitchFamily="34" charset="0"/>
              </a:rPr>
              <a:t>Hadaway</a:t>
            </a:r>
            <a:r>
              <a:rPr lang="en-GB" dirty="0">
                <a:solidFill>
                  <a:srgbClr val="7030A0"/>
                </a:solidFill>
                <a:latin typeface="Candara" panose="020E0502030303020204" pitchFamily="34" charset="0"/>
              </a:rPr>
              <a:t> et al (1993): </a:t>
            </a:r>
            <a:r>
              <a:rPr lang="en-GB" dirty="0">
                <a:latin typeface="Candara" panose="020E0502030303020204" pitchFamily="34" charset="0"/>
              </a:rPr>
              <a:t>Level of attendance was 83% higher than the church’s own estimates. May be due to church going being socially desirable.</a:t>
            </a:r>
          </a:p>
          <a:p>
            <a:r>
              <a:rPr lang="en-GB" dirty="0">
                <a:latin typeface="Candara" panose="020E0502030303020204" pitchFamily="34" charset="0"/>
              </a:rPr>
              <a:t>1972 attendance had been exaggerated by 42% and had risen to 101% by 1996.</a:t>
            </a:r>
          </a:p>
          <a:p>
            <a:r>
              <a:rPr lang="en-GB" dirty="0">
                <a:latin typeface="Candara" panose="020E0502030303020204" pitchFamily="34" charset="0"/>
              </a:rPr>
              <a:t>This has masked a decline in actual church attendance </a:t>
            </a:r>
          </a:p>
          <a:p>
            <a:endParaRPr lang="en-GB" dirty="0">
              <a:latin typeface="Candara" panose="020E0502030303020204" pitchFamily="34" charset="0"/>
            </a:endParaRPr>
          </a:p>
          <a:p>
            <a:r>
              <a:rPr lang="en-GB" u="sng" dirty="0">
                <a:latin typeface="Candara" panose="020E0502030303020204" pitchFamily="34" charset="0"/>
              </a:rPr>
              <a:t>Secularisation from within: </a:t>
            </a:r>
            <a:r>
              <a:rPr lang="en-GB" dirty="0">
                <a:latin typeface="Candara" panose="020E0502030303020204" pitchFamily="34" charset="0"/>
              </a:rPr>
              <a:t>emphasis on traditional Christian beliefs has declined and religion has turned into a form of therapy thus allowing it to fit into a secular society. </a:t>
            </a:r>
          </a:p>
          <a:p>
            <a:r>
              <a:rPr lang="en-GB" dirty="0">
                <a:latin typeface="Candara" panose="020E0502030303020204" pitchFamily="34" charset="0"/>
              </a:rPr>
              <a:t>Purpose of religion changed from other-worldly salvation to this-</a:t>
            </a:r>
            <a:r>
              <a:rPr lang="en-GB" dirty="0" err="1">
                <a:latin typeface="Candara" panose="020E0502030303020204" pitchFamily="34" charset="0"/>
              </a:rPr>
              <a:t>wordly</a:t>
            </a:r>
            <a:r>
              <a:rPr lang="en-GB" dirty="0">
                <a:latin typeface="Candara" panose="020E0502030303020204" pitchFamily="34" charset="0"/>
              </a:rPr>
              <a:t> personal improvement </a:t>
            </a:r>
          </a:p>
          <a:p>
            <a:endParaRPr lang="en-GB" dirty="0">
              <a:latin typeface="Candara" panose="020E0502030303020204" pitchFamily="34" charset="0"/>
            </a:endParaRPr>
          </a:p>
          <a:p>
            <a:r>
              <a:rPr lang="en-GB" u="sng" dirty="0">
                <a:latin typeface="Candara" panose="020E0502030303020204" pitchFamily="34" charset="0"/>
              </a:rPr>
              <a:t>Religious diversity: </a:t>
            </a:r>
            <a:r>
              <a:rPr lang="en-GB" dirty="0">
                <a:latin typeface="Candara" panose="020E0502030303020204" pitchFamily="34" charset="0"/>
              </a:rPr>
              <a:t>trend towards practical relativism – accepting the view that others are entitled to hold their own beliefs even if they are different to our own but also undermines plausibility</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Secularisation in America</a:t>
            </a:r>
          </a:p>
        </p:txBody>
      </p:sp>
    </p:spTree>
    <p:extLst>
      <p:ext uri="{BB962C8B-B14F-4D97-AF65-F5344CB8AC3E}">
        <p14:creationId xmlns:p14="http://schemas.microsoft.com/office/powerpoint/2010/main" val="2961154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Criticisms of the secularisation theory</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77500" lnSpcReduction="20000"/>
          </a:bodyPr>
          <a:lstStyle/>
          <a:p>
            <a:r>
              <a:rPr lang="en-GB" dirty="0">
                <a:latin typeface="Candara" panose="020E0502030303020204" pitchFamily="34" charset="0"/>
              </a:rPr>
              <a:t>Religion isn’t declining, </a:t>
            </a:r>
            <a:r>
              <a:rPr lang="en-GB" dirty="0">
                <a:solidFill>
                  <a:srgbClr val="FF0000"/>
                </a:solidFill>
                <a:latin typeface="Candara" panose="020E0502030303020204" pitchFamily="34" charset="0"/>
              </a:rPr>
              <a:t>simply changing</a:t>
            </a:r>
            <a:r>
              <a:rPr lang="en-GB" dirty="0">
                <a:latin typeface="Candara" panose="020E0502030303020204" pitchFamily="34" charset="0"/>
              </a:rPr>
              <a:t> form (privatised, individualised)</a:t>
            </a:r>
          </a:p>
          <a:p>
            <a:endParaRPr lang="en-GB" dirty="0">
              <a:latin typeface="Candara" panose="020E0502030303020204" pitchFamily="34" charset="0"/>
            </a:endParaRPr>
          </a:p>
          <a:p>
            <a:r>
              <a:rPr lang="en-GB" dirty="0">
                <a:latin typeface="Candara" panose="020E0502030303020204" pitchFamily="34" charset="0"/>
              </a:rPr>
              <a:t>It only focuses on the decline of traditional churches and </a:t>
            </a:r>
            <a:r>
              <a:rPr lang="en-GB" dirty="0">
                <a:solidFill>
                  <a:srgbClr val="FF0000"/>
                </a:solidFill>
                <a:latin typeface="Candara" panose="020E0502030303020204" pitchFamily="34" charset="0"/>
              </a:rPr>
              <a:t>ignores religious revivals and new religions </a:t>
            </a:r>
          </a:p>
          <a:p>
            <a:endParaRPr lang="en-GB" dirty="0">
              <a:latin typeface="Candara" panose="020E0502030303020204" pitchFamily="34" charset="0"/>
            </a:endParaRPr>
          </a:p>
          <a:p>
            <a:r>
              <a:rPr lang="en-GB" dirty="0">
                <a:latin typeface="Candara" panose="020E0502030303020204" pitchFamily="34" charset="0"/>
              </a:rPr>
              <a:t>Church attendance statistics disregard people who believe </a:t>
            </a:r>
            <a:r>
              <a:rPr lang="en-GB" dirty="0">
                <a:solidFill>
                  <a:srgbClr val="FF0000"/>
                </a:solidFill>
                <a:latin typeface="Candara" panose="020E0502030303020204" pitchFamily="34" charset="0"/>
              </a:rPr>
              <a:t>but don’t necessarily belong </a:t>
            </a:r>
            <a:r>
              <a:rPr lang="en-GB" dirty="0">
                <a:latin typeface="Candara" panose="020E0502030303020204" pitchFamily="34" charset="0"/>
              </a:rPr>
              <a:t>(Davie)</a:t>
            </a:r>
          </a:p>
          <a:p>
            <a:endParaRPr lang="en-GB" dirty="0">
              <a:latin typeface="Candara" panose="020E0502030303020204" pitchFamily="34" charset="0"/>
            </a:endParaRPr>
          </a:p>
          <a:p>
            <a:r>
              <a:rPr lang="en-GB" dirty="0">
                <a:solidFill>
                  <a:srgbClr val="FF0000"/>
                </a:solidFill>
                <a:latin typeface="Candara" panose="020E0502030303020204" pitchFamily="34" charset="0"/>
              </a:rPr>
              <a:t>Secularisation isn’t universal</a:t>
            </a:r>
          </a:p>
          <a:p>
            <a:endParaRPr lang="en-GB" dirty="0">
              <a:latin typeface="Candara" panose="020E0502030303020204" pitchFamily="34" charset="0"/>
            </a:endParaRPr>
          </a:p>
          <a:p>
            <a:r>
              <a:rPr lang="en-GB" dirty="0">
                <a:solidFill>
                  <a:srgbClr val="FF0000"/>
                </a:solidFill>
                <a:latin typeface="Candara" panose="020E0502030303020204" pitchFamily="34" charset="0"/>
              </a:rPr>
              <a:t>Religious diversity increases participation </a:t>
            </a:r>
            <a:r>
              <a:rPr lang="en-GB" dirty="0">
                <a:latin typeface="Candara" panose="020E0502030303020204" pitchFamily="34" charset="0"/>
              </a:rPr>
              <a:t>as it offers choice</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Secularisation in America</a:t>
            </a:r>
          </a:p>
        </p:txBody>
      </p:sp>
    </p:spTree>
    <p:extLst>
      <p:ext uri="{BB962C8B-B14F-4D97-AF65-F5344CB8AC3E}">
        <p14:creationId xmlns:p14="http://schemas.microsoft.com/office/powerpoint/2010/main" val="90775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2A146C5F-F7F5-41B5-99C1-6111E7C52981}"/>
              </a:ext>
            </a:extLst>
          </p:cNvPr>
          <p:cNvSpPr>
            <a:spLocks noGrp="1" noChangeArrowheads="1"/>
          </p:cNvSpPr>
          <p:nvPr>
            <p:ph type="title"/>
          </p:nvPr>
        </p:nvSpPr>
        <p:spPr>
          <a:xfrm>
            <a:off x="468313" y="836613"/>
            <a:ext cx="8229600" cy="1143000"/>
          </a:xfrm>
        </p:spPr>
        <p:txBody>
          <a:bodyPr/>
          <a:lstStyle/>
          <a:p>
            <a:pPr eaLnBrk="1" hangingPunct="1"/>
            <a:r>
              <a:rPr lang="en-GB" altLang="en-US">
                <a:solidFill>
                  <a:schemeClr val="accent2"/>
                </a:solidFill>
                <a:latin typeface="Comic Sans MS" panose="030F0702030302020204" pitchFamily="66" charset="0"/>
              </a:rPr>
              <a:t>Social and cultural diversity</a:t>
            </a:r>
            <a:endParaRPr lang="en-US" altLang="en-US">
              <a:solidFill>
                <a:schemeClr val="accent2"/>
              </a:solidFill>
              <a:latin typeface="Comic Sans MS" panose="030F0702030302020204" pitchFamily="66" charset="0"/>
            </a:endParaRPr>
          </a:p>
        </p:txBody>
      </p:sp>
      <p:sp>
        <p:nvSpPr>
          <p:cNvPr id="3075" name="Rectangle 3">
            <a:extLst>
              <a:ext uri="{FF2B5EF4-FFF2-40B4-BE49-F238E27FC236}">
                <a16:creationId xmlns:a16="http://schemas.microsoft.com/office/drawing/2014/main" xmlns="" id="{381E2636-9BC0-4B55-9C4A-B57C27831FE4}"/>
              </a:ext>
            </a:extLst>
          </p:cNvPr>
          <p:cNvSpPr>
            <a:spLocks noGrp="1" noChangeArrowheads="1"/>
          </p:cNvSpPr>
          <p:nvPr>
            <p:ph type="body" idx="1"/>
          </p:nvPr>
        </p:nvSpPr>
        <p:spPr>
          <a:xfrm>
            <a:off x="0" y="2060575"/>
            <a:ext cx="8686800" cy="4525963"/>
          </a:xfrm>
        </p:spPr>
        <p:txBody>
          <a:bodyPr/>
          <a:lstStyle/>
          <a:p>
            <a:pPr eaLnBrk="1" hangingPunct="1">
              <a:lnSpc>
                <a:spcPct val="90000"/>
              </a:lnSpc>
              <a:defRPr/>
            </a:pPr>
            <a:r>
              <a:rPr lang="en-GB" dirty="0">
                <a:solidFill>
                  <a:srgbClr val="FF0000"/>
                </a:solidFill>
                <a:latin typeface="Comic Sans MS" pitchFamily="66" charset="0"/>
              </a:rPr>
              <a:t>The move from pre-industrial society brings about the decline of community and this contributes to the decline of religion.</a:t>
            </a:r>
          </a:p>
          <a:p>
            <a:pPr eaLnBrk="1" hangingPunct="1">
              <a:lnSpc>
                <a:spcPct val="90000"/>
              </a:lnSpc>
              <a:defRPr/>
            </a:pPr>
            <a:endParaRPr lang="en-GB" dirty="0">
              <a:solidFill>
                <a:srgbClr val="FF0000"/>
              </a:solidFill>
              <a:latin typeface="Comic Sans MS" pitchFamily="66" charset="0"/>
            </a:endParaRPr>
          </a:p>
          <a:p>
            <a:pPr eaLnBrk="1" hangingPunct="1">
              <a:lnSpc>
                <a:spcPct val="90000"/>
              </a:lnSpc>
              <a:defRPr/>
            </a:pPr>
            <a:r>
              <a:rPr lang="en-GB" u="sng" dirty="0">
                <a:latin typeface="Comic Sans MS" pitchFamily="66" charset="0"/>
              </a:rPr>
              <a:t>Wilson</a:t>
            </a:r>
            <a:r>
              <a:rPr lang="en-GB" dirty="0">
                <a:latin typeface="Comic Sans MS" pitchFamily="66" charset="0"/>
              </a:rPr>
              <a:t> argues that in pre-industrial communities, shared values were expressed through religious rituals that brought individuals together and regulated behaviour.</a:t>
            </a:r>
          </a:p>
          <a:p>
            <a:pPr eaLnBrk="1" hangingPunct="1">
              <a:lnSpc>
                <a:spcPct val="90000"/>
              </a:lnSpc>
              <a:buFontTx/>
              <a:buNone/>
              <a:defRPr/>
            </a:pPr>
            <a:endParaRPr lang="en-GB" dirty="0">
              <a:solidFill>
                <a:schemeClr val="folHlink"/>
              </a:solidFill>
              <a:effectLst>
                <a:outerShdw blurRad="38100" dist="38100" dir="2700000" algn="tl">
                  <a:srgbClr val="C0C0C0"/>
                </a:outerShdw>
              </a:effectLst>
            </a:endParaRPr>
          </a:p>
          <a:p>
            <a:pPr eaLnBrk="1" hangingPunct="1">
              <a:lnSpc>
                <a:spcPct val="90000"/>
              </a:lnSpc>
              <a:defRPr/>
            </a:pPr>
            <a:endParaRPr lang="en-US" dirty="0"/>
          </a:p>
        </p:txBody>
      </p:sp>
      <p:sp>
        <p:nvSpPr>
          <p:cNvPr id="17412" name="AutoShape 5" descr="Z">
            <a:extLst>
              <a:ext uri="{FF2B5EF4-FFF2-40B4-BE49-F238E27FC236}">
                <a16:creationId xmlns:a16="http://schemas.microsoft.com/office/drawing/2014/main" xmlns="" id="{5DA0B325-144B-492B-8639-4CA28E94AA14}"/>
              </a:ext>
            </a:extLst>
          </p:cNvPr>
          <p:cNvSpPr>
            <a:spLocks noChangeAspect="1" noChangeArrowheads="1"/>
          </p:cNvSpPr>
          <p:nvPr/>
        </p:nvSpPr>
        <p:spPr bwMode="auto">
          <a:xfrm>
            <a:off x="3886200" y="2743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3" name="AutoShape 7" descr="Z">
            <a:extLst>
              <a:ext uri="{FF2B5EF4-FFF2-40B4-BE49-F238E27FC236}">
                <a16:creationId xmlns:a16="http://schemas.microsoft.com/office/drawing/2014/main" xmlns="" id="{3C303797-D12B-4605-B8AE-333D01818CAF}"/>
              </a:ext>
            </a:extLst>
          </p:cNvPr>
          <p:cNvSpPr>
            <a:spLocks noChangeAspect="1" noChangeArrowheads="1"/>
          </p:cNvSpPr>
          <p:nvPr/>
        </p:nvSpPr>
        <p:spPr bwMode="auto">
          <a:xfrm>
            <a:off x="3886200" y="2743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4" name="AutoShape 9" descr="9k=">
            <a:extLst>
              <a:ext uri="{FF2B5EF4-FFF2-40B4-BE49-F238E27FC236}">
                <a16:creationId xmlns:a16="http://schemas.microsoft.com/office/drawing/2014/main" xmlns="" id="{A2F25AC6-BAEB-4066-A183-E9AF6155B341}"/>
              </a:ext>
            </a:extLst>
          </p:cNvPr>
          <p:cNvSpPr>
            <a:spLocks noChangeAspect="1" noChangeArrowheads="1"/>
          </p:cNvSpPr>
          <p:nvPr/>
        </p:nvSpPr>
        <p:spPr bwMode="auto">
          <a:xfrm>
            <a:off x="4014788" y="2800350"/>
            <a:ext cx="11144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7415" name="Picture 11" descr="sales-decline">
            <a:extLst>
              <a:ext uri="{FF2B5EF4-FFF2-40B4-BE49-F238E27FC236}">
                <a16:creationId xmlns:a16="http://schemas.microsoft.com/office/drawing/2014/main" xmlns="" id="{BB8E489C-304C-45D7-B006-655909D44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4963" y="3573463"/>
            <a:ext cx="1189037"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a:extLst>
              <a:ext uri="{FF2B5EF4-FFF2-40B4-BE49-F238E27FC236}">
                <a16:creationId xmlns:a16="http://schemas.microsoft.com/office/drawing/2014/main" xmlns="" id="{07EA9115-99FA-4FF2-B771-804D3F59D484}"/>
              </a:ext>
            </a:extLst>
          </p:cNvPr>
          <p:cNvSpPr txBox="1">
            <a:spLocks noChangeArrowheads="1"/>
          </p:cNvSpPr>
          <p:nvPr/>
        </p:nvSpPr>
        <p:spPr bwMode="auto">
          <a:xfrm>
            <a:off x="468313" y="0"/>
            <a:ext cx="8229600" cy="1143000"/>
          </a:xfrm>
          <a:prstGeom prst="rect">
            <a:avLst/>
          </a:prstGeom>
          <a:solidFill>
            <a:srgbClr val="FFFFFF"/>
          </a:solidFill>
          <a:ln w="9525">
            <a:noFill/>
            <a:miter lim="800000"/>
            <a:headEnd/>
            <a:tailEnd/>
          </a:ln>
        </p:spPr>
        <p:txBody>
          <a:bodyPr anchor="ctr">
            <a:normAutofit/>
          </a:bodyPr>
          <a:lstStyle/>
          <a:p>
            <a:pPr algn="ctr">
              <a:defRPr/>
            </a:pPr>
            <a:r>
              <a:rPr lang="en-GB" sz="4400" kern="0" dirty="0">
                <a:solidFill>
                  <a:schemeClr val="tx2"/>
                </a:solidFill>
                <a:effectLst>
                  <a:outerShdw blurRad="38100" dist="38100" dir="2700000" algn="tl">
                    <a:srgbClr val="C0C0C0"/>
                  </a:outerShdw>
                </a:effectLst>
                <a:latin typeface="Comic Sans MS" pitchFamily="66" charset="0"/>
                <a:ea typeface="+mj-ea"/>
                <a:cs typeface="+mj-cs"/>
              </a:rPr>
              <a:t>Explanation Number 3:</a:t>
            </a:r>
          </a:p>
        </p:txBody>
      </p:sp>
    </p:spTree>
    <p:extLst>
      <p:ext uri="{BB962C8B-B14F-4D97-AF65-F5344CB8AC3E}">
        <p14:creationId xmlns:p14="http://schemas.microsoft.com/office/powerpoint/2010/main" val="2106489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EC2BF340-09BA-4F54-81A3-8638E0734C7D}"/>
              </a:ext>
            </a:extLst>
          </p:cNvPr>
          <p:cNvSpPr>
            <a:spLocks noGrp="1" noChangeArrowheads="1"/>
          </p:cNvSpPr>
          <p:nvPr>
            <p:ph type="body" idx="1"/>
          </p:nvPr>
        </p:nvSpPr>
        <p:spPr/>
        <p:txBody>
          <a:bodyPr>
            <a:normAutofit lnSpcReduction="10000"/>
          </a:bodyPr>
          <a:lstStyle/>
          <a:p>
            <a:pPr eaLnBrk="1" hangingPunct="1"/>
            <a:r>
              <a:rPr lang="en-GB" altLang="en-US" sz="2800">
                <a:latin typeface="Comic Sans MS" panose="030F0702030302020204" pitchFamily="66" charset="0"/>
              </a:rPr>
              <a:t>Bruce sees industrialisation as undermining the consensus of religious beliefs that old small rural communities together.</a:t>
            </a:r>
          </a:p>
          <a:p>
            <a:pPr lvl="1" eaLnBrk="1" hangingPunct="1"/>
            <a:r>
              <a:rPr lang="en-GB" altLang="en-US" sz="2400">
                <a:latin typeface="Comic Sans MS" panose="030F0702030302020204" pitchFamily="66" charset="0"/>
              </a:rPr>
              <a:t>Social and geographical mobility not only breaks up communities but brings people together from many different backgrounds, creating more </a:t>
            </a:r>
            <a:r>
              <a:rPr lang="en-GB" altLang="en-US" sz="2400" b="1">
                <a:latin typeface="Comic Sans MS" panose="030F0702030302020204" pitchFamily="66" charset="0"/>
              </a:rPr>
              <a:t>diversity</a:t>
            </a:r>
            <a:r>
              <a:rPr lang="en-GB" altLang="en-US" sz="2400">
                <a:latin typeface="Comic Sans MS" panose="030F0702030302020204" pitchFamily="66" charset="0"/>
              </a:rPr>
              <a:t>.</a:t>
            </a:r>
          </a:p>
          <a:p>
            <a:pPr eaLnBrk="1" hangingPunct="1"/>
            <a:r>
              <a:rPr lang="en-GB" altLang="en-US" sz="2800">
                <a:latin typeface="Comic Sans MS" panose="030F0702030302020204" pitchFamily="66" charset="0"/>
              </a:rPr>
              <a:t>Diversity of occupations, cultures and lifestyles undermines religion. </a:t>
            </a:r>
          </a:p>
          <a:p>
            <a:pPr eaLnBrk="1" hangingPunct="1"/>
            <a:r>
              <a:rPr lang="en-GB" altLang="en-US" sz="2800">
                <a:latin typeface="Comic Sans MS" panose="030F0702030302020204" pitchFamily="66" charset="0"/>
              </a:rPr>
              <a:t>Bruce argues that the ‘believability’ of beliefs is undermined by alternatives.</a:t>
            </a:r>
            <a:endParaRPr lang="en-US" altLang="en-US" sz="2800">
              <a:latin typeface="Comic Sans MS" panose="030F0702030302020204" pitchFamily="66" charset="0"/>
            </a:endParaRPr>
          </a:p>
        </p:txBody>
      </p:sp>
      <p:pic>
        <p:nvPicPr>
          <p:cNvPr id="18435" name="Picture 5" descr="ANd9GcRKbvw63vqmy_sl_BFZQrc82eAuSc_7iYApAktdl3XOrqqUpnL1">
            <a:extLst>
              <a:ext uri="{FF2B5EF4-FFF2-40B4-BE49-F238E27FC236}">
                <a16:creationId xmlns:a16="http://schemas.microsoft.com/office/drawing/2014/main" xmlns="" id="{1FD91198-1D26-44EB-93E7-3E438B468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0"/>
            <a:ext cx="2411412"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7" descr="ANd9GcTGbW9PhPBlr0g5tXv0HVAHLYj196UtoOo-SC2UxaRkLma4WMW_">
            <a:extLst>
              <a:ext uri="{FF2B5EF4-FFF2-40B4-BE49-F238E27FC236}">
                <a16:creationId xmlns:a16="http://schemas.microsoft.com/office/drawing/2014/main" xmlns="" id="{757B5C7E-5FD7-40A7-85C2-C54DC3B85F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95475"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8863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99AA95C7-406C-4029-8B44-5CCA3FAAF512}"/>
              </a:ext>
            </a:extLst>
          </p:cNvPr>
          <p:cNvSpPr>
            <a:spLocks noGrp="1" noChangeArrowheads="1"/>
          </p:cNvSpPr>
          <p:nvPr>
            <p:ph type="title"/>
          </p:nvPr>
        </p:nvSpPr>
        <p:spPr/>
        <p:txBody>
          <a:bodyPr/>
          <a:lstStyle/>
          <a:p>
            <a:pPr eaLnBrk="1" hangingPunct="1"/>
            <a:r>
              <a:rPr lang="en-GB" altLang="en-US">
                <a:solidFill>
                  <a:srgbClr val="FF0000"/>
                </a:solidFill>
                <a:latin typeface="Comic Sans MS" panose="030F0702030302020204" pitchFamily="66" charset="0"/>
              </a:rPr>
              <a:t>Criticisms</a:t>
            </a:r>
            <a:endParaRPr lang="en-US" altLang="en-US">
              <a:solidFill>
                <a:srgbClr val="FF0000"/>
              </a:solidFill>
              <a:latin typeface="Comic Sans MS" panose="030F0702030302020204" pitchFamily="66" charset="0"/>
            </a:endParaRPr>
          </a:p>
        </p:txBody>
      </p:sp>
      <p:sp>
        <p:nvSpPr>
          <p:cNvPr id="19459" name="Rectangle 3">
            <a:extLst>
              <a:ext uri="{FF2B5EF4-FFF2-40B4-BE49-F238E27FC236}">
                <a16:creationId xmlns:a16="http://schemas.microsoft.com/office/drawing/2014/main" xmlns="" id="{7C4DBA42-B169-4593-B668-AB83D151624A}"/>
              </a:ext>
            </a:extLst>
          </p:cNvPr>
          <p:cNvSpPr>
            <a:spLocks noGrp="1" noChangeArrowheads="1"/>
          </p:cNvSpPr>
          <p:nvPr>
            <p:ph type="body" idx="1"/>
          </p:nvPr>
        </p:nvSpPr>
        <p:spPr>
          <a:xfrm>
            <a:off x="457200" y="1600200"/>
            <a:ext cx="8435975" cy="4924425"/>
          </a:xfrm>
        </p:spPr>
        <p:txBody>
          <a:bodyPr/>
          <a:lstStyle/>
          <a:p>
            <a:pPr eaLnBrk="1" hangingPunct="1">
              <a:lnSpc>
                <a:spcPct val="80000"/>
              </a:lnSpc>
            </a:pPr>
            <a:r>
              <a:rPr lang="en-GB" altLang="en-US" sz="2800">
                <a:latin typeface="Comic Sans MS" panose="030F0702030302020204" pitchFamily="66" charset="0"/>
              </a:rPr>
              <a:t>How might this view be criticised?</a:t>
            </a:r>
          </a:p>
          <a:p>
            <a:pPr lvl="1" eaLnBrk="1" hangingPunct="1">
              <a:lnSpc>
                <a:spcPct val="80000"/>
              </a:lnSpc>
            </a:pPr>
            <a:endParaRPr lang="en-GB" altLang="en-US" sz="2400">
              <a:latin typeface="Comic Sans MS" panose="030F0702030302020204" pitchFamily="66" charset="0"/>
            </a:endParaRPr>
          </a:p>
          <a:p>
            <a:pPr lvl="1" eaLnBrk="1" hangingPunct="1">
              <a:lnSpc>
                <a:spcPct val="80000"/>
              </a:lnSpc>
            </a:pPr>
            <a:r>
              <a:rPr lang="en-GB" altLang="en-US" sz="2400">
                <a:latin typeface="Comic Sans MS" panose="030F0702030302020204" pitchFamily="66" charset="0"/>
              </a:rPr>
              <a:t>Can you think of any examples where religion is still in unison?</a:t>
            </a:r>
          </a:p>
          <a:p>
            <a:pPr lvl="2" eaLnBrk="1" hangingPunct="1">
              <a:lnSpc>
                <a:spcPct val="80000"/>
              </a:lnSpc>
            </a:pPr>
            <a:r>
              <a:rPr lang="en-US" altLang="en-US" sz="2000">
                <a:latin typeface="Comic Sans MS" panose="030F0702030302020204" pitchFamily="66" charset="0"/>
              </a:rPr>
              <a:t>The Orthodox Church and the powerful religious right in America.</a:t>
            </a:r>
          </a:p>
          <a:p>
            <a:pPr lvl="2" eaLnBrk="1" hangingPunct="1">
              <a:lnSpc>
                <a:spcPct val="80000"/>
              </a:lnSpc>
            </a:pPr>
            <a:r>
              <a:rPr lang="en-US" altLang="en-US" sz="2000">
                <a:latin typeface="Comic Sans MS" panose="030F0702030302020204" pitchFamily="66" charset="0"/>
              </a:rPr>
              <a:t>An apparent “desecularization,” or at least a “resacralization,” has occurred across the world. </a:t>
            </a:r>
          </a:p>
          <a:p>
            <a:pPr lvl="2" eaLnBrk="1" hangingPunct="1">
              <a:lnSpc>
                <a:spcPct val="80000"/>
              </a:lnSpc>
            </a:pPr>
            <a:r>
              <a:rPr lang="en-US" altLang="en-US" sz="2000">
                <a:latin typeface="Comic Sans MS" panose="030F0702030302020204" pitchFamily="66" charset="0"/>
              </a:rPr>
              <a:t>Globalization actually engages Islam rather than denying its relevance. </a:t>
            </a:r>
          </a:p>
          <a:p>
            <a:pPr lvl="2" eaLnBrk="1" hangingPunct="1">
              <a:lnSpc>
                <a:spcPct val="80000"/>
              </a:lnSpc>
            </a:pPr>
            <a:r>
              <a:rPr lang="en-US" altLang="en-US" sz="2000">
                <a:latin typeface="Comic Sans MS" panose="030F0702030302020204" pitchFamily="66" charset="0"/>
              </a:rPr>
              <a:t>Within the new public spaces created by globalization, religious identities interact with modern ideas and technologies - </a:t>
            </a:r>
            <a:r>
              <a:rPr lang="en-GB" altLang="en-US" sz="2000">
                <a:latin typeface="Comic Sans MS" panose="030F0702030302020204" pitchFamily="66" charset="0"/>
              </a:rPr>
              <a:t>Glocalization</a:t>
            </a:r>
          </a:p>
          <a:p>
            <a:pPr lvl="2" eaLnBrk="1" hangingPunct="1">
              <a:lnSpc>
                <a:spcPct val="80000"/>
              </a:lnSpc>
            </a:pPr>
            <a:r>
              <a:rPr lang="en-GB" altLang="en-US" sz="2000">
                <a:latin typeface="Comic Sans MS" panose="030F0702030302020204" pitchFamily="66" charset="0"/>
              </a:rPr>
              <a:t>Globalisation has allowed people to turn their religious beliefs into actions.</a:t>
            </a:r>
          </a:p>
          <a:p>
            <a:pPr lvl="2" eaLnBrk="1" hangingPunct="1">
              <a:lnSpc>
                <a:spcPct val="80000"/>
              </a:lnSpc>
            </a:pPr>
            <a:r>
              <a:rPr lang="en-GB" altLang="en-US" sz="2000">
                <a:latin typeface="Comic Sans MS" panose="030F0702030302020204" pitchFamily="66" charset="0"/>
              </a:rPr>
              <a:t>Religious texts are now more easily accessible. </a:t>
            </a:r>
          </a:p>
          <a:p>
            <a:pPr eaLnBrk="1" hangingPunct="1">
              <a:lnSpc>
                <a:spcPct val="80000"/>
              </a:lnSpc>
            </a:pPr>
            <a:endParaRPr lang="en-GB" altLang="en-US" sz="2800"/>
          </a:p>
          <a:p>
            <a:pPr eaLnBrk="1" hangingPunct="1">
              <a:lnSpc>
                <a:spcPct val="80000"/>
              </a:lnSpc>
            </a:pPr>
            <a:endParaRPr lang="en-US" altLang="en-US" sz="2800"/>
          </a:p>
        </p:txBody>
      </p:sp>
      <p:pic>
        <p:nvPicPr>
          <p:cNvPr id="19460" name="Picture 7" descr="ANd9GcTMFa94QEsklH6tj8PlXrcSFjKSvsBYgQKxhivJMD5nLBl5CNWMjA">
            <a:extLst>
              <a:ext uri="{FF2B5EF4-FFF2-40B4-BE49-F238E27FC236}">
                <a16:creationId xmlns:a16="http://schemas.microsoft.com/office/drawing/2014/main" xmlns="" id="{8D73ABFE-F752-41AD-9B53-17C6C1248F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75" y="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9" descr="ANd9GcSOHRMDRPjn5PpG0xY3o74982ZzPOOJkXQVrecAaIqdQdea_OFY">
            <a:extLst>
              <a:ext uri="{FF2B5EF4-FFF2-40B4-BE49-F238E27FC236}">
                <a16:creationId xmlns:a16="http://schemas.microsoft.com/office/drawing/2014/main" xmlns="" id="{0D11DAF6-1930-43B2-BA70-F0C689512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8175"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59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08B4E251-57FE-44B4-9D85-C7861D814844}"/>
              </a:ext>
            </a:extLst>
          </p:cNvPr>
          <p:cNvSpPr>
            <a:spLocks noGrp="1" noChangeArrowheads="1"/>
          </p:cNvSpPr>
          <p:nvPr>
            <p:ph type="title"/>
          </p:nvPr>
        </p:nvSpPr>
        <p:spPr/>
        <p:txBody>
          <a:bodyPr/>
          <a:lstStyle/>
          <a:p>
            <a:pPr eaLnBrk="1" hangingPunct="1"/>
            <a:r>
              <a:rPr lang="en-GB" altLang="en-US">
                <a:solidFill>
                  <a:srgbClr val="FF0000"/>
                </a:solidFill>
                <a:latin typeface="Comic Sans MS" panose="030F0702030302020204" pitchFamily="66" charset="0"/>
              </a:rPr>
              <a:t>So the criticisms are…</a:t>
            </a:r>
            <a:endParaRPr lang="en-US" altLang="en-US">
              <a:solidFill>
                <a:srgbClr val="FF0000"/>
              </a:solidFill>
              <a:latin typeface="Comic Sans MS" panose="030F0702030302020204" pitchFamily="66" charset="0"/>
            </a:endParaRPr>
          </a:p>
        </p:txBody>
      </p:sp>
      <p:sp>
        <p:nvSpPr>
          <p:cNvPr id="20483" name="Rectangle 3">
            <a:extLst>
              <a:ext uri="{FF2B5EF4-FFF2-40B4-BE49-F238E27FC236}">
                <a16:creationId xmlns:a16="http://schemas.microsoft.com/office/drawing/2014/main" xmlns="" id="{DDA3AF40-0887-44BC-9499-B2F65F4A5694}"/>
              </a:ext>
            </a:extLst>
          </p:cNvPr>
          <p:cNvSpPr>
            <a:spLocks noGrp="1" noChangeArrowheads="1"/>
          </p:cNvSpPr>
          <p:nvPr>
            <p:ph type="body" idx="1"/>
          </p:nvPr>
        </p:nvSpPr>
        <p:spPr>
          <a:xfrm>
            <a:off x="0" y="1341438"/>
            <a:ext cx="9144000" cy="5327650"/>
          </a:xfrm>
        </p:spPr>
        <p:txBody>
          <a:bodyPr/>
          <a:lstStyle/>
          <a:p>
            <a:pPr eaLnBrk="1" hangingPunct="1">
              <a:lnSpc>
                <a:spcPct val="80000"/>
              </a:lnSpc>
              <a:buFontTx/>
              <a:buNone/>
            </a:pPr>
            <a:endParaRPr lang="en-GB" altLang="en-US" sz="2000">
              <a:latin typeface="Comic Sans MS" panose="030F0702030302020204" pitchFamily="66" charset="0"/>
            </a:endParaRPr>
          </a:p>
          <a:p>
            <a:pPr eaLnBrk="1" hangingPunct="1">
              <a:lnSpc>
                <a:spcPct val="80000"/>
              </a:lnSpc>
            </a:pPr>
            <a:r>
              <a:rPr lang="en-GB" altLang="en-US" sz="2000">
                <a:latin typeface="Comic Sans MS" panose="030F0702030302020204" pitchFamily="66" charset="0"/>
              </a:rPr>
              <a:t>Religion </a:t>
            </a:r>
            <a:r>
              <a:rPr lang="en-GB" altLang="en-US" sz="2000" u="sng">
                <a:latin typeface="Comic Sans MS" panose="030F0702030302020204" pitchFamily="66" charset="0"/>
              </a:rPr>
              <a:t>can</a:t>
            </a:r>
            <a:r>
              <a:rPr lang="en-GB" altLang="en-US" sz="2000">
                <a:latin typeface="Comic Sans MS" panose="030F0702030302020204" pitchFamily="66" charset="0"/>
              </a:rPr>
              <a:t> be a source of identity on a worldwide scale.</a:t>
            </a:r>
          </a:p>
          <a:p>
            <a:pPr lvl="1" eaLnBrk="1" hangingPunct="1">
              <a:lnSpc>
                <a:spcPct val="80000"/>
              </a:lnSpc>
            </a:pPr>
            <a:endParaRPr lang="en-GB" altLang="en-US" sz="1800">
              <a:latin typeface="Comic Sans MS" panose="030F0702030302020204" pitchFamily="66" charset="0"/>
            </a:endParaRPr>
          </a:p>
          <a:p>
            <a:pPr eaLnBrk="1" hangingPunct="1">
              <a:lnSpc>
                <a:spcPct val="80000"/>
              </a:lnSpc>
            </a:pPr>
            <a:r>
              <a:rPr lang="en-GB" altLang="en-US" sz="2000">
                <a:latin typeface="Comic Sans MS" panose="030F0702030302020204" pitchFamily="66" charset="0"/>
              </a:rPr>
              <a:t>Some religious communities are </a:t>
            </a:r>
            <a:r>
              <a:rPr lang="en-GB" altLang="en-US" sz="2000" i="1">
                <a:latin typeface="Comic Sans MS" panose="030F0702030302020204" pitchFamily="66" charset="0"/>
              </a:rPr>
              <a:t>imagined</a:t>
            </a:r>
            <a:r>
              <a:rPr lang="en-GB" altLang="en-US" sz="2000">
                <a:latin typeface="Comic Sans MS" panose="030F0702030302020204" pitchFamily="66" charset="0"/>
              </a:rPr>
              <a:t> </a:t>
            </a:r>
            <a:r>
              <a:rPr lang="en-GB" altLang="en-US" sz="2000" i="1">
                <a:latin typeface="Comic Sans MS" panose="030F0702030302020204" pitchFamily="66" charset="0"/>
              </a:rPr>
              <a:t>communities</a:t>
            </a:r>
            <a:r>
              <a:rPr lang="en-GB" altLang="en-US" sz="2000">
                <a:latin typeface="Comic Sans MS" panose="030F0702030302020204" pitchFamily="66" charset="0"/>
              </a:rPr>
              <a:t> (interact through global media).</a:t>
            </a:r>
          </a:p>
          <a:p>
            <a:pPr lvl="1" eaLnBrk="1" hangingPunct="1">
              <a:lnSpc>
                <a:spcPct val="80000"/>
              </a:lnSpc>
            </a:pPr>
            <a:endParaRPr lang="en-GB" altLang="en-US" sz="1800">
              <a:latin typeface="Comic Sans MS" panose="030F0702030302020204" pitchFamily="66" charset="0"/>
            </a:endParaRPr>
          </a:p>
          <a:p>
            <a:pPr eaLnBrk="1" hangingPunct="1">
              <a:lnSpc>
                <a:spcPct val="80000"/>
              </a:lnSpc>
            </a:pPr>
            <a:r>
              <a:rPr lang="en-GB" altLang="en-US" sz="2000">
                <a:latin typeface="Comic Sans MS" panose="030F0702030302020204" pitchFamily="66" charset="0"/>
              </a:rPr>
              <a:t>Pentecostal (Christian) and other religion groups often flourish in ‘impersonal’ urban areas. </a:t>
            </a:r>
          </a:p>
          <a:p>
            <a:pPr lvl="1" eaLnBrk="1" hangingPunct="1">
              <a:lnSpc>
                <a:spcPct val="80000"/>
              </a:lnSpc>
            </a:pPr>
            <a:endParaRPr lang="en-GB" altLang="en-US" sz="1800">
              <a:solidFill>
                <a:srgbClr val="FF3399"/>
              </a:solidFill>
              <a:latin typeface="Comic Sans MS" panose="030F0702030302020204" pitchFamily="66" charset="0"/>
            </a:endParaRPr>
          </a:p>
          <a:p>
            <a:pPr eaLnBrk="1" hangingPunct="1">
              <a:lnSpc>
                <a:spcPct val="80000"/>
              </a:lnSpc>
            </a:pPr>
            <a:r>
              <a:rPr lang="en-GB" altLang="en-US" sz="2000">
                <a:solidFill>
                  <a:srgbClr val="800080"/>
                </a:solidFill>
                <a:latin typeface="Comic Sans MS" panose="030F0702030302020204" pitchFamily="66" charset="0"/>
              </a:rPr>
              <a:t>+ the criticisms mentioned previously:</a:t>
            </a:r>
          </a:p>
          <a:p>
            <a:pPr lvl="2" eaLnBrk="1" hangingPunct="1">
              <a:lnSpc>
                <a:spcPct val="80000"/>
              </a:lnSpc>
            </a:pPr>
            <a:r>
              <a:rPr lang="en-US" altLang="en-US" sz="1600">
                <a:solidFill>
                  <a:srgbClr val="800080"/>
                </a:solidFill>
                <a:latin typeface="Comic Sans MS" panose="030F0702030302020204" pitchFamily="66" charset="0"/>
              </a:rPr>
              <a:t>The Orthodox Church and the powerful religious right in America.</a:t>
            </a:r>
          </a:p>
          <a:p>
            <a:pPr lvl="2" eaLnBrk="1" hangingPunct="1">
              <a:lnSpc>
                <a:spcPct val="80000"/>
              </a:lnSpc>
            </a:pPr>
            <a:r>
              <a:rPr lang="en-US" altLang="en-US" sz="1600">
                <a:solidFill>
                  <a:srgbClr val="800080"/>
                </a:solidFill>
                <a:latin typeface="Comic Sans MS" panose="030F0702030302020204" pitchFamily="66" charset="0"/>
              </a:rPr>
              <a:t>An apparent “desecularization,” or at least a “resacralization,” has occurred across the world. </a:t>
            </a:r>
          </a:p>
          <a:p>
            <a:pPr lvl="2" eaLnBrk="1" hangingPunct="1">
              <a:lnSpc>
                <a:spcPct val="80000"/>
              </a:lnSpc>
            </a:pPr>
            <a:r>
              <a:rPr lang="en-US" altLang="en-US" sz="1600">
                <a:solidFill>
                  <a:srgbClr val="800080"/>
                </a:solidFill>
                <a:latin typeface="Comic Sans MS" panose="030F0702030302020204" pitchFamily="66" charset="0"/>
              </a:rPr>
              <a:t>Globalization actually engages Islam rather than denying its relevance. </a:t>
            </a:r>
          </a:p>
          <a:p>
            <a:pPr lvl="2" eaLnBrk="1" hangingPunct="1">
              <a:lnSpc>
                <a:spcPct val="80000"/>
              </a:lnSpc>
            </a:pPr>
            <a:r>
              <a:rPr lang="en-US" altLang="en-US" sz="1600">
                <a:solidFill>
                  <a:srgbClr val="800080"/>
                </a:solidFill>
                <a:latin typeface="Comic Sans MS" panose="030F0702030302020204" pitchFamily="66" charset="0"/>
              </a:rPr>
              <a:t>Within the new public spaces created by globalization, religious identities interact with modern ideas and technologies - </a:t>
            </a:r>
            <a:r>
              <a:rPr lang="en-GB" altLang="en-US" sz="1600">
                <a:solidFill>
                  <a:srgbClr val="800080"/>
                </a:solidFill>
                <a:latin typeface="Comic Sans MS" panose="030F0702030302020204" pitchFamily="66" charset="0"/>
              </a:rPr>
              <a:t>Glocalization</a:t>
            </a:r>
          </a:p>
          <a:p>
            <a:pPr lvl="2" eaLnBrk="1" hangingPunct="1">
              <a:lnSpc>
                <a:spcPct val="80000"/>
              </a:lnSpc>
            </a:pPr>
            <a:r>
              <a:rPr lang="en-GB" altLang="en-US" sz="1600">
                <a:solidFill>
                  <a:srgbClr val="800080"/>
                </a:solidFill>
                <a:latin typeface="Comic Sans MS" panose="030F0702030302020204" pitchFamily="66" charset="0"/>
              </a:rPr>
              <a:t>Globalisation has allowed people to turn their religious </a:t>
            </a:r>
            <a:r>
              <a:rPr lang="en-GB" altLang="en-US" sz="1600">
                <a:solidFill>
                  <a:srgbClr val="800080"/>
                </a:solidFill>
              </a:rPr>
              <a:t>beliefs into actions.</a:t>
            </a:r>
          </a:p>
          <a:p>
            <a:pPr lvl="2" eaLnBrk="1" hangingPunct="1">
              <a:lnSpc>
                <a:spcPct val="80000"/>
              </a:lnSpc>
            </a:pPr>
            <a:r>
              <a:rPr lang="en-GB" altLang="en-US" sz="1600">
                <a:solidFill>
                  <a:srgbClr val="800080"/>
                </a:solidFill>
              </a:rPr>
              <a:t>Religious texts are now more easily accessible. </a:t>
            </a:r>
          </a:p>
          <a:p>
            <a:pPr lvl="2" eaLnBrk="1" hangingPunct="1">
              <a:lnSpc>
                <a:spcPct val="80000"/>
              </a:lnSpc>
            </a:pPr>
            <a:endParaRPr lang="en-GB" altLang="en-US" sz="1600">
              <a:solidFill>
                <a:srgbClr val="800080"/>
              </a:solidFill>
            </a:endParaRPr>
          </a:p>
          <a:p>
            <a:pPr lvl="2" eaLnBrk="1" hangingPunct="1">
              <a:lnSpc>
                <a:spcPct val="80000"/>
              </a:lnSpc>
            </a:pPr>
            <a:endParaRPr lang="en-GB" altLang="en-US" sz="1600">
              <a:solidFill>
                <a:srgbClr val="800080"/>
              </a:solidFill>
            </a:endParaRPr>
          </a:p>
          <a:p>
            <a:pPr lvl="1" eaLnBrk="1" hangingPunct="1">
              <a:lnSpc>
                <a:spcPct val="80000"/>
              </a:lnSpc>
            </a:pPr>
            <a:endParaRPr lang="en-US" altLang="en-US" sz="1800"/>
          </a:p>
        </p:txBody>
      </p:sp>
    </p:spTree>
    <p:extLst>
      <p:ext uri="{BB962C8B-B14F-4D97-AF65-F5344CB8AC3E}">
        <p14:creationId xmlns:p14="http://schemas.microsoft.com/office/powerpoint/2010/main" val="87664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Title: How secularised is society today?</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lstStyle/>
          <a:p>
            <a:r>
              <a:rPr lang="en-GB" dirty="0">
                <a:latin typeface="Candara" panose="020E0502030303020204" pitchFamily="34" charset="0"/>
              </a:rPr>
              <a:t>Long term process whereby religious institutions, beliefs and practices lose social significance</a:t>
            </a:r>
          </a:p>
          <a:p>
            <a:endParaRPr lang="en-US" dirty="0">
              <a:latin typeface="Candara" panose="020E0502030303020204" pitchFamily="34" charset="0"/>
            </a:endParaRPr>
          </a:p>
          <a:p>
            <a:endParaRPr lang="en-GB" dirty="0">
              <a:latin typeface="Candara" panose="020E0502030303020204" pitchFamily="34" charset="0"/>
            </a:endParaRP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Candara" panose="020E0502030303020204" pitchFamily="34" charset="0"/>
              </a:rPr>
              <a:t>Task: Define Secularisation</a:t>
            </a:r>
          </a:p>
        </p:txBody>
      </p:sp>
    </p:spTree>
    <p:extLst>
      <p:ext uri="{BB962C8B-B14F-4D97-AF65-F5344CB8AC3E}">
        <p14:creationId xmlns:p14="http://schemas.microsoft.com/office/powerpoint/2010/main" val="2150497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xmlns="" id="{BDFF6B90-D5E8-4F12-B351-858C4AD52044}"/>
              </a:ext>
            </a:extLst>
          </p:cNvPr>
          <p:cNvSpPr txBox="1">
            <a:spLocks noChangeArrowheads="1"/>
          </p:cNvSpPr>
          <p:nvPr/>
        </p:nvSpPr>
        <p:spPr bwMode="auto">
          <a:xfrm>
            <a:off x="468313" y="0"/>
            <a:ext cx="8229600" cy="1143000"/>
          </a:xfrm>
          <a:prstGeom prst="rect">
            <a:avLst/>
          </a:prstGeom>
          <a:solidFill>
            <a:srgbClr val="FFFFFF"/>
          </a:solidFill>
          <a:ln w="9525">
            <a:noFill/>
            <a:miter lim="800000"/>
            <a:headEnd/>
            <a:tailEnd/>
          </a:ln>
        </p:spPr>
        <p:txBody>
          <a:bodyPr anchor="ctr">
            <a:normAutofit/>
          </a:bodyPr>
          <a:lstStyle/>
          <a:p>
            <a:pPr algn="ctr">
              <a:defRPr/>
            </a:pPr>
            <a:r>
              <a:rPr lang="en-GB" sz="4400" kern="0" dirty="0">
                <a:solidFill>
                  <a:schemeClr val="tx2"/>
                </a:solidFill>
                <a:effectLst>
                  <a:outerShdw blurRad="38100" dist="38100" dir="2700000" algn="tl">
                    <a:srgbClr val="C0C0C0"/>
                  </a:outerShdw>
                </a:effectLst>
                <a:latin typeface="Comic Sans MS" pitchFamily="66" charset="0"/>
                <a:ea typeface="+mj-ea"/>
                <a:cs typeface="+mj-cs"/>
              </a:rPr>
              <a:t>Explanation Number 4:</a:t>
            </a:r>
          </a:p>
        </p:txBody>
      </p:sp>
      <p:sp>
        <p:nvSpPr>
          <p:cNvPr id="21507" name="Rectangle 2">
            <a:extLst>
              <a:ext uri="{FF2B5EF4-FFF2-40B4-BE49-F238E27FC236}">
                <a16:creationId xmlns:a16="http://schemas.microsoft.com/office/drawing/2014/main" xmlns="" id="{2BDD0C73-FBE5-404C-9C8E-53E9040906C3}"/>
              </a:ext>
            </a:extLst>
          </p:cNvPr>
          <p:cNvSpPr>
            <a:spLocks noGrp="1" noChangeArrowheads="1"/>
          </p:cNvSpPr>
          <p:nvPr>
            <p:ph type="title"/>
          </p:nvPr>
        </p:nvSpPr>
        <p:spPr>
          <a:xfrm>
            <a:off x="468313" y="981075"/>
            <a:ext cx="8229600" cy="1143000"/>
          </a:xfrm>
        </p:spPr>
        <p:txBody>
          <a:bodyPr/>
          <a:lstStyle/>
          <a:p>
            <a:pPr eaLnBrk="1" hangingPunct="1"/>
            <a:r>
              <a:rPr lang="en-GB" altLang="en-US">
                <a:solidFill>
                  <a:srgbClr val="FF0000"/>
                </a:solidFill>
                <a:latin typeface="Comic Sans MS" panose="030F0702030302020204" pitchFamily="66" charset="0"/>
              </a:rPr>
              <a:t>Religious diversity</a:t>
            </a:r>
            <a:endParaRPr lang="en-US" altLang="en-US">
              <a:solidFill>
                <a:srgbClr val="FF0000"/>
              </a:solidFill>
              <a:latin typeface="Comic Sans MS" panose="030F0702030302020204" pitchFamily="66" charset="0"/>
            </a:endParaRPr>
          </a:p>
        </p:txBody>
      </p:sp>
      <p:sp>
        <p:nvSpPr>
          <p:cNvPr id="21508" name="Rectangle 3">
            <a:extLst>
              <a:ext uri="{FF2B5EF4-FFF2-40B4-BE49-F238E27FC236}">
                <a16:creationId xmlns:a16="http://schemas.microsoft.com/office/drawing/2014/main" xmlns="" id="{4800B591-BA0F-498B-AD90-8C95B671B236}"/>
              </a:ext>
            </a:extLst>
          </p:cNvPr>
          <p:cNvSpPr>
            <a:spLocks noGrp="1" noChangeArrowheads="1"/>
          </p:cNvSpPr>
          <p:nvPr>
            <p:ph type="body" idx="1"/>
          </p:nvPr>
        </p:nvSpPr>
        <p:spPr>
          <a:xfrm>
            <a:off x="0" y="2332038"/>
            <a:ext cx="9144000" cy="4525962"/>
          </a:xfrm>
        </p:spPr>
        <p:txBody>
          <a:bodyPr/>
          <a:lstStyle/>
          <a:p>
            <a:pPr eaLnBrk="1" hangingPunct="1">
              <a:lnSpc>
                <a:spcPct val="80000"/>
              </a:lnSpc>
            </a:pPr>
            <a:r>
              <a:rPr lang="en-GB" altLang="en-US" sz="2800">
                <a:solidFill>
                  <a:schemeClr val="accent2"/>
                </a:solidFill>
                <a:latin typeface="Comic Sans MS" panose="030F0702030302020204" pitchFamily="66" charset="0"/>
              </a:rPr>
              <a:t>According to Berger (1969), another cause of secularisation is the trend towards religious diversity.</a:t>
            </a:r>
          </a:p>
          <a:p>
            <a:pPr lvl="1" eaLnBrk="1" hangingPunct="1">
              <a:lnSpc>
                <a:spcPct val="80000"/>
              </a:lnSpc>
            </a:pPr>
            <a:r>
              <a:rPr lang="en-GB" altLang="en-US" sz="2400">
                <a:solidFill>
                  <a:schemeClr val="accent2"/>
                </a:solidFill>
                <a:latin typeface="Comic Sans MS" panose="030F0702030302020204" pitchFamily="66" charset="0"/>
              </a:rPr>
              <a:t>Instead of there being only one religious organisation and only one interpretation of the faith, there are many.</a:t>
            </a:r>
          </a:p>
          <a:p>
            <a:pPr eaLnBrk="1" hangingPunct="1">
              <a:lnSpc>
                <a:spcPct val="80000"/>
              </a:lnSpc>
            </a:pPr>
            <a:r>
              <a:rPr lang="en-GB" altLang="en-US" sz="2800">
                <a:solidFill>
                  <a:srgbClr val="00B050"/>
                </a:solidFill>
                <a:latin typeface="Comic Sans MS" panose="030F0702030302020204" pitchFamily="66" charset="0"/>
              </a:rPr>
              <a:t>In the middle ages, the Catholic Church held an absolute monopoly with no competition.</a:t>
            </a:r>
          </a:p>
          <a:p>
            <a:pPr lvl="1" eaLnBrk="1" hangingPunct="1">
              <a:lnSpc>
                <a:spcPct val="80000"/>
              </a:lnSpc>
            </a:pPr>
            <a:r>
              <a:rPr lang="en-GB" altLang="en-US" sz="2400">
                <a:solidFill>
                  <a:srgbClr val="00B050"/>
                </a:solidFill>
                <a:latin typeface="Comic Sans MS" panose="030F0702030302020204" pitchFamily="66" charset="0"/>
              </a:rPr>
              <a:t>As a result a set of beliefs were shared by all.</a:t>
            </a:r>
          </a:p>
          <a:p>
            <a:pPr lvl="1" eaLnBrk="1" hangingPunct="1">
              <a:lnSpc>
                <a:spcPct val="80000"/>
              </a:lnSpc>
            </a:pPr>
            <a:r>
              <a:rPr lang="en-GB" altLang="en-US" sz="2400">
                <a:solidFill>
                  <a:srgbClr val="00B050"/>
                </a:solidFill>
                <a:latin typeface="Comic Sans MS" panose="030F0702030302020204" pitchFamily="66" charset="0"/>
              </a:rPr>
              <a:t>Giving beliefs greater plausibility because they had no challengers and the Church’s version of the truth was unquestioned. </a:t>
            </a:r>
          </a:p>
          <a:p>
            <a:pPr eaLnBrk="1" hangingPunct="1">
              <a:lnSpc>
                <a:spcPct val="80000"/>
              </a:lnSpc>
            </a:pPr>
            <a:endParaRPr lang="en-US" altLang="en-US" sz="2800">
              <a:solidFill>
                <a:schemeClr val="folHlink"/>
              </a:solidFill>
            </a:endParaRPr>
          </a:p>
        </p:txBody>
      </p:sp>
      <p:pic>
        <p:nvPicPr>
          <p:cNvPr id="21509" name="Picture 5" descr="ANd9GcSVkO-6Qg4iTZam99ZZS8cRqgebUkghWcuOqT4NLwVJnlJEpxOZ">
            <a:extLst>
              <a:ext uri="{FF2B5EF4-FFF2-40B4-BE49-F238E27FC236}">
                <a16:creationId xmlns:a16="http://schemas.microsoft.com/office/drawing/2014/main" xmlns="" id="{2A53DA63-1113-4589-BDA2-4CB41262E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692150"/>
            <a:ext cx="1547812"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8452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6DD682DE-68DC-4E6F-8EE7-2D2A644E2580}"/>
              </a:ext>
            </a:extLst>
          </p:cNvPr>
          <p:cNvSpPr>
            <a:spLocks noGrp="1" noChangeArrowheads="1"/>
          </p:cNvSpPr>
          <p:nvPr>
            <p:ph type="title"/>
          </p:nvPr>
        </p:nvSpPr>
        <p:spPr/>
        <p:txBody>
          <a:bodyPr/>
          <a:lstStyle/>
          <a:p>
            <a:pPr eaLnBrk="1" hangingPunct="1"/>
            <a:r>
              <a:rPr lang="en-GB" altLang="en-US">
                <a:solidFill>
                  <a:srgbClr val="FF3399"/>
                </a:solidFill>
                <a:latin typeface="Comic Sans MS" panose="030F0702030302020204" pitchFamily="66" charset="0"/>
              </a:rPr>
              <a:t>What happened?</a:t>
            </a:r>
            <a:endParaRPr lang="en-US" altLang="en-US">
              <a:solidFill>
                <a:srgbClr val="FF3399"/>
              </a:solidFill>
              <a:latin typeface="Comic Sans MS" panose="030F0702030302020204" pitchFamily="66" charset="0"/>
            </a:endParaRPr>
          </a:p>
        </p:txBody>
      </p:sp>
      <p:sp>
        <p:nvSpPr>
          <p:cNvPr id="16387" name="Rectangle 3">
            <a:extLst>
              <a:ext uri="{FF2B5EF4-FFF2-40B4-BE49-F238E27FC236}">
                <a16:creationId xmlns:a16="http://schemas.microsoft.com/office/drawing/2014/main" xmlns="" id="{27A4F8EB-BD35-43BF-8E3D-0E2514533A03}"/>
              </a:ext>
            </a:extLst>
          </p:cNvPr>
          <p:cNvSpPr>
            <a:spLocks noGrp="1" noChangeArrowheads="1"/>
          </p:cNvSpPr>
          <p:nvPr>
            <p:ph type="body" idx="1"/>
          </p:nvPr>
        </p:nvSpPr>
        <p:spPr/>
        <p:txBody>
          <a:bodyPr>
            <a:normAutofit lnSpcReduction="10000"/>
          </a:bodyPr>
          <a:lstStyle/>
          <a:p>
            <a:pPr eaLnBrk="1" hangingPunct="1">
              <a:lnSpc>
                <a:spcPct val="80000"/>
              </a:lnSpc>
              <a:defRPr/>
            </a:pPr>
            <a:r>
              <a:rPr lang="en-GB" sz="2400" dirty="0">
                <a:solidFill>
                  <a:schemeClr val="accent2"/>
                </a:solidFill>
                <a:latin typeface="Comic Sans MS" pitchFamily="66" charset="0"/>
              </a:rPr>
              <a:t>The protestant reformation</a:t>
            </a:r>
          </a:p>
          <a:p>
            <a:pPr lvl="1" eaLnBrk="1" hangingPunct="1">
              <a:lnSpc>
                <a:spcPct val="80000"/>
              </a:lnSpc>
              <a:defRPr/>
            </a:pPr>
            <a:r>
              <a:rPr lang="en-GB" sz="2000" dirty="0">
                <a:solidFill>
                  <a:schemeClr val="accent2"/>
                </a:solidFill>
                <a:latin typeface="Comic Sans MS" pitchFamily="66" charset="0"/>
              </a:rPr>
              <a:t>Since the protestant reformation, the number and variety of religious organisations has continued to grow. </a:t>
            </a:r>
          </a:p>
          <a:p>
            <a:pPr lvl="1" eaLnBrk="1" hangingPunct="1">
              <a:lnSpc>
                <a:spcPct val="80000"/>
              </a:lnSpc>
              <a:defRPr/>
            </a:pPr>
            <a:r>
              <a:rPr lang="en-GB" sz="2000" dirty="0">
                <a:solidFill>
                  <a:schemeClr val="accent2"/>
                </a:solidFill>
                <a:latin typeface="Comic Sans MS" pitchFamily="66" charset="0"/>
              </a:rPr>
              <a:t>With the arrival of this religious diversity, no church can now claim an unchallenged monopoly of the truth.</a:t>
            </a:r>
          </a:p>
          <a:p>
            <a:pPr eaLnBrk="1" hangingPunct="1">
              <a:lnSpc>
                <a:spcPct val="80000"/>
              </a:lnSpc>
              <a:defRPr/>
            </a:pPr>
            <a:r>
              <a:rPr lang="en-GB" sz="2400" dirty="0">
                <a:solidFill>
                  <a:schemeClr val="accent1">
                    <a:lumMod val="25000"/>
                  </a:schemeClr>
                </a:solidFill>
                <a:latin typeface="Comic Sans MS" pitchFamily="66" charset="0"/>
              </a:rPr>
              <a:t>Therefore society is no longer unified under the single </a:t>
            </a:r>
            <a:r>
              <a:rPr lang="en-GB" sz="2400" i="1" dirty="0">
                <a:solidFill>
                  <a:schemeClr val="accent1">
                    <a:lumMod val="25000"/>
                  </a:schemeClr>
                </a:solidFill>
                <a:latin typeface="Comic Sans MS" pitchFamily="66" charset="0"/>
              </a:rPr>
              <a:t>sacred canopy</a:t>
            </a:r>
            <a:r>
              <a:rPr lang="en-GB" sz="2400" dirty="0">
                <a:solidFill>
                  <a:schemeClr val="accent1">
                    <a:lumMod val="25000"/>
                  </a:schemeClr>
                </a:solidFill>
                <a:latin typeface="Comic Sans MS" pitchFamily="66" charset="0"/>
              </a:rPr>
              <a:t> provided by one church.</a:t>
            </a:r>
          </a:p>
          <a:p>
            <a:pPr lvl="1" eaLnBrk="1" hangingPunct="1">
              <a:lnSpc>
                <a:spcPct val="80000"/>
              </a:lnSpc>
              <a:defRPr/>
            </a:pPr>
            <a:r>
              <a:rPr lang="en-GB" sz="2000" dirty="0">
                <a:solidFill>
                  <a:schemeClr val="accent1">
                    <a:lumMod val="25000"/>
                  </a:schemeClr>
                </a:solidFill>
                <a:latin typeface="Comic Sans MS" pitchFamily="66" charset="0"/>
              </a:rPr>
              <a:t>Religious diversity creates a </a:t>
            </a:r>
            <a:r>
              <a:rPr lang="en-GB" sz="2000" i="1" dirty="0">
                <a:solidFill>
                  <a:schemeClr val="accent1">
                    <a:lumMod val="25000"/>
                  </a:schemeClr>
                </a:solidFill>
                <a:latin typeface="Comic Sans MS" pitchFamily="66" charset="0"/>
              </a:rPr>
              <a:t>pluralistic of life world </a:t>
            </a:r>
            <a:r>
              <a:rPr lang="en-GB" sz="2000" dirty="0">
                <a:solidFill>
                  <a:schemeClr val="accent1">
                    <a:lumMod val="25000"/>
                  </a:schemeClr>
                </a:solidFill>
                <a:latin typeface="Comic Sans MS" pitchFamily="66" charset="0"/>
              </a:rPr>
              <a:t>–where people’s views vary.</a:t>
            </a:r>
          </a:p>
          <a:p>
            <a:pPr eaLnBrk="1" hangingPunct="1">
              <a:lnSpc>
                <a:spcPct val="80000"/>
              </a:lnSpc>
              <a:defRPr/>
            </a:pPr>
            <a:r>
              <a:rPr lang="en-GB" sz="2400" dirty="0">
                <a:solidFill>
                  <a:srgbClr val="FF0000"/>
                </a:solidFill>
                <a:latin typeface="Comic Sans MS" pitchFamily="66" charset="0"/>
              </a:rPr>
              <a:t>Berger argues that this creates a </a:t>
            </a:r>
            <a:r>
              <a:rPr lang="en-GB" sz="2400" b="1" dirty="0">
                <a:solidFill>
                  <a:srgbClr val="FF0000"/>
                </a:solidFill>
                <a:latin typeface="Comic Sans MS" pitchFamily="66" charset="0"/>
              </a:rPr>
              <a:t>crisis of credibility</a:t>
            </a:r>
            <a:r>
              <a:rPr lang="en-GB" sz="2400" dirty="0">
                <a:solidFill>
                  <a:srgbClr val="FF0000"/>
                </a:solidFill>
                <a:latin typeface="Comic Sans MS" pitchFamily="66" charset="0"/>
              </a:rPr>
              <a:t> for religion. </a:t>
            </a:r>
          </a:p>
          <a:p>
            <a:pPr lvl="1" eaLnBrk="1" hangingPunct="1">
              <a:lnSpc>
                <a:spcPct val="80000"/>
              </a:lnSpc>
              <a:defRPr/>
            </a:pPr>
            <a:r>
              <a:rPr lang="en-GB" sz="2000" dirty="0">
                <a:solidFill>
                  <a:srgbClr val="FF0000"/>
                </a:solidFill>
                <a:latin typeface="Comic Sans MS" pitchFamily="66" charset="0"/>
              </a:rPr>
              <a:t>When there are alternative versions of religion to choose between, people are likely to question all of them.</a:t>
            </a:r>
          </a:p>
          <a:p>
            <a:pPr lvl="1" eaLnBrk="1" hangingPunct="1">
              <a:lnSpc>
                <a:spcPct val="80000"/>
              </a:lnSpc>
              <a:defRPr/>
            </a:pPr>
            <a:r>
              <a:rPr lang="en-GB" sz="2000" dirty="0">
                <a:solidFill>
                  <a:srgbClr val="FF0000"/>
                </a:solidFill>
                <a:latin typeface="Comic Sans MS" pitchFamily="66" charset="0"/>
              </a:rPr>
              <a:t>Religion becomes relative rather than absolute.</a:t>
            </a:r>
          </a:p>
          <a:p>
            <a:pPr lvl="2" eaLnBrk="1" hangingPunct="1">
              <a:lnSpc>
                <a:spcPct val="80000"/>
              </a:lnSpc>
              <a:defRPr/>
            </a:pPr>
            <a:r>
              <a:rPr lang="en-GB" sz="1800" dirty="0">
                <a:solidFill>
                  <a:srgbClr val="FF0000"/>
                </a:solidFill>
                <a:latin typeface="Comic Sans MS" pitchFamily="66" charset="0"/>
              </a:rPr>
              <a:t>What is true or false becomes simply a personal point of view.</a:t>
            </a:r>
          </a:p>
        </p:txBody>
      </p:sp>
      <p:pic>
        <p:nvPicPr>
          <p:cNvPr id="22532" name="Picture 5" descr="ANd9GcT5fmmCKK_KbIKZrntDPwCvMUwFTHq97-mvv7meGRB45gS4Va2o">
            <a:extLst>
              <a:ext uri="{FF2B5EF4-FFF2-40B4-BE49-F238E27FC236}">
                <a16:creationId xmlns:a16="http://schemas.microsoft.com/office/drawing/2014/main" xmlns="" id="{0D5C4531-F3F8-400C-B44F-A85354DAE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8225" y="346075"/>
            <a:ext cx="1425575"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8485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1365F74A-A994-4864-80B4-294B09B22D66}"/>
              </a:ext>
            </a:extLst>
          </p:cNvPr>
          <p:cNvSpPr>
            <a:spLocks noGrp="1" noChangeArrowheads="1"/>
          </p:cNvSpPr>
          <p:nvPr>
            <p:ph type="title"/>
          </p:nvPr>
        </p:nvSpPr>
        <p:spPr/>
        <p:txBody>
          <a:bodyPr/>
          <a:lstStyle/>
          <a:p>
            <a:pPr eaLnBrk="1" hangingPunct="1"/>
            <a:r>
              <a:rPr lang="en-GB" altLang="en-US">
                <a:solidFill>
                  <a:srgbClr val="FF0000"/>
                </a:solidFill>
                <a:latin typeface="Comic Sans MS" panose="030F0702030302020204" pitchFamily="66" charset="0"/>
              </a:rPr>
              <a:t>Discuss</a:t>
            </a:r>
            <a:endParaRPr lang="en-US" altLang="en-US">
              <a:solidFill>
                <a:srgbClr val="FF0000"/>
              </a:solidFill>
              <a:latin typeface="Comic Sans MS" panose="030F0702030302020204" pitchFamily="66" charset="0"/>
            </a:endParaRPr>
          </a:p>
        </p:txBody>
      </p:sp>
      <p:sp>
        <p:nvSpPr>
          <p:cNvPr id="23555" name="Rectangle 3">
            <a:extLst>
              <a:ext uri="{FF2B5EF4-FFF2-40B4-BE49-F238E27FC236}">
                <a16:creationId xmlns:a16="http://schemas.microsoft.com/office/drawing/2014/main" xmlns="" id="{F41D9E93-B90E-4EC5-AB42-E17213904BE3}"/>
              </a:ext>
            </a:extLst>
          </p:cNvPr>
          <p:cNvSpPr>
            <a:spLocks noGrp="1" noChangeArrowheads="1"/>
          </p:cNvSpPr>
          <p:nvPr>
            <p:ph type="body" idx="1"/>
          </p:nvPr>
        </p:nvSpPr>
        <p:spPr/>
        <p:txBody>
          <a:bodyPr/>
          <a:lstStyle/>
          <a:p>
            <a:pPr eaLnBrk="1" hangingPunct="1"/>
            <a:endParaRPr lang="en-GB" altLang="en-US">
              <a:latin typeface="Comic Sans MS" panose="030F0702030302020204" pitchFamily="66" charset="0"/>
            </a:endParaRPr>
          </a:p>
          <a:p>
            <a:pPr algn="ctr" eaLnBrk="1" hangingPunct="1">
              <a:buFontTx/>
              <a:buNone/>
            </a:pPr>
            <a:r>
              <a:rPr lang="en-GB" altLang="en-US" i="1">
                <a:solidFill>
                  <a:schemeClr val="accent2"/>
                </a:solidFill>
                <a:latin typeface="Comic Sans MS" panose="030F0702030302020204" pitchFamily="66" charset="0"/>
              </a:rPr>
              <a:t>“The increase in different religions within Britain have meant people have begun to ‘believe’ less”</a:t>
            </a:r>
          </a:p>
          <a:p>
            <a:pPr eaLnBrk="1" hangingPunct="1"/>
            <a:endParaRPr lang="en-GB" altLang="en-US" b="1">
              <a:solidFill>
                <a:srgbClr val="FF3399"/>
              </a:solidFill>
              <a:latin typeface="Comic Sans MS" panose="030F0702030302020204" pitchFamily="66" charset="0"/>
            </a:endParaRPr>
          </a:p>
          <a:p>
            <a:pPr algn="ctr" eaLnBrk="1" hangingPunct="1">
              <a:buFontTx/>
              <a:buNone/>
            </a:pPr>
            <a:r>
              <a:rPr lang="en-GB" altLang="en-US" b="1">
                <a:solidFill>
                  <a:srgbClr val="FF3399"/>
                </a:solidFill>
                <a:latin typeface="Comic Sans MS" panose="030F0702030302020204" pitchFamily="66" charset="0"/>
              </a:rPr>
              <a:t>To what extent do you think this is true?</a:t>
            </a:r>
          </a:p>
          <a:p>
            <a:pPr eaLnBrk="1" hangingPunct="1">
              <a:buFontTx/>
              <a:buNone/>
            </a:pPr>
            <a:endParaRPr lang="en-GB" altLang="en-US" b="1">
              <a:solidFill>
                <a:srgbClr val="FF3399"/>
              </a:solidFill>
            </a:endParaRPr>
          </a:p>
        </p:txBody>
      </p:sp>
      <p:pic>
        <p:nvPicPr>
          <p:cNvPr id="23556" name="Picture 4" descr="religious_diversity">
            <a:extLst>
              <a:ext uri="{FF2B5EF4-FFF2-40B4-BE49-F238E27FC236}">
                <a16:creationId xmlns:a16="http://schemas.microsoft.com/office/drawing/2014/main" xmlns="" id="{00AC52A6-4FF0-4E38-9F25-CA9B683E55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0"/>
            <a:ext cx="1692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0723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ANd9GcRlZdwWCH4RvX37KV0N0LxiZWmlIkxwID2zZAAZMnUu7uVHVGhpHjBSX1kP">
            <a:extLst>
              <a:ext uri="{FF2B5EF4-FFF2-40B4-BE49-F238E27FC236}">
                <a16:creationId xmlns:a16="http://schemas.microsoft.com/office/drawing/2014/main" xmlns="" id="{CA1F0FEB-80CC-4450-9A52-B96A43E642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10200"/>
            <a:ext cx="11414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Rectangle 2">
            <a:extLst>
              <a:ext uri="{FF2B5EF4-FFF2-40B4-BE49-F238E27FC236}">
                <a16:creationId xmlns:a16="http://schemas.microsoft.com/office/drawing/2014/main" xmlns="" id="{0E469D45-84FD-463D-97A0-DAA46ADB00F4}"/>
              </a:ext>
            </a:extLst>
          </p:cNvPr>
          <p:cNvSpPr>
            <a:spLocks noGrp="1" noChangeArrowheads="1"/>
          </p:cNvSpPr>
          <p:nvPr>
            <p:ph type="title"/>
          </p:nvPr>
        </p:nvSpPr>
        <p:spPr>
          <a:xfrm>
            <a:off x="0" y="908050"/>
            <a:ext cx="9144000" cy="1143000"/>
          </a:xfrm>
        </p:spPr>
        <p:txBody>
          <a:bodyPr/>
          <a:lstStyle/>
          <a:p>
            <a:pPr eaLnBrk="1" hangingPunct="1">
              <a:defRPr/>
            </a:pPr>
            <a:r>
              <a:rPr lang="en-GB" dirty="0">
                <a:solidFill>
                  <a:schemeClr val="accent1">
                    <a:lumMod val="25000"/>
                  </a:schemeClr>
                </a:solidFill>
                <a:latin typeface="Comic Sans MS" pitchFamily="66" charset="0"/>
              </a:rPr>
              <a:t>Cultural defence and transition</a:t>
            </a:r>
            <a:endParaRPr lang="en-US" dirty="0">
              <a:solidFill>
                <a:schemeClr val="accent1">
                  <a:lumMod val="25000"/>
                </a:schemeClr>
              </a:solidFill>
              <a:latin typeface="Comic Sans MS" pitchFamily="66" charset="0"/>
            </a:endParaRPr>
          </a:p>
        </p:txBody>
      </p:sp>
      <p:sp>
        <p:nvSpPr>
          <p:cNvPr id="24580" name="Rectangle 3">
            <a:extLst>
              <a:ext uri="{FF2B5EF4-FFF2-40B4-BE49-F238E27FC236}">
                <a16:creationId xmlns:a16="http://schemas.microsoft.com/office/drawing/2014/main" xmlns="" id="{F31BA6AB-B23D-4CCC-B50C-883C0150E476}"/>
              </a:ext>
            </a:extLst>
          </p:cNvPr>
          <p:cNvSpPr>
            <a:spLocks noGrp="1" noChangeArrowheads="1"/>
          </p:cNvSpPr>
          <p:nvPr>
            <p:ph type="body" idx="1"/>
          </p:nvPr>
        </p:nvSpPr>
        <p:spPr>
          <a:xfrm>
            <a:off x="0" y="1989138"/>
            <a:ext cx="9144000" cy="4525962"/>
          </a:xfrm>
        </p:spPr>
        <p:txBody>
          <a:bodyPr/>
          <a:lstStyle/>
          <a:p>
            <a:pPr eaLnBrk="1" hangingPunct="1">
              <a:lnSpc>
                <a:spcPct val="90000"/>
              </a:lnSpc>
            </a:pPr>
            <a:r>
              <a:rPr lang="en-GB" altLang="en-US">
                <a:solidFill>
                  <a:srgbClr val="FF0000"/>
                </a:solidFill>
                <a:latin typeface="Comic Sans MS" panose="030F0702030302020204" pitchFamily="66" charset="0"/>
              </a:rPr>
              <a:t>Bruce identifies two counter-trends that go against secularisation theory.</a:t>
            </a:r>
          </a:p>
          <a:p>
            <a:pPr lvl="1" eaLnBrk="1" hangingPunct="1">
              <a:lnSpc>
                <a:spcPct val="90000"/>
              </a:lnSpc>
            </a:pPr>
            <a:r>
              <a:rPr lang="en-GB" altLang="en-US" b="1">
                <a:solidFill>
                  <a:srgbClr val="666699"/>
                </a:solidFill>
                <a:latin typeface="Comic Sans MS" panose="030F0702030302020204" pitchFamily="66" charset="0"/>
              </a:rPr>
              <a:t>Cultural defence</a:t>
            </a:r>
          </a:p>
          <a:p>
            <a:pPr lvl="2" eaLnBrk="1" hangingPunct="1">
              <a:lnSpc>
                <a:spcPct val="90000"/>
              </a:lnSpc>
            </a:pPr>
            <a:r>
              <a:rPr lang="en-GB" altLang="en-US">
                <a:solidFill>
                  <a:srgbClr val="666699"/>
                </a:solidFill>
                <a:latin typeface="Comic Sans MS" panose="030F0702030302020204" pitchFamily="66" charset="0"/>
              </a:rPr>
              <a:t>Religion provides a focal point for the defence of national, ethnic, local or group identity, </a:t>
            </a:r>
          </a:p>
          <a:p>
            <a:pPr lvl="3" eaLnBrk="1" hangingPunct="1">
              <a:lnSpc>
                <a:spcPct val="90000"/>
              </a:lnSpc>
            </a:pPr>
            <a:r>
              <a:rPr lang="en-GB" altLang="en-US">
                <a:solidFill>
                  <a:srgbClr val="666699"/>
                </a:solidFill>
                <a:latin typeface="Comic Sans MS" panose="030F0702030302020204" pitchFamily="66" charset="0"/>
              </a:rPr>
              <a:t>For example the popularity of Catholicism in Poland before the fall of communism.</a:t>
            </a:r>
          </a:p>
          <a:p>
            <a:pPr lvl="1" eaLnBrk="1" hangingPunct="1">
              <a:lnSpc>
                <a:spcPct val="90000"/>
              </a:lnSpc>
            </a:pPr>
            <a:r>
              <a:rPr lang="en-GB" altLang="en-US" b="1">
                <a:solidFill>
                  <a:srgbClr val="FF3399"/>
                </a:solidFill>
                <a:latin typeface="Comic Sans MS" panose="030F0702030302020204" pitchFamily="66" charset="0"/>
              </a:rPr>
              <a:t>Cultural transition</a:t>
            </a:r>
          </a:p>
          <a:p>
            <a:pPr lvl="2" eaLnBrk="1" hangingPunct="1">
              <a:lnSpc>
                <a:spcPct val="90000"/>
              </a:lnSpc>
            </a:pPr>
            <a:r>
              <a:rPr lang="en-GB" altLang="en-US">
                <a:solidFill>
                  <a:srgbClr val="FF3399"/>
                </a:solidFill>
                <a:latin typeface="Comic Sans MS" panose="030F0702030302020204" pitchFamily="66" charset="0"/>
              </a:rPr>
              <a:t>Religion provides support and a sense of community for ethnic groups such as migrants to a different country or culture.</a:t>
            </a:r>
          </a:p>
          <a:p>
            <a:pPr lvl="2" eaLnBrk="1" hangingPunct="1">
              <a:lnSpc>
                <a:spcPct val="90000"/>
              </a:lnSpc>
              <a:buFontTx/>
              <a:buNone/>
            </a:pPr>
            <a:endParaRPr lang="en-US" altLang="en-US"/>
          </a:p>
        </p:txBody>
      </p:sp>
      <p:sp>
        <p:nvSpPr>
          <p:cNvPr id="5" name="Rectangle 2">
            <a:extLst>
              <a:ext uri="{FF2B5EF4-FFF2-40B4-BE49-F238E27FC236}">
                <a16:creationId xmlns:a16="http://schemas.microsoft.com/office/drawing/2014/main" xmlns="" id="{FAB4E4DA-D798-42B0-872C-594B6E7AEC7F}"/>
              </a:ext>
            </a:extLst>
          </p:cNvPr>
          <p:cNvSpPr txBox="1">
            <a:spLocks noChangeArrowheads="1"/>
          </p:cNvSpPr>
          <p:nvPr/>
        </p:nvSpPr>
        <p:spPr bwMode="auto">
          <a:xfrm>
            <a:off x="539750" y="0"/>
            <a:ext cx="8229600" cy="1143000"/>
          </a:xfrm>
          <a:prstGeom prst="rect">
            <a:avLst/>
          </a:prstGeom>
          <a:solidFill>
            <a:srgbClr val="FFFFFF"/>
          </a:solidFill>
          <a:ln w="9525">
            <a:noFill/>
            <a:miter lim="800000"/>
            <a:headEnd/>
            <a:tailEnd/>
          </a:ln>
        </p:spPr>
        <p:txBody>
          <a:bodyPr anchor="ctr">
            <a:normAutofit/>
          </a:bodyPr>
          <a:lstStyle/>
          <a:p>
            <a:pPr algn="ctr">
              <a:defRPr/>
            </a:pPr>
            <a:r>
              <a:rPr lang="en-GB" sz="4400" kern="0" dirty="0">
                <a:solidFill>
                  <a:schemeClr val="tx2"/>
                </a:solidFill>
                <a:effectLst>
                  <a:outerShdw blurRad="38100" dist="38100" dir="2700000" algn="tl">
                    <a:srgbClr val="C0C0C0"/>
                  </a:outerShdw>
                </a:effectLst>
                <a:latin typeface="Comic Sans MS" pitchFamily="66" charset="0"/>
                <a:ea typeface="+mj-ea"/>
                <a:cs typeface="+mj-cs"/>
              </a:rPr>
              <a:t>Explanation Number 5:</a:t>
            </a:r>
          </a:p>
        </p:txBody>
      </p:sp>
    </p:spTree>
    <p:extLst>
      <p:ext uri="{BB962C8B-B14F-4D97-AF65-F5344CB8AC3E}">
        <p14:creationId xmlns:p14="http://schemas.microsoft.com/office/powerpoint/2010/main" val="2373966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6F6E520D-AD10-4545-9CF6-14E1B3C43AAC}"/>
              </a:ext>
            </a:extLst>
          </p:cNvPr>
          <p:cNvSpPr>
            <a:spLocks noGrp="1" noChangeArrowheads="1"/>
          </p:cNvSpPr>
          <p:nvPr>
            <p:ph type="title"/>
          </p:nvPr>
        </p:nvSpPr>
        <p:spPr/>
        <p:txBody>
          <a:bodyPr/>
          <a:lstStyle/>
          <a:p>
            <a:pPr eaLnBrk="1" hangingPunct="1"/>
            <a:r>
              <a:rPr lang="en-GB" altLang="en-US">
                <a:solidFill>
                  <a:srgbClr val="FF0000"/>
                </a:solidFill>
                <a:latin typeface="Comic Sans MS" panose="030F0702030302020204" pitchFamily="66" charset="0"/>
              </a:rPr>
              <a:t>However…</a:t>
            </a:r>
            <a:endParaRPr lang="en-US" altLang="en-US">
              <a:solidFill>
                <a:srgbClr val="FF0000"/>
              </a:solidFill>
              <a:latin typeface="Comic Sans MS" panose="030F0702030302020204" pitchFamily="66" charset="0"/>
            </a:endParaRPr>
          </a:p>
        </p:txBody>
      </p:sp>
      <p:sp>
        <p:nvSpPr>
          <p:cNvPr id="21507" name="Rectangle 3">
            <a:extLst>
              <a:ext uri="{FF2B5EF4-FFF2-40B4-BE49-F238E27FC236}">
                <a16:creationId xmlns:a16="http://schemas.microsoft.com/office/drawing/2014/main" xmlns="" id="{D9D43B4C-F992-4CF8-8648-9F1317FC746E}"/>
              </a:ext>
            </a:extLst>
          </p:cNvPr>
          <p:cNvSpPr>
            <a:spLocks noGrp="1" noChangeArrowheads="1"/>
          </p:cNvSpPr>
          <p:nvPr>
            <p:ph type="body" idx="1"/>
          </p:nvPr>
        </p:nvSpPr>
        <p:spPr/>
        <p:txBody>
          <a:bodyPr/>
          <a:lstStyle/>
          <a:p>
            <a:pPr eaLnBrk="1" hangingPunct="1">
              <a:lnSpc>
                <a:spcPct val="90000"/>
              </a:lnSpc>
              <a:defRPr/>
            </a:pPr>
            <a:r>
              <a:rPr lang="en-GB" dirty="0">
                <a:solidFill>
                  <a:srgbClr val="666699"/>
                </a:solidFill>
                <a:latin typeface="Comic Sans MS" pitchFamily="66" charset="0"/>
              </a:rPr>
              <a:t>Bruce argues that religion survives in such situations only because it is a focus for group identity.</a:t>
            </a:r>
          </a:p>
          <a:p>
            <a:pPr eaLnBrk="1" hangingPunct="1">
              <a:lnSpc>
                <a:spcPct val="90000"/>
              </a:lnSpc>
              <a:defRPr/>
            </a:pPr>
            <a:r>
              <a:rPr lang="en-GB" dirty="0">
                <a:solidFill>
                  <a:schemeClr val="accent1">
                    <a:lumMod val="25000"/>
                  </a:schemeClr>
                </a:solidFill>
                <a:latin typeface="Comic Sans MS" pitchFamily="66" charset="0"/>
              </a:rPr>
              <a:t>Secularisation does still exist as religion is most likely to survive when it performs functions </a:t>
            </a:r>
            <a:r>
              <a:rPr lang="en-GB" b="1" dirty="0">
                <a:solidFill>
                  <a:schemeClr val="accent1">
                    <a:lumMod val="25000"/>
                  </a:schemeClr>
                </a:solidFill>
                <a:latin typeface="Comic Sans MS" pitchFamily="66" charset="0"/>
              </a:rPr>
              <a:t>other </a:t>
            </a:r>
            <a:r>
              <a:rPr lang="en-GB" dirty="0">
                <a:solidFill>
                  <a:schemeClr val="accent1">
                    <a:lumMod val="25000"/>
                  </a:schemeClr>
                </a:solidFill>
                <a:latin typeface="Comic Sans MS" pitchFamily="66" charset="0"/>
              </a:rPr>
              <a:t>than relating individual to the supernatural. </a:t>
            </a:r>
          </a:p>
          <a:p>
            <a:pPr lvl="1" eaLnBrk="1" hangingPunct="1">
              <a:lnSpc>
                <a:spcPct val="90000"/>
              </a:lnSpc>
              <a:defRPr/>
            </a:pPr>
            <a:r>
              <a:rPr lang="en-GB" dirty="0">
                <a:solidFill>
                  <a:schemeClr val="accent1">
                    <a:lumMod val="25000"/>
                  </a:schemeClr>
                </a:solidFill>
                <a:latin typeface="Comic Sans MS" pitchFamily="66" charset="0"/>
              </a:rPr>
              <a:t>This is supported by the fact that church going declined in Poland after the fall of communism.</a:t>
            </a:r>
            <a:endParaRPr lang="en-US" dirty="0">
              <a:solidFill>
                <a:schemeClr val="accent1">
                  <a:lumMod val="25000"/>
                </a:schemeClr>
              </a:solidFill>
              <a:latin typeface="Comic Sans MS" pitchFamily="66" charset="0"/>
            </a:endParaRPr>
          </a:p>
        </p:txBody>
      </p:sp>
      <p:pic>
        <p:nvPicPr>
          <p:cNvPr id="25604" name="Picture 5" descr="ANd9GcRu8qNGg6Ic74vgMRrndqNlUIBGyF70id3A6G5JxoF6-JM-fjTIkw">
            <a:extLst>
              <a:ext uri="{FF2B5EF4-FFF2-40B4-BE49-F238E27FC236}">
                <a16:creationId xmlns:a16="http://schemas.microsoft.com/office/drawing/2014/main" xmlns="" id="{7BB4D2A8-C8FB-49F2-9D77-174439035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3988" y="5445125"/>
            <a:ext cx="1370012"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1795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xmlns="" id="{F7C1309C-4A77-4F6E-90FD-BDB69F2EBD5E}"/>
              </a:ext>
            </a:extLst>
          </p:cNvPr>
          <p:cNvSpPr>
            <a:spLocks noChangeArrowheads="1"/>
          </p:cNvSpPr>
          <p:nvPr/>
        </p:nvSpPr>
        <p:spPr bwMode="auto">
          <a:xfrm>
            <a:off x="0" y="4149725"/>
            <a:ext cx="9144000" cy="2519363"/>
          </a:xfrm>
          <a:prstGeom prst="rect">
            <a:avLst/>
          </a:prstGeom>
          <a:solidFill>
            <a:srgbClr val="FF33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27" name="Rectangle 2">
            <a:extLst>
              <a:ext uri="{FF2B5EF4-FFF2-40B4-BE49-F238E27FC236}">
                <a16:creationId xmlns:a16="http://schemas.microsoft.com/office/drawing/2014/main" xmlns="" id="{C4DB055C-EF3E-4604-942D-E78CCF20449E}"/>
              </a:ext>
            </a:extLst>
          </p:cNvPr>
          <p:cNvSpPr>
            <a:spLocks noGrp="1" noChangeArrowheads="1"/>
          </p:cNvSpPr>
          <p:nvPr>
            <p:ph type="title"/>
          </p:nvPr>
        </p:nvSpPr>
        <p:spPr/>
        <p:txBody>
          <a:bodyPr/>
          <a:lstStyle/>
          <a:p>
            <a:pPr eaLnBrk="1" hangingPunct="1"/>
            <a:r>
              <a:rPr lang="en-GB" altLang="en-US">
                <a:solidFill>
                  <a:srgbClr val="FF0000"/>
                </a:solidFill>
                <a:latin typeface="Comic Sans MS" panose="030F0702030302020204" pitchFamily="66" charset="0"/>
              </a:rPr>
              <a:t>Religion and identity</a:t>
            </a:r>
            <a:endParaRPr lang="en-US" altLang="en-US">
              <a:solidFill>
                <a:srgbClr val="FF0000"/>
              </a:solidFill>
              <a:latin typeface="Comic Sans MS" panose="030F0702030302020204" pitchFamily="66" charset="0"/>
            </a:endParaRPr>
          </a:p>
        </p:txBody>
      </p:sp>
      <p:sp>
        <p:nvSpPr>
          <p:cNvPr id="22532" name="Rectangle 3">
            <a:extLst>
              <a:ext uri="{FF2B5EF4-FFF2-40B4-BE49-F238E27FC236}">
                <a16:creationId xmlns:a16="http://schemas.microsoft.com/office/drawing/2014/main" xmlns="" id="{5D47711C-8B03-4641-8BDA-840354752CEA}"/>
              </a:ext>
            </a:extLst>
          </p:cNvPr>
          <p:cNvSpPr>
            <a:spLocks noGrp="1" noChangeArrowheads="1"/>
          </p:cNvSpPr>
          <p:nvPr>
            <p:ph type="body" idx="1"/>
          </p:nvPr>
        </p:nvSpPr>
        <p:spPr>
          <a:xfrm>
            <a:off x="457200" y="1557338"/>
            <a:ext cx="8229600" cy="4967287"/>
          </a:xfrm>
        </p:spPr>
        <p:txBody>
          <a:bodyPr/>
          <a:lstStyle/>
          <a:p>
            <a:pPr eaLnBrk="1" hangingPunct="1">
              <a:lnSpc>
                <a:spcPct val="90000"/>
              </a:lnSpc>
              <a:defRPr/>
            </a:pPr>
            <a:r>
              <a:rPr lang="en-GB" sz="2800" dirty="0">
                <a:solidFill>
                  <a:srgbClr val="666699"/>
                </a:solidFill>
                <a:latin typeface="Comic Sans MS" pitchFamily="66" charset="0"/>
              </a:rPr>
              <a:t>These notions of cultural defence and cultural transition – show that religion and identity are linked.</a:t>
            </a:r>
          </a:p>
          <a:p>
            <a:pPr eaLnBrk="1" hangingPunct="1">
              <a:lnSpc>
                <a:spcPct val="90000"/>
              </a:lnSpc>
              <a:defRPr/>
            </a:pPr>
            <a:r>
              <a:rPr lang="en-GB" sz="2800" dirty="0">
                <a:solidFill>
                  <a:schemeClr val="accent1">
                    <a:lumMod val="25000"/>
                  </a:schemeClr>
                </a:solidFill>
                <a:latin typeface="Comic Sans MS" pitchFamily="66" charset="0"/>
              </a:rPr>
              <a:t>People may identify with a religious tradition as a symbol of their culture or ethnic identity but they may not hold strong religious beliefs. </a:t>
            </a:r>
          </a:p>
          <a:p>
            <a:pPr eaLnBrk="1" hangingPunct="1">
              <a:lnSpc>
                <a:spcPct val="90000"/>
              </a:lnSpc>
              <a:defRPr/>
            </a:pPr>
            <a:endParaRPr lang="en-GB" sz="2800" dirty="0">
              <a:solidFill>
                <a:schemeClr val="accent1">
                  <a:lumMod val="25000"/>
                </a:schemeClr>
              </a:solidFill>
              <a:latin typeface="Comic Sans MS" pitchFamily="66" charset="0"/>
            </a:endParaRPr>
          </a:p>
          <a:p>
            <a:pPr eaLnBrk="1" hangingPunct="1">
              <a:lnSpc>
                <a:spcPct val="90000"/>
              </a:lnSpc>
              <a:buFontTx/>
              <a:buNone/>
              <a:defRPr/>
            </a:pPr>
            <a:r>
              <a:rPr lang="en-GB" sz="2800" b="1" u="sng" dirty="0">
                <a:latin typeface="Comic Sans MS" pitchFamily="66" charset="0"/>
              </a:rPr>
              <a:t>Question</a:t>
            </a:r>
          </a:p>
          <a:p>
            <a:pPr eaLnBrk="1" hangingPunct="1">
              <a:lnSpc>
                <a:spcPct val="90000"/>
              </a:lnSpc>
              <a:buFontTx/>
              <a:buNone/>
              <a:defRPr/>
            </a:pPr>
            <a:r>
              <a:rPr lang="en-GB" sz="2800" b="1" dirty="0">
                <a:latin typeface="Comic Sans MS" pitchFamily="66" charset="0"/>
              </a:rPr>
              <a:t>	Can you think of three types of support that a religious community might be likely to give to recent immigrants?</a:t>
            </a:r>
          </a:p>
          <a:p>
            <a:pPr eaLnBrk="1" hangingPunct="1">
              <a:lnSpc>
                <a:spcPct val="90000"/>
              </a:lnSpc>
              <a:buFontTx/>
              <a:buNone/>
              <a:defRPr/>
            </a:pPr>
            <a:endParaRPr lang="en-US" sz="2800" dirty="0"/>
          </a:p>
        </p:txBody>
      </p:sp>
    </p:spTree>
    <p:extLst>
      <p:ext uri="{BB962C8B-B14F-4D97-AF65-F5344CB8AC3E}">
        <p14:creationId xmlns:p14="http://schemas.microsoft.com/office/powerpoint/2010/main" val="689978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75731FA9-2592-4D91-B7A9-72861547F16F}"/>
              </a:ext>
            </a:extLst>
          </p:cNvPr>
          <p:cNvSpPr>
            <a:spLocks noGrp="1" noChangeArrowheads="1"/>
          </p:cNvSpPr>
          <p:nvPr>
            <p:ph type="title"/>
          </p:nvPr>
        </p:nvSpPr>
        <p:spPr/>
        <p:txBody>
          <a:bodyPr/>
          <a:lstStyle/>
          <a:p>
            <a:pPr eaLnBrk="1" hangingPunct="1"/>
            <a:r>
              <a:rPr lang="en-GB" altLang="en-US">
                <a:solidFill>
                  <a:schemeClr val="hlink"/>
                </a:solidFill>
                <a:latin typeface="Comic Sans MS" panose="030F0702030302020204" pitchFamily="66" charset="0"/>
              </a:rPr>
              <a:t>Criticisms</a:t>
            </a:r>
            <a:endParaRPr lang="en-US" altLang="en-US">
              <a:solidFill>
                <a:schemeClr val="hlink"/>
              </a:solidFill>
              <a:latin typeface="Comic Sans MS" panose="030F0702030302020204" pitchFamily="66" charset="0"/>
            </a:endParaRPr>
          </a:p>
        </p:txBody>
      </p:sp>
      <p:sp>
        <p:nvSpPr>
          <p:cNvPr id="27651" name="Rectangle 3">
            <a:extLst>
              <a:ext uri="{FF2B5EF4-FFF2-40B4-BE49-F238E27FC236}">
                <a16:creationId xmlns:a16="http://schemas.microsoft.com/office/drawing/2014/main" xmlns="" id="{7FE55A0A-86B6-4934-B85A-894A8B44A668}"/>
              </a:ext>
            </a:extLst>
          </p:cNvPr>
          <p:cNvSpPr>
            <a:spLocks noGrp="1" noChangeArrowheads="1"/>
          </p:cNvSpPr>
          <p:nvPr>
            <p:ph type="body" idx="1"/>
          </p:nvPr>
        </p:nvSpPr>
        <p:spPr/>
        <p:txBody>
          <a:bodyPr>
            <a:normAutofit lnSpcReduction="10000"/>
          </a:bodyPr>
          <a:lstStyle/>
          <a:p>
            <a:pPr eaLnBrk="1" hangingPunct="1"/>
            <a:r>
              <a:rPr lang="en-GB" altLang="en-US" sz="2800">
                <a:solidFill>
                  <a:srgbClr val="FF3399"/>
                </a:solidFill>
                <a:latin typeface="Comic Sans MS" panose="030F0702030302020204" pitchFamily="66" charset="0"/>
              </a:rPr>
              <a:t>Berger (1999) has changed his views and now argues that diversity and choice actually stimulate interest and participation in religion.</a:t>
            </a:r>
          </a:p>
          <a:p>
            <a:pPr lvl="1" eaLnBrk="1" hangingPunct="1"/>
            <a:r>
              <a:rPr lang="en-GB" altLang="en-US" sz="2400">
                <a:solidFill>
                  <a:srgbClr val="FF3399"/>
                </a:solidFill>
                <a:latin typeface="Comic Sans MS" panose="030F0702030302020204" pitchFamily="66" charset="0"/>
              </a:rPr>
              <a:t>As proved earlier (and see reading).</a:t>
            </a:r>
            <a:r>
              <a:rPr lang="en-GB" altLang="en-US" sz="2400">
                <a:latin typeface="Comic Sans MS" panose="030F0702030302020204" pitchFamily="66" charset="0"/>
              </a:rPr>
              <a:t> </a:t>
            </a:r>
          </a:p>
          <a:p>
            <a:pPr eaLnBrk="1" hangingPunct="1"/>
            <a:r>
              <a:rPr lang="en-GB" altLang="en-US" sz="2800">
                <a:solidFill>
                  <a:srgbClr val="666633"/>
                </a:solidFill>
                <a:latin typeface="Comic Sans MS" panose="030F0702030302020204" pitchFamily="66" charset="0"/>
              </a:rPr>
              <a:t>Beckford (2003) agrees with the idea that religious diversity will lead some to question or abandon their religious beliefs, but this is </a:t>
            </a:r>
            <a:r>
              <a:rPr lang="en-GB" altLang="en-US" sz="2800" b="1">
                <a:solidFill>
                  <a:srgbClr val="666633"/>
                </a:solidFill>
                <a:latin typeface="Comic Sans MS" panose="030F0702030302020204" pitchFamily="66" charset="0"/>
              </a:rPr>
              <a:t>not inevitable. </a:t>
            </a:r>
            <a:endParaRPr lang="en-GB" altLang="en-US" sz="2800">
              <a:solidFill>
                <a:srgbClr val="666633"/>
              </a:solidFill>
              <a:latin typeface="Comic Sans MS" panose="030F0702030302020204" pitchFamily="66" charset="0"/>
            </a:endParaRPr>
          </a:p>
          <a:p>
            <a:pPr lvl="1" eaLnBrk="1" hangingPunct="1"/>
            <a:r>
              <a:rPr lang="en-GB" altLang="en-US" sz="2400">
                <a:solidFill>
                  <a:srgbClr val="FF0000"/>
                </a:solidFill>
                <a:latin typeface="Comic Sans MS" panose="030F0702030302020204" pitchFamily="66" charset="0"/>
              </a:rPr>
              <a:t>Opposing view can instead strengthen a religious group’s commitment to exist beliefs. </a:t>
            </a:r>
          </a:p>
          <a:p>
            <a:pPr eaLnBrk="1" hangingPunct="1"/>
            <a:endParaRPr lang="en-US" altLang="en-US" sz="2800">
              <a:solidFill>
                <a:srgbClr val="FF0000"/>
              </a:solidFill>
            </a:endParaRPr>
          </a:p>
        </p:txBody>
      </p:sp>
      <p:pic>
        <p:nvPicPr>
          <p:cNvPr id="27652" name="Picture 5" descr="ANd9GcQFL4_RiAhSaTkZIuHPnzXJqOA5zhutcAiHOEyx1L08IboE_9ayiulRvmRDmw">
            <a:extLst>
              <a:ext uri="{FF2B5EF4-FFF2-40B4-BE49-F238E27FC236}">
                <a16:creationId xmlns:a16="http://schemas.microsoft.com/office/drawing/2014/main" xmlns="" id="{A71F9B45-8F21-43A0-B6AA-29305CCE4E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7775" y="0"/>
            <a:ext cx="1546225"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061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A2541B0D-C4CE-4C0B-B72E-CC1690EBEBAD}"/>
              </a:ext>
            </a:extLst>
          </p:cNvPr>
          <p:cNvSpPr>
            <a:spLocks noGrp="1" noChangeArrowheads="1"/>
          </p:cNvSpPr>
          <p:nvPr>
            <p:ph type="title"/>
          </p:nvPr>
        </p:nvSpPr>
        <p:spPr>
          <a:xfrm>
            <a:off x="468313" y="908050"/>
            <a:ext cx="8229600" cy="1143000"/>
          </a:xfrm>
        </p:spPr>
        <p:txBody>
          <a:bodyPr/>
          <a:lstStyle/>
          <a:p>
            <a:pPr eaLnBrk="1" hangingPunct="1">
              <a:defRPr/>
            </a:pPr>
            <a:r>
              <a:rPr lang="en-GB" dirty="0">
                <a:solidFill>
                  <a:schemeClr val="accent1">
                    <a:lumMod val="25000"/>
                  </a:schemeClr>
                </a:solidFill>
                <a:latin typeface="Comic Sans MS" pitchFamily="66" charset="0"/>
              </a:rPr>
              <a:t>A spiritual revolution?</a:t>
            </a:r>
            <a:endParaRPr lang="en-US" dirty="0">
              <a:solidFill>
                <a:schemeClr val="accent1">
                  <a:lumMod val="25000"/>
                </a:schemeClr>
              </a:solidFill>
              <a:latin typeface="Comic Sans MS" pitchFamily="66" charset="0"/>
            </a:endParaRPr>
          </a:p>
        </p:txBody>
      </p:sp>
      <p:sp>
        <p:nvSpPr>
          <p:cNvPr id="28675" name="Rectangle 3">
            <a:extLst>
              <a:ext uri="{FF2B5EF4-FFF2-40B4-BE49-F238E27FC236}">
                <a16:creationId xmlns:a16="http://schemas.microsoft.com/office/drawing/2014/main" xmlns="" id="{B7CAEA77-566A-490C-B146-7543BB68EE36}"/>
              </a:ext>
            </a:extLst>
          </p:cNvPr>
          <p:cNvSpPr>
            <a:spLocks noGrp="1" noChangeArrowheads="1"/>
          </p:cNvSpPr>
          <p:nvPr>
            <p:ph type="body" idx="1"/>
          </p:nvPr>
        </p:nvSpPr>
        <p:spPr>
          <a:xfrm>
            <a:off x="0" y="2332038"/>
            <a:ext cx="9144000" cy="4525962"/>
          </a:xfrm>
        </p:spPr>
        <p:txBody>
          <a:bodyPr/>
          <a:lstStyle/>
          <a:p>
            <a:pPr eaLnBrk="1" hangingPunct="1"/>
            <a:r>
              <a:rPr lang="en-GB" altLang="en-US">
                <a:solidFill>
                  <a:srgbClr val="FF3399"/>
                </a:solidFill>
                <a:latin typeface="Comic Sans MS" panose="030F0702030302020204" pitchFamily="66" charset="0"/>
              </a:rPr>
              <a:t>Some sociologists argue that ‘spiritual revolution’ is taking place today.</a:t>
            </a:r>
          </a:p>
          <a:p>
            <a:pPr lvl="1" eaLnBrk="1" hangingPunct="1"/>
            <a:r>
              <a:rPr lang="en-GB" altLang="en-US">
                <a:solidFill>
                  <a:schemeClr val="hlink"/>
                </a:solidFill>
                <a:latin typeface="Comic Sans MS" panose="030F0702030302020204" pitchFamily="66" charset="0"/>
              </a:rPr>
              <a:t>Traditional Christianity and formal organised religion is giving way to ‘holistic spirituality’ or New Age beliefs.</a:t>
            </a:r>
          </a:p>
          <a:p>
            <a:pPr lvl="1" eaLnBrk="1" hangingPunct="1"/>
            <a:r>
              <a:rPr lang="en-GB" altLang="en-US">
                <a:solidFill>
                  <a:srgbClr val="FF0000"/>
                </a:solidFill>
                <a:latin typeface="Comic Sans MS" panose="030F0702030302020204" pitchFamily="66" charset="0"/>
              </a:rPr>
              <a:t>People are becoming more spiritual – with self-help books, visits to Indian gurus and yoga.</a:t>
            </a:r>
            <a:endParaRPr lang="en-US" altLang="en-US">
              <a:solidFill>
                <a:srgbClr val="FF0000"/>
              </a:solidFill>
              <a:latin typeface="Comic Sans MS" panose="030F0702030302020204" pitchFamily="66" charset="0"/>
            </a:endParaRPr>
          </a:p>
        </p:txBody>
      </p:sp>
      <p:sp>
        <p:nvSpPr>
          <p:cNvPr id="4" name="Rectangle 2">
            <a:extLst>
              <a:ext uri="{FF2B5EF4-FFF2-40B4-BE49-F238E27FC236}">
                <a16:creationId xmlns:a16="http://schemas.microsoft.com/office/drawing/2014/main" xmlns="" id="{9C4F0BFA-FB13-4DB3-AFB1-A998905EACA1}"/>
              </a:ext>
            </a:extLst>
          </p:cNvPr>
          <p:cNvSpPr txBox="1">
            <a:spLocks noChangeArrowheads="1"/>
          </p:cNvSpPr>
          <p:nvPr/>
        </p:nvSpPr>
        <p:spPr bwMode="auto">
          <a:xfrm>
            <a:off x="395288" y="0"/>
            <a:ext cx="8229600" cy="1143000"/>
          </a:xfrm>
          <a:prstGeom prst="rect">
            <a:avLst/>
          </a:prstGeom>
          <a:solidFill>
            <a:srgbClr val="FFFFFF"/>
          </a:solidFill>
          <a:ln w="9525">
            <a:noFill/>
            <a:miter lim="800000"/>
            <a:headEnd/>
            <a:tailEnd/>
          </a:ln>
        </p:spPr>
        <p:txBody>
          <a:bodyPr anchor="ctr">
            <a:normAutofit/>
          </a:bodyPr>
          <a:lstStyle/>
          <a:p>
            <a:pPr algn="ctr">
              <a:defRPr/>
            </a:pPr>
            <a:r>
              <a:rPr lang="en-GB" sz="4400" kern="0" dirty="0">
                <a:solidFill>
                  <a:schemeClr val="tx2"/>
                </a:solidFill>
                <a:effectLst>
                  <a:outerShdw blurRad="38100" dist="38100" dir="2700000" algn="tl">
                    <a:srgbClr val="C0C0C0"/>
                  </a:outerShdw>
                </a:effectLst>
                <a:latin typeface="Comic Sans MS" pitchFamily="66" charset="0"/>
                <a:ea typeface="+mj-ea"/>
                <a:cs typeface="+mj-cs"/>
              </a:rPr>
              <a:t>Explanation Number 6:</a:t>
            </a:r>
          </a:p>
        </p:txBody>
      </p:sp>
    </p:spTree>
    <p:extLst>
      <p:ext uri="{BB962C8B-B14F-4D97-AF65-F5344CB8AC3E}">
        <p14:creationId xmlns:p14="http://schemas.microsoft.com/office/powerpoint/2010/main" val="47904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6AAD0D3C-1E8F-494C-A140-C6602B067AA5}"/>
              </a:ext>
            </a:extLst>
          </p:cNvPr>
          <p:cNvSpPr>
            <a:spLocks noGrp="1" noChangeArrowheads="1"/>
          </p:cNvSpPr>
          <p:nvPr>
            <p:ph type="title"/>
          </p:nvPr>
        </p:nvSpPr>
        <p:spPr/>
        <p:txBody>
          <a:bodyPr/>
          <a:lstStyle/>
          <a:p>
            <a:pPr eaLnBrk="1" hangingPunct="1"/>
            <a:r>
              <a:rPr lang="en-GB" altLang="en-US">
                <a:solidFill>
                  <a:srgbClr val="666633"/>
                </a:solidFill>
                <a:latin typeface="Comic Sans MS" panose="030F0702030302020204" pitchFamily="66" charset="0"/>
              </a:rPr>
              <a:t>Kendal - Cumbria study 2000</a:t>
            </a:r>
            <a:endParaRPr lang="en-US" altLang="en-US">
              <a:solidFill>
                <a:srgbClr val="666633"/>
              </a:solidFill>
              <a:latin typeface="Comic Sans MS" panose="030F0702030302020204" pitchFamily="66" charset="0"/>
            </a:endParaRPr>
          </a:p>
        </p:txBody>
      </p:sp>
      <p:sp>
        <p:nvSpPr>
          <p:cNvPr id="26627" name="Rectangle 3">
            <a:extLst>
              <a:ext uri="{FF2B5EF4-FFF2-40B4-BE49-F238E27FC236}">
                <a16:creationId xmlns:a16="http://schemas.microsoft.com/office/drawing/2014/main" xmlns="" id="{45B2A95F-4302-4FCA-8F05-A8F174F6D974}"/>
              </a:ext>
            </a:extLst>
          </p:cNvPr>
          <p:cNvSpPr>
            <a:spLocks noGrp="1" noChangeArrowheads="1"/>
          </p:cNvSpPr>
          <p:nvPr>
            <p:ph type="body" idx="1"/>
          </p:nvPr>
        </p:nvSpPr>
        <p:spPr/>
        <p:txBody>
          <a:bodyPr/>
          <a:lstStyle/>
          <a:p>
            <a:pPr eaLnBrk="1" hangingPunct="1">
              <a:defRPr/>
            </a:pPr>
            <a:r>
              <a:rPr lang="en-GB" dirty="0" err="1">
                <a:solidFill>
                  <a:srgbClr val="FF0000"/>
                </a:solidFill>
                <a:latin typeface="Comic Sans MS" pitchFamily="66" charset="0"/>
              </a:rPr>
              <a:t>Heelas</a:t>
            </a:r>
            <a:r>
              <a:rPr lang="en-GB" dirty="0">
                <a:solidFill>
                  <a:srgbClr val="FF0000"/>
                </a:solidFill>
                <a:latin typeface="Comic Sans MS" pitchFamily="66" charset="0"/>
              </a:rPr>
              <a:t> and </a:t>
            </a:r>
            <a:r>
              <a:rPr lang="en-GB" dirty="0" err="1">
                <a:solidFill>
                  <a:srgbClr val="FF0000"/>
                </a:solidFill>
                <a:latin typeface="Comic Sans MS" pitchFamily="66" charset="0"/>
              </a:rPr>
              <a:t>Woodhead</a:t>
            </a:r>
            <a:r>
              <a:rPr lang="en-GB" dirty="0">
                <a:solidFill>
                  <a:srgbClr val="FF0000"/>
                </a:solidFill>
                <a:latin typeface="Comic Sans MS" pitchFamily="66" charset="0"/>
              </a:rPr>
              <a:t> investigated whether traditional religion has decline and if so, how far the growth of spirituality compensating for this.</a:t>
            </a:r>
          </a:p>
          <a:p>
            <a:pPr eaLnBrk="1" hangingPunct="1">
              <a:defRPr/>
            </a:pPr>
            <a:r>
              <a:rPr lang="en-GB" dirty="0">
                <a:solidFill>
                  <a:schemeClr val="accent1">
                    <a:lumMod val="25000"/>
                  </a:schemeClr>
                </a:solidFill>
                <a:latin typeface="Comic Sans MS" pitchFamily="66" charset="0"/>
              </a:rPr>
              <a:t>They distinguish between two groups:</a:t>
            </a:r>
          </a:p>
          <a:p>
            <a:pPr lvl="1" eaLnBrk="1" hangingPunct="1">
              <a:defRPr/>
            </a:pPr>
            <a:r>
              <a:rPr lang="en-GB" dirty="0">
                <a:solidFill>
                  <a:schemeClr val="accent1">
                    <a:lumMod val="25000"/>
                  </a:schemeClr>
                </a:solidFill>
                <a:latin typeface="Comic Sans MS" pitchFamily="66" charset="0"/>
              </a:rPr>
              <a:t>The congregational domain (Traditional Christianity and evangelical)</a:t>
            </a:r>
          </a:p>
          <a:p>
            <a:pPr lvl="1" eaLnBrk="1" hangingPunct="1">
              <a:defRPr/>
            </a:pPr>
            <a:r>
              <a:rPr lang="en-GB" dirty="0">
                <a:solidFill>
                  <a:schemeClr val="accent1">
                    <a:lumMod val="25000"/>
                  </a:schemeClr>
                </a:solidFill>
                <a:latin typeface="Comic Sans MS" pitchFamily="66" charset="0"/>
              </a:rPr>
              <a:t> The holistic milieu (Spirituality and the New Age)</a:t>
            </a:r>
          </a:p>
          <a:p>
            <a:pPr eaLnBrk="1" hangingPunct="1">
              <a:defRPr/>
            </a:pPr>
            <a:endParaRPr lang="en-US" dirty="0">
              <a:solidFill>
                <a:schemeClr val="folHlink"/>
              </a:solidFill>
            </a:endParaRPr>
          </a:p>
        </p:txBody>
      </p:sp>
    </p:spTree>
    <p:extLst>
      <p:ext uri="{BB962C8B-B14F-4D97-AF65-F5344CB8AC3E}">
        <p14:creationId xmlns:p14="http://schemas.microsoft.com/office/powerpoint/2010/main" val="190629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C555AA8E-0831-46A6-86D2-4805EF24ACE8}"/>
              </a:ext>
            </a:extLst>
          </p:cNvPr>
          <p:cNvSpPr>
            <a:spLocks noGrp="1" noChangeArrowheads="1"/>
          </p:cNvSpPr>
          <p:nvPr>
            <p:ph type="title"/>
          </p:nvPr>
        </p:nvSpPr>
        <p:spPr/>
        <p:txBody>
          <a:bodyPr/>
          <a:lstStyle/>
          <a:p>
            <a:pPr eaLnBrk="1" hangingPunct="1">
              <a:defRPr/>
            </a:pPr>
            <a:r>
              <a:rPr lang="en-GB" dirty="0">
                <a:solidFill>
                  <a:schemeClr val="accent1">
                    <a:lumMod val="25000"/>
                  </a:schemeClr>
                </a:solidFill>
                <a:latin typeface="Comic Sans MS" pitchFamily="66" charset="0"/>
              </a:rPr>
              <a:t>Results</a:t>
            </a:r>
            <a:endParaRPr lang="en-US" dirty="0">
              <a:solidFill>
                <a:schemeClr val="accent1">
                  <a:lumMod val="25000"/>
                </a:schemeClr>
              </a:solidFill>
              <a:latin typeface="Comic Sans MS" pitchFamily="66" charset="0"/>
            </a:endParaRPr>
          </a:p>
        </p:txBody>
      </p:sp>
      <p:sp>
        <p:nvSpPr>
          <p:cNvPr id="30723" name="Rectangle 3">
            <a:extLst>
              <a:ext uri="{FF2B5EF4-FFF2-40B4-BE49-F238E27FC236}">
                <a16:creationId xmlns:a16="http://schemas.microsoft.com/office/drawing/2014/main" xmlns="" id="{C4C7E741-66CD-44CB-A9C8-9503092D5F2F}"/>
              </a:ext>
            </a:extLst>
          </p:cNvPr>
          <p:cNvSpPr>
            <a:spLocks noGrp="1" noChangeArrowheads="1"/>
          </p:cNvSpPr>
          <p:nvPr>
            <p:ph type="body" idx="1"/>
          </p:nvPr>
        </p:nvSpPr>
        <p:spPr/>
        <p:txBody>
          <a:bodyPr/>
          <a:lstStyle/>
          <a:p>
            <a:pPr eaLnBrk="1" hangingPunct="1"/>
            <a:r>
              <a:rPr lang="en-GB" altLang="en-US">
                <a:solidFill>
                  <a:srgbClr val="FF0000"/>
                </a:solidFill>
                <a:latin typeface="Comic Sans MS" panose="030F0702030302020204" pitchFamily="66" charset="0"/>
              </a:rPr>
              <a:t>In a typical week:</a:t>
            </a:r>
          </a:p>
          <a:p>
            <a:pPr lvl="1" eaLnBrk="1" hangingPunct="1"/>
            <a:r>
              <a:rPr lang="en-GB" altLang="en-US">
                <a:solidFill>
                  <a:schemeClr val="accent2"/>
                </a:solidFill>
                <a:latin typeface="Comic Sans MS" panose="030F0702030302020204" pitchFamily="66" charset="0"/>
              </a:rPr>
              <a:t>7.9% of the population attended church</a:t>
            </a:r>
          </a:p>
          <a:p>
            <a:pPr lvl="2" eaLnBrk="1" hangingPunct="1"/>
            <a:r>
              <a:rPr lang="en-GB" altLang="en-US">
                <a:solidFill>
                  <a:schemeClr val="accent2"/>
                </a:solidFill>
                <a:latin typeface="Comic Sans MS" panose="030F0702030302020204" pitchFamily="66" charset="0"/>
              </a:rPr>
              <a:t>With this traditional churches were losing support whilst evangelical churches were holding their own.</a:t>
            </a:r>
          </a:p>
          <a:p>
            <a:pPr lvl="1" eaLnBrk="1" hangingPunct="1"/>
            <a:r>
              <a:rPr lang="en-GB" altLang="en-US">
                <a:solidFill>
                  <a:srgbClr val="FF3399"/>
                </a:solidFill>
                <a:latin typeface="Comic Sans MS" panose="030F0702030302020204" pitchFamily="66" charset="0"/>
              </a:rPr>
              <a:t>1.6% took part in the activities of the holistic milieu (and growing). </a:t>
            </a:r>
          </a:p>
          <a:p>
            <a:pPr eaLnBrk="1" hangingPunct="1"/>
            <a:endParaRPr lang="en-US" altLang="en-US">
              <a:solidFill>
                <a:srgbClr val="FF3399"/>
              </a:solidFill>
            </a:endParaRPr>
          </a:p>
        </p:txBody>
      </p:sp>
    </p:spTree>
    <p:extLst>
      <p:ext uri="{BB962C8B-B14F-4D97-AF65-F5344CB8AC3E}">
        <p14:creationId xmlns:p14="http://schemas.microsoft.com/office/powerpoint/2010/main" val="76957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9BA905-1C0B-4441-B62C-08F2C99AD389}"/>
              </a:ext>
            </a:extLst>
          </p:cNvPr>
          <p:cNvSpPr>
            <a:spLocks noGrp="1"/>
          </p:cNvSpPr>
          <p:nvPr>
            <p:ph type="ctrTitle"/>
          </p:nvPr>
        </p:nvSpPr>
        <p:spPr>
          <a:solidFill>
            <a:schemeClr val="accent5">
              <a:lumMod val="60000"/>
              <a:lumOff val="40000"/>
            </a:schemeClr>
          </a:solidFill>
          <a:ln>
            <a:solidFill>
              <a:schemeClr val="tx1"/>
            </a:solidFill>
          </a:ln>
        </p:spPr>
        <p:txBody>
          <a:bodyPr/>
          <a:lstStyle/>
          <a:p>
            <a:r>
              <a:rPr lang="en-GB" dirty="0">
                <a:latin typeface="Candara" panose="020E0502030303020204" pitchFamily="34" charset="0"/>
              </a:rPr>
              <a:t>Title: How secularised is society today?</a:t>
            </a:r>
          </a:p>
        </p:txBody>
      </p:sp>
      <p:sp>
        <p:nvSpPr>
          <p:cNvPr id="3" name="Subtitle 2">
            <a:extLst>
              <a:ext uri="{FF2B5EF4-FFF2-40B4-BE49-F238E27FC236}">
                <a16:creationId xmlns:a16="http://schemas.microsoft.com/office/drawing/2014/main" xmlns="" id="{B93ADC4B-7AF2-4679-8D28-BEB0EE2F2548}"/>
              </a:ext>
            </a:extLst>
          </p:cNvPr>
          <p:cNvSpPr>
            <a:spLocks noGrp="1"/>
          </p:cNvSpPr>
          <p:nvPr>
            <p:ph type="subTitle" idx="1"/>
          </p:nvPr>
        </p:nvSpPr>
        <p:spPr>
          <a:solidFill>
            <a:schemeClr val="accent5">
              <a:lumMod val="40000"/>
              <a:lumOff val="60000"/>
            </a:schemeClr>
          </a:solidFill>
          <a:ln>
            <a:solidFill>
              <a:schemeClr val="tx1"/>
            </a:solidFill>
          </a:ln>
        </p:spPr>
        <p:txBody>
          <a:bodyPr/>
          <a:lstStyle/>
          <a:p>
            <a:r>
              <a:rPr lang="en-GB" dirty="0">
                <a:latin typeface="Candara" panose="020E0502030303020204" pitchFamily="34" charset="0"/>
              </a:rPr>
              <a:t>Describe the process of secularisation</a:t>
            </a:r>
          </a:p>
          <a:p>
            <a:r>
              <a:rPr lang="en-GB" dirty="0">
                <a:latin typeface="Candara" panose="020E0502030303020204" pitchFamily="34" charset="0"/>
              </a:rPr>
              <a:t>Explain how society is secularised</a:t>
            </a:r>
          </a:p>
          <a:p>
            <a:r>
              <a:rPr lang="en-GB" dirty="0">
                <a:latin typeface="Candara" panose="020E0502030303020204" pitchFamily="34" charset="0"/>
              </a:rPr>
              <a:t>Evaluate the theory of secularisation</a:t>
            </a:r>
          </a:p>
        </p:txBody>
      </p:sp>
    </p:spTree>
    <p:extLst>
      <p:ext uri="{BB962C8B-B14F-4D97-AF65-F5344CB8AC3E}">
        <p14:creationId xmlns:p14="http://schemas.microsoft.com/office/powerpoint/2010/main" val="2228628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2B0C581B-AD07-45DC-90CE-BCA803FC6B31}"/>
              </a:ext>
            </a:extLst>
          </p:cNvPr>
          <p:cNvSpPr>
            <a:spLocks noGrp="1" noChangeArrowheads="1"/>
          </p:cNvSpPr>
          <p:nvPr>
            <p:ph type="title"/>
          </p:nvPr>
        </p:nvSpPr>
        <p:spPr/>
        <p:txBody>
          <a:bodyPr/>
          <a:lstStyle/>
          <a:p>
            <a:pPr eaLnBrk="1" hangingPunct="1"/>
            <a:r>
              <a:rPr lang="en-GB" altLang="en-US">
                <a:solidFill>
                  <a:srgbClr val="FF0000"/>
                </a:solidFill>
                <a:latin typeface="Comic Sans MS" panose="030F0702030302020204" pitchFamily="66" charset="0"/>
              </a:rPr>
              <a:t>Explanations</a:t>
            </a:r>
            <a:endParaRPr lang="en-US" altLang="en-US">
              <a:solidFill>
                <a:srgbClr val="FF0000"/>
              </a:solidFill>
              <a:latin typeface="Comic Sans MS" panose="030F0702030302020204" pitchFamily="66" charset="0"/>
            </a:endParaRPr>
          </a:p>
        </p:txBody>
      </p:sp>
      <p:sp>
        <p:nvSpPr>
          <p:cNvPr id="31747" name="Rectangle 3">
            <a:extLst>
              <a:ext uri="{FF2B5EF4-FFF2-40B4-BE49-F238E27FC236}">
                <a16:creationId xmlns:a16="http://schemas.microsoft.com/office/drawing/2014/main" xmlns="" id="{1B9FF33A-AF1E-4413-889D-32744BCF2D74}"/>
              </a:ext>
            </a:extLst>
          </p:cNvPr>
          <p:cNvSpPr>
            <a:spLocks noGrp="1" noChangeArrowheads="1"/>
          </p:cNvSpPr>
          <p:nvPr>
            <p:ph type="body" idx="1"/>
          </p:nvPr>
        </p:nvSpPr>
        <p:spPr/>
        <p:txBody>
          <a:bodyPr>
            <a:normAutofit fontScale="92500"/>
          </a:bodyPr>
          <a:lstStyle/>
          <a:p>
            <a:pPr eaLnBrk="1" hangingPunct="1">
              <a:lnSpc>
                <a:spcPct val="90000"/>
              </a:lnSpc>
            </a:pPr>
            <a:r>
              <a:rPr lang="en-GB" altLang="en-US" sz="2800">
                <a:solidFill>
                  <a:srgbClr val="FF3399"/>
                </a:solidFill>
                <a:latin typeface="Comic Sans MS" panose="030F0702030302020204" pitchFamily="66" charset="0"/>
              </a:rPr>
              <a:t>1) Growth in spirituality comes from a massive subjective turn in today’s culture.</a:t>
            </a:r>
          </a:p>
          <a:p>
            <a:pPr lvl="1" eaLnBrk="1" hangingPunct="1">
              <a:lnSpc>
                <a:spcPct val="90000"/>
              </a:lnSpc>
            </a:pPr>
            <a:r>
              <a:rPr lang="en-GB" altLang="en-US" sz="2400">
                <a:solidFill>
                  <a:srgbClr val="FF3399"/>
                </a:solidFill>
                <a:latin typeface="Comic Sans MS" panose="030F0702030302020204" pitchFamily="66" charset="0"/>
              </a:rPr>
              <a:t>Shift from duty and obedience to explore your inner self.</a:t>
            </a:r>
          </a:p>
          <a:p>
            <a:pPr eaLnBrk="1" hangingPunct="1">
              <a:lnSpc>
                <a:spcPct val="90000"/>
              </a:lnSpc>
            </a:pPr>
            <a:r>
              <a:rPr lang="en-GB" altLang="en-US" sz="2800">
                <a:solidFill>
                  <a:srgbClr val="800080"/>
                </a:solidFill>
                <a:latin typeface="Comic Sans MS" panose="030F0702030302020204" pitchFamily="66" charset="0"/>
              </a:rPr>
              <a:t>2) As a result, traditional religions, which demand this duty and obedience are declining. </a:t>
            </a:r>
          </a:p>
          <a:p>
            <a:pPr eaLnBrk="1" hangingPunct="1">
              <a:lnSpc>
                <a:spcPct val="90000"/>
              </a:lnSpc>
            </a:pPr>
            <a:r>
              <a:rPr lang="en-GB" altLang="en-US" sz="2800">
                <a:solidFill>
                  <a:schemeClr val="folHlink"/>
                </a:solidFill>
                <a:latin typeface="Comic Sans MS" panose="030F0702030302020204" pitchFamily="66" charset="0"/>
              </a:rPr>
              <a:t>3) Evangelical churches are more successful than traditional churches because although they both demand discipline – evangelicals emphasise spiritual healing and personal growth. </a:t>
            </a:r>
            <a:endParaRPr lang="en-US" altLang="en-US" sz="2800">
              <a:solidFill>
                <a:schemeClr val="folHlink"/>
              </a:solidFill>
              <a:latin typeface="Comic Sans MS" panose="030F0702030302020204" pitchFamily="66" charset="0"/>
            </a:endParaRPr>
          </a:p>
        </p:txBody>
      </p:sp>
    </p:spTree>
    <p:extLst>
      <p:ext uri="{BB962C8B-B14F-4D97-AF65-F5344CB8AC3E}">
        <p14:creationId xmlns:p14="http://schemas.microsoft.com/office/powerpoint/2010/main" val="1098248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Criticisms of the secularisation theory</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4014238"/>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How do we define secularisation?  </a:t>
            </a:r>
            <a:endParaRPr lang="en-GB" sz="2000" dirty="0" smtClean="0">
              <a:latin typeface="Candara" panose="020E0502030303020204" pitchFamily="34" charset="0"/>
            </a:endParaRPr>
          </a:p>
          <a:p>
            <a:endParaRPr lang="en-GB" sz="2000" dirty="0">
              <a:latin typeface="Candara" panose="020E0502030303020204" pitchFamily="34" charset="0"/>
            </a:endParaRPr>
          </a:p>
          <a:p>
            <a:r>
              <a:rPr lang="en-GB" sz="2000" dirty="0">
                <a:latin typeface="Candara" panose="020E0502030303020204" pitchFamily="34" charset="0"/>
              </a:rPr>
              <a:t>What are the problems in defining secularisation?  </a:t>
            </a:r>
          </a:p>
          <a:p>
            <a:r>
              <a:rPr lang="en-GB" sz="2000" dirty="0">
                <a:latin typeface="Candara" panose="020E0502030303020204" pitchFamily="34" charset="0"/>
              </a:rPr>
              <a:t>What problems does this then create for us when we are weighing up the arguments for and against secularisation?</a:t>
            </a:r>
          </a:p>
          <a:p>
            <a:endParaRPr lang="en-GB" sz="2000" dirty="0">
              <a:latin typeface="Candara" panose="020E0502030303020204" pitchFamily="34" charset="0"/>
            </a:endParaRPr>
          </a:p>
          <a:p>
            <a:r>
              <a:rPr lang="en-GB" sz="2000" dirty="0">
                <a:latin typeface="Candara" panose="020E0502030303020204" pitchFamily="34" charset="0"/>
              </a:rPr>
              <a:t>Create a comprehensive and detailed table of evidence for and against secularisation, including relevant theories, concepts, studies, statistics and any other evidence.  </a:t>
            </a:r>
          </a:p>
          <a:p>
            <a:endParaRPr lang="en-GB" sz="2000" dirty="0">
              <a:latin typeface="Candara" panose="020E0502030303020204" pitchFamily="34" charset="0"/>
            </a:endParaRPr>
          </a:p>
          <a:p>
            <a:r>
              <a:rPr lang="en-GB" sz="2000" dirty="0">
                <a:latin typeface="Candara" panose="020E0502030303020204" pitchFamily="34" charset="0"/>
              </a:rPr>
              <a:t>You could even bring in evidence from your personal experiences and current affairs issues that you are aware of.</a:t>
            </a:r>
          </a:p>
        </p:txBody>
      </p:sp>
    </p:spTree>
    <p:extLst>
      <p:ext uri="{BB962C8B-B14F-4D97-AF65-F5344CB8AC3E}">
        <p14:creationId xmlns:p14="http://schemas.microsoft.com/office/powerpoint/2010/main" val="3673845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Criticisms of the secularisation theory</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4014238"/>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Group 1 will argue that secularisation is taking place today in Britain and America.</a:t>
            </a:r>
          </a:p>
          <a:p>
            <a:endParaRPr lang="en-GB" sz="2000" dirty="0">
              <a:latin typeface="Candara" panose="020E0502030303020204" pitchFamily="34" charset="0"/>
            </a:endParaRPr>
          </a:p>
          <a:p>
            <a:r>
              <a:rPr lang="en-GB" sz="2000" dirty="0">
                <a:latin typeface="Candara" panose="020E0502030303020204" pitchFamily="34" charset="0"/>
              </a:rPr>
              <a:t>Group 2 will argue that secularisation is not taking place in Britain and America.</a:t>
            </a:r>
          </a:p>
          <a:p>
            <a:endParaRPr lang="en-GB" sz="2000" dirty="0">
              <a:latin typeface="Candara" panose="020E0502030303020204" pitchFamily="34" charset="0"/>
            </a:endParaRPr>
          </a:p>
          <a:p>
            <a:r>
              <a:rPr lang="en-GB" sz="2000" dirty="0">
                <a:latin typeface="Candara" panose="020E0502030303020204" pitchFamily="34" charset="0"/>
              </a:rPr>
              <a:t>You will need to:</a:t>
            </a:r>
          </a:p>
          <a:p>
            <a:endParaRPr lang="en-GB" sz="2000" dirty="0">
              <a:latin typeface="Candara" panose="020E0502030303020204" pitchFamily="34" charset="0"/>
            </a:endParaRPr>
          </a:p>
          <a:p>
            <a:r>
              <a:rPr lang="en-GB" sz="2000" dirty="0">
                <a:latin typeface="Candara" panose="020E0502030303020204" pitchFamily="34" charset="0"/>
              </a:rPr>
              <a:t>Look at all the arguments that support your claim.</a:t>
            </a:r>
          </a:p>
          <a:p>
            <a:r>
              <a:rPr lang="en-GB" sz="2000" dirty="0">
                <a:latin typeface="Candara" panose="020E0502030303020204" pitchFamily="34" charset="0"/>
              </a:rPr>
              <a:t>Decide counter-arguments for arguments that do not support your claim.</a:t>
            </a:r>
          </a:p>
        </p:txBody>
      </p:sp>
    </p:spTree>
    <p:extLst>
      <p:ext uri="{BB962C8B-B14F-4D97-AF65-F5344CB8AC3E}">
        <p14:creationId xmlns:p14="http://schemas.microsoft.com/office/powerpoint/2010/main" val="830773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What is secularisation?</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77500" lnSpcReduction="20000"/>
          </a:bodyPr>
          <a:lstStyle/>
          <a:p>
            <a:r>
              <a:rPr lang="en-GB" dirty="0">
                <a:latin typeface="Candara" panose="020E0502030303020204" pitchFamily="34" charset="0"/>
              </a:rPr>
              <a:t>Long term process whereby religious institutions, beliefs and practices lose social </a:t>
            </a:r>
            <a:r>
              <a:rPr lang="en-GB" dirty="0" smtClean="0">
                <a:latin typeface="Candara" panose="020E0502030303020204" pitchFamily="34" charset="0"/>
              </a:rPr>
              <a:t>significance.</a:t>
            </a:r>
            <a:endParaRPr lang="en-GB" dirty="0">
              <a:latin typeface="Candara" panose="020E0502030303020204" pitchFamily="34" charset="0"/>
            </a:endParaRPr>
          </a:p>
          <a:p>
            <a:pPr>
              <a:lnSpc>
                <a:spcPct val="80000"/>
              </a:lnSpc>
            </a:pPr>
            <a:endParaRPr lang="en-GB" altLang="en-US" b="1" dirty="0">
              <a:latin typeface="Candara" panose="020E0502030303020204" pitchFamily="34" charset="0"/>
            </a:endParaRPr>
          </a:p>
          <a:p>
            <a:pPr marL="0" indent="0">
              <a:lnSpc>
                <a:spcPct val="80000"/>
              </a:lnSpc>
              <a:buNone/>
            </a:pPr>
            <a:r>
              <a:rPr lang="en-GB" altLang="en-US" dirty="0">
                <a:latin typeface="Candara" panose="020E0502030303020204" pitchFamily="34" charset="0"/>
              </a:rPr>
              <a:t>The word secular means </a:t>
            </a:r>
            <a:r>
              <a:rPr lang="en-GB" altLang="en-US" sz="3600" dirty="0">
                <a:solidFill>
                  <a:schemeClr val="accent2"/>
                </a:solidFill>
                <a:latin typeface="Candara" panose="020E0502030303020204" pitchFamily="34" charset="0"/>
              </a:rPr>
              <a:t>not sacred, not spiritual, not religious.  </a:t>
            </a:r>
          </a:p>
          <a:p>
            <a:pPr>
              <a:lnSpc>
                <a:spcPct val="80000"/>
              </a:lnSpc>
            </a:pPr>
            <a:endParaRPr lang="en-GB" altLang="en-US" sz="3600" dirty="0">
              <a:solidFill>
                <a:schemeClr val="accent2"/>
              </a:solidFill>
              <a:latin typeface="Candara" panose="020E0502030303020204" pitchFamily="34" charset="0"/>
            </a:endParaRPr>
          </a:p>
          <a:p>
            <a:pPr marL="0" indent="0">
              <a:lnSpc>
                <a:spcPct val="80000"/>
              </a:lnSpc>
              <a:buNone/>
            </a:pPr>
            <a:r>
              <a:rPr lang="en-GB" altLang="en-US" dirty="0">
                <a:latin typeface="Candara" panose="020E0502030303020204" pitchFamily="34" charset="0"/>
              </a:rPr>
              <a:t>The claim that religion is declining in importance is known as the </a:t>
            </a:r>
            <a:r>
              <a:rPr lang="en-GB" altLang="en-US" i="1" dirty="0">
                <a:solidFill>
                  <a:schemeClr val="accent2"/>
                </a:solidFill>
                <a:latin typeface="Candara" panose="020E0502030303020204" pitchFamily="34" charset="0"/>
              </a:rPr>
              <a:t>secularisation thesis</a:t>
            </a:r>
            <a:r>
              <a:rPr lang="en-GB" altLang="en-US" dirty="0">
                <a:solidFill>
                  <a:schemeClr val="accent2"/>
                </a:solidFill>
                <a:latin typeface="Candara" panose="020E0502030303020204" pitchFamily="34" charset="0"/>
              </a:rPr>
              <a:t>.</a:t>
            </a:r>
          </a:p>
          <a:p>
            <a:pPr>
              <a:lnSpc>
                <a:spcPct val="80000"/>
              </a:lnSpc>
            </a:pPr>
            <a:endParaRPr lang="en-GB" altLang="en-US" dirty="0">
              <a:latin typeface="Candara" panose="020E0502030303020204" pitchFamily="34" charset="0"/>
            </a:endParaRPr>
          </a:p>
          <a:p>
            <a:pPr marL="0" indent="0">
              <a:lnSpc>
                <a:spcPct val="80000"/>
              </a:lnSpc>
              <a:buNone/>
            </a:pPr>
            <a:r>
              <a:rPr lang="en-GB" altLang="en-US" dirty="0">
                <a:latin typeface="Candara" panose="020E0502030303020204" pitchFamily="34" charset="0"/>
              </a:rPr>
              <a:t>However, defining secularisation is not as simple as this.  Sociologists </a:t>
            </a:r>
            <a:r>
              <a:rPr lang="en-GB" altLang="en-US" sz="4000" dirty="0">
                <a:solidFill>
                  <a:schemeClr val="accent2"/>
                </a:solidFill>
                <a:latin typeface="Candara" panose="020E0502030303020204" pitchFamily="34" charset="0"/>
              </a:rPr>
              <a:t>cannot</a:t>
            </a:r>
            <a:r>
              <a:rPr lang="en-GB" altLang="en-US" dirty="0">
                <a:latin typeface="Candara" panose="020E0502030303020204" pitchFamily="34" charset="0"/>
              </a:rPr>
              <a:t> agree on a definition of religion!</a:t>
            </a:r>
          </a:p>
          <a:p>
            <a:pPr>
              <a:lnSpc>
                <a:spcPct val="80000"/>
              </a:lnSpc>
            </a:pPr>
            <a:endParaRPr lang="en-GB" altLang="en-US" dirty="0">
              <a:latin typeface="Candara" panose="020E0502030303020204" pitchFamily="34" charset="0"/>
            </a:endParaRPr>
          </a:p>
          <a:p>
            <a:pPr marL="0" indent="0">
              <a:lnSpc>
                <a:spcPct val="80000"/>
              </a:lnSpc>
              <a:buNone/>
            </a:pPr>
            <a:r>
              <a:rPr lang="en-GB" altLang="en-US" dirty="0">
                <a:latin typeface="Candara" panose="020E0502030303020204" pitchFamily="34" charset="0"/>
              </a:rPr>
              <a:t>As a result, sociologists cannot agree on how to define – and measure </a:t>
            </a:r>
            <a:r>
              <a:rPr lang="en-GB" altLang="en-US" dirty="0">
                <a:solidFill>
                  <a:schemeClr val="accent2"/>
                </a:solidFill>
                <a:latin typeface="Candara" panose="020E0502030303020204" pitchFamily="34" charset="0"/>
              </a:rPr>
              <a:t>secularisation</a:t>
            </a:r>
            <a:r>
              <a:rPr lang="en-GB" altLang="en-US" dirty="0">
                <a:latin typeface="Candara" panose="020E0502030303020204" pitchFamily="34" charset="0"/>
              </a:rPr>
              <a:t>.</a:t>
            </a:r>
          </a:p>
          <a:p>
            <a:pPr>
              <a:lnSpc>
                <a:spcPct val="80000"/>
              </a:lnSpc>
            </a:pPr>
            <a:endParaRPr lang="en-US" altLang="en-US" dirty="0"/>
          </a:p>
          <a:p>
            <a:endParaRPr lang="en-GB" dirty="0" smtClean="0">
              <a:latin typeface="Candara" panose="020E0502030303020204" pitchFamily="34" charset="0"/>
            </a:endParaRPr>
          </a:p>
          <a:p>
            <a:endParaRPr lang="en-US" dirty="0">
              <a:latin typeface="Candara" panose="020E0502030303020204" pitchFamily="34" charset="0"/>
            </a:endParaRPr>
          </a:p>
          <a:p>
            <a:endParaRPr lang="en-GB" dirty="0">
              <a:latin typeface="Candara" panose="020E0502030303020204" pitchFamily="34" charset="0"/>
            </a:endParaRP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217778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Secularisation in Britain</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62500" lnSpcReduction="20000"/>
          </a:bodyPr>
          <a:lstStyle/>
          <a:p>
            <a:r>
              <a:rPr lang="en-GB" dirty="0">
                <a:solidFill>
                  <a:srgbClr val="7030A0"/>
                </a:solidFill>
                <a:latin typeface="Candara" panose="020E0502030303020204" pitchFamily="34" charset="0"/>
              </a:rPr>
              <a:t>Wilson (1966) </a:t>
            </a:r>
            <a:r>
              <a:rPr lang="en-GB" dirty="0">
                <a:solidFill>
                  <a:srgbClr val="FF0000"/>
                </a:solidFill>
                <a:latin typeface="Candara" panose="020E0502030303020204" pitchFamily="34" charset="0"/>
              </a:rPr>
              <a:t>40% mid 1800’s, by 1960 10-15%, 6.3% </a:t>
            </a:r>
            <a:r>
              <a:rPr lang="en-GB" dirty="0" smtClean="0">
                <a:solidFill>
                  <a:srgbClr val="FF0000"/>
                </a:solidFill>
                <a:latin typeface="Candara" panose="020E0502030303020204" pitchFamily="34" charset="0"/>
              </a:rPr>
              <a:t>2005</a:t>
            </a:r>
          </a:p>
          <a:p>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"the process whereby religious thinking, practice and institutions lose social significance" </a:t>
            </a:r>
            <a:endParaRPr lang="en-GB" dirty="0">
              <a:solidFill>
                <a:srgbClr val="FF0000"/>
              </a:solidFill>
              <a:latin typeface="Candara" panose="020E0502030303020204" pitchFamily="34" charset="0"/>
            </a:endParaRPr>
          </a:p>
          <a:p>
            <a:endParaRPr lang="en-GB" dirty="0">
              <a:latin typeface="Candara" panose="020E0502030303020204" pitchFamily="34" charset="0"/>
            </a:endParaRPr>
          </a:p>
          <a:p>
            <a:r>
              <a:rPr lang="en-GB" dirty="0">
                <a:solidFill>
                  <a:srgbClr val="7030A0"/>
                </a:solidFill>
                <a:latin typeface="Candara" panose="020E0502030303020204" pitchFamily="34" charset="0"/>
              </a:rPr>
              <a:t>English Church Census (2006) </a:t>
            </a:r>
            <a:r>
              <a:rPr lang="en-GB" dirty="0">
                <a:latin typeface="Candara" panose="020E0502030303020204" pitchFamily="34" charset="0"/>
              </a:rPr>
              <a:t>church attendance and membership of large organisations had declined whereas they had stayed constant or increased for small organisation</a:t>
            </a:r>
          </a:p>
          <a:p>
            <a:endParaRPr lang="en-GB" dirty="0">
              <a:latin typeface="Candara" panose="020E0502030303020204" pitchFamily="34" charset="0"/>
            </a:endParaRPr>
          </a:p>
          <a:p>
            <a:pPr marL="0" indent="0">
              <a:buNone/>
            </a:pPr>
            <a:r>
              <a:rPr lang="en-GB" u="sng" dirty="0">
                <a:latin typeface="Candara" panose="020E0502030303020204" pitchFamily="34" charset="0"/>
              </a:rPr>
              <a:t>Church of England:</a:t>
            </a:r>
          </a:p>
          <a:p>
            <a:r>
              <a:rPr lang="en-GB" dirty="0">
                <a:solidFill>
                  <a:srgbClr val="FF0000"/>
                </a:solidFill>
                <a:latin typeface="Candara" panose="020E0502030303020204" pitchFamily="34" charset="0"/>
              </a:rPr>
              <a:t>45,000 clergymen in 1900 and only 34,000 in 2000 means reduced influence on society (law, media and education)</a:t>
            </a:r>
          </a:p>
          <a:p>
            <a:r>
              <a:rPr lang="en-GB" dirty="0">
                <a:solidFill>
                  <a:srgbClr val="FF0000"/>
                </a:solidFill>
                <a:latin typeface="Candara" panose="020E0502030303020204" pitchFamily="34" charset="0"/>
              </a:rPr>
              <a:t>disengagement</a:t>
            </a:r>
          </a:p>
          <a:p>
            <a:r>
              <a:rPr lang="en-GB" dirty="0">
                <a:latin typeface="Candara" panose="020E0502030303020204" pitchFamily="34" charset="0"/>
              </a:rPr>
              <a:t>The church is seen as being</a:t>
            </a:r>
            <a:r>
              <a:rPr lang="en-GB" dirty="0">
                <a:solidFill>
                  <a:srgbClr val="FF0000"/>
                </a:solidFill>
                <a:latin typeface="Candara" panose="020E0502030303020204" pitchFamily="34" charset="0"/>
              </a:rPr>
              <a:t> outdated </a:t>
            </a:r>
            <a:r>
              <a:rPr lang="en-GB" dirty="0">
                <a:latin typeface="Candara" panose="020E0502030303020204" pitchFamily="34" charset="0"/>
              </a:rPr>
              <a:t>(attitudes, values, beliefs and views)</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215020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3200" dirty="0">
                <a:latin typeface="Candara" panose="020E0502030303020204" pitchFamily="34" charset="0"/>
              </a:rPr>
              <a:t>Explanations </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p:txBody>
          <a:bodyPr>
            <a:normAutofit fontScale="85000" lnSpcReduction="20000"/>
          </a:bodyPr>
          <a:lstStyle/>
          <a:p>
            <a:r>
              <a:rPr lang="en-GB" dirty="0">
                <a:solidFill>
                  <a:srgbClr val="7030A0"/>
                </a:solidFill>
                <a:latin typeface="Candara" panose="020E0502030303020204" pitchFamily="34" charset="0"/>
              </a:rPr>
              <a:t>Weber (1905): </a:t>
            </a:r>
            <a:r>
              <a:rPr lang="en-GB" dirty="0">
                <a:latin typeface="Candara" panose="020E0502030303020204" pitchFamily="34" charset="0"/>
              </a:rPr>
              <a:t>before Protestant Reformation </a:t>
            </a:r>
            <a:r>
              <a:rPr lang="en-GB" dirty="0">
                <a:solidFill>
                  <a:srgbClr val="FF0000"/>
                </a:solidFill>
                <a:latin typeface="Candara" panose="020E0502030303020204" pitchFamily="34" charset="0"/>
              </a:rPr>
              <a:t>‘magical garden’</a:t>
            </a:r>
          </a:p>
          <a:p>
            <a:endParaRPr lang="en-GB" dirty="0">
              <a:latin typeface="Candara" panose="020E0502030303020204" pitchFamily="34" charset="0"/>
            </a:endParaRPr>
          </a:p>
          <a:p>
            <a:r>
              <a:rPr lang="en-GB" dirty="0">
                <a:latin typeface="Candara" panose="020E0502030303020204" pitchFamily="34" charset="0"/>
              </a:rPr>
              <a:t>After the reformation, </a:t>
            </a:r>
            <a:r>
              <a:rPr lang="en-GB" dirty="0">
                <a:solidFill>
                  <a:srgbClr val="FF0000"/>
                </a:solidFill>
                <a:latin typeface="Candara" panose="020E0502030303020204" pitchFamily="34" charset="0"/>
              </a:rPr>
              <a:t>God = transcendent.</a:t>
            </a:r>
          </a:p>
          <a:p>
            <a:r>
              <a:rPr lang="en-GB" dirty="0">
                <a:solidFill>
                  <a:srgbClr val="FF0000"/>
                </a:solidFill>
                <a:latin typeface="Candara" panose="020E0502030303020204" pitchFamily="34" charset="0"/>
              </a:rPr>
              <a:t> Rationality </a:t>
            </a:r>
            <a:r>
              <a:rPr lang="en-GB" dirty="0">
                <a:latin typeface="Candara" panose="020E0502030303020204" pitchFamily="34" charset="0"/>
              </a:rPr>
              <a:t>was needed to understand workings of natural forces.</a:t>
            </a:r>
          </a:p>
          <a:p>
            <a:r>
              <a:rPr lang="en-GB" dirty="0">
                <a:latin typeface="Candara" panose="020E0502030303020204" pitchFamily="34" charset="0"/>
              </a:rPr>
              <a:t>No longer need for religious explanations </a:t>
            </a:r>
          </a:p>
          <a:p>
            <a:r>
              <a:rPr lang="en-GB" dirty="0">
                <a:latin typeface="Candara" panose="020E0502030303020204" pitchFamily="34" charset="0"/>
              </a:rPr>
              <a:t>Reformation had began the ‘</a:t>
            </a:r>
            <a:r>
              <a:rPr lang="en-GB" dirty="0">
                <a:solidFill>
                  <a:srgbClr val="FF0000"/>
                </a:solidFill>
                <a:latin typeface="Candara" panose="020E0502030303020204" pitchFamily="34" charset="0"/>
              </a:rPr>
              <a:t>disenchantment’</a:t>
            </a:r>
          </a:p>
          <a:p>
            <a:endParaRPr lang="en-GB" dirty="0">
              <a:latin typeface="Candara" panose="020E0502030303020204" pitchFamily="34" charset="0"/>
            </a:endParaRPr>
          </a:p>
          <a:p>
            <a:r>
              <a:rPr lang="en-GB" dirty="0">
                <a:solidFill>
                  <a:srgbClr val="7030A0"/>
                </a:solidFill>
                <a:latin typeface="Candara" panose="020E0502030303020204" pitchFamily="34" charset="0"/>
              </a:rPr>
              <a:t>Bruce: </a:t>
            </a:r>
            <a:r>
              <a:rPr lang="en-GB" dirty="0">
                <a:solidFill>
                  <a:srgbClr val="FF0000"/>
                </a:solidFill>
                <a:latin typeface="Candara" panose="020E0502030303020204" pitchFamily="34" charset="0"/>
              </a:rPr>
              <a:t>technological worldview</a:t>
            </a:r>
            <a:r>
              <a:rPr lang="en-GB" dirty="0">
                <a:latin typeface="Candara" panose="020E0502030303020204" pitchFamily="34" charset="0"/>
              </a:rPr>
              <a:t>. People now view the world in terms of science and technology rather than looking for religious explanations. Only when they fail does religion come forth.</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26080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2000" dirty="0">
                <a:latin typeface="Candara" panose="020E0502030303020204" pitchFamily="34" charset="0"/>
              </a:rPr>
              <a:t>Structural Differentiation, social, cultural and religious diversity </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4"/>
            <a:ext cx="7886700" cy="2393669"/>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If you were answering an essay question about secularisation in an exam.</a:t>
            </a:r>
          </a:p>
          <a:p>
            <a:endParaRPr lang="en-GB" sz="2000" dirty="0">
              <a:latin typeface="Candara" panose="020E0502030303020204" pitchFamily="34" charset="0"/>
            </a:endParaRPr>
          </a:p>
          <a:p>
            <a:r>
              <a:rPr lang="en-GB" sz="2000" dirty="0">
                <a:latin typeface="Candara" panose="020E0502030303020204" pitchFamily="34" charset="0"/>
              </a:rPr>
              <a:t>What 5 key words/names/phrases would you make sure you were to use in your paragraph about Rationalisation as a explanation of secularisation. </a:t>
            </a:r>
          </a:p>
          <a:p>
            <a:endParaRPr lang="en-GB" sz="2000" dirty="0">
              <a:latin typeface="Candara" panose="020E0502030303020204" pitchFamily="34" charset="0"/>
            </a:endParaRPr>
          </a:p>
        </p:txBody>
      </p:sp>
    </p:spTree>
    <p:extLst>
      <p:ext uri="{BB962C8B-B14F-4D97-AF65-F5344CB8AC3E}">
        <p14:creationId xmlns:p14="http://schemas.microsoft.com/office/powerpoint/2010/main" val="351384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2000" dirty="0">
                <a:latin typeface="Candara" panose="020E0502030303020204" pitchFamily="34" charset="0"/>
              </a:rPr>
              <a:t>Structural Differentiation, social, cultural and religious diversity </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a:xfrm>
            <a:off x="628650" y="1825624"/>
            <a:ext cx="7886700" cy="4819619"/>
          </a:xfrm>
        </p:spPr>
        <p:txBody>
          <a:bodyPr>
            <a:normAutofit fontScale="62500" lnSpcReduction="20000"/>
          </a:bodyPr>
          <a:lstStyle/>
          <a:p>
            <a:r>
              <a:rPr lang="en-GB" dirty="0">
                <a:latin typeface="Candara" panose="020E0502030303020204" pitchFamily="34" charset="0"/>
              </a:rPr>
              <a:t>Before rationalisation, it was thought that human beings could change things by magic, prayer etc.</a:t>
            </a:r>
          </a:p>
          <a:p>
            <a:r>
              <a:rPr lang="en-GB" dirty="0">
                <a:latin typeface="Candara" panose="020E0502030303020204" pitchFamily="34" charset="0"/>
              </a:rPr>
              <a:t>Through the reformation (from Catholicism to Protestantism), there was a change in a world view (from God intervening to God transcending - God stood back and began to watch from above – he made the world, but now nature would take over). </a:t>
            </a:r>
          </a:p>
          <a:p>
            <a:r>
              <a:rPr lang="en-GB" dirty="0">
                <a:latin typeface="Candara" panose="020E0502030303020204" pitchFamily="34" charset="0"/>
              </a:rPr>
              <a:t>Weber saw modernity as the ‘age of reason’, in that is was driven by the process of rationalisation</a:t>
            </a:r>
          </a:p>
          <a:p>
            <a:r>
              <a:rPr lang="en-GB" dirty="0">
                <a:latin typeface="Candara" panose="020E0502030303020204" pitchFamily="34" charset="0"/>
              </a:rPr>
              <a:t>The ‘age of reason’ was seen to be driven by enlightenment ideals; the progress made by science in eradicating magic and superstition, and replacing these types of belief with ones based upon science and reason.</a:t>
            </a:r>
          </a:p>
          <a:p>
            <a:r>
              <a:rPr lang="en-GB" dirty="0">
                <a:latin typeface="Candara" panose="020E0502030303020204" pitchFamily="34" charset="0"/>
              </a:rPr>
              <a:t>For example, through scientific discovery our understanding of natural phenomena such as lightning floods and droughts, has changed.</a:t>
            </a:r>
          </a:p>
          <a:p>
            <a:r>
              <a:rPr lang="en-GB" dirty="0">
                <a:latin typeface="Candara" panose="020E0502030303020204" pitchFamily="34" charset="0"/>
              </a:rPr>
              <a:t>Our understanding of illness, disease and other ‘essential mysteries’ has also changed</a:t>
            </a:r>
          </a:p>
          <a:p>
            <a:r>
              <a:rPr lang="en-GB" dirty="0">
                <a:latin typeface="Candara" panose="020E0502030303020204" pitchFamily="34" charset="0"/>
              </a:rPr>
              <a:t>Weber referred to this process as disenchantment.</a:t>
            </a:r>
          </a:p>
          <a:p>
            <a:endParaRPr lang="en-GB" dirty="0">
              <a:latin typeface="Candara" panose="020E0502030303020204" pitchFamily="34" charset="0"/>
            </a:endParaRPr>
          </a:p>
          <a:p>
            <a:r>
              <a:rPr lang="en-GB" dirty="0">
                <a:latin typeface="Candara" panose="020E0502030303020204" pitchFamily="34" charset="0"/>
              </a:rPr>
              <a:t>What evidence is there of disenchantment in today’s society?</a:t>
            </a: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Define Secularisation</a:t>
            </a:r>
          </a:p>
        </p:txBody>
      </p:sp>
    </p:spTree>
    <p:extLst>
      <p:ext uri="{BB962C8B-B14F-4D97-AF65-F5344CB8AC3E}">
        <p14:creationId xmlns:p14="http://schemas.microsoft.com/office/powerpoint/2010/main" val="51550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3EE45-DEFD-4118-91C5-4F3459A19CD3}"/>
              </a:ext>
            </a:extLst>
          </p:cNvPr>
          <p:cNvSpPr>
            <a:spLocks noGrp="1"/>
          </p:cNvSpPr>
          <p:nvPr>
            <p:ph type="title"/>
          </p:nvPr>
        </p:nvSpPr>
        <p:spPr>
          <a:xfrm>
            <a:off x="628650" y="365126"/>
            <a:ext cx="7886700" cy="537551"/>
          </a:xfrm>
          <a:solidFill>
            <a:schemeClr val="accent5">
              <a:lumMod val="40000"/>
              <a:lumOff val="60000"/>
            </a:schemeClr>
          </a:solidFill>
          <a:ln>
            <a:solidFill>
              <a:schemeClr val="tx1"/>
            </a:solidFill>
          </a:ln>
        </p:spPr>
        <p:txBody>
          <a:bodyPr>
            <a:noAutofit/>
          </a:bodyPr>
          <a:lstStyle/>
          <a:p>
            <a:r>
              <a:rPr lang="en-GB" sz="2000" dirty="0">
                <a:latin typeface="Candara" panose="020E0502030303020204" pitchFamily="34" charset="0"/>
              </a:rPr>
              <a:t>Structural Differentiation, social, cultural and religious diversity </a:t>
            </a:r>
          </a:p>
        </p:txBody>
      </p:sp>
      <p:sp>
        <p:nvSpPr>
          <p:cNvPr id="3" name="Content Placeholder 2">
            <a:extLst>
              <a:ext uri="{FF2B5EF4-FFF2-40B4-BE49-F238E27FC236}">
                <a16:creationId xmlns:a16="http://schemas.microsoft.com/office/drawing/2014/main" xmlns="" id="{065CBB47-8745-4095-A943-5434DA2F49B3}"/>
              </a:ext>
            </a:extLst>
          </p:cNvPr>
          <p:cNvSpPr>
            <a:spLocks noGrp="1"/>
          </p:cNvSpPr>
          <p:nvPr>
            <p:ph idx="1"/>
          </p:nvPr>
        </p:nvSpPr>
        <p:spPr>
          <a:xfrm>
            <a:off x="628650" y="1825624"/>
            <a:ext cx="7886700" cy="4819619"/>
          </a:xfrm>
        </p:spPr>
        <p:txBody>
          <a:bodyPr>
            <a:normAutofit/>
          </a:bodyPr>
          <a:lstStyle/>
          <a:p>
            <a:r>
              <a:rPr lang="en-GB" dirty="0">
                <a:latin typeface="Candara" panose="020E0502030303020204" pitchFamily="34" charset="0"/>
              </a:rPr>
              <a:t>Non-rational activities still practised:</a:t>
            </a:r>
          </a:p>
          <a:p>
            <a:pPr marL="0" indent="0">
              <a:buNone/>
            </a:pPr>
            <a:r>
              <a:rPr lang="en-GB" dirty="0">
                <a:latin typeface="Candara" panose="020E0502030303020204" pitchFamily="34" charset="0"/>
              </a:rPr>
              <a:t>- Palm reading;</a:t>
            </a:r>
          </a:p>
          <a:p>
            <a:pPr marL="0" indent="0">
              <a:buNone/>
            </a:pPr>
            <a:r>
              <a:rPr lang="en-GB" dirty="0">
                <a:latin typeface="Candara" panose="020E0502030303020204" pitchFamily="34" charset="0"/>
              </a:rPr>
              <a:t>- Tea Leaves</a:t>
            </a:r>
          </a:p>
          <a:p>
            <a:pPr marL="0" indent="0">
              <a:buNone/>
            </a:pPr>
            <a:r>
              <a:rPr lang="en-GB" dirty="0">
                <a:latin typeface="Candara" panose="020E0502030303020204" pitchFamily="34" charset="0"/>
              </a:rPr>
              <a:t>- Tarot Cards</a:t>
            </a:r>
          </a:p>
          <a:p>
            <a:pPr marL="0" indent="0">
              <a:buNone/>
            </a:pPr>
            <a:r>
              <a:rPr lang="en-GB" dirty="0">
                <a:latin typeface="Candara" panose="020E0502030303020204" pitchFamily="34" charset="0"/>
              </a:rPr>
              <a:t>- Feng </a:t>
            </a:r>
            <a:r>
              <a:rPr lang="en-GB" dirty="0" err="1">
                <a:latin typeface="Candara" panose="020E0502030303020204" pitchFamily="34" charset="0"/>
              </a:rPr>
              <a:t>Shui</a:t>
            </a:r>
            <a:endParaRPr lang="en-GB" dirty="0">
              <a:latin typeface="Candara" panose="020E0502030303020204" pitchFamily="34" charset="0"/>
            </a:endParaRPr>
          </a:p>
          <a:p>
            <a:r>
              <a:rPr lang="en-GB" dirty="0">
                <a:latin typeface="Candara" panose="020E0502030303020204" pitchFamily="34" charset="0"/>
              </a:rPr>
              <a:t>Religious beliefs still guide many. For example the NCR.</a:t>
            </a:r>
          </a:p>
          <a:p>
            <a:r>
              <a:rPr lang="en-GB" dirty="0">
                <a:latin typeface="Candara" panose="020E0502030303020204" pitchFamily="34" charset="0"/>
              </a:rPr>
              <a:t>Doesn’t explain secularisation, only applies to Europe and Christianity.</a:t>
            </a:r>
          </a:p>
          <a:p>
            <a:endParaRPr lang="en-GB" dirty="0">
              <a:latin typeface="Candara" panose="020E0502030303020204" pitchFamily="34" charset="0"/>
            </a:endParaRPr>
          </a:p>
        </p:txBody>
      </p:sp>
      <p:sp>
        <p:nvSpPr>
          <p:cNvPr id="4" name="Title 1">
            <a:extLst>
              <a:ext uri="{FF2B5EF4-FFF2-40B4-BE49-F238E27FC236}">
                <a16:creationId xmlns:a16="http://schemas.microsoft.com/office/drawing/2014/main" xmlns="" id="{BC4EC495-C661-4B9C-918D-F73C576CE093}"/>
              </a:ext>
            </a:extLst>
          </p:cNvPr>
          <p:cNvSpPr txBox="1">
            <a:spLocks/>
          </p:cNvSpPr>
          <p:nvPr/>
        </p:nvSpPr>
        <p:spPr>
          <a:xfrm>
            <a:off x="628650" y="983275"/>
            <a:ext cx="7886700" cy="570034"/>
          </a:xfrm>
          <a:prstGeom prst="rect">
            <a:avLst/>
          </a:prstGeom>
          <a:solidFill>
            <a:schemeClr val="accent4">
              <a:lumMod val="40000"/>
              <a:lumOff val="60000"/>
            </a:schemeClr>
          </a:solidFill>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latin typeface="Candara" panose="020E0502030303020204" pitchFamily="34" charset="0"/>
              </a:rPr>
              <a:t>Task: </a:t>
            </a:r>
            <a:r>
              <a:rPr lang="en-GB" sz="2000" dirty="0">
                <a:latin typeface="Candara" panose="020E0502030303020204" pitchFamily="34" charset="0"/>
              </a:rPr>
              <a:t>Can you think of any criticisms?</a:t>
            </a:r>
          </a:p>
        </p:txBody>
      </p:sp>
    </p:spTree>
    <p:extLst>
      <p:ext uri="{BB962C8B-B14F-4D97-AF65-F5344CB8AC3E}">
        <p14:creationId xmlns:p14="http://schemas.microsoft.com/office/powerpoint/2010/main" val="23583656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2494</Words>
  <Application>Microsoft Office PowerPoint</Application>
  <PresentationFormat>On-screen Show (4:3)</PresentationFormat>
  <Paragraphs>255</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Candara</vt:lpstr>
      <vt:lpstr>Comic Sans MS</vt:lpstr>
      <vt:lpstr>Office Theme</vt:lpstr>
      <vt:lpstr>Title: How secularised is society today?</vt:lpstr>
      <vt:lpstr>Title: How secularised is society today?</vt:lpstr>
      <vt:lpstr>Title: How secularised is society today?</vt:lpstr>
      <vt:lpstr>What is secularisation?</vt:lpstr>
      <vt:lpstr>Secularisation in Britain</vt:lpstr>
      <vt:lpstr>Explanations </vt:lpstr>
      <vt:lpstr>Structural Differentiation, social, cultural and religious diversity </vt:lpstr>
      <vt:lpstr>Structural Differentiation, social, cultural and religious diversity </vt:lpstr>
      <vt:lpstr>Structural Differentiation, social, cultural and religious diversity </vt:lpstr>
      <vt:lpstr>Criticisms of the secularisation theory</vt:lpstr>
      <vt:lpstr>Structural Differentiation, social, cultural and religious diversity </vt:lpstr>
      <vt:lpstr>Cultural Defence and Transition</vt:lpstr>
      <vt:lpstr>Spiritual Revolution</vt:lpstr>
      <vt:lpstr>Secularisation in America</vt:lpstr>
      <vt:lpstr>Criticisms of the secularisation theory</vt:lpstr>
      <vt:lpstr>Social and cultural diversity</vt:lpstr>
      <vt:lpstr>PowerPoint Presentation</vt:lpstr>
      <vt:lpstr>Criticisms</vt:lpstr>
      <vt:lpstr>So the criticisms are…</vt:lpstr>
      <vt:lpstr>Religious diversity</vt:lpstr>
      <vt:lpstr>What happened?</vt:lpstr>
      <vt:lpstr>Discuss</vt:lpstr>
      <vt:lpstr>Cultural defence and transition</vt:lpstr>
      <vt:lpstr>However…</vt:lpstr>
      <vt:lpstr>Religion and identity</vt:lpstr>
      <vt:lpstr>Criticisms</vt:lpstr>
      <vt:lpstr>A spiritual revolution?</vt:lpstr>
      <vt:lpstr>Kendal - Cumbria study 2000</vt:lpstr>
      <vt:lpstr>Results</vt:lpstr>
      <vt:lpstr>Explanations</vt:lpstr>
      <vt:lpstr>Criticisms of the secularisation theory</vt:lpstr>
      <vt:lpstr>Criticisms of the secularisation theory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How secularised is society today?</dc:title>
  <dc:creator>Chris</dc:creator>
  <cp:lastModifiedBy>Mr Watkins</cp:lastModifiedBy>
  <cp:revision>5</cp:revision>
  <dcterms:created xsi:type="dcterms:W3CDTF">2017-09-25T22:01:45Z</dcterms:created>
  <dcterms:modified xsi:type="dcterms:W3CDTF">2017-09-26T07:06:22Z</dcterms:modified>
</cp:coreProperties>
</file>