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2" r:id="rId2"/>
    <p:sldId id="293" r:id="rId3"/>
    <p:sldId id="257" r:id="rId4"/>
    <p:sldId id="256" r:id="rId5"/>
    <p:sldId id="283" r:id="rId6"/>
    <p:sldId id="284" r:id="rId7"/>
    <p:sldId id="285" r:id="rId8"/>
    <p:sldId id="288" r:id="rId9"/>
    <p:sldId id="286" r:id="rId10"/>
    <p:sldId id="297" r:id="rId11"/>
    <p:sldId id="289" r:id="rId12"/>
    <p:sldId id="291" r:id="rId13"/>
    <p:sldId id="290" r:id="rId14"/>
    <p:sldId id="287" r:id="rId15"/>
    <p:sldId id="298" r:id="rId16"/>
    <p:sldId id="294" r:id="rId17"/>
    <p:sldId id="295" r:id="rId18"/>
    <p:sldId id="299" r:id="rId19"/>
    <p:sldId id="300" r:id="rId20"/>
    <p:sldId id="301" r:id="rId21"/>
    <p:sldId id="303" r:id="rId22"/>
    <p:sldId id="304" r:id="rId23"/>
    <p:sldId id="305" r:id="rId24"/>
    <p:sldId id="296" r:id="rId2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359" autoAdjust="0"/>
    <p:restoredTop sz="94660"/>
  </p:normalViewPr>
  <p:slideViewPr>
    <p:cSldViewPr snapToGrid="0">
      <p:cViewPr>
        <p:scale>
          <a:sx n="75" d="100"/>
          <a:sy n="75" d="100"/>
        </p:scale>
        <p:origin x="1404" y="9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821AEB-A214-4550-823D-526FE030AA89}"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2330985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821AEB-A214-4550-823D-526FE030AA89}"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3663051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821AEB-A214-4550-823D-526FE030AA89}"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383190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821AEB-A214-4550-823D-526FE030AA89}"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379255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21AEB-A214-4550-823D-526FE030AA89}" type="datetimeFigureOut">
              <a:rPr lang="en-GB" smtClean="0"/>
              <a:t>08/11/2017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257629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821AEB-A214-4550-823D-526FE030AA89}"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24708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821AEB-A214-4550-823D-526FE030AA89}" type="datetimeFigureOut">
              <a:rPr lang="en-GB" smtClean="0"/>
              <a:t>08/11/2017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4235920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821AEB-A214-4550-823D-526FE030AA89}" type="datetimeFigureOut">
              <a:rPr lang="en-GB" smtClean="0"/>
              <a:t>08/11/2017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1023487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821AEB-A214-4550-823D-526FE030AA89}" type="datetimeFigureOut">
              <a:rPr lang="en-GB" smtClean="0"/>
              <a:t>08/11/2017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1257179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21AEB-A214-4550-823D-526FE030AA89}"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346247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821AEB-A214-4550-823D-526FE030AA89}" type="datetimeFigureOut">
              <a:rPr lang="en-GB" smtClean="0"/>
              <a:t>08/11/2017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D32251-439B-40B6-963C-26EA5A3735E0}" type="slidenum">
              <a:rPr lang="en-GB" smtClean="0"/>
              <a:t>‹#›</a:t>
            </a:fld>
            <a:endParaRPr lang="en-GB"/>
          </a:p>
        </p:txBody>
      </p:sp>
    </p:spTree>
    <p:extLst>
      <p:ext uri="{BB962C8B-B14F-4D97-AF65-F5344CB8AC3E}">
        <p14:creationId xmlns:p14="http://schemas.microsoft.com/office/powerpoint/2010/main" val="3879513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821AEB-A214-4550-823D-526FE030AA89}" type="datetimeFigureOut">
              <a:rPr lang="en-GB" smtClean="0"/>
              <a:t>08/11/2017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D32251-439B-40B6-963C-26EA5A3735E0}" type="slidenum">
              <a:rPr lang="en-GB" smtClean="0"/>
              <a:t>‹#›</a:t>
            </a:fld>
            <a:endParaRPr lang="en-GB"/>
          </a:p>
        </p:txBody>
      </p:sp>
    </p:spTree>
    <p:extLst>
      <p:ext uri="{BB962C8B-B14F-4D97-AF65-F5344CB8AC3E}">
        <p14:creationId xmlns:p14="http://schemas.microsoft.com/office/powerpoint/2010/main" val="1203866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microsoft.com/office/2007/relationships/hdphoto" Target="../media/hdphoto2.wdp"/><Relationship Id="rId3" Type="http://schemas.openxmlformats.org/officeDocument/2006/relationships/image" Target="../media/image27.png"/><Relationship Id="rId7" Type="http://schemas.microsoft.com/office/2007/relationships/hdphoto" Target="../media/hdphoto1.wdp"/><Relationship Id="rId12" Type="http://schemas.openxmlformats.org/officeDocument/2006/relationships/image" Target="../media/image35.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uk/url?sa=i&amp;rct=j&amp;q=&amp;esrc=s&amp;frm=1&amp;source=images&amp;cd=&amp;cad=rja&amp;docid=HZqw8dOvJGBbpM&amp;tbnid=b0xkVJmKm94ITM:&amp;ved=&amp;url=http://thinkjudd.com/2013/01/02/uncategorized/still-destroying-major-markets-internet-turns-30/&amp;ei=qGZtUYfVMuqo0AXxtoHYCA&amp;bvm=bv.45175338,d.d2k&amp;psig=AFQjCNGzbyso9LFjyx8ixvmCo8q3NPd1mQ&amp;ust=1366210601140634" TargetMode="External"/><Relationship Id="rId13"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hyperlink" Target="http://www.google.co.uk/url?sa=i&amp;rct=j&amp;q=&amp;esrc=s&amp;frm=1&amp;source=images&amp;cd=&amp;cad=rja&amp;docid=RwF3QaD8cXPgzM&amp;tbnid=VvwHNMsSY2j4sM:&amp;ved=&amp;url=http://www.glogster.com/old/view?nickname=tmounce413&amp;title=melting-polar-ice-caps/&amp;ei=FGdtUfX0E-fA0QWq04DYCg&amp;bvm=bv.45175338,d.d2k&amp;psig=AFQjCNGzLbM6Mw02tkzWQLURFxZJ0XgfBQ&amp;ust=1366210708798481" TargetMode="External"/><Relationship Id="rId2" Type="http://schemas.openxmlformats.org/officeDocument/2006/relationships/hyperlink" Target="http://www.google.co.uk/url?sa=i&amp;rct=j&amp;q=&amp;esrc=s&amp;frm=1&amp;source=images&amp;cd=&amp;cad=rja&amp;docid=ZROPAcjepNOHHM&amp;tbnid=0NxHBA-uEYyI-M:&amp;ved=&amp;url=http://blogs.telegraph.co.uk/news/jamesdelingpole/100136093/the-best-article-on-wind-farms-you-will-ever-read/&amp;ei=LmZtUYiQFbOp0AXf6IH4Bw&amp;bvm=bv.45175338,d.d2k&amp;psig=AFQjCNFsnzPdwrvom3D9-S7MY8KxV96J1g&amp;ust=1366210478613861"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frm=1&amp;source=images&amp;cd=&amp;cad=rja&amp;docid=s3nBFEJ8iwW6FM&amp;tbnid=U0hN3PgSTOqrbM:&amp;ved=&amp;url=http://www.unn-edu.net/what-is-medicine.html&amp;ei=Y2ZtUbTEJMOm0AWX54H4CQ&amp;bvm=bv.45175338,d.d2k&amp;psig=AFQjCNFFtKyEIF4XTv4uFJMLtjW_lmWFKg&amp;ust=1366210531807886"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hyperlink" Target="http://www.google.co.uk/url?sa=i&amp;rct=j&amp;q=&amp;esrc=s&amp;frm=1&amp;source=images&amp;cd=&amp;cad=rja&amp;docid=sgMzD4ENVB9VHM&amp;tbnid=pc4Vodnnzh2mlM:&amp;ved=&amp;url=http://homepages.uel.ac.uk/u0852279/Docs/Air.html&amp;ei=vWhtUdvVPImg0QXC3YDgAw&amp;bvm=bv.45175338,d.d2k&amp;psig=AFQjCNHbsz0hbRxiZekL194GXXQdsnR5vQ&amp;ust=1366211134287087" TargetMode="External"/><Relationship Id="rId4" Type="http://schemas.openxmlformats.org/officeDocument/2006/relationships/hyperlink" Target="http://www.google.co.uk/url?sa=i&amp;rct=j&amp;q=&amp;esrc=s&amp;frm=1&amp;source=images&amp;cd=&amp;cad=rja&amp;docid=taI4N5MoEfoORM&amp;tbnid=E6XRCbp3rsLXGM:&amp;ved=&amp;url=http://infactcollaborative.com/technology/atomic-bomb-facts.html&amp;ei=Q2ZtUaOBNa_v0gX3j4CACQ&amp;bvm=bv.45175338,d.d2k&amp;psig=AFQjCNHXmnkpuSadSdfp9RvYRTFKNypYVg&amp;ust=1366210500176763" TargetMode="External"/><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80" y="4828012"/>
            <a:ext cx="1004552" cy="454522"/>
          </a:xfrm>
          <a:solidFill>
            <a:srgbClr val="FFCCFF"/>
          </a:solidFill>
        </p:spPr>
        <p:style>
          <a:lnRef idx="2">
            <a:schemeClr val="dk1"/>
          </a:lnRef>
          <a:fillRef idx="1">
            <a:schemeClr val="lt1"/>
          </a:fillRef>
          <a:effectRef idx="0">
            <a:schemeClr val="dk1"/>
          </a:effectRef>
          <a:fontRef idx="minor">
            <a:schemeClr val="dk1"/>
          </a:fontRef>
        </p:style>
        <p:txBody>
          <a:bodyPr anchor="ctr">
            <a:normAutofit/>
          </a:bodyPr>
          <a:lstStyle/>
          <a:p>
            <a:pPr marL="0" indent="0" algn="ctr">
              <a:buNone/>
            </a:pPr>
            <a:r>
              <a:rPr lang="en-GB" sz="1600" dirty="0" smtClean="0"/>
              <a:t>Olivia</a:t>
            </a:r>
            <a:endParaRPr lang="en-GB" sz="1600" dirty="0"/>
          </a:p>
        </p:txBody>
      </p:sp>
      <p:sp>
        <p:nvSpPr>
          <p:cNvPr id="4" name="Content Placeholder 2"/>
          <p:cNvSpPr txBox="1">
            <a:spLocks/>
          </p:cNvSpPr>
          <p:nvPr/>
        </p:nvSpPr>
        <p:spPr>
          <a:xfrm>
            <a:off x="152400" y="6021991"/>
            <a:ext cx="1238787" cy="46681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b="1" dirty="0" smtClean="0"/>
              <a:t>Mr Watkins</a:t>
            </a:r>
            <a:endParaRPr lang="en-GB" b="1" dirty="0"/>
          </a:p>
        </p:txBody>
      </p:sp>
      <p:sp>
        <p:nvSpPr>
          <p:cNvPr id="5" name="Content Placeholder 2"/>
          <p:cNvSpPr txBox="1">
            <a:spLocks/>
          </p:cNvSpPr>
          <p:nvPr/>
        </p:nvSpPr>
        <p:spPr>
          <a:xfrm>
            <a:off x="1116062" y="4815720"/>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Shieullie</a:t>
            </a:r>
            <a:endParaRPr lang="en-GB" sz="1600" dirty="0"/>
          </a:p>
        </p:txBody>
      </p:sp>
      <p:sp>
        <p:nvSpPr>
          <p:cNvPr id="6" name="Content Placeholder 2"/>
          <p:cNvSpPr txBox="1">
            <a:spLocks/>
          </p:cNvSpPr>
          <p:nvPr/>
        </p:nvSpPr>
        <p:spPr>
          <a:xfrm>
            <a:off x="2190730" y="4815720"/>
            <a:ext cx="1004552" cy="46681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Haaris</a:t>
            </a:r>
            <a:endParaRPr lang="en-GB" sz="1600" dirty="0"/>
          </a:p>
        </p:txBody>
      </p:sp>
      <p:sp>
        <p:nvSpPr>
          <p:cNvPr id="7" name="Content Placeholder 2"/>
          <p:cNvSpPr txBox="1">
            <a:spLocks/>
          </p:cNvSpPr>
          <p:nvPr/>
        </p:nvSpPr>
        <p:spPr>
          <a:xfrm>
            <a:off x="3265398" y="4815720"/>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Clarice</a:t>
            </a:r>
            <a:endParaRPr lang="en-GB" sz="1600" dirty="0"/>
          </a:p>
        </p:txBody>
      </p:sp>
      <p:sp>
        <p:nvSpPr>
          <p:cNvPr id="8" name="Content Placeholder 2"/>
          <p:cNvSpPr txBox="1">
            <a:spLocks/>
          </p:cNvSpPr>
          <p:nvPr/>
        </p:nvSpPr>
        <p:spPr>
          <a:xfrm>
            <a:off x="52379" y="3889279"/>
            <a:ext cx="1004552" cy="444103"/>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Louis</a:t>
            </a:r>
            <a:endParaRPr lang="en-GB" sz="1600" dirty="0"/>
          </a:p>
        </p:txBody>
      </p:sp>
      <p:sp>
        <p:nvSpPr>
          <p:cNvPr id="9" name="Content Placeholder 2"/>
          <p:cNvSpPr txBox="1">
            <a:spLocks/>
          </p:cNvSpPr>
          <p:nvPr/>
        </p:nvSpPr>
        <p:spPr>
          <a:xfrm>
            <a:off x="6812456" y="3852951"/>
            <a:ext cx="1004552" cy="46681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Harry</a:t>
            </a:r>
            <a:endParaRPr lang="en-GB" sz="1600" dirty="0"/>
          </a:p>
        </p:txBody>
      </p:sp>
      <p:sp>
        <p:nvSpPr>
          <p:cNvPr id="10" name="Content Placeholder 2"/>
          <p:cNvSpPr txBox="1">
            <a:spLocks/>
          </p:cNvSpPr>
          <p:nvPr/>
        </p:nvSpPr>
        <p:spPr>
          <a:xfrm>
            <a:off x="7846297" y="3866568"/>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Kayla</a:t>
            </a:r>
            <a:endParaRPr lang="en-GB" sz="1600" dirty="0"/>
          </a:p>
        </p:txBody>
      </p:sp>
      <p:sp>
        <p:nvSpPr>
          <p:cNvPr id="11" name="Content Placeholder 2"/>
          <p:cNvSpPr txBox="1">
            <a:spLocks/>
          </p:cNvSpPr>
          <p:nvPr/>
        </p:nvSpPr>
        <p:spPr>
          <a:xfrm>
            <a:off x="1102550" y="3882407"/>
            <a:ext cx="1004552" cy="450976"/>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Maddie</a:t>
            </a:r>
            <a:endParaRPr lang="en-GB" sz="1600" dirty="0"/>
          </a:p>
        </p:txBody>
      </p:sp>
      <p:sp>
        <p:nvSpPr>
          <p:cNvPr id="12" name="Content Placeholder 2"/>
          <p:cNvSpPr txBox="1">
            <a:spLocks/>
          </p:cNvSpPr>
          <p:nvPr/>
        </p:nvSpPr>
        <p:spPr>
          <a:xfrm>
            <a:off x="2158480" y="2877903"/>
            <a:ext cx="1004552" cy="46681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James</a:t>
            </a:r>
            <a:endParaRPr lang="en-GB" sz="1600" dirty="0"/>
          </a:p>
        </p:txBody>
      </p:sp>
      <p:sp>
        <p:nvSpPr>
          <p:cNvPr id="13" name="Content Placeholder 2"/>
          <p:cNvSpPr txBox="1">
            <a:spLocks/>
          </p:cNvSpPr>
          <p:nvPr/>
        </p:nvSpPr>
        <p:spPr>
          <a:xfrm>
            <a:off x="1190617" y="1997785"/>
            <a:ext cx="1004552" cy="456458"/>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Sashmika</a:t>
            </a:r>
            <a:endParaRPr lang="en-GB" sz="1600" dirty="0"/>
          </a:p>
        </p:txBody>
      </p:sp>
      <p:sp>
        <p:nvSpPr>
          <p:cNvPr id="14" name="Content Placeholder 2"/>
          <p:cNvSpPr txBox="1">
            <a:spLocks/>
          </p:cNvSpPr>
          <p:nvPr/>
        </p:nvSpPr>
        <p:spPr>
          <a:xfrm>
            <a:off x="3216144" y="2877890"/>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Kirthana</a:t>
            </a:r>
            <a:endParaRPr lang="en-GB" sz="1600" dirty="0"/>
          </a:p>
        </p:txBody>
      </p:sp>
      <p:sp>
        <p:nvSpPr>
          <p:cNvPr id="15" name="Content Placeholder 2"/>
          <p:cNvSpPr txBox="1">
            <a:spLocks/>
          </p:cNvSpPr>
          <p:nvPr/>
        </p:nvSpPr>
        <p:spPr>
          <a:xfrm>
            <a:off x="43639" y="2908764"/>
            <a:ext cx="1004552" cy="445722"/>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Victor</a:t>
            </a:r>
            <a:endParaRPr lang="en-GB" sz="1600" dirty="0"/>
          </a:p>
        </p:txBody>
      </p:sp>
      <p:sp>
        <p:nvSpPr>
          <p:cNvPr id="16" name="Content Placeholder 2"/>
          <p:cNvSpPr txBox="1">
            <a:spLocks/>
          </p:cNvSpPr>
          <p:nvPr/>
        </p:nvSpPr>
        <p:spPr>
          <a:xfrm>
            <a:off x="186064" y="1997785"/>
            <a:ext cx="1004552" cy="456457"/>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400" dirty="0" err="1" smtClean="0"/>
              <a:t>Immanuela</a:t>
            </a:r>
            <a:endParaRPr lang="en-GB" sz="1400" dirty="0"/>
          </a:p>
        </p:txBody>
      </p:sp>
      <p:sp>
        <p:nvSpPr>
          <p:cNvPr id="17" name="Content Placeholder 2"/>
          <p:cNvSpPr txBox="1">
            <a:spLocks/>
          </p:cNvSpPr>
          <p:nvPr/>
        </p:nvSpPr>
        <p:spPr>
          <a:xfrm>
            <a:off x="6784804" y="1976593"/>
            <a:ext cx="1004552" cy="44592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Bailey</a:t>
            </a:r>
            <a:endParaRPr lang="en-GB" sz="1600" dirty="0"/>
          </a:p>
        </p:txBody>
      </p:sp>
      <p:sp>
        <p:nvSpPr>
          <p:cNvPr id="18" name="Content Placeholder 2"/>
          <p:cNvSpPr txBox="1">
            <a:spLocks/>
          </p:cNvSpPr>
          <p:nvPr/>
        </p:nvSpPr>
        <p:spPr>
          <a:xfrm>
            <a:off x="7789356" y="1976593"/>
            <a:ext cx="1004552" cy="45628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Jadesola</a:t>
            </a:r>
            <a:endParaRPr lang="en-GB" sz="1600" dirty="0"/>
          </a:p>
        </p:txBody>
      </p:sp>
      <p:sp>
        <p:nvSpPr>
          <p:cNvPr id="19" name="Content Placeholder 2"/>
          <p:cNvSpPr txBox="1">
            <a:spLocks/>
          </p:cNvSpPr>
          <p:nvPr/>
        </p:nvSpPr>
        <p:spPr>
          <a:xfrm>
            <a:off x="5750982" y="1966063"/>
            <a:ext cx="1033821"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Eloghosa</a:t>
            </a:r>
            <a:endParaRPr lang="en-GB" sz="1600" dirty="0"/>
          </a:p>
        </p:txBody>
      </p:sp>
      <p:sp>
        <p:nvSpPr>
          <p:cNvPr id="36" name="Content Placeholder 2"/>
          <p:cNvSpPr txBox="1">
            <a:spLocks/>
          </p:cNvSpPr>
          <p:nvPr/>
        </p:nvSpPr>
        <p:spPr>
          <a:xfrm>
            <a:off x="5839094" y="4823103"/>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Karen</a:t>
            </a:r>
            <a:endParaRPr lang="en-GB" sz="1600" dirty="0"/>
          </a:p>
        </p:txBody>
      </p:sp>
      <p:sp>
        <p:nvSpPr>
          <p:cNvPr id="37" name="Content Placeholder 2"/>
          <p:cNvSpPr txBox="1">
            <a:spLocks/>
          </p:cNvSpPr>
          <p:nvPr/>
        </p:nvSpPr>
        <p:spPr>
          <a:xfrm>
            <a:off x="4834541" y="4823103"/>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Amber</a:t>
            </a:r>
            <a:endParaRPr lang="en-GB" sz="1600" dirty="0"/>
          </a:p>
        </p:txBody>
      </p:sp>
      <p:sp>
        <p:nvSpPr>
          <p:cNvPr id="38" name="Content Placeholder 2"/>
          <p:cNvSpPr txBox="1">
            <a:spLocks/>
          </p:cNvSpPr>
          <p:nvPr/>
        </p:nvSpPr>
        <p:spPr>
          <a:xfrm>
            <a:off x="6824998" y="4828012"/>
            <a:ext cx="1004552" cy="466814"/>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Lucas</a:t>
            </a:r>
            <a:endParaRPr lang="en-GB" sz="1600" dirty="0"/>
          </a:p>
        </p:txBody>
      </p:sp>
      <p:sp>
        <p:nvSpPr>
          <p:cNvPr id="39" name="Content Placeholder 2"/>
          <p:cNvSpPr txBox="1">
            <a:spLocks/>
          </p:cNvSpPr>
          <p:nvPr/>
        </p:nvSpPr>
        <p:spPr>
          <a:xfrm>
            <a:off x="7829550" y="4828012"/>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Sharleen</a:t>
            </a:r>
            <a:endParaRPr lang="en-GB" sz="1600" dirty="0"/>
          </a:p>
        </p:txBody>
      </p:sp>
      <p:sp>
        <p:nvSpPr>
          <p:cNvPr id="40" name="Content Placeholder 2"/>
          <p:cNvSpPr txBox="1">
            <a:spLocks/>
          </p:cNvSpPr>
          <p:nvPr/>
        </p:nvSpPr>
        <p:spPr>
          <a:xfrm>
            <a:off x="5839094" y="3842016"/>
            <a:ext cx="1004552" cy="477172"/>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Emily</a:t>
            </a:r>
            <a:endParaRPr lang="en-GB" sz="1600" dirty="0"/>
          </a:p>
        </p:txBody>
      </p:sp>
      <p:sp>
        <p:nvSpPr>
          <p:cNvPr id="41" name="Content Placeholder 2"/>
          <p:cNvSpPr txBox="1">
            <a:spLocks/>
          </p:cNvSpPr>
          <p:nvPr/>
        </p:nvSpPr>
        <p:spPr>
          <a:xfrm>
            <a:off x="3225513" y="3887510"/>
            <a:ext cx="1004552" cy="445872"/>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Erica</a:t>
            </a:r>
            <a:endParaRPr lang="en-GB" sz="1600" dirty="0"/>
          </a:p>
        </p:txBody>
      </p:sp>
      <p:sp>
        <p:nvSpPr>
          <p:cNvPr id="42" name="Content Placeholder 2"/>
          <p:cNvSpPr txBox="1">
            <a:spLocks/>
          </p:cNvSpPr>
          <p:nvPr/>
        </p:nvSpPr>
        <p:spPr>
          <a:xfrm>
            <a:off x="2159603" y="3880635"/>
            <a:ext cx="1004552" cy="45274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Daniel</a:t>
            </a:r>
            <a:endParaRPr lang="en-GB" sz="1600" dirty="0"/>
          </a:p>
        </p:txBody>
      </p:sp>
      <p:sp>
        <p:nvSpPr>
          <p:cNvPr id="43" name="Content Placeholder 2"/>
          <p:cNvSpPr txBox="1">
            <a:spLocks/>
          </p:cNvSpPr>
          <p:nvPr/>
        </p:nvSpPr>
        <p:spPr>
          <a:xfrm>
            <a:off x="4834541" y="3852951"/>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Natalia</a:t>
            </a:r>
            <a:endParaRPr lang="en-GB" sz="1600" dirty="0"/>
          </a:p>
        </p:txBody>
      </p:sp>
      <p:sp>
        <p:nvSpPr>
          <p:cNvPr id="44" name="Content Placeholder 2"/>
          <p:cNvSpPr txBox="1">
            <a:spLocks/>
          </p:cNvSpPr>
          <p:nvPr/>
        </p:nvSpPr>
        <p:spPr>
          <a:xfrm>
            <a:off x="4746431" y="1966063"/>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Zoe</a:t>
            </a:r>
            <a:endParaRPr lang="en-GB" sz="1600" dirty="0"/>
          </a:p>
        </p:txBody>
      </p:sp>
      <p:sp>
        <p:nvSpPr>
          <p:cNvPr id="45" name="Content Placeholder 2"/>
          <p:cNvSpPr txBox="1">
            <a:spLocks/>
          </p:cNvSpPr>
          <p:nvPr/>
        </p:nvSpPr>
        <p:spPr>
          <a:xfrm>
            <a:off x="5820446" y="2887672"/>
            <a:ext cx="1004552" cy="446097"/>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Albert</a:t>
            </a:r>
            <a:endParaRPr lang="en-GB" sz="1600" dirty="0"/>
          </a:p>
        </p:txBody>
      </p:sp>
      <p:sp>
        <p:nvSpPr>
          <p:cNvPr id="46" name="Content Placeholder 2"/>
          <p:cNvSpPr txBox="1">
            <a:spLocks/>
          </p:cNvSpPr>
          <p:nvPr/>
        </p:nvSpPr>
        <p:spPr>
          <a:xfrm>
            <a:off x="6824998" y="2877890"/>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Nikki</a:t>
            </a:r>
            <a:endParaRPr lang="en-GB" sz="1600" dirty="0"/>
          </a:p>
        </p:txBody>
      </p:sp>
      <p:sp>
        <p:nvSpPr>
          <p:cNvPr id="47" name="Content Placeholder 2"/>
          <p:cNvSpPr txBox="1">
            <a:spLocks/>
          </p:cNvSpPr>
          <p:nvPr/>
        </p:nvSpPr>
        <p:spPr>
          <a:xfrm>
            <a:off x="7829550" y="2877890"/>
            <a:ext cx="1004552" cy="46681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GB" sz="1600" dirty="0"/>
          </a:p>
        </p:txBody>
      </p:sp>
      <p:sp>
        <p:nvSpPr>
          <p:cNvPr id="48" name="Content Placeholder 2"/>
          <p:cNvSpPr txBox="1">
            <a:spLocks/>
          </p:cNvSpPr>
          <p:nvPr/>
        </p:nvSpPr>
        <p:spPr>
          <a:xfrm>
            <a:off x="2195169" y="1997786"/>
            <a:ext cx="1004552" cy="456456"/>
          </a:xfrm>
          <a:prstGeom prst="rect">
            <a:avLst/>
          </a:prstGeom>
          <a:solidFill>
            <a:schemeClr val="accent1">
              <a:lumMod val="40000"/>
              <a:lumOff val="60000"/>
            </a:schemeClr>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GB" sz="1600" dirty="0"/>
          </a:p>
        </p:txBody>
      </p:sp>
      <p:sp>
        <p:nvSpPr>
          <p:cNvPr id="49" name="Content Placeholder 2"/>
          <p:cNvSpPr txBox="1">
            <a:spLocks/>
          </p:cNvSpPr>
          <p:nvPr/>
        </p:nvSpPr>
        <p:spPr>
          <a:xfrm>
            <a:off x="4815894" y="2877890"/>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smtClean="0"/>
              <a:t>Jade</a:t>
            </a:r>
            <a:endParaRPr lang="en-GB" sz="1600" dirty="0"/>
          </a:p>
        </p:txBody>
      </p:sp>
      <p:sp>
        <p:nvSpPr>
          <p:cNvPr id="50" name="Content Placeholder 2"/>
          <p:cNvSpPr txBox="1">
            <a:spLocks/>
          </p:cNvSpPr>
          <p:nvPr/>
        </p:nvSpPr>
        <p:spPr>
          <a:xfrm>
            <a:off x="1108218" y="2891903"/>
            <a:ext cx="1004552" cy="466814"/>
          </a:xfrm>
          <a:prstGeom prst="rect">
            <a:avLst/>
          </a:prstGeom>
          <a:solidFill>
            <a:srgbClr val="FFCCFF"/>
          </a:solidFill>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dirty="0" err="1" smtClean="0"/>
              <a:t>Dalu</a:t>
            </a:r>
            <a:endParaRPr lang="en-GB" sz="1600" dirty="0"/>
          </a:p>
        </p:txBody>
      </p:sp>
      <p:sp>
        <p:nvSpPr>
          <p:cNvPr id="51" name="Content Placeholder 2"/>
          <p:cNvSpPr txBox="1">
            <a:spLocks/>
          </p:cNvSpPr>
          <p:nvPr/>
        </p:nvSpPr>
        <p:spPr>
          <a:xfrm>
            <a:off x="3181073" y="1997786"/>
            <a:ext cx="1004552" cy="45645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endParaRPr lang="en-GB" sz="1600" dirty="0"/>
          </a:p>
        </p:txBody>
      </p:sp>
      <p:sp>
        <p:nvSpPr>
          <p:cNvPr id="79" name="Content Placeholder 2"/>
          <p:cNvSpPr txBox="1">
            <a:spLocks/>
          </p:cNvSpPr>
          <p:nvPr/>
        </p:nvSpPr>
        <p:spPr>
          <a:xfrm>
            <a:off x="2479633" y="6021991"/>
            <a:ext cx="4454567" cy="466814"/>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Font typeface="Arial" panose="020B0604020202020204" pitchFamily="34" charset="0"/>
              <a:buNone/>
            </a:pPr>
            <a:r>
              <a:rPr lang="en-GB" sz="1600" b="1" dirty="0" smtClean="0"/>
              <a:t>Board</a:t>
            </a:r>
            <a:endParaRPr lang="en-GB" sz="1600" b="1" dirty="0"/>
          </a:p>
        </p:txBody>
      </p:sp>
    </p:spTree>
    <p:extLst>
      <p:ext uri="{BB962C8B-B14F-4D97-AF65-F5344CB8AC3E}">
        <p14:creationId xmlns:p14="http://schemas.microsoft.com/office/powerpoint/2010/main" val="1018734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618" y="60116"/>
            <a:ext cx="7883146" cy="7478970"/>
          </a:xfrm>
          <a:prstGeom prst="rect">
            <a:avLst/>
          </a:prstGeom>
        </p:spPr>
        <p:txBody>
          <a:bodyPr wrap="square">
            <a:spAutoFit/>
          </a:bodyPr>
          <a:lstStyle/>
          <a:p>
            <a:pPr>
              <a:spcBef>
                <a:spcPct val="0"/>
              </a:spcBef>
            </a:pPr>
            <a:r>
              <a:rPr lang="en-GB" altLang="en-US" sz="2400" b="1" dirty="0"/>
              <a:t>Do they provide accurate explanations?</a:t>
            </a:r>
          </a:p>
          <a:p>
            <a:pPr>
              <a:buFontTx/>
              <a:buNone/>
            </a:pPr>
            <a:r>
              <a:rPr lang="en-GB" altLang="en-US" sz="2400" b="1" u="sng" dirty="0">
                <a:cs typeface="Arial" panose="020B0604020202020204" pitchFamily="34" charset="0"/>
              </a:rPr>
              <a:t>Berger and </a:t>
            </a:r>
            <a:r>
              <a:rPr lang="en-GB" altLang="en-US" sz="2400" b="1" u="sng" dirty="0" err="1">
                <a:cs typeface="Arial" panose="020B0604020202020204" pitchFamily="34" charset="0"/>
              </a:rPr>
              <a:t>Luckmann</a:t>
            </a:r>
            <a:r>
              <a:rPr lang="en-GB" altLang="en-US" sz="2400" b="1" u="sng" dirty="0">
                <a:cs typeface="Arial" panose="020B0604020202020204" pitchFamily="34" charset="0"/>
              </a:rPr>
              <a:t> </a:t>
            </a:r>
            <a:r>
              <a:rPr lang="en-GB" altLang="en-US" sz="2400" dirty="0">
                <a:cs typeface="Arial" panose="020B0604020202020204" pitchFamily="34" charset="0"/>
              </a:rPr>
              <a:t>argue that beliefs are socially </a:t>
            </a:r>
            <a:r>
              <a:rPr lang="en-GB" altLang="en-US" sz="2400" dirty="0" smtClean="0">
                <a:cs typeface="Arial" panose="020B0604020202020204" pitchFamily="34" charset="0"/>
              </a:rPr>
              <a:t>constructed. Science </a:t>
            </a:r>
            <a:r>
              <a:rPr lang="en-GB" altLang="en-US" sz="2400" dirty="0">
                <a:cs typeface="Arial" panose="020B0604020202020204" pitchFamily="34" charset="0"/>
              </a:rPr>
              <a:t>can be seen as a social construction.</a:t>
            </a:r>
            <a:endParaRPr lang="en-GB" altLang="en-US" sz="2400" b="1" dirty="0"/>
          </a:p>
          <a:p>
            <a:pPr>
              <a:spcBef>
                <a:spcPct val="0"/>
              </a:spcBef>
            </a:pPr>
            <a:r>
              <a:rPr lang="en-GB" altLang="en-US" sz="2400" b="1" u="sng" dirty="0"/>
              <a:t>Popper </a:t>
            </a:r>
            <a:r>
              <a:rPr lang="en-GB" altLang="en-US" sz="2400" dirty="0"/>
              <a:t>states that if theories withstand tests they gain acceptance which is good, as it is open and critical.</a:t>
            </a:r>
          </a:p>
          <a:p>
            <a:pPr>
              <a:spcBef>
                <a:spcPct val="0"/>
              </a:spcBef>
            </a:pPr>
            <a:r>
              <a:rPr lang="en-GB" altLang="en-US" sz="2400" b="1" u="sng" dirty="0"/>
              <a:t>Knorr-</a:t>
            </a:r>
            <a:r>
              <a:rPr lang="en-GB" altLang="en-US" sz="2400" b="1" u="sng" dirty="0" err="1"/>
              <a:t>Centina</a:t>
            </a:r>
            <a:r>
              <a:rPr lang="en-GB" altLang="en-US" sz="2400" dirty="0"/>
              <a:t> also believes scientific facts are not </a:t>
            </a:r>
            <a:r>
              <a:rPr lang="en-GB" altLang="en-US" sz="2400" b="1" dirty="0"/>
              <a:t>objective</a:t>
            </a:r>
            <a:r>
              <a:rPr lang="en-GB" altLang="en-US" sz="2400" dirty="0"/>
              <a:t> but fabricated social constructs of scientists;</a:t>
            </a:r>
          </a:p>
          <a:p>
            <a:pPr>
              <a:spcBef>
                <a:spcPct val="0"/>
              </a:spcBef>
            </a:pPr>
            <a:r>
              <a:rPr lang="en-GB" altLang="en-US" sz="2400" b="1" u="sng" dirty="0"/>
              <a:t>Kuhn</a:t>
            </a:r>
            <a:r>
              <a:rPr lang="en-GB" altLang="en-US" sz="2400" dirty="0"/>
              <a:t> believed that science is directed by </a:t>
            </a:r>
            <a:r>
              <a:rPr lang="en-GB" altLang="en-US" sz="2400" b="1" dirty="0"/>
              <a:t>paradigms</a:t>
            </a:r>
            <a:r>
              <a:rPr lang="en-GB" altLang="en-US" sz="2400" dirty="0"/>
              <a:t> (a framework stating which theories should be developed and the methods and data which can be used). Scientists look for data which supports it, therefore paradigms are socially constructed;</a:t>
            </a:r>
          </a:p>
          <a:p>
            <a:pPr>
              <a:spcBef>
                <a:spcPct val="0"/>
              </a:spcBef>
            </a:pPr>
            <a:r>
              <a:rPr lang="en-GB" altLang="en-US" sz="2400" b="1" u="sng" dirty="0"/>
              <a:t>Giddens</a:t>
            </a:r>
            <a:r>
              <a:rPr lang="en-GB" altLang="en-US" sz="2400" u="sng" dirty="0"/>
              <a:t>,</a:t>
            </a:r>
            <a:r>
              <a:rPr lang="en-GB" altLang="en-US" sz="2400" dirty="0"/>
              <a:t> in late modernity, questions the objectivity and value of science there are now with dangers like nuclear power stations;</a:t>
            </a:r>
          </a:p>
          <a:p>
            <a:pPr>
              <a:spcBef>
                <a:spcPct val="0"/>
              </a:spcBef>
            </a:pPr>
            <a:r>
              <a:rPr lang="en-GB" altLang="en-US" sz="2400" dirty="0"/>
              <a:t>According to</a:t>
            </a:r>
            <a:r>
              <a:rPr lang="en-GB" altLang="en-US" sz="2400" b="1" dirty="0"/>
              <a:t> </a:t>
            </a:r>
            <a:r>
              <a:rPr lang="en-GB" altLang="en-US" sz="2400" b="1" u="sng" dirty="0"/>
              <a:t>Beck</a:t>
            </a:r>
            <a:r>
              <a:rPr lang="en-GB" altLang="en-US" sz="2400" b="1" dirty="0"/>
              <a:t> </a:t>
            </a:r>
            <a:r>
              <a:rPr lang="en-GB" altLang="en-US" sz="2400" dirty="0"/>
              <a:t>late modernity is characterised by risk and uncertainty, science contributes to this;</a:t>
            </a:r>
          </a:p>
          <a:p>
            <a:pPr>
              <a:spcBef>
                <a:spcPct val="0"/>
              </a:spcBef>
            </a:pPr>
            <a:r>
              <a:rPr lang="en-GB" altLang="en-US" sz="2400" b="1" u="sng" dirty="0" err="1"/>
              <a:t>Lyotard</a:t>
            </a:r>
            <a:r>
              <a:rPr lang="en-GB" altLang="en-US" sz="2400" dirty="0"/>
              <a:t> , in Postmodernity, sees science as a metanarrative and no longer directs action and failed to live up the promise of enlightenment.</a:t>
            </a:r>
          </a:p>
        </p:txBody>
      </p:sp>
    </p:spTree>
    <p:extLst>
      <p:ext uri="{BB962C8B-B14F-4D97-AF65-F5344CB8AC3E}">
        <p14:creationId xmlns:p14="http://schemas.microsoft.com/office/powerpoint/2010/main" val="2306718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600" b="1" dirty="0">
                <a:latin typeface="Candara" panose="020E0502030303020204" pitchFamily="34" charset="0"/>
              </a:rPr>
              <a:t>T</a:t>
            </a:r>
            <a:r>
              <a:rPr lang="en-GB" sz="1600" b="1" dirty="0" smtClean="0">
                <a:latin typeface="Candara" panose="020E0502030303020204" pitchFamily="34" charset="0"/>
              </a:rPr>
              <a:t>ask: </a:t>
            </a:r>
            <a:r>
              <a:rPr lang="en-GB" sz="1600" dirty="0">
                <a:latin typeface="Candara" panose="020E0502030303020204" pitchFamily="34" charset="0"/>
              </a:rPr>
              <a:t>Read Item A below and answer the question that follows. </a:t>
            </a:r>
          </a:p>
        </p:txBody>
      </p:sp>
      <p:sp>
        <p:nvSpPr>
          <p:cNvPr id="5" name="Rectangle 4"/>
          <p:cNvSpPr/>
          <p:nvPr/>
        </p:nvSpPr>
        <p:spPr>
          <a:xfrm>
            <a:off x="628650" y="1689705"/>
            <a:ext cx="7883146" cy="2589042"/>
          </a:xfrm>
          <a:prstGeom prst="rect">
            <a:avLst/>
          </a:prstGeom>
        </p:spPr>
        <p:txBody>
          <a:bodyPr wrap="square">
            <a:spAutoFit/>
          </a:bodyPr>
          <a:lstStyle/>
          <a:p>
            <a:pPr indent="-360680">
              <a:spcAft>
                <a:spcPts val="0"/>
              </a:spcAft>
            </a:pPr>
            <a:r>
              <a:rPr lang="en-GB" sz="1600" dirty="0">
                <a:solidFill>
                  <a:srgbClr val="000000"/>
                </a:solidFill>
                <a:latin typeface="Candara" panose="020E0502030303020204" pitchFamily="34" charset="0"/>
                <a:ea typeface="Calibri" panose="020F0502020204030204" pitchFamily="34" charset="0"/>
              </a:rPr>
              <a:t> </a:t>
            </a:r>
            <a:r>
              <a:rPr lang="en-GB" sz="1600" b="1" dirty="0" smtClean="0">
                <a:solidFill>
                  <a:srgbClr val="000000"/>
                </a:solidFill>
                <a:latin typeface="Candara" panose="020E0502030303020204" pitchFamily="34" charset="0"/>
                <a:ea typeface="Calibri" panose="020F0502020204030204" pitchFamily="34" charset="0"/>
              </a:rPr>
              <a:t>Item </a:t>
            </a:r>
            <a:r>
              <a:rPr lang="en-GB" sz="1600" b="1" dirty="0">
                <a:solidFill>
                  <a:srgbClr val="000000"/>
                </a:solidFill>
                <a:latin typeface="Candara" panose="020E0502030303020204" pitchFamily="34" charset="0"/>
                <a:ea typeface="Calibri" panose="020F0502020204030204" pitchFamily="34" charset="0"/>
              </a:rPr>
              <a:t>A</a:t>
            </a:r>
            <a:endParaRPr lang="en-GB" sz="1600" dirty="0">
              <a:solidFill>
                <a:srgbClr val="000000"/>
              </a:solidFill>
              <a:latin typeface="Candara" panose="020E0502030303020204" pitchFamily="34" charset="0"/>
              <a:ea typeface="Calibri" panose="020F0502020204030204" pitchFamily="34" charset="0"/>
            </a:endParaRPr>
          </a:p>
          <a:p>
            <a:pPr indent="-360680">
              <a:spcAft>
                <a:spcPts val="0"/>
              </a:spcAft>
            </a:pPr>
            <a:endParaRPr lang="en-GB" sz="1600" dirty="0">
              <a:solidFill>
                <a:srgbClr val="000000"/>
              </a:solidFill>
              <a:latin typeface="Candara" panose="020E0502030303020204" pitchFamily="34" charset="0"/>
              <a:ea typeface="Calibri" panose="020F0502020204030204" pitchFamily="34" charset="0"/>
            </a:endParaRPr>
          </a:p>
          <a:p>
            <a:pPr indent="-360680">
              <a:spcAft>
                <a:spcPts val="0"/>
              </a:spcAft>
            </a:pPr>
            <a:r>
              <a:rPr lang="en-GB" sz="1600" dirty="0" smtClean="0">
                <a:latin typeface="Candara" panose="020E0502030303020204" pitchFamily="34" charset="0"/>
                <a:ea typeface="Calibri" panose="020F0502020204030204" pitchFamily="34" charset="0"/>
                <a:cs typeface="Times New Roman" panose="02020603050405020304" pitchFamily="18" charset="0"/>
              </a:rPr>
              <a:t>Both </a:t>
            </a:r>
            <a:r>
              <a:rPr lang="en-GB" sz="1600" dirty="0">
                <a:latin typeface="Candara" panose="020E0502030303020204" pitchFamily="34" charset="0"/>
                <a:ea typeface="Calibri" panose="020F0502020204030204" pitchFamily="34" charset="0"/>
                <a:cs typeface="Times New Roman" panose="02020603050405020304" pitchFamily="18" charset="0"/>
              </a:rPr>
              <a:t>science and religion are belief systems that involve sets of knowledge-claims: that is, statements that claim to offer explanations of why things are as they are. For example, science uses concepts such as germs to explain why people fall ill from infectious diseases, while some religions use ideas such as the will of God to explain human illness and suffering</a:t>
            </a:r>
            <a:r>
              <a:rPr lang="en-GB" sz="1600" dirty="0" smtClean="0">
                <a:latin typeface="Candara" panose="020E0502030303020204" pitchFamily="34" charset="0"/>
                <a:ea typeface="Calibri" panose="020F0502020204030204" pitchFamily="34" charset="0"/>
                <a:cs typeface="Times New Roman" panose="02020603050405020304" pitchFamily="18" charset="0"/>
              </a:rPr>
              <a:t>.</a:t>
            </a:r>
          </a:p>
          <a:p>
            <a:pPr indent="-360680">
              <a:spcAft>
                <a:spcPts val="0"/>
              </a:spcAft>
            </a:pPr>
            <a:endParaRPr lang="en-GB" sz="1600" dirty="0">
              <a:latin typeface="Candara" panose="020E0502030303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solidFill>
                  <a:srgbClr val="FF0000"/>
                </a:solidFill>
                <a:latin typeface="Candara" panose="020E0502030303020204" pitchFamily="34" charset="0"/>
                <a:ea typeface="Calibri" panose="020F0502020204030204" pitchFamily="34" charset="0"/>
                <a:cs typeface="Times New Roman" panose="02020603050405020304" pitchFamily="18" charset="0"/>
              </a:rPr>
              <a:t>Applying material from </a:t>
            </a:r>
            <a:r>
              <a:rPr lang="en-GB" sz="1600" b="1" dirty="0">
                <a:solidFill>
                  <a:srgbClr val="FF0000"/>
                </a:solidFill>
                <a:latin typeface="Candara" panose="020E0502030303020204" pitchFamily="34" charset="0"/>
                <a:ea typeface="Calibri" panose="020F0502020204030204" pitchFamily="34" charset="0"/>
                <a:cs typeface="Times New Roman" panose="02020603050405020304" pitchFamily="18" charset="0"/>
              </a:rPr>
              <a:t>Item A</a:t>
            </a:r>
            <a:r>
              <a:rPr lang="en-GB" sz="1600" dirty="0">
                <a:solidFill>
                  <a:srgbClr val="FF0000"/>
                </a:solidFill>
                <a:latin typeface="Candara" panose="020E0502030303020204" pitchFamily="34" charset="0"/>
                <a:ea typeface="Calibri" panose="020F0502020204030204" pitchFamily="34" charset="0"/>
                <a:cs typeface="Times New Roman" panose="02020603050405020304" pitchFamily="18" charset="0"/>
              </a:rPr>
              <a:t>, analyse </a:t>
            </a:r>
            <a:r>
              <a:rPr lang="en-GB" sz="1600" b="1" dirty="0">
                <a:solidFill>
                  <a:srgbClr val="FF0000"/>
                </a:solidFill>
                <a:latin typeface="Candara" panose="020E0502030303020204" pitchFamily="34" charset="0"/>
                <a:ea typeface="Calibri" panose="020F0502020204030204" pitchFamily="34" charset="0"/>
                <a:cs typeface="Times New Roman" panose="02020603050405020304" pitchFamily="18" charset="0"/>
              </a:rPr>
              <a:t>two </a:t>
            </a:r>
            <a:r>
              <a:rPr lang="en-GB" sz="1600" dirty="0">
                <a:solidFill>
                  <a:srgbClr val="FF0000"/>
                </a:solidFill>
                <a:latin typeface="Candara" panose="020E0502030303020204" pitchFamily="34" charset="0"/>
                <a:ea typeface="Calibri" panose="020F0502020204030204" pitchFamily="34" charset="0"/>
                <a:cs typeface="Times New Roman" panose="02020603050405020304" pitchFamily="18" charset="0"/>
              </a:rPr>
              <a:t>differences between science and religion as belief systems.  </a:t>
            </a:r>
            <a:r>
              <a:rPr lang="en-GB" sz="1600" b="1" dirty="0">
                <a:solidFill>
                  <a:srgbClr val="FF0000"/>
                </a:solidFill>
                <a:latin typeface="Candara" panose="020E0502030303020204" pitchFamily="34" charset="0"/>
                <a:ea typeface="Calibri" panose="020F0502020204030204" pitchFamily="34" charset="0"/>
                <a:cs typeface="Times New Roman" panose="02020603050405020304" pitchFamily="18" charset="0"/>
              </a:rPr>
              <a:t>[10 marks]</a:t>
            </a:r>
            <a:endParaRPr lang="en-GB" sz="1600" dirty="0">
              <a:solidFill>
                <a:srgbClr val="FF0000"/>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28650" y="4502693"/>
            <a:ext cx="7883146" cy="2031325"/>
          </a:xfrm>
          <a:prstGeom prst="rect">
            <a:avLst/>
          </a:prstGeom>
        </p:spPr>
        <p:txBody>
          <a:bodyPr wrap="square">
            <a:spAutoFit/>
          </a:bodyPr>
          <a:lstStyle/>
          <a:p>
            <a:r>
              <a:rPr lang="en-GB" i="1" dirty="0">
                <a:solidFill>
                  <a:srgbClr val="7030A0"/>
                </a:solidFill>
                <a:latin typeface="Candara" panose="020E0502030303020204" pitchFamily="34" charset="0"/>
              </a:rPr>
              <a:t>One difference between religion and science is </a:t>
            </a:r>
            <a:r>
              <a:rPr lang="en-GB" i="1" dirty="0" smtClean="0">
                <a:solidFill>
                  <a:srgbClr val="7030A0"/>
                </a:solidFill>
                <a:latin typeface="Candara" panose="020E0502030303020204" pitchFamily="34" charset="0"/>
              </a:rPr>
              <a:t>…</a:t>
            </a:r>
            <a:endParaRPr lang="en-GB" i="1" dirty="0">
              <a:solidFill>
                <a:srgbClr val="7030A0"/>
              </a:solidFill>
              <a:latin typeface="Candara" panose="020E0502030303020204" pitchFamily="34" charset="0"/>
            </a:endParaRPr>
          </a:p>
          <a:p>
            <a:r>
              <a:rPr lang="en-GB" i="1" dirty="0">
                <a:solidFill>
                  <a:srgbClr val="7030A0"/>
                </a:solidFill>
                <a:latin typeface="Candara" panose="020E0502030303020204" pitchFamily="34" charset="0"/>
              </a:rPr>
              <a:t>This means </a:t>
            </a:r>
            <a:r>
              <a:rPr lang="en-GB" i="1" dirty="0" smtClean="0">
                <a:solidFill>
                  <a:srgbClr val="7030A0"/>
                </a:solidFill>
                <a:latin typeface="Candara" panose="020E0502030303020204" pitchFamily="34" charset="0"/>
              </a:rPr>
              <a:t>…</a:t>
            </a:r>
            <a:endParaRPr lang="en-GB" i="1" dirty="0">
              <a:solidFill>
                <a:srgbClr val="7030A0"/>
              </a:solidFill>
              <a:latin typeface="Candara" panose="020E0502030303020204" pitchFamily="34" charset="0"/>
            </a:endParaRPr>
          </a:p>
          <a:p>
            <a:r>
              <a:rPr lang="en-GB" i="1" dirty="0">
                <a:solidFill>
                  <a:srgbClr val="7030A0"/>
                </a:solidFill>
                <a:latin typeface="Candara" panose="020E0502030303020204" pitchFamily="34" charset="0"/>
              </a:rPr>
              <a:t>Evidence to support this comes from </a:t>
            </a:r>
            <a:r>
              <a:rPr lang="en-GB" i="1" dirty="0" smtClean="0">
                <a:solidFill>
                  <a:srgbClr val="7030A0"/>
                </a:solidFill>
                <a:latin typeface="Candara" panose="020E0502030303020204" pitchFamily="34" charset="0"/>
              </a:rPr>
              <a:t>…</a:t>
            </a:r>
          </a:p>
          <a:p>
            <a:endParaRPr lang="en-GB" i="1" dirty="0">
              <a:solidFill>
                <a:srgbClr val="7030A0"/>
              </a:solidFill>
              <a:latin typeface="Candara" panose="020E0502030303020204" pitchFamily="34" charset="0"/>
            </a:endParaRPr>
          </a:p>
          <a:p>
            <a:r>
              <a:rPr lang="en-GB" i="1" dirty="0">
                <a:solidFill>
                  <a:srgbClr val="7030A0"/>
                </a:solidFill>
                <a:latin typeface="Candara" panose="020E0502030303020204" pitchFamily="34" charset="0"/>
              </a:rPr>
              <a:t>A second difference between religion and science is </a:t>
            </a:r>
            <a:r>
              <a:rPr lang="en-GB" i="1" dirty="0" smtClean="0">
                <a:solidFill>
                  <a:srgbClr val="7030A0"/>
                </a:solidFill>
                <a:latin typeface="Candara" panose="020E0502030303020204" pitchFamily="34" charset="0"/>
              </a:rPr>
              <a:t>…</a:t>
            </a:r>
            <a:endParaRPr lang="en-GB" i="1" dirty="0">
              <a:solidFill>
                <a:srgbClr val="7030A0"/>
              </a:solidFill>
              <a:latin typeface="Candara" panose="020E0502030303020204" pitchFamily="34" charset="0"/>
            </a:endParaRPr>
          </a:p>
          <a:p>
            <a:r>
              <a:rPr lang="en-GB" i="1" dirty="0">
                <a:solidFill>
                  <a:srgbClr val="7030A0"/>
                </a:solidFill>
                <a:latin typeface="Candara" panose="020E0502030303020204" pitchFamily="34" charset="0"/>
              </a:rPr>
              <a:t>This means </a:t>
            </a:r>
            <a:r>
              <a:rPr lang="en-GB" i="1" dirty="0" smtClean="0">
                <a:solidFill>
                  <a:srgbClr val="7030A0"/>
                </a:solidFill>
                <a:latin typeface="Candara" panose="020E0502030303020204" pitchFamily="34" charset="0"/>
              </a:rPr>
              <a:t>…</a:t>
            </a:r>
            <a:endParaRPr lang="en-GB" i="1" dirty="0">
              <a:solidFill>
                <a:srgbClr val="7030A0"/>
              </a:solidFill>
              <a:latin typeface="Candara" panose="020E0502030303020204" pitchFamily="34" charset="0"/>
            </a:endParaRPr>
          </a:p>
          <a:p>
            <a:r>
              <a:rPr lang="en-GB" i="1" dirty="0">
                <a:solidFill>
                  <a:srgbClr val="7030A0"/>
                </a:solidFill>
                <a:latin typeface="Candara" panose="020E0502030303020204" pitchFamily="34" charset="0"/>
              </a:rPr>
              <a:t>Evidence to support this comes </a:t>
            </a:r>
            <a:r>
              <a:rPr lang="en-GB" i="1" dirty="0" smtClean="0">
                <a:solidFill>
                  <a:srgbClr val="7030A0"/>
                </a:solidFill>
                <a:latin typeface="Candara" panose="020E0502030303020204" pitchFamily="34" charset="0"/>
              </a:rPr>
              <a:t>from …</a:t>
            </a:r>
            <a:endParaRPr lang="en-GB" i="1" dirty="0">
              <a:solidFill>
                <a:srgbClr val="7030A0"/>
              </a:solidFill>
              <a:latin typeface="Candara" panose="020E0502030303020204" pitchFamily="34" charset="0"/>
            </a:endParaRPr>
          </a:p>
        </p:txBody>
      </p:sp>
    </p:spTree>
    <p:extLst>
      <p:ext uri="{BB962C8B-B14F-4D97-AF65-F5344CB8AC3E}">
        <p14:creationId xmlns:p14="http://schemas.microsoft.com/office/powerpoint/2010/main" val="81891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600" b="1" dirty="0">
                <a:latin typeface="Candara" panose="020E0502030303020204" pitchFamily="34" charset="0"/>
              </a:rPr>
              <a:t>T</a:t>
            </a:r>
            <a:r>
              <a:rPr lang="en-GB" sz="1600" b="1" dirty="0" smtClean="0">
                <a:latin typeface="Candara" panose="020E0502030303020204" pitchFamily="34" charset="0"/>
              </a:rPr>
              <a:t>ask: </a:t>
            </a:r>
            <a:r>
              <a:rPr lang="en-GB" sz="1600" dirty="0">
                <a:latin typeface="Candara" panose="020E0502030303020204" pitchFamily="34" charset="0"/>
              </a:rPr>
              <a:t>Read Item A below and answer the question that follows. </a:t>
            </a:r>
          </a:p>
        </p:txBody>
      </p:sp>
      <p:graphicFrame>
        <p:nvGraphicFramePr>
          <p:cNvPr id="6" name="Shape 228"/>
          <p:cNvGraphicFramePr/>
          <p:nvPr>
            <p:extLst>
              <p:ext uri="{D42A27DB-BD31-4B8C-83A1-F6EECF244321}">
                <p14:modId xmlns:p14="http://schemas.microsoft.com/office/powerpoint/2010/main" val="4012596037"/>
              </p:ext>
            </p:extLst>
          </p:nvPr>
        </p:nvGraphicFramePr>
        <p:xfrm>
          <a:off x="628650" y="1765302"/>
          <a:ext cx="7886700" cy="4708383"/>
        </p:xfrm>
        <a:graphic>
          <a:graphicData uri="http://schemas.openxmlformats.org/drawingml/2006/table">
            <a:tbl>
              <a:tblPr firstRow="1" bandRow="1">
                <a:noFill/>
              </a:tblPr>
              <a:tblGrid>
                <a:gridCol w="2138765"/>
                <a:gridCol w="5747935"/>
              </a:tblGrid>
              <a:tr h="398395">
                <a:tc>
                  <a:txBody>
                    <a:bodyPr/>
                    <a:lstStyle/>
                    <a:p>
                      <a:pPr marL="0" marR="0" lvl="0" indent="0" algn="ctr" rtl="0">
                        <a:spcBef>
                          <a:spcPts val="0"/>
                        </a:spcBef>
                        <a:buSzPct val="25000"/>
                        <a:buNone/>
                      </a:pPr>
                      <a:r>
                        <a:rPr lang="en-GB" sz="2000" b="1" u="none" strike="noStrike" cap="none" baseline="0" dirty="0">
                          <a:latin typeface="Candara" panose="020E0502030303020204" pitchFamily="34" charset="0"/>
                        </a:rPr>
                        <a:t>   Marks</a:t>
                      </a:r>
                    </a:p>
                  </a:txBody>
                  <a:tcPr marL="91450" marR="91450" marT="45723" marB="45723"/>
                </a:tc>
                <a:tc>
                  <a:txBody>
                    <a:bodyPr/>
                    <a:lstStyle/>
                    <a:p>
                      <a:pPr marL="0" marR="0" lvl="0" indent="0" algn="ctr" rtl="0">
                        <a:spcBef>
                          <a:spcPts val="0"/>
                        </a:spcBef>
                        <a:buSzPct val="25000"/>
                        <a:buNone/>
                      </a:pPr>
                      <a:r>
                        <a:rPr lang="en-GB" sz="2000" b="1" u="none" strike="noStrike" cap="none" baseline="0" dirty="0">
                          <a:latin typeface="Candara" panose="020E0502030303020204" pitchFamily="34" charset="0"/>
                        </a:rPr>
                        <a:t>Explanation</a:t>
                      </a:r>
                    </a:p>
                  </a:txBody>
                  <a:tcPr marL="91450" marR="91450" marT="45723" marB="45723"/>
                </a:tc>
              </a:tr>
              <a:tr h="1470981">
                <a:tc>
                  <a:txBody>
                    <a:bodyPr/>
                    <a:lstStyle/>
                    <a:p>
                      <a:pPr marL="0" marR="0" lvl="0" indent="0" algn="ctr" rtl="0">
                        <a:spcBef>
                          <a:spcPts val="0"/>
                        </a:spcBef>
                        <a:buSzPct val="25000"/>
                        <a:buNone/>
                      </a:pPr>
                      <a:r>
                        <a:rPr lang="en-GB" sz="1800" u="none" strike="noStrike" cap="none" baseline="0" dirty="0">
                          <a:latin typeface="Candara" panose="020E0502030303020204" pitchFamily="34" charset="0"/>
                        </a:rPr>
                        <a:t>8-10 </a:t>
                      </a:r>
                      <a:r>
                        <a:rPr lang="en-GB" sz="1800" u="none" strike="noStrike" cap="none" baseline="0" dirty="0" smtClean="0">
                          <a:latin typeface="Candara" panose="020E0502030303020204" pitchFamily="34" charset="0"/>
                        </a:rPr>
                        <a:t>(A</a:t>
                      </a:r>
                      <a:r>
                        <a:rPr lang="en-GB" sz="1800" u="none" strike="noStrike" cap="none" baseline="0" dirty="0">
                          <a:latin typeface="Candara" panose="020E0502030303020204" pitchFamily="34" charset="0"/>
                        </a:rPr>
                        <a:t>)</a:t>
                      </a:r>
                    </a:p>
                  </a:txBody>
                  <a:tcPr marL="91450" marR="91450" marT="45723" marB="45723" anchor="ctr"/>
                </a:tc>
                <a:tc>
                  <a:txBody>
                    <a:bodyPr/>
                    <a:lstStyle/>
                    <a:p>
                      <a:pPr marL="0" marR="0" lvl="0" indent="0" algn="l" rtl="0">
                        <a:spcBef>
                          <a:spcPts val="0"/>
                        </a:spcBef>
                        <a:buSzPct val="25000"/>
                        <a:buNone/>
                      </a:pPr>
                      <a:r>
                        <a:rPr lang="en-GB" sz="1600" u="none" strike="noStrike" cap="none" baseline="0" dirty="0">
                          <a:latin typeface="Candara" panose="020E0502030303020204" pitchFamily="34" charset="0"/>
                        </a:rPr>
                        <a:t>It is easy to read. And flows.</a:t>
                      </a:r>
                    </a:p>
                    <a:p>
                      <a:pPr marL="0" marR="0" lvl="0" indent="0" algn="l" rtl="0">
                        <a:spcBef>
                          <a:spcPts val="0"/>
                        </a:spcBef>
                        <a:buSzPct val="25000"/>
                        <a:buNone/>
                      </a:pPr>
                      <a:r>
                        <a:rPr lang="en-GB" sz="1600" u="none" strike="noStrike" cap="none" baseline="0" dirty="0">
                          <a:latin typeface="Candara" panose="020E0502030303020204" pitchFamily="34" charset="0"/>
                        </a:rPr>
                        <a:t>Has two clear points developed.</a:t>
                      </a:r>
                    </a:p>
                    <a:p>
                      <a:pPr marL="0" marR="0" lvl="0" indent="0" algn="l" rtl="0">
                        <a:spcBef>
                          <a:spcPts val="0"/>
                        </a:spcBef>
                        <a:buSzPct val="25000"/>
                        <a:buNone/>
                      </a:pPr>
                      <a:r>
                        <a:rPr lang="en-GB" sz="1600" u="none" strike="noStrike" cap="none" baseline="0" dirty="0">
                          <a:latin typeface="Candara" panose="020E0502030303020204" pitchFamily="34" charset="0"/>
                        </a:rPr>
                        <a:t>They’re explained using key words/sociologists and examples which are relevant and linked to key ideas</a:t>
                      </a:r>
                    </a:p>
                    <a:p>
                      <a:pPr marL="0" marR="0" lvl="0" indent="0" algn="l" rtl="0">
                        <a:spcBef>
                          <a:spcPts val="0"/>
                        </a:spcBef>
                        <a:buSzPct val="25000"/>
                        <a:buNone/>
                      </a:pPr>
                      <a:r>
                        <a:rPr lang="en-GB" sz="1600" u="none" strike="noStrike" cap="none" baseline="0" dirty="0">
                          <a:latin typeface="Candara" panose="020E0502030303020204" pitchFamily="34" charset="0"/>
                        </a:rPr>
                        <a:t>With criticisms and strengths.</a:t>
                      </a:r>
                    </a:p>
                  </a:txBody>
                  <a:tcPr marL="91450" marR="91450" marT="45723" marB="45723"/>
                </a:tc>
              </a:tr>
              <a:tr h="919365">
                <a:tc>
                  <a:txBody>
                    <a:bodyPr/>
                    <a:lstStyle/>
                    <a:p>
                      <a:pPr marL="0" marR="0" lvl="0" indent="0" algn="ctr" rtl="0">
                        <a:spcBef>
                          <a:spcPts val="0"/>
                        </a:spcBef>
                        <a:buSzPct val="25000"/>
                        <a:buNone/>
                      </a:pPr>
                      <a:r>
                        <a:rPr lang="en-GB" sz="1800" u="none" strike="noStrike" cap="none" baseline="0">
                          <a:latin typeface="Candara" panose="020E0502030303020204" pitchFamily="34" charset="0"/>
                        </a:rPr>
                        <a:t>4-7 (C-B)</a:t>
                      </a:r>
                    </a:p>
                  </a:txBody>
                  <a:tcPr marL="91450" marR="91450" marT="45723" marB="45723" anchor="ctr"/>
                </a:tc>
                <a:tc>
                  <a:txBody>
                    <a:bodyPr/>
                    <a:lstStyle/>
                    <a:p>
                      <a:pPr marL="0" marR="0" lvl="0" indent="0" algn="l" rtl="0">
                        <a:spcBef>
                          <a:spcPts val="0"/>
                        </a:spcBef>
                        <a:buSzPct val="25000"/>
                        <a:buNone/>
                      </a:pPr>
                      <a:r>
                        <a:rPr lang="en-GB" sz="1600" u="none" strike="noStrike" cap="none" baseline="0" dirty="0">
                          <a:latin typeface="Candara" panose="020E0502030303020204" pitchFamily="34" charset="0"/>
                        </a:rPr>
                        <a:t>One or two but they might be vague and lack sociological evidence or one relevant and one not/ None or some evaluation for one or both but lacks evaluation or </a:t>
                      </a:r>
                      <a:r>
                        <a:rPr lang="en-GB" sz="1600" u="none" strike="noStrike" cap="none" baseline="0" dirty="0" smtClean="0">
                          <a:latin typeface="Candara" panose="020E0502030303020204" pitchFamily="34" charset="0"/>
                        </a:rPr>
                        <a:t>none (4</a:t>
                      </a:r>
                      <a:r>
                        <a:rPr lang="en-GB" sz="1600" u="none" strike="noStrike" cap="none" baseline="0" dirty="0">
                          <a:latin typeface="Candara" panose="020E0502030303020204" pitchFamily="34" charset="0"/>
                        </a:rPr>
                        <a:t>)</a:t>
                      </a:r>
                    </a:p>
                  </a:txBody>
                  <a:tcPr marL="91450" marR="91450" marT="45723" marB="45723"/>
                </a:tc>
              </a:tr>
              <a:tr h="1195173">
                <a:tc>
                  <a:txBody>
                    <a:bodyPr/>
                    <a:lstStyle/>
                    <a:p>
                      <a:pPr marL="0" marR="0" lvl="0" indent="0" algn="ctr" rtl="0">
                        <a:spcBef>
                          <a:spcPts val="0"/>
                        </a:spcBef>
                        <a:buSzPct val="25000"/>
                        <a:buNone/>
                      </a:pPr>
                      <a:r>
                        <a:rPr lang="en-GB" sz="1800" u="none" strike="noStrike" cap="none" baseline="0" dirty="0" smtClean="0">
                          <a:latin typeface="Candara" panose="020E0502030303020204" pitchFamily="34" charset="0"/>
                        </a:rPr>
                        <a:t>1-3 (</a:t>
                      </a:r>
                      <a:r>
                        <a:rPr lang="en-GB" sz="1800" u="none" strike="noStrike" cap="none" baseline="0" dirty="0">
                          <a:latin typeface="Candara" panose="020E0502030303020204" pitchFamily="34" charset="0"/>
                        </a:rPr>
                        <a:t>D-E)</a:t>
                      </a:r>
                    </a:p>
                  </a:txBody>
                  <a:tcPr marL="91450" marR="91450" marT="45723" marB="45723" anchor="ctr"/>
                </a:tc>
                <a:tc>
                  <a:txBody>
                    <a:bodyPr/>
                    <a:lstStyle/>
                    <a:p>
                      <a:pPr marL="0" marR="0" lvl="0" indent="0" algn="l" rtl="0">
                        <a:spcBef>
                          <a:spcPts val="0"/>
                        </a:spcBef>
                        <a:buSzPct val="25000"/>
                        <a:buNone/>
                      </a:pPr>
                      <a:r>
                        <a:rPr lang="en-GB" sz="1600" u="none" strike="noStrike" cap="none" baseline="0" dirty="0">
                          <a:latin typeface="Candara" panose="020E0502030303020204" pitchFamily="34" charset="0"/>
                        </a:rPr>
                        <a:t>Is to general with no clear examples or examples with no clear sociological explanation.</a:t>
                      </a:r>
                    </a:p>
                    <a:p>
                      <a:pPr marL="0" marR="0" lvl="0" indent="0" algn="l" rtl="0">
                        <a:spcBef>
                          <a:spcPts val="0"/>
                        </a:spcBef>
                        <a:buSzPct val="25000"/>
                        <a:buNone/>
                      </a:pPr>
                      <a:r>
                        <a:rPr lang="en-GB" sz="1600" u="none" strike="noStrike" cap="none" baseline="0" dirty="0">
                          <a:latin typeface="Candara" panose="020E0502030303020204" pitchFamily="34" charset="0"/>
                        </a:rPr>
                        <a:t>No criticism of the ideas</a:t>
                      </a:r>
                    </a:p>
                    <a:p>
                      <a:pPr marL="0" marR="0" lvl="0" indent="0" algn="l" rtl="0">
                        <a:spcBef>
                          <a:spcPts val="0"/>
                        </a:spcBef>
                        <a:buSzPct val="25000"/>
                        <a:buNone/>
                      </a:pPr>
                      <a:r>
                        <a:rPr lang="en-GB" sz="1600" u="none" strike="noStrike" cap="none" baseline="0" dirty="0">
                          <a:latin typeface="Candara" panose="020E0502030303020204" pitchFamily="34" charset="0"/>
                        </a:rPr>
                        <a:t>Poor SPAG</a:t>
                      </a:r>
                    </a:p>
                  </a:txBody>
                  <a:tcPr marL="91450" marR="91450" marT="45723" marB="45723"/>
                </a:tc>
              </a:tr>
              <a:tr h="724469">
                <a:tc>
                  <a:txBody>
                    <a:bodyPr/>
                    <a:lstStyle/>
                    <a:p>
                      <a:pPr marL="0" marR="0" lvl="0" indent="0" algn="ctr" rtl="0">
                        <a:spcBef>
                          <a:spcPts val="0"/>
                        </a:spcBef>
                        <a:buSzPct val="25000"/>
                        <a:buNone/>
                      </a:pPr>
                      <a:r>
                        <a:rPr lang="en-GB" sz="1800" u="none" strike="noStrike" cap="none" baseline="0" dirty="0">
                          <a:latin typeface="Candara" panose="020E0502030303020204" pitchFamily="34" charset="0"/>
                        </a:rPr>
                        <a:t>0 Marks </a:t>
                      </a:r>
                      <a:r>
                        <a:rPr lang="en-GB" sz="1800" u="none" strike="noStrike" cap="none" baseline="0" dirty="0" smtClean="0">
                          <a:latin typeface="Candara" panose="020E0502030303020204" pitchFamily="34" charset="0"/>
                        </a:rPr>
                        <a:t> (U</a:t>
                      </a:r>
                      <a:r>
                        <a:rPr lang="en-GB" sz="1800" u="none" strike="noStrike" cap="none" baseline="0" dirty="0">
                          <a:latin typeface="Candara" panose="020E0502030303020204" pitchFamily="34" charset="0"/>
                        </a:rPr>
                        <a:t>)</a:t>
                      </a:r>
                    </a:p>
                  </a:txBody>
                  <a:tcPr marL="91450" marR="91450" marT="45723" marB="45723" anchor="ctr"/>
                </a:tc>
                <a:tc>
                  <a:txBody>
                    <a:bodyPr/>
                    <a:lstStyle/>
                    <a:p>
                      <a:pPr marL="0" marR="0" lvl="0" indent="0" algn="l" rtl="0">
                        <a:spcBef>
                          <a:spcPts val="0"/>
                        </a:spcBef>
                        <a:buSzPct val="25000"/>
                        <a:buNone/>
                      </a:pPr>
                      <a:r>
                        <a:rPr lang="en-GB" sz="1600" u="none" strike="noStrike" cap="none" baseline="0" dirty="0">
                          <a:latin typeface="Candara" panose="020E0502030303020204" pitchFamily="34" charset="0"/>
                        </a:rPr>
                        <a:t>Nothing is relevant</a:t>
                      </a:r>
                    </a:p>
                  </a:txBody>
                  <a:tcPr marL="91450" marR="91450" marT="45723" marB="45723"/>
                </a:tc>
              </a:tr>
            </a:tbl>
          </a:graphicData>
        </a:graphic>
      </p:graphicFrame>
    </p:spTree>
    <p:extLst>
      <p:ext uri="{BB962C8B-B14F-4D97-AF65-F5344CB8AC3E}">
        <p14:creationId xmlns:p14="http://schemas.microsoft.com/office/powerpoint/2010/main" val="2129107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3139321"/>
          </a:xfrm>
          <a:prstGeom prst="rect">
            <a:avLst/>
          </a:prstGeom>
        </p:spPr>
        <p:txBody>
          <a:bodyPr wrap="square">
            <a:spAutoFit/>
          </a:bodyPr>
          <a:lstStyle/>
          <a:p>
            <a:r>
              <a:rPr lang="en-GB" i="1" dirty="0"/>
              <a:t>One difference between religion and science is </a:t>
            </a:r>
            <a:endParaRPr lang="en-GB" i="1" dirty="0" smtClean="0"/>
          </a:p>
          <a:p>
            <a:endParaRPr lang="en-GB" i="1" dirty="0"/>
          </a:p>
          <a:p>
            <a:r>
              <a:rPr lang="en-GB" i="1" dirty="0" smtClean="0"/>
              <a:t>This </a:t>
            </a:r>
            <a:r>
              <a:rPr lang="en-GB" i="1" dirty="0"/>
              <a:t>means </a:t>
            </a:r>
            <a:endParaRPr lang="en-GB" i="1" dirty="0" smtClean="0"/>
          </a:p>
          <a:p>
            <a:endParaRPr lang="en-GB" i="1" dirty="0"/>
          </a:p>
          <a:p>
            <a:r>
              <a:rPr lang="en-GB" i="1" dirty="0" smtClean="0"/>
              <a:t>Evidence </a:t>
            </a:r>
            <a:r>
              <a:rPr lang="en-GB" i="1" dirty="0"/>
              <a:t>to support this comes from </a:t>
            </a:r>
            <a:endParaRPr lang="en-GB" i="1" dirty="0" smtClean="0"/>
          </a:p>
          <a:p>
            <a:endParaRPr lang="en-GB" i="1" dirty="0"/>
          </a:p>
          <a:p>
            <a:r>
              <a:rPr lang="en-GB" i="1" dirty="0" smtClean="0"/>
              <a:t>A </a:t>
            </a:r>
            <a:r>
              <a:rPr lang="en-GB" i="1" dirty="0"/>
              <a:t>second difference between religion and science is </a:t>
            </a:r>
            <a:endParaRPr lang="en-GB" i="1" dirty="0" smtClean="0"/>
          </a:p>
          <a:p>
            <a:endParaRPr lang="en-GB" i="1" dirty="0"/>
          </a:p>
          <a:p>
            <a:r>
              <a:rPr lang="en-GB" i="1" dirty="0" smtClean="0"/>
              <a:t>This means </a:t>
            </a:r>
          </a:p>
          <a:p>
            <a:endParaRPr lang="en-GB" i="1" dirty="0"/>
          </a:p>
          <a:p>
            <a:r>
              <a:rPr lang="en-GB" i="1" dirty="0" smtClean="0"/>
              <a:t>Evidence to support this comes from</a:t>
            </a:r>
          </a:p>
        </p:txBody>
      </p:sp>
    </p:spTree>
    <p:extLst>
      <p:ext uri="{BB962C8B-B14F-4D97-AF65-F5344CB8AC3E}">
        <p14:creationId xmlns:p14="http://schemas.microsoft.com/office/powerpoint/2010/main" val="65790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7041414"/>
              </p:ext>
            </p:extLst>
          </p:nvPr>
        </p:nvGraphicFramePr>
        <p:xfrm>
          <a:off x="0" y="0"/>
          <a:ext cx="9144000" cy="6857998"/>
        </p:xfrm>
        <a:graphic>
          <a:graphicData uri="http://schemas.openxmlformats.org/drawingml/2006/table">
            <a:tbl>
              <a:tblPr firstRow="1" bandRow="1">
                <a:tableStyleId>{5940675A-B579-460E-94D1-54222C63F5DA}</a:tableStyleId>
              </a:tblPr>
              <a:tblGrid>
                <a:gridCol w="3493576"/>
                <a:gridCol w="5650424"/>
              </a:tblGrid>
              <a:tr h="397013">
                <a:tc>
                  <a:txBody>
                    <a:bodyPr/>
                    <a:lstStyle/>
                    <a:p>
                      <a:pPr algn="ctr"/>
                      <a:r>
                        <a:rPr lang="en-GB" b="1" dirty="0" smtClean="0">
                          <a:latin typeface="Candara" panose="020E0502030303020204" pitchFamily="34" charset="0"/>
                        </a:rPr>
                        <a:t>Science</a:t>
                      </a:r>
                      <a:r>
                        <a:rPr lang="en-GB" b="1" baseline="0" dirty="0" smtClean="0">
                          <a:latin typeface="Candara" panose="020E0502030303020204" pitchFamily="34" charset="0"/>
                        </a:rPr>
                        <a:t> as a belief system</a:t>
                      </a:r>
                      <a:endParaRPr lang="en-GB" b="1" dirty="0">
                        <a:latin typeface="Candara" panose="020E0502030303020204" pitchFamily="34" charset="0"/>
                      </a:endParaRPr>
                    </a:p>
                  </a:txBody>
                  <a:tcPr/>
                </a:tc>
                <a:tc>
                  <a:txBody>
                    <a:bodyPr/>
                    <a:lstStyle/>
                    <a:p>
                      <a:pPr algn="ctr"/>
                      <a:r>
                        <a:rPr lang="en-GB" b="1" dirty="0" smtClean="0">
                          <a:latin typeface="Candara" panose="020E0502030303020204" pitchFamily="34" charset="0"/>
                        </a:rPr>
                        <a:t>Explanation/evidence</a:t>
                      </a:r>
                      <a:endParaRPr lang="en-GB" b="1" dirty="0">
                        <a:latin typeface="Candara" panose="020E0502030303020204" pitchFamily="34" charset="0"/>
                      </a:endParaRPr>
                    </a:p>
                  </a:txBody>
                  <a:tcPr/>
                </a:tc>
              </a:tr>
              <a:tr h="685256">
                <a:tc>
                  <a:txBody>
                    <a:bodyPr/>
                    <a:lstStyle/>
                    <a:p>
                      <a:r>
                        <a:rPr lang="en-GB" dirty="0" smtClean="0">
                          <a:latin typeface="Candara" panose="020E0502030303020204" pitchFamily="34" charset="0"/>
                        </a:rPr>
                        <a:t>Impact of science.</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smtClean="0">
                        <a:latin typeface="Candara" panose="020E0502030303020204" pitchFamily="34" charset="0"/>
                      </a:endParaRPr>
                    </a:p>
                  </a:txBody>
                  <a:tcPr/>
                </a:tc>
              </a:tr>
              <a:tr h="685256">
                <a:tc>
                  <a:txBody>
                    <a:bodyPr/>
                    <a:lstStyle/>
                    <a:p>
                      <a:r>
                        <a:rPr lang="en-GB" dirty="0" smtClean="0">
                          <a:latin typeface="Candara" panose="020E0502030303020204" pitchFamily="34" charset="0"/>
                        </a:rPr>
                        <a:t>Open belief system</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smtClean="0">
                        <a:latin typeface="Candara" panose="020E0502030303020204" pitchFamily="34" charset="0"/>
                      </a:endParaRPr>
                    </a:p>
                  </a:txBody>
                  <a:tcPr/>
                </a:tc>
              </a:tr>
              <a:tr h="685256">
                <a:tc>
                  <a:txBody>
                    <a:bodyPr/>
                    <a:lstStyle/>
                    <a:p>
                      <a:r>
                        <a:rPr lang="en-GB" dirty="0" smtClean="0">
                          <a:latin typeface="Candara" panose="020E0502030303020204" pitchFamily="34" charset="0"/>
                        </a:rPr>
                        <a:t>The CUDOS norms</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smtClean="0">
                        <a:latin typeface="Candara" panose="020E0502030303020204" pitchFamily="34" charset="0"/>
                      </a:endParaRPr>
                    </a:p>
                  </a:txBody>
                  <a:tcPr/>
                </a:tc>
              </a:tr>
              <a:tr h="685256">
                <a:tc>
                  <a:txBody>
                    <a:bodyPr/>
                    <a:lstStyle/>
                    <a:p>
                      <a:r>
                        <a:rPr lang="en-GB" dirty="0" smtClean="0">
                          <a:latin typeface="Candara" panose="020E0502030303020204" pitchFamily="34" charset="0"/>
                        </a:rPr>
                        <a:t>Closed belief systems</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smtClean="0">
                        <a:latin typeface="Candara" panose="020E0502030303020204" pitchFamily="34" charset="0"/>
                      </a:endParaRPr>
                    </a:p>
                  </a:txBody>
                  <a:tcPr/>
                </a:tc>
              </a:tr>
              <a:tr h="685256">
                <a:tc>
                  <a:txBody>
                    <a:bodyPr/>
                    <a:lstStyle/>
                    <a:p>
                      <a:r>
                        <a:rPr lang="en-GB" dirty="0" smtClean="0">
                          <a:latin typeface="Candara" panose="020E0502030303020204" pitchFamily="34" charset="0"/>
                        </a:rPr>
                        <a:t>Witchcraft among the Azande</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a:latin typeface="Candara" panose="020E0502030303020204" pitchFamily="34" charset="0"/>
                      </a:endParaRPr>
                    </a:p>
                  </a:txBody>
                  <a:tcPr/>
                </a:tc>
              </a:tr>
              <a:tr h="685256">
                <a:tc>
                  <a:txBody>
                    <a:bodyPr/>
                    <a:lstStyle/>
                    <a:p>
                      <a:r>
                        <a:rPr lang="en-GB" dirty="0" smtClean="0">
                          <a:latin typeface="Candara" panose="020E0502030303020204" pitchFamily="34" charset="0"/>
                        </a:rPr>
                        <a:t>Science as a closed</a:t>
                      </a:r>
                      <a:r>
                        <a:rPr lang="en-GB" baseline="0" dirty="0" smtClean="0">
                          <a:latin typeface="Candara" panose="020E0502030303020204" pitchFamily="34" charset="0"/>
                        </a:rPr>
                        <a:t> system</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a:latin typeface="Candara" panose="020E0502030303020204" pitchFamily="34" charset="0"/>
                      </a:endParaRPr>
                    </a:p>
                  </a:txBody>
                  <a:tcPr/>
                </a:tc>
              </a:tr>
              <a:tr h="685256">
                <a:tc>
                  <a:txBody>
                    <a:bodyPr/>
                    <a:lstStyle/>
                    <a:p>
                      <a:r>
                        <a:rPr lang="en-GB" dirty="0" smtClean="0">
                          <a:latin typeface="Candara" panose="020E0502030303020204" pitchFamily="34" charset="0"/>
                        </a:rPr>
                        <a:t>The sociology of scientific</a:t>
                      </a:r>
                      <a:r>
                        <a:rPr lang="en-GB" baseline="0" dirty="0" smtClean="0">
                          <a:latin typeface="Candara" panose="020E0502030303020204" pitchFamily="34" charset="0"/>
                        </a:rPr>
                        <a:t> knowledge</a:t>
                      </a:r>
                      <a:endParaRPr lang="en-GB" dirty="0">
                        <a:latin typeface="Candara" panose="020E0502030303020204" pitchFamily="34" charset="0"/>
                      </a:endParaRPr>
                    </a:p>
                  </a:txBody>
                  <a:tcPr anchor="ctr"/>
                </a:tc>
                <a:tc>
                  <a:txBody>
                    <a:bodyPr/>
                    <a:lstStyle/>
                    <a:p>
                      <a:endParaRPr lang="en-GB">
                        <a:latin typeface="Candara" panose="020E0502030303020204" pitchFamily="34" charset="0"/>
                      </a:endParaRPr>
                    </a:p>
                  </a:txBody>
                  <a:tcPr/>
                </a:tc>
              </a:tr>
              <a:tr h="685256">
                <a:tc>
                  <a:txBody>
                    <a:bodyPr/>
                    <a:lstStyle/>
                    <a:p>
                      <a:r>
                        <a:rPr lang="en-GB" dirty="0" smtClean="0">
                          <a:latin typeface="Candara" panose="020E0502030303020204" pitchFamily="34" charset="0"/>
                        </a:rPr>
                        <a:t>Little</a:t>
                      </a:r>
                      <a:r>
                        <a:rPr lang="en-GB" baseline="0" dirty="0" smtClean="0">
                          <a:latin typeface="Candara" panose="020E0502030303020204" pitchFamily="34" charset="0"/>
                        </a:rPr>
                        <a:t> green men</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a:latin typeface="Candara" panose="020E0502030303020204" pitchFamily="34" charset="0"/>
                      </a:endParaRPr>
                    </a:p>
                  </a:txBody>
                  <a:tcPr/>
                </a:tc>
              </a:tr>
              <a:tr h="978937">
                <a:tc>
                  <a:txBody>
                    <a:bodyPr/>
                    <a:lstStyle/>
                    <a:p>
                      <a:r>
                        <a:rPr lang="en-GB" dirty="0" smtClean="0">
                          <a:latin typeface="Candara" panose="020E0502030303020204" pitchFamily="34" charset="0"/>
                        </a:rPr>
                        <a:t>Critical theories on science</a:t>
                      </a:r>
                      <a:endParaRPr lang="en-GB" dirty="0">
                        <a:latin typeface="Candara" panose="020E0502030303020204" pitchFamily="34" charset="0"/>
                      </a:endParaRPr>
                    </a:p>
                  </a:txBody>
                  <a:tcPr anchor="ctr"/>
                </a:tc>
                <a:tc>
                  <a:txBody>
                    <a:bodyPr/>
                    <a:lstStyle/>
                    <a:p>
                      <a:endParaRPr lang="en-GB" dirty="0" smtClean="0">
                        <a:latin typeface="Candara" panose="020E0502030303020204" pitchFamily="34" charset="0"/>
                      </a:endParaRPr>
                    </a:p>
                    <a:p>
                      <a:endParaRPr lang="en-GB" dirty="0" smtClean="0">
                        <a:latin typeface="Candara" panose="020E0502030303020204" pitchFamily="34" charset="0"/>
                      </a:endParaRPr>
                    </a:p>
                    <a:p>
                      <a:endParaRPr lang="en-GB" dirty="0">
                        <a:latin typeface="Candara" panose="020E0502030303020204" pitchFamily="34" charset="0"/>
                      </a:endParaRPr>
                    </a:p>
                  </a:txBody>
                  <a:tcPr/>
                </a:tc>
              </a:tr>
            </a:tbl>
          </a:graphicData>
        </a:graphic>
      </p:graphicFrame>
    </p:spTree>
    <p:extLst>
      <p:ext uri="{BB962C8B-B14F-4D97-AF65-F5344CB8AC3E}">
        <p14:creationId xmlns:p14="http://schemas.microsoft.com/office/powerpoint/2010/main" val="254501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8650" t="18920" r="25810" b="76138"/>
          <a:stretch/>
        </p:blipFill>
        <p:spPr>
          <a:xfrm>
            <a:off x="628650" y="1717513"/>
            <a:ext cx="4417884" cy="790369"/>
          </a:xfrm>
          <a:prstGeom prst="rect">
            <a:avLst/>
          </a:prstGeom>
        </p:spPr>
      </p:pic>
      <p:pic>
        <p:nvPicPr>
          <p:cNvPr id="9" name="Picture 8"/>
          <p:cNvPicPr>
            <a:picLocks noChangeAspect="1"/>
          </p:cNvPicPr>
          <p:nvPr/>
        </p:nvPicPr>
        <p:blipFill rotWithShape="1">
          <a:blip r:embed="rId3"/>
          <a:srcRect l="57857" t="18924" r="16508" b="75009"/>
          <a:stretch/>
        </p:blipFill>
        <p:spPr>
          <a:xfrm>
            <a:off x="628582" y="2703567"/>
            <a:ext cx="6871691" cy="914808"/>
          </a:xfrm>
          <a:prstGeom prst="rect">
            <a:avLst/>
          </a:prstGeom>
        </p:spPr>
      </p:pic>
      <p:pic>
        <p:nvPicPr>
          <p:cNvPr id="10" name="Picture 9"/>
          <p:cNvPicPr>
            <a:picLocks noChangeAspect="1"/>
          </p:cNvPicPr>
          <p:nvPr/>
        </p:nvPicPr>
        <p:blipFill rotWithShape="1">
          <a:blip r:embed="rId4"/>
          <a:srcRect l="57778" t="18642" r="32143" b="75714"/>
          <a:stretch/>
        </p:blipFill>
        <p:spPr>
          <a:xfrm>
            <a:off x="462718" y="5646737"/>
            <a:ext cx="2778450" cy="875102"/>
          </a:xfrm>
          <a:prstGeom prst="rect">
            <a:avLst/>
          </a:prstGeom>
        </p:spPr>
      </p:pic>
      <p:sp>
        <p:nvSpPr>
          <p:cNvPr id="11" name="TextBox 10"/>
          <p:cNvSpPr txBox="1"/>
          <p:nvPr/>
        </p:nvSpPr>
        <p:spPr>
          <a:xfrm>
            <a:off x="3542324" y="5752081"/>
            <a:ext cx="586390" cy="769441"/>
          </a:xfrm>
          <a:prstGeom prst="rect">
            <a:avLst/>
          </a:prstGeom>
          <a:noFill/>
        </p:spPr>
        <p:txBody>
          <a:bodyPr wrap="square" rtlCol="0">
            <a:spAutoFit/>
          </a:bodyPr>
          <a:lstStyle/>
          <a:p>
            <a:r>
              <a:rPr lang="en-GB" sz="4400" dirty="0" smtClean="0"/>
              <a:t>=</a:t>
            </a:r>
            <a:endParaRPr lang="en-GB" sz="4400" dirty="0"/>
          </a:p>
        </p:txBody>
      </p:sp>
      <p:pic>
        <p:nvPicPr>
          <p:cNvPr id="12" name="Picture 11"/>
          <p:cNvPicPr>
            <a:picLocks noChangeAspect="1"/>
          </p:cNvPicPr>
          <p:nvPr/>
        </p:nvPicPr>
        <p:blipFill rotWithShape="1">
          <a:blip r:embed="rId3"/>
          <a:srcRect l="58521" t="19298" r="38140" b="75009"/>
          <a:stretch/>
        </p:blipFill>
        <p:spPr>
          <a:xfrm>
            <a:off x="4473278" y="5638042"/>
            <a:ext cx="920414" cy="882797"/>
          </a:xfrm>
          <a:prstGeom prst="rect">
            <a:avLst/>
          </a:prstGeom>
        </p:spPr>
      </p:pic>
      <p:pic>
        <p:nvPicPr>
          <p:cNvPr id="14" name="Picture 13"/>
          <p:cNvPicPr>
            <a:picLocks noChangeAspect="1"/>
          </p:cNvPicPr>
          <p:nvPr/>
        </p:nvPicPr>
        <p:blipFill rotWithShape="1">
          <a:blip r:embed="rId5"/>
          <a:srcRect l="61111" t="34727" r="28651" b="60476"/>
          <a:stretch/>
        </p:blipFill>
        <p:spPr>
          <a:xfrm>
            <a:off x="628582" y="3735432"/>
            <a:ext cx="3752641" cy="989069"/>
          </a:xfrm>
          <a:prstGeom prst="rect">
            <a:avLst/>
          </a:prstGeom>
        </p:spPr>
      </p:pic>
      <p:pic>
        <p:nvPicPr>
          <p:cNvPr id="15" name="Picture 14"/>
          <p:cNvPicPr>
            <a:picLocks noChangeAspect="1"/>
          </p:cNvPicPr>
          <p:nvPr/>
        </p:nvPicPr>
        <p:blipFill rotWithShape="1">
          <a:blip r:embed="rId6"/>
          <a:srcRect l="66250" t="30000" r="18194" b="64321"/>
          <a:stretch/>
        </p:blipFill>
        <p:spPr>
          <a:xfrm>
            <a:off x="628582" y="4676268"/>
            <a:ext cx="4683418" cy="961774"/>
          </a:xfrm>
          <a:prstGeom prst="rect">
            <a:avLst/>
          </a:prstGeom>
        </p:spPr>
      </p:pic>
      <p:sp>
        <p:nvSpPr>
          <p:cNvPr id="16"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Ideology</a:t>
            </a:r>
            <a:endParaRPr lang="en-GB" sz="2800" dirty="0">
              <a:latin typeface="Candara" panose="020E0502030303020204" pitchFamily="34" charset="0"/>
            </a:endParaRPr>
          </a:p>
        </p:txBody>
      </p:sp>
      <p:sp>
        <p:nvSpPr>
          <p:cNvPr id="17"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800" b="1" dirty="0" smtClean="0">
                <a:latin typeface="Candara" panose="020E0502030303020204" pitchFamily="34" charset="0"/>
              </a:rPr>
              <a:t>Task: </a:t>
            </a:r>
            <a:r>
              <a:rPr lang="en-GB" sz="1800" dirty="0" smtClean="0">
                <a:latin typeface="Candara" panose="020E0502030303020204" pitchFamily="34" charset="0"/>
              </a:rPr>
              <a:t>Can you link these to past topics or current topics?</a:t>
            </a:r>
            <a:endParaRPr lang="en-GB" sz="1800" dirty="0">
              <a:latin typeface="Candara" panose="020E0502030303020204" pitchFamily="34" charset="0"/>
            </a:endParaRPr>
          </a:p>
        </p:txBody>
      </p:sp>
    </p:spTree>
    <p:extLst>
      <p:ext uri="{BB962C8B-B14F-4D97-AF65-F5344CB8AC3E}">
        <p14:creationId xmlns:p14="http://schemas.microsoft.com/office/powerpoint/2010/main" val="113399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Ideology</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800" b="1" dirty="0" smtClean="0">
                <a:latin typeface="Candara" panose="020E0502030303020204" pitchFamily="34" charset="0"/>
              </a:rPr>
              <a:t>Task: </a:t>
            </a:r>
            <a:r>
              <a:rPr lang="en-GB" sz="1800" dirty="0" smtClean="0">
                <a:latin typeface="Candara" panose="020E0502030303020204" pitchFamily="34" charset="0"/>
              </a:rPr>
              <a:t>What is an ideology?</a:t>
            </a:r>
            <a:endParaRPr lang="en-GB" sz="1800" dirty="0">
              <a:latin typeface="Candara" panose="020E0502030303020204" pitchFamily="34" charset="0"/>
            </a:endParaRPr>
          </a:p>
        </p:txBody>
      </p:sp>
      <p:pic>
        <p:nvPicPr>
          <p:cNvPr id="2050" name="Picture 2" descr="Image result for feminism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3950" y="1846601"/>
            <a:ext cx="1330454" cy="19956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977836" y="1846601"/>
            <a:ext cx="1562100" cy="2112477"/>
          </a:xfrm>
          <a:prstGeom prst="rect">
            <a:avLst/>
          </a:prstGeom>
        </p:spPr>
      </p:pic>
      <p:pic>
        <p:nvPicPr>
          <p:cNvPr id="2054" name="Picture 6" descr="Image result for functionalism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6736" y="4353603"/>
            <a:ext cx="1612509" cy="19956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nationalism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35360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927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a:latin typeface="Candara" panose="020E0502030303020204" pitchFamily="34" charset="0"/>
              </a:rPr>
              <a:t>Ideology</a:t>
            </a: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800" b="1" dirty="0" smtClean="0">
                <a:latin typeface="Candara" panose="020E0502030303020204" pitchFamily="34" charset="0"/>
              </a:rPr>
              <a:t>Task: </a:t>
            </a:r>
            <a:r>
              <a:rPr lang="en-GB" sz="1800" dirty="0">
                <a:latin typeface="Candara" panose="020E0502030303020204" pitchFamily="34" charset="0"/>
              </a:rPr>
              <a:t>Can you </a:t>
            </a:r>
            <a:r>
              <a:rPr lang="en-GB" sz="1800" dirty="0" smtClean="0">
                <a:latin typeface="Candara" panose="020E0502030303020204" pitchFamily="34" charset="0"/>
              </a:rPr>
              <a:t>give examples for </a:t>
            </a:r>
            <a:r>
              <a:rPr lang="en-GB" sz="1800" smtClean="0">
                <a:latin typeface="Candara" panose="020E0502030303020204" pitchFamily="34" charset="0"/>
              </a:rPr>
              <a:t>each definition</a:t>
            </a:r>
            <a:endParaRPr lang="en-GB" sz="1800" dirty="0">
              <a:latin typeface="Candara" panose="020E0502030303020204" pitchFamily="34" charset="0"/>
            </a:endParaRPr>
          </a:p>
        </p:txBody>
      </p:sp>
      <p:sp>
        <p:nvSpPr>
          <p:cNvPr id="5" name="Rectangle 4"/>
          <p:cNvSpPr/>
          <p:nvPr/>
        </p:nvSpPr>
        <p:spPr>
          <a:xfrm>
            <a:off x="628650" y="1689705"/>
            <a:ext cx="7883146" cy="1631216"/>
          </a:xfrm>
          <a:prstGeom prst="rect">
            <a:avLst/>
          </a:prstGeom>
        </p:spPr>
        <p:txBody>
          <a:bodyPr wrap="square">
            <a:spAutoFit/>
          </a:bodyPr>
          <a:lstStyle/>
          <a:p>
            <a:r>
              <a:rPr lang="en-GB" sz="2000" dirty="0" smtClean="0">
                <a:latin typeface="Candara" panose="020E0502030303020204" pitchFamily="34" charset="0"/>
              </a:rPr>
              <a:t>Ideology is a worldview or a set of ideas and values – in other words a belief system. However, in sociology it has taken on a number of related meanings.</a:t>
            </a:r>
          </a:p>
          <a:p>
            <a:endParaRPr lang="en-GB" sz="2000" dirty="0">
              <a:latin typeface="Candara" panose="020E0502030303020204" pitchFamily="34" charset="0"/>
            </a:endParaRPr>
          </a:p>
          <a:p>
            <a:endParaRPr lang="en-GB" sz="2000" dirty="0">
              <a:latin typeface="Candara" panose="020E0502030303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19737019"/>
              </p:ext>
            </p:extLst>
          </p:nvPr>
        </p:nvGraphicFramePr>
        <p:xfrm>
          <a:off x="628650" y="2781300"/>
          <a:ext cx="7883146" cy="3479800"/>
        </p:xfrm>
        <a:graphic>
          <a:graphicData uri="http://schemas.openxmlformats.org/drawingml/2006/table">
            <a:tbl>
              <a:tblPr firstRow="1" bandRow="1">
                <a:tableStyleId>{5C22544A-7EE6-4342-B048-85BDC9FD1C3A}</a:tableStyleId>
              </a:tblPr>
              <a:tblGrid>
                <a:gridCol w="3941573"/>
                <a:gridCol w="3941573"/>
              </a:tblGrid>
              <a:tr h="370840">
                <a:tc>
                  <a:txBody>
                    <a:bodyPr/>
                    <a:lstStyle/>
                    <a:p>
                      <a:pPr algn="l"/>
                      <a:r>
                        <a:rPr lang="en-GB" sz="1600" dirty="0" smtClean="0">
                          <a:latin typeface="Candara" panose="020E0502030303020204" pitchFamily="34" charset="0"/>
                        </a:rPr>
                        <a:t>Definition</a:t>
                      </a:r>
                      <a:endParaRPr lang="en-GB" sz="1600" dirty="0">
                        <a:latin typeface="Candara" panose="020E0502030303020204" pitchFamily="34" charset="0"/>
                      </a:endParaRPr>
                    </a:p>
                  </a:txBody>
                  <a:tcPr anchor="ctr"/>
                </a:tc>
                <a:tc>
                  <a:txBody>
                    <a:bodyPr/>
                    <a:lstStyle/>
                    <a:p>
                      <a:pPr algn="l"/>
                      <a:r>
                        <a:rPr lang="en-GB" sz="1600" dirty="0" smtClean="0">
                          <a:latin typeface="Candara" panose="020E0502030303020204" pitchFamily="34" charset="0"/>
                        </a:rPr>
                        <a:t>Example</a:t>
                      </a:r>
                      <a:endParaRPr lang="en-GB" sz="1600" dirty="0">
                        <a:latin typeface="Candara" panose="020E0502030303020204" pitchFamily="34" charset="0"/>
                      </a:endParaRPr>
                    </a:p>
                  </a:txBody>
                  <a:tcPr anchor="ct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ndara" panose="020E0502030303020204" pitchFamily="34" charset="0"/>
                        </a:rPr>
                        <a:t>Distorted, false or mistaken ideas of the world.</a:t>
                      </a:r>
                    </a:p>
                  </a:txBody>
                  <a:tcPr anchor="ctr"/>
                </a:tc>
                <a:tc>
                  <a:txBody>
                    <a:bodyPr/>
                    <a:lstStyle/>
                    <a:p>
                      <a:pPr algn="l"/>
                      <a:r>
                        <a:rPr lang="en-GB" sz="1400" dirty="0" smtClean="0">
                          <a:latin typeface="Candara" panose="020E0502030303020204" pitchFamily="34" charset="0"/>
                        </a:rPr>
                        <a:t>Christian</a:t>
                      </a:r>
                      <a:r>
                        <a:rPr lang="en-GB" sz="1400" baseline="0" dirty="0" smtClean="0">
                          <a:latin typeface="Candara" panose="020E0502030303020204" pitchFamily="34" charset="0"/>
                        </a:rPr>
                        <a:t>ity has Jesus as son of god.</a:t>
                      </a:r>
                      <a:endParaRPr lang="en-GB" sz="1400" dirty="0">
                        <a:latin typeface="Candara" panose="020E0502030303020204" pitchFamily="34" charset="0"/>
                      </a:endParaRPr>
                    </a:p>
                  </a:txBody>
                  <a:tcPr anchor="ct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ndara" panose="020E0502030303020204" pitchFamily="34" charset="0"/>
                        </a:rPr>
                        <a:t>Partial, one-sided or biased view of reality</a:t>
                      </a:r>
                    </a:p>
                  </a:txBody>
                  <a:tcPr anchor="ctr"/>
                </a:tc>
                <a:tc>
                  <a:txBody>
                    <a:bodyPr/>
                    <a:lstStyle/>
                    <a:p>
                      <a:pPr algn="l"/>
                      <a:r>
                        <a:rPr lang="en-GB" sz="1400" dirty="0" smtClean="0">
                          <a:latin typeface="Candara" panose="020E0502030303020204" pitchFamily="34" charset="0"/>
                        </a:rPr>
                        <a:t>Ruling class as overlords</a:t>
                      </a:r>
                      <a:endParaRPr lang="en-GB" sz="1400" dirty="0">
                        <a:latin typeface="Candara" panose="020E0502030303020204" pitchFamily="34" charset="0"/>
                      </a:endParaRPr>
                    </a:p>
                  </a:txBody>
                  <a:tcPr anchor="ct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ndara" panose="020E0502030303020204" pitchFamily="34" charset="0"/>
                        </a:rPr>
                        <a:t>Conceal the interests of a particular group</a:t>
                      </a:r>
                    </a:p>
                  </a:txBody>
                  <a:tcPr anchor="ctr"/>
                </a:tc>
                <a:tc>
                  <a:txBody>
                    <a:bodyPr/>
                    <a:lstStyle/>
                    <a:p>
                      <a:pPr algn="l"/>
                      <a:r>
                        <a:rPr lang="en-GB" sz="1400" dirty="0" smtClean="0">
                          <a:latin typeface="Candara" panose="020E0502030303020204" pitchFamily="34" charset="0"/>
                        </a:rPr>
                        <a:t>Men</a:t>
                      </a:r>
                      <a:r>
                        <a:rPr lang="en-GB" sz="1400" baseline="0" dirty="0" smtClean="0">
                          <a:latin typeface="Candara" panose="020E0502030303020204" pitchFamily="34" charset="0"/>
                        </a:rPr>
                        <a:t> behind the scenes controlling people</a:t>
                      </a:r>
                      <a:endParaRPr lang="en-GB" sz="1400" dirty="0">
                        <a:latin typeface="Candara" panose="020E0502030303020204" pitchFamily="34" charset="0"/>
                      </a:endParaRPr>
                    </a:p>
                  </a:txBody>
                  <a:tcPr anchor="ct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ndara" panose="020E0502030303020204" pitchFamily="34" charset="0"/>
                        </a:rPr>
                        <a:t>Legitimate their privileges</a:t>
                      </a:r>
                    </a:p>
                  </a:txBody>
                  <a:tcPr anchor="ctr"/>
                </a:tc>
                <a:tc>
                  <a:txBody>
                    <a:bodyPr/>
                    <a:lstStyle/>
                    <a:p>
                      <a:pPr algn="l"/>
                      <a:r>
                        <a:rPr lang="en-GB" sz="1400" dirty="0" smtClean="0">
                          <a:latin typeface="Candara" panose="020E0502030303020204" pitchFamily="34" charset="0"/>
                        </a:rPr>
                        <a:t>CEO’s and</a:t>
                      </a:r>
                      <a:r>
                        <a:rPr lang="en-GB" sz="1400" baseline="0" dirty="0" smtClean="0">
                          <a:latin typeface="Candara" panose="020E0502030303020204" pitchFamily="34" charset="0"/>
                        </a:rPr>
                        <a:t> workers – poor are dumb</a:t>
                      </a:r>
                      <a:endParaRPr lang="en-GB" sz="1400" dirty="0">
                        <a:latin typeface="Candara" panose="020E0502030303020204" pitchFamily="34" charset="0"/>
                      </a:endParaRPr>
                    </a:p>
                  </a:txBody>
                  <a:tcPr anchor="ct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ndara" panose="020E0502030303020204" pitchFamily="34" charset="0"/>
                        </a:rPr>
                        <a:t>Ideas that prevent change by misleading people about the reality </a:t>
                      </a:r>
                    </a:p>
                  </a:txBody>
                  <a:tcPr anchor="ctr"/>
                </a:tc>
                <a:tc>
                  <a:txBody>
                    <a:bodyPr/>
                    <a:lstStyle/>
                    <a:p>
                      <a:pPr algn="l"/>
                      <a:r>
                        <a:rPr lang="en-GB" sz="1400" dirty="0" smtClean="0">
                          <a:latin typeface="Candara" panose="020E0502030303020204" pitchFamily="34" charset="0"/>
                        </a:rPr>
                        <a:t>Catholic 16</a:t>
                      </a:r>
                      <a:r>
                        <a:rPr lang="en-GB" sz="1400" baseline="30000" dirty="0" smtClean="0">
                          <a:latin typeface="Candara" panose="020E0502030303020204" pitchFamily="34" charset="0"/>
                        </a:rPr>
                        <a:t>th</a:t>
                      </a:r>
                      <a:r>
                        <a:rPr lang="en-GB" sz="1400" dirty="0" smtClean="0">
                          <a:latin typeface="Candara" panose="020E0502030303020204" pitchFamily="34" charset="0"/>
                        </a:rPr>
                        <a:t> C</a:t>
                      </a:r>
                      <a:endParaRPr lang="en-GB" sz="1400" dirty="0">
                        <a:latin typeface="Candara" panose="020E0502030303020204" pitchFamily="34" charset="0"/>
                      </a:endParaRPr>
                    </a:p>
                  </a:txBody>
                  <a:tcPr anchor="ctr"/>
                </a:tc>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Candara" panose="020E0502030303020204" pitchFamily="34" charset="0"/>
                        </a:rPr>
                        <a:t>Self sustaining belief system that is irrational and closed.</a:t>
                      </a:r>
                    </a:p>
                  </a:txBody>
                  <a:tcPr anchor="ctr"/>
                </a:tc>
                <a:tc>
                  <a:txBody>
                    <a:bodyPr/>
                    <a:lstStyle/>
                    <a:p>
                      <a:pPr algn="l"/>
                      <a:r>
                        <a:rPr lang="en-GB" sz="1400" dirty="0" smtClean="0">
                          <a:latin typeface="Candara" panose="020E0502030303020204" pitchFamily="34" charset="0"/>
                        </a:rPr>
                        <a:t>Sikhism</a:t>
                      </a:r>
                      <a:r>
                        <a:rPr lang="en-GB" sz="1400" baseline="0" dirty="0" smtClean="0">
                          <a:latin typeface="Candara" panose="020E0502030303020204" pitchFamily="34" charset="0"/>
                        </a:rPr>
                        <a:t> </a:t>
                      </a:r>
                      <a:endParaRPr lang="en-GB" sz="1400" dirty="0">
                        <a:latin typeface="Candara" panose="020E0502030303020204" pitchFamily="34" charset="0"/>
                      </a:endParaRPr>
                    </a:p>
                  </a:txBody>
                  <a:tcPr anchor="ctr"/>
                </a:tc>
              </a:tr>
            </a:tbl>
          </a:graphicData>
        </a:graphic>
      </p:graphicFrame>
    </p:spTree>
    <p:extLst>
      <p:ext uri="{BB962C8B-B14F-4D97-AF65-F5344CB8AC3E}">
        <p14:creationId xmlns:p14="http://schemas.microsoft.com/office/powerpoint/2010/main" val="3501690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6426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8985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a:latin typeface="Candara" panose="020E0502030303020204" pitchFamily="34" charset="0"/>
              </a:rPr>
              <a:t>Ideology</a:t>
            </a:r>
          </a:p>
        </p:txBody>
      </p:sp>
      <p:sp>
        <p:nvSpPr>
          <p:cNvPr id="3" name="Content Placeholder 2"/>
          <p:cNvSpPr>
            <a:spLocks noGrp="1"/>
          </p:cNvSpPr>
          <p:nvPr>
            <p:ph idx="1"/>
          </p:nvPr>
        </p:nvSpPr>
        <p:spPr>
          <a:xfrm>
            <a:off x="628650" y="1018261"/>
            <a:ext cx="7689850" cy="580448"/>
          </a:xfrm>
          <a:solidFill>
            <a:schemeClr val="accent4">
              <a:lumMod val="40000"/>
              <a:lumOff val="60000"/>
            </a:schemeClr>
          </a:solidFill>
          <a:ln>
            <a:solidFill>
              <a:schemeClr val="tx1"/>
            </a:solidFill>
          </a:ln>
        </p:spPr>
        <p:txBody>
          <a:bodyPr anchor="ctr">
            <a:noAutofit/>
          </a:bodyPr>
          <a:lstStyle/>
          <a:p>
            <a:pPr marL="0" indent="0">
              <a:buNone/>
            </a:pPr>
            <a:r>
              <a:rPr lang="en-GB" sz="1800" b="1" dirty="0" smtClean="0">
                <a:latin typeface="Candara" panose="020E0502030303020204" pitchFamily="34" charset="0"/>
              </a:rPr>
              <a:t>Task: </a:t>
            </a:r>
            <a:r>
              <a:rPr lang="en-GB" sz="1800" dirty="0" smtClean="0">
                <a:latin typeface="Candara" panose="020E0502030303020204" pitchFamily="34" charset="0"/>
              </a:rPr>
              <a:t>What role does Nationalism play as a belief system?</a:t>
            </a:r>
            <a:endParaRPr lang="en-GB" sz="1800" dirty="0">
              <a:latin typeface="Candara" panose="020E0502030303020204" pitchFamily="34" charset="0"/>
            </a:endParaRPr>
          </a:p>
        </p:txBody>
      </p:sp>
      <p:sp>
        <p:nvSpPr>
          <p:cNvPr id="5" name="Rectangle 4"/>
          <p:cNvSpPr/>
          <p:nvPr/>
        </p:nvSpPr>
        <p:spPr>
          <a:xfrm>
            <a:off x="628650" y="1689705"/>
            <a:ext cx="7883146" cy="2862322"/>
          </a:xfrm>
          <a:prstGeom prst="rect">
            <a:avLst/>
          </a:prstGeom>
        </p:spPr>
        <p:txBody>
          <a:bodyPr wrap="square">
            <a:spAutoFit/>
          </a:bodyPr>
          <a:lstStyle/>
          <a:p>
            <a:r>
              <a:rPr lang="en-GB" sz="2000" dirty="0" smtClean="0">
                <a:latin typeface="Candara" panose="020E0502030303020204" pitchFamily="34" charset="0"/>
              </a:rPr>
              <a:t>Nationalism is an important political ideology that has had a major impact on the world over the last 200 years. </a:t>
            </a:r>
          </a:p>
          <a:p>
            <a:pPr marL="342900" indent="-342900">
              <a:buFontTx/>
              <a:buChar char="-"/>
            </a:pPr>
            <a:r>
              <a:rPr lang="en-GB" sz="2000" dirty="0" smtClean="0">
                <a:latin typeface="Candara" panose="020E0502030303020204" pitchFamily="34" charset="0"/>
              </a:rPr>
              <a:t>Nations are real, distinctive communities each is unique.</a:t>
            </a:r>
          </a:p>
          <a:p>
            <a:pPr marL="342900" indent="-342900">
              <a:buFontTx/>
              <a:buChar char="-"/>
            </a:pPr>
            <a:r>
              <a:rPr lang="en-GB" sz="2000" dirty="0" smtClean="0">
                <a:latin typeface="Candara" panose="020E0502030303020204" pitchFamily="34" charset="0"/>
              </a:rPr>
              <a:t>Every nation should be self-governing</a:t>
            </a:r>
          </a:p>
          <a:p>
            <a:pPr marL="342900" indent="-342900">
              <a:buFontTx/>
              <a:buChar char="-"/>
            </a:pPr>
            <a:r>
              <a:rPr lang="en-GB" sz="2000" dirty="0" smtClean="0">
                <a:latin typeface="Candara" panose="020E0502030303020204" pitchFamily="34" charset="0"/>
              </a:rPr>
              <a:t>National loyalty and identity should come before all others.</a:t>
            </a:r>
          </a:p>
          <a:p>
            <a:pPr marL="342900" indent="-342900">
              <a:buFontTx/>
              <a:buChar char="-"/>
            </a:pPr>
            <a:endParaRPr lang="en-GB" sz="2000" dirty="0">
              <a:latin typeface="Candara" panose="020E0502030303020204" pitchFamily="34" charset="0"/>
            </a:endParaRPr>
          </a:p>
          <a:p>
            <a:r>
              <a:rPr lang="en-GB" sz="2000" dirty="0" smtClean="0">
                <a:latin typeface="Candara" panose="020E0502030303020204" pitchFamily="34" charset="0"/>
              </a:rPr>
              <a:t>Benedict 2006 – ‘imagined community’ </a:t>
            </a:r>
            <a:endParaRPr lang="en-GB" sz="2000" dirty="0" smtClean="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8369741" y="478944"/>
            <a:ext cx="774259" cy="98763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88846317"/>
              </p:ext>
            </p:extLst>
          </p:nvPr>
        </p:nvGraphicFramePr>
        <p:xfrm>
          <a:off x="749299" y="4229100"/>
          <a:ext cx="7762497" cy="2286000"/>
        </p:xfrm>
        <a:graphic>
          <a:graphicData uri="http://schemas.openxmlformats.org/drawingml/2006/table">
            <a:tbl>
              <a:tblPr firstRow="1" bandRow="1">
                <a:tableStyleId>{5C22544A-7EE6-4342-B048-85BDC9FD1C3A}</a:tableStyleId>
              </a:tblPr>
              <a:tblGrid>
                <a:gridCol w="1486422"/>
                <a:gridCol w="6276075"/>
              </a:tblGrid>
              <a:tr h="762000">
                <a:tc>
                  <a:txBody>
                    <a:bodyPr/>
                    <a:lstStyle/>
                    <a:p>
                      <a:r>
                        <a:rPr lang="en-GB" sz="1600" b="1" dirty="0" smtClean="0">
                          <a:latin typeface="Candara" panose="020E0502030303020204" pitchFamily="34" charset="0"/>
                        </a:rPr>
                        <a:t>Marxism</a:t>
                      </a:r>
                      <a:endParaRPr lang="en-GB" sz="1600" b="1" dirty="0">
                        <a:latin typeface="Candara" panose="020E0502030303020204" pitchFamily="34" charset="0"/>
                      </a:endParaRPr>
                    </a:p>
                  </a:txBody>
                  <a:tcPr anchor="ctr"/>
                </a:tc>
                <a:tc>
                  <a:txBody>
                    <a:bodyPr/>
                    <a:lstStyle/>
                    <a:p>
                      <a:endParaRPr lang="en-GB" sz="1600" b="0" dirty="0">
                        <a:latin typeface="Candara" panose="020E0502030303020204" pitchFamily="34" charset="0"/>
                      </a:endParaRPr>
                    </a:p>
                  </a:txBody>
                  <a:tcPr/>
                </a:tc>
              </a:tr>
              <a:tr h="762000">
                <a:tc>
                  <a:txBody>
                    <a:bodyPr/>
                    <a:lstStyle/>
                    <a:p>
                      <a:r>
                        <a:rPr lang="en-GB" sz="1600" b="1" dirty="0" smtClean="0">
                          <a:latin typeface="Candara" panose="020E0502030303020204" pitchFamily="34" charset="0"/>
                        </a:rPr>
                        <a:t>Functionalism</a:t>
                      </a:r>
                      <a:endParaRPr lang="en-GB" sz="1600" b="1" dirty="0">
                        <a:latin typeface="Candara" panose="020E0502030303020204" pitchFamily="34" charset="0"/>
                      </a:endParaRPr>
                    </a:p>
                  </a:txBody>
                  <a:tcPr anchor="ctr"/>
                </a:tc>
                <a:tc>
                  <a:txBody>
                    <a:bodyPr/>
                    <a:lstStyle/>
                    <a:p>
                      <a:endParaRPr lang="en-GB" sz="1600" b="0" dirty="0">
                        <a:latin typeface="Candara" panose="020E0502030303020204" pitchFamily="34" charset="0"/>
                      </a:endParaRPr>
                    </a:p>
                  </a:txBody>
                  <a:tcPr/>
                </a:tc>
              </a:tr>
              <a:tr h="762000">
                <a:tc>
                  <a:txBody>
                    <a:bodyPr/>
                    <a:lstStyle/>
                    <a:p>
                      <a:r>
                        <a:rPr lang="en-GB" sz="1600" b="1" dirty="0" smtClean="0">
                          <a:latin typeface="Candara" panose="020E0502030303020204" pitchFamily="34" charset="0"/>
                        </a:rPr>
                        <a:t>Modernity</a:t>
                      </a:r>
                      <a:endParaRPr lang="en-GB" sz="1600" b="1" dirty="0">
                        <a:latin typeface="Candara" panose="020E0502030303020204" pitchFamily="34" charset="0"/>
                      </a:endParaRPr>
                    </a:p>
                  </a:txBody>
                  <a:tcPr anchor="ctr"/>
                </a:tc>
                <a:tc>
                  <a:txBody>
                    <a:bodyPr/>
                    <a:lstStyle/>
                    <a:p>
                      <a:endParaRPr lang="en-GB" sz="1600" b="0" dirty="0">
                        <a:latin typeface="Candara" panose="020E0502030303020204" pitchFamily="34" charset="0"/>
                      </a:endParaRPr>
                    </a:p>
                  </a:txBody>
                  <a:tcPr/>
                </a:tc>
              </a:tr>
            </a:tbl>
          </a:graphicData>
        </a:graphic>
      </p:graphicFrame>
    </p:spTree>
    <p:extLst>
      <p:ext uri="{BB962C8B-B14F-4D97-AF65-F5344CB8AC3E}">
        <p14:creationId xmlns:p14="http://schemas.microsoft.com/office/powerpoint/2010/main" val="2362316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570" y="1245458"/>
            <a:ext cx="3870779" cy="1325563"/>
          </a:xfrm>
        </p:spPr>
        <p:txBody>
          <a:bodyPr>
            <a:noAutofit/>
          </a:bodyPr>
          <a:lstStyle/>
          <a:p>
            <a:pPr algn="ctr"/>
            <a:r>
              <a:rPr lang="en-GB" sz="8800" dirty="0" smtClean="0"/>
              <a:t>No Hogs</a:t>
            </a:r>
            <a:endParaRPr lang="en-GB" sz="8800" dirty="0"/>
          </a:p>
        </p:txBody>
      </p:sp>
      <p:pic>
        <p:nvPicPr>
          <p:cNvPr id="1026" name="Picture 2" descr="Image result for hog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513" y="365126"/>
            <a:ext cx="3848166" cy="30862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522513" y="4184601"/>
            <a:ext cx="387077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800" dirty="0" smtClean="0"/>
              <a:t>No</a:t>
            </a:r>
          </a:p>
          <a:p>
            <a:pPr algn="ctr"/>
            <a:r>
              <a:rPr lang="en-GB" sz="8800" dirty="0" smtClean="0"/>
              <a:t>Logs</a:t>
            </a:r>
            <a:endParaRPr lang="en-GB" sz="8800" dirty="0"/>
          </a:p>
        </p:txBody>
      </p:sp>
      <p:pic>
        <p:nvPicPr>
          <p:cNvPr id="1028" name="Picture 4" descr="Image result for log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570" y="3878036"/>
            <a:ext cx="3733865" cy="240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04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8985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a:latin typeface="Candara" panose="020E0502030303020204" pitchFamily="34" charset="0"/>
              </a:rPr>
              <a:t>Ideology</a:t>
            </a:r>
          </a:p>
        </p:txBody>
      </p:sp>
      <p:sp>
        <p:nvSpPr>
          <p:cNvPr id="3" name="Content Placeholder 2"/>
          <p:cNvSpPr>
            <a:spLocks noGrp="1"/>
          </p:cNvSpPr>
          <p:nvPr>
            <p:ph idx="1"/>
          </p:nvPr>
        </p:nvSpPr>
        <p:spPr>
          <a:xfrm>
            <a:off x="628650" y="1018261"/>
            <a:ext cx="7689850" cy="580448"/>
          </a:xfrm>
          <a:solidFill>
            <a:schemeClr val="accent4">
              <a:lumMod val="40000"/>
              <a:lumOff val="60000"/>
            </a:schemeClr>
          </a:solidFill>
          <a:ln>
            <a:solidFill>
              <a:schemeClr val="tx1"/>
            </a:solidFill>
          </a:ln>
        </p:spPr>
        <p:txBody>
          <a:bodyPr anchor="ctr">
            <a:noAutofit/>
          </a:bodyPr>
          <a:lstStyle/>
          <a:p>
            <a:pPr marL="0" indent="0">
              <a:buNone/>
            </a:pPr>
            <a:r>
              <a:rPr lang="en-GB" sz="1800" b="1" dirty="0" smtClean="0">
                <a:latin typeface="Candara" panose="020E0502030303020204" pitchFamily="34" charset="0"/>
              </a:rPr>
              <a:t>Task: </a:t>
            </a:r>
            <a:r>
              <a:rPr lang="en-GB" sz="1800" dirty="0" smtClean="0">
                <a:latin typeface="Candara" panose="020E0502030303020204" pitchFamily="34" charset="0"/>
              </a:rPr>
              <a:t>What role does Nationalism play as a belief system?</a:t>
            </a:r>
            <a:endParaRPr lang="en-GB" sz="1800" dirty="0">
              <a:latin typeface="Candara" panose="020E0502030303020204" pitchFamily="34" charset="0"/>
            </a:endParaRPr>
          </a:p>
        </p:txBody>
      </p:sp>
      <p:sp>
        <p:nvSpPr>
          <p:cNvPr id="5" name="Rectangle 4"/>
          <p:cNvSpPr/>
          <p:nvPr/>
        </p:nvSpPr>
        <p:spPr>
          <a:xfrm>
            <a:off x="628650" y="1689705"/>
            <a:ext cx="7883146" cy="2862322"/>
          </a:xfrm>
          <a:prstGeom prst="rect">
            <a:avLst/>
          </a:prstGeom>
        </p:spPr>
        <p:txBody>
          <a:bodyPr wrap="square">
            <a:spAutoFit/>
          </a:bodyPr>
          <a:lstStyle/>
          <a:p>
            <a:r>
              <a:rPr lang="en-GB" sz="2000" dirty="0" smtClean="0">
                <a:latin typeface="Candara" panose="020E0502030303020204" pitchFamily="34" charset="0"/>
              </a:rPr>
              <a:t>Nationalism is an important political ideology that has had a major impact on the world over the last 200 years. </a:t>
            </a:r>
          </a:p>
          <a:p>
            <a:pPr marL="342900" indent="-342900">
              <a:buFontTx/>
              <a:buChar char="-"/>
            </a:pPr>
            <a:r>
              <a:rPr lang="en-GB" sz="2000" dirty="0" smtClean="0">
                <a:latin typeface="Candara" panose="020E0502030303020204" pitchFamily="34" charset="0"/>
              </a:rPr>
              <a:t>Nations are real, distinctive communities each is unique.</a:t>
            </a:r>
          </a:p>
          <a:p>
            <a:pPr marL="342900" indent="-342900">
              <a:buFontTx/>
              <a:buChar char="-"/>
            </a:pPr>
            <a:r>
              <a:rPr lang="en-GB" sz="2000" dirty="0" smtClean="0">
                <a:latin typeface="Candara" panose="020E0502030303020204" pitchFamily="34" charset="0"/>
              </a:rPr>
              <a:t>Every nation should be self-governing</a:t>
            </a:r>
          </a:p>
          <a:p>
            <a:pPr marL="342900" indent="-342900">
              <a:buFontTx/>
              <a:buChar char="-"/>
            </a:pPr>
            <a:r>
              <a:rPr lang="en-GB" sz="2000" dirty="0" smtClean="0">
                <a:latin typeface="Candara" panose="020E0502030303020204" pitchFamily="34" charset="0"/>
              </a:rPr>
              <a:t>National loyalty and identity should come before all others.</a:t>
            </a:r>
          </a:p>
          <a:p>
            <a:pPr marL="342900" indent="-342900">
              <a:buFontTx/>
              <a:buChar char="-"/>
            </a:pPr>
            <a:endParaRPr lang="en-GB" sz="2000" dirty="0">
              <a:latin typeface="Candara" panose="020E0502030303020204" pitchFamily="34" charset="0"/>
            </a:endParaRPr>
          </a:p>
          <a:p>
            <a:r>
              <a:rPr lang="en-GB" sz="2000" dirty="0" smtClean="0">
                <a:latin typeface="Candara" panose="020E0502030303020204" pitchFamily="34" charset="0"/>
              </a:rPr>
              <a:t>Benedict 2006 – ‘imagined community’ </a:t>
            </a:r>
            <a:endParaRPr lang="en-GB" sz="2000" dirty="0" smtClean="0">
              <a:latin typeface="Candara" panose="020E0502030303020204" pitchFamily="34" charset="0"/>
            </a:endParaRPr>
          </a:p>
          <a:p>
            <a:endParaRPr lang="en-GB" sz="2000" dirty="0">
              <a:latin typeface="Candara" panose="020E0502030303020204" pitchFamily="34" charset="0"/>
            </a:endParaRPr>
          </a:p>
          <a:p>
            <a:endParaRPr lang="en-GB" sz="2000" dirty="0">
              <a:latin typeface="Candara" panose="020E0502030303020204" pitchFamily="34" charset="0"/>
            </a:endParaRPr>
          </a:p>
        </p:txBody>
      </p:sp>
      <p:pic>
        <p:nvPicPr>
          <p:cNvPr id="4" name="Picture 3"/>
          <p:cNvPicPr>
            <a:picLocks noChangeAspect="1"/>
          </p:cNvPicPr>
          <p:nvPr/>
        </p:nvPicPr>
        <p:blipFill>
          <a:blip r:embed="rId2"/>
          <a:stretch>
            <a:fillRect/>
          </a:stretch>
        </p:blipFill>
        <p:spPr>
          <a:xfrm>
            <a:off x="8369741" y="478944"/>
            <a:ext cx="774259" cy="987638"/>
          </a:xfrm>
          <a:prstGeom prst="rect">
            <a:avLst/>
          </a:prstGeom>
        </p:spPr>
      </p:pic>
      <p:graphicFrame>
        <p:nvGraphicFramePr>
          <p:cNvPr id="6" name="Table 5"/>
          <p:cNvGraphicFramePr>
            <a:graphicFrameLocks noGrp="1"/>
          </p:cNvGraphicFramePr>
          <p:nvPr/>
        </p:nvGraphicFramePr>
        <p:xfrm>
          <a:off x="749299" y="4229100"/>
          <a:ext cx="7762497" cy="2286000"/>
        </p:xfrm>
        <a:graphic>
          <a:graphicData uri="http://schemas.openxmlformats.org/drawingml/2006/table">
            <a:tbl>
              <a:tblPr firstRow="1" bandRow="1">
                <a:tableStyleId>{5C22544A-7EE6-4342-B048-85BDC9FD1C3A}</a:tableStyleId>
              </a:tblPr>
              <a:tblGrid>
                <a:gridCol w="1486422"/>
                <a:gridCol w="6276075"/>
              </a:tblGrid>
              <a:tr h="762000">
                <a:tc>
                  <a:txBody>
                    <a:bodyPr/>
                    <a:lstStyle/>
                    <a:p>
                      <a:r>
                        <a:rPr lang="en-GB" sz="1600" b="1" dirty="0" smtClean="0">
                          <a:latin typeface="Candara" panose="020E0502030303020204" pitchFamily="34" charset="0"/>
                        </a:rPr>
                        <a:t>Marxism</a:t>
                      </a:r>
                      <a:endParaRPr lang="en-GB" sz="1600" b="1" dirty="0">
                        <a:latin typeface="Candara" panose="020E0502030303020204" pitchFamily="34" charset="0"/>
                      </a:endParaRPr>
                    </a:p>
                  </a:txBody>
                  <a:tcPr anchor="ctr"/>
                </a:tc>
                <a:tc>
                  <a:txBody>
                    <a:bodyPr/>
                    <a:lstStyle/>
                    <a:p>
                      <a:r>
                        <a:rPr lang="en-GB" sz="1600" b="0" dirty="0" smtClean="0">
                          <a:latin typeface="Candara" panose="020E0502030303020204" pitchFamily="34" charset="0"/>
                        </a:rPr>
                        <a:t>Nationalism</a:t>
                      </a:r>
                      <a:r>
                        <a:rPr lang="en-GB" sz="1600" b="0" baseline="0" dirty="0" smtClean="0">
                          <a:latin typeface="Candara" panose="020E0502030303020204" pitchFamily="34" charset="0"/>
                        </a:rPr>
                        <a:t> is a form of false class consciousness that helps to prevent the other throw of capitalism by dividing international workers. </a:t>
                      </a:r>
                      <a:endParaRPr lang="en-GB" sz="1600" b="0" dirty="0">
                        <a:latin typeface="Candara" panose="020E0502030303020204" pitchFamily="34" charset="0"/>
                      </a:endParaRPr>
                    </a:p>
                  </a:txBody>
                  <a:tcPr/>
                </a:tc>
              </a:tr>
              <a:tr h="762000">
                <a:tc>
                  <a:txBody>
                    <a:bodyPr/>
                    <a:lstStyle/>
                    <a:p>
                      <a:r>
                        <a:rPr lang="en-GB" sz="1600" b="1" dirty="0" smtClean="0">
                          <a:latin typeface="Candara" panose="020E0502030303020204" pitchFamily="34" charset="0"/>
                        </a:rPr>
                        <a:t>Functionalism</a:t>
                      </a:r>
                      <a:endParaRPr lang="en-GB" sz="1600" b="1" dirty="0">
                        <a:latin typeface="Candara" panose="020E0502030303020204" pitchFamily="34" charset="0"/>
                      </a:endParaRPr>
                    </a:p>
                  </a:txBody>
                  <a:tcPr anchor="ctr"/>
                </a:tc>
                <a:tc>
                  <a:txBody>
                    <a:bodyPr/>
                    <a:lstStyle/>
                    <a:p>
                      <a:r>
                        <a:rPr lang="en-GB" sz="1600" b="0" dirty="0" smtClean="0">
                          <a:latin typeface="Candara" panose="020E0502030303020204" pitchFamily="34" charset="0"/>
                        </a:rPr>
                        <a:t>Nationalism is secular civil</a:t>
                      </a:r>
                      <a:r>
                        <a:rPr lang="en-GB" sz="1600" b="0" baseline="0" dirty="0" smtClean="0">
                          <a:latin typeface="Candara" panose="020E0502030303020204" pitchFamily="34" charset="0"/>
                        </a:rPr>
                        <a:t> religion. Integrates members by making them feel part of something regardless of religion or class. </a:t>
                      </a:r>
                      <a:endParaRPr lang="en-GB" sz="1600" b="0" dirty="0">
                        <a:latin typeface="Candara" panose="020E0502030303020204" pitchFamily="34" charset="0"/>
                      </a:endParaRPr>
                    </a:p>
                  </a:txBody>
                  <a:tcPr/>
                </a:tc>
              </a:tr>
              <a:tr h="762000">
                <a:tc>
                  <a:txBody>
                    <a:bodyPr/>
                    <a:lstStyle/>
                    <a:p>
                      <a:r>
                        <a:rPr lang="en-GB" sz="1600" b="1" dirty="0" smtClean="0">
                          <a:latin typeface="Candara" panose="020E0502030303020204" pitchFamily="34" charset="0"/>
                        </a:rPr>
                        <a:t>Modernity</a:t>
                      </a:r>
                      <a:endParaRPr lang="en-GB" sz="1600" b="1" dirty="0">
                        <a:latin typeface="Candara" panose="020E0502030303020204" pitchFamily="34" charset="0"/>
                      </a:endParaRPr>
                    </a:p>
                  </a:txBody>
                  <a:tcPr anchor="ctr"/>
                </a:tc>
                <a:tc>
                  <a:txBody>
                    <a:bodyPr/>
                    <a:lstStyle/>
                    <a:p>
                      <a:r>
                        <a:rPr lang="en-GB" sz="1600" b="0" dirty="0" smtClean="0">
                          <a:latin typeface="Candara" panose="020E0502030303020204" pitchFamily="34" charset="0"/>
                        </a:rPr>
                        <a:t>Nationalism</a:t>
                      </a:r>
                      <a:r>
                        <a:rPr lang="en-GB" sz="1600" b="0" baseline="0" dirty="0" smtClean="0">
                          <a:latin typeface="Candara" panose="020E0502030303020204" pitchFamily="34" charset="0"/>
                        </a:rPr>
                        <a:t> provides m</a:t>
                      </a:r>
                      <a:r>
                        <a:rPr lang="en-GB" sz="1600" b="0" dirty="0" smtClean="0">
                          <a:latin typeface="Candara" panose="020E0502030303020204" pitchFamily="34" charset="0"/>
                        </a:rPr>
                        <a:t>odern</a:t>
                      </a:r>
                      <a:r>
                        <a:rPr lang="en-GB" sz="1600" b="0" baseline="0" dirty="0" smtClean="0">
                          <a:latin typeface="Candara" panose="020E0502030303020204" pitchFamily="34" charset="0"/>
                        </a:rPr>
                        <a:t> states post industrial something to impose a single standard, language and culture on society. </a:t>
                      </a:r>
                      <a:endParaRPr lang="en-GB" sz="1600" b="0" dirty="0">
                        <a:latin typeface="Candara" panose="020E0502030303020204" pitchFamily="34" charset="0"/>
                      </a:endParaRPr>
                    </a:p>
                  </a:txBody>
                  <a:tcPr/>
                </a:tc>
              </a:tr>
            </a:tbl>
          </a:graphicData>
        </a:graphic>
      </p:graphicFrame>
    </p:spTree>
    <p:extLst>
      <p:ext uri="{BB962C8B-B14F-4D97-AF65-F5344CB8AC3E}">
        <p14:creationId xmlns:p14="http://schemas.microsoft.com/office/powerpoint/2010/main" val="1422439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8985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a:latin typeface="Candara" panose="020E0502030303020204" pitchFamily="34" charset="0"/>
              </a:rPr>
              <a:t>Ideology</a:t>
            </a:r>
          </a:p>
        </p:txBody>
      </p:sp>
      <p:sp>
        <p:nvSpPr>
          <p:cNvPr id="3" name="Content Placeholder 2"/>
          <p:cNvSpPr>
            <a:spLocks noGrp="1"/>
          </p:cNvSpPr>
          <p:nvPr>
            <p:ph idx="1"/>
          </p:nvPr>
        </p:nvSpPr>
        <p:spPr>
          <a:xfrm>
            <a:off x="628650" y="1018261"/>
            <a:ext cx="7689850" cy="580448"/>
          </a:xfrm>
          <a:solidFill>
            <a:schemeClr val="accent4">
              <a:lumMod val="40000"/>
              <a:lumOff val="60000"/>
            </a:schemeClr>
          </a:solidFill>
          <a:ln>
            <a:solidFill>
              <a:schemeClr val="tx1"/>
            </a:solidFill>
          </a:ln>
        </p:spPr>
        <p:txBody>
          <a:bodyPr anchor="ctr">
            <a:noAutofit/>
          </a:bodyPr>
          <a:lstStyle/>
          <a:p>
            <a:pPr marL="0" indent="0">
              <a:buNone/>
            </a:pPr>
            <a:r>
              <a:rPr lang="en-GB" sz="1800" b="1" dirty="0" smtClean="0">
                <a:latin typeface="Candara" panose="020E0502030303020204" pitchFamily="34" charset="0"/>
              </a:rPr>
              <a:t>Task: </a:t>
            </a:r>
            <a:r>
              <a:rPr lang="en-GB" sz="1800" dirty="0" smtClean="0">
                <a:latin typeface="Candara" panose="020E0502030303020204" pitchFamily="34" charset="0"/>
              </a:rPr>
              <a:t>Mannheim: Ideology and Utopia.</a:t>
            </a:r>
            <a:endParaRPr lang="en-GB" sz="1800" dirty="0">
              <a:latin typeface="Candara" panose="020E0502030303020204" pitchFamily="34" charset="0"/>
            </a:endParaRPr>
          </a:p>
        </p:txBody>
      </p:sp>
      <p:sp>
        <p:nvSpPr>
          <p:cNvPr id="5" name="Rectangle 4"/>
          <p:cNvSpPr/>
          <p:nvPr/>
        </p:nvSpPr>
        <p:spPr>
          <a:xfrm>
            <a:off x="628650" y="1689705"/>
            <a:ext cx="7883146" cy="4708981"/>
          </a:xfrm>
          <a:prstGeom prst="rect">
            <a:avLst/>
          </a:prstGeom>
        </p:spPr>
        <p:txBody>
          <a:bodyPr wrap="square">
            <a:spAutoFit/>
          </a:bodyPr>
          <a:lstStyle/>
          <a:p>
            <a:r>
              <a:rPr lang="en-GB" sz="2800" dirty="0" smtClean="0">
                <a:latin typeface="Candara" panose="020E0502030303020204" pitchFamily="34" charset="0"/>
              </a:rPr>
              <a:t>Karl Mannheim’s – 1929-39 – critical of ideologies.</a:t>
            </a:r>
          </a:p>
          <a:p>
            <a:endParaRPr lang="en-GB" sz="2800" dirty="0">
              <a:latin typeface="Candara" panose="020E0502030303020204" pitchFamily="34" charset="0"/>
            </a:endParaRPr>
          </a:p>
          <a:p>
            <a:r>
              <a:rPr lang="en-GB" sz="2800" dirty="0" smtClean="0">
                <a:latin typeface="Candara" panose="020E0502030303020204" pitchFamily="34" charset="0"/>
              </a:rPr>
              <a:t>All belief systems as partial or one sided. </a:t>
            </a:r>
          </a:p>
          <a:p>
            <a:pPr marL="342900" indent="-342900">
              <a:buFontTx/>
              <a:buChar char="-"/>
            </a:pPr>
            <a:r>
              <a:rPr lang="en-GB" sz="2800" dirty="0" smtClean="0">
                <a:solidFill>
                  <a:srgbClr val="FF0000"/>
                </a:solidFill>
                <a:latin typeface="Candara" panose="020E0502030303020204" pitchFamily="34" charset="0"/>
              </a:rPr>
              <a:t>Ideological: </a:t>
            </a:r>
            <a:r>
              <a:rPr lang="en-GB" sz="2800" dirty="0" smtClean="0">
                <a:latin typeface="Candara" panose="020E0502030303020204" pitchFamily="34" charset="0"/>
              </a:rPr>
              <a:t>Justifies status quo for benefit of privileged groups</a:t>
            </a:r>
          </a:p>
          <a:p>
            <a:pPr marL="342900" indent="-342900">
              <a:buFontTx/>
              <a:buChar char="-"/>
            </a:pPr>
            <a:r>
              <a:rPr lang="en-GB" sz="2800" dirty="0" smtClean="0">
                <a:solidFill>
                  <a:srgbClr val="FF0000"/>
                </a:solidFill>
                <a:latin typeface="Candara" panose="020E0502030303020204" pitchFamily="34" charset="0"/>
              </a:rPr>
              <a:t>Utopian: </a:t>
            </a:r>
            <a:r>
              <a:rPr lang="en-GB" sz="2800" dirty="0" smtClean="0">
                <a:latin typeface="Candara" panose="020E0502030303020204" pitchFamily="34" charset="0"/>
              </a:rPr>
              <a:t>Justifies social change. Reflects interest of underprivileged.</a:t>
            </a:r>
          </a:p>
          <a:p>
            <a:pPr marL="342900" indent="-342900">
              <a:buFontTx/>
              <a:buChar char="-"/>
            </a:pPr>
            <a:endParaRPr lang="en-GB" sz="2800" dirty="0">
              <a:latin typeface="Candara" panose="020E0502030303020204" pitchFamily="34" charset="0"/>
            </a:endParaRPr>
          </a:p>
          <a:p>
            <a:r>
              <a:rPr lang="en-GB" sz="2400" dirty="0" smtClean="0">
                <a:latin typeface="Candara" panose="020E0502030303020204" pitchFamily="34" charset="0"/>
              </a:rPr>
              <a:t>Creation of intellectuals &gt; attach to particular group &gt; represent these groups </a:t>
            </a:r>
            <a:r>
              <a:rPr lang="en-GB" sz="2400" b="1" dirty="0" smtClean="0">
                <a:latin typeface="Candara" panose="020E0502030303020204" pitchFamily="34" charset="0"/>
              </a:rPr>
              <a:t>not </a:t>
            </a:r>
            <a:r>
              <a:rPr lang="en-GB" sz="2400" dirty="0" smtClean="0">
                <a:latin typeface="Candara" panose="020E0502030303020204" pitchFamily="34" charset="0"/>
              </a:rPr>
              <a:t>society &gt; partial trust = conflict. </a:t>
            </a:r>
            <a:endParaRPr lang="en-GB" sz="2400" dirty="0">
              <a:latin typeface="Candara" panose="020E0502030303020204" pitchFamily="34" charset="0"/>
            </a:endParaRPr>
          </a:p>
          <a:p>
            <a:endParaRPr lang="en-GB" sz="2800" dirty="0">
              <a:latin typeface="Candara" panose="020E0502030303020204" pitchFamily="34" charset="0"/>
            </a:endParaRPr>
          </a:p>
        </p:txBody>
      </p:sp>
    </p:spTree>
    <p:extLst>
      <p:ext uri="{BB962C8B-B14F-4D97-AF65-F5344CB8AC3E}">
        <p14:creationId xmlns:p14="http://schemas.microsoft.com/office/powerpoint/2010/main" val="4166427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8985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a:latin typeface="Candara" panose="020E0502030303020204" pitchFamily="34" charset="0"/>
              </a:rPr>
              <a:t>Ideology</a:t>
            </a:r>
          </a:p>
        </p:txBody>
      </p:sp>
      <p:sp>
        <p:nvSpPr>
          <p:cNvPr id="3" name="Content Placeholder 2"/>
          <p:cNvSpPr>
            <a:spLocks noGrp="1"/>
          </p:cNvSpPr>
          <p:nvPr>
            <p:ph idx="1"/>
          </p:nvPr>
        </p:nvSpPr>
        <p:spPr>
          <a:xfrm>
            <a:off x="628650" y="1018261"/>
            <a:ext cx="7689850" cy="580448"/>
          </a:xfrm>
          <a:solidFill>
            <a:schemeClr val="accent4">
              <a:lumMod val="40000"/>
              <a:lumOff val="60000"/>
            </a:schemeClr>
          </a:solidFill>
          <a:ln>
            <a:solidFill>
              <a:schemeClr val="tx1"/>
            </a:solidFill>
          </a:ln>
        </p:spPr>
        <p:txBody>
          <a:bodyPr anchor="ctr">
            <a:noAutofit/>
          </a:bodyPr>
          <a:lstStyle/>
          <a:p>
            <a:pPr marL="0" indent="0">
              <a:buNone/>
            </a:pPr>
            <a:r>
              <a:rPr lang="en-GB" sz="1800" b="1" dirty="0" smtClean="0">
                <a:latin typeface="Candara" panose="020E0502030303020204" pitchFamily="34" charset="0"/>
              </a:rPr>
              <a:t>Task: </a:t>
            </a:r>
            <a:r>
              <a:rPr lang="en-GB" sz="1800" dirty="0" smtClean="0">
                <a:latin typeface="Candara" panose="020E0502030303020204" pitchFamily="34" charset="0"/>
              </a:rPr>
              <a:t>Mannheim: Ideology and Utopia.</a:t>
            </a:r>
            <a:endParaRPr lang="en-GB" sz="1800" dirty="0">
              <a:latin typeface="Candara" panose="020E0502030303020204" pitchFamily="34" charset="0"/>
            </a:endParaRPr>
          </a:p>
        </p:txBody>
      </p:sp>
      <p:sp>
        <p:nvSpPr>
          <p:cNvPr id="5" name="Rectangle 4"/>
          <p:cNvSpPr/>
          <p:nvPr/>
        </p:nvSpPr>
        <p:spPr>
          <a:xfrm>
            <a:off x="628650" y="1689705"/>
            <a:ext cx="7883146" cy="2677656"/>
          </a:xfrm>
          <a:prstGeom prst="rect">
            <a:avLst/>
          </a:prstGeom>
        </p:spPr>
        <p:txBody>
          <a:bodyPr wrap="square">
            <a:spAutoFit/>
          </a:bodyPr>
          <a:lstStyle/>
          <a:p>
            <a:r>
              <a:rPr lang="en-GB" sz="2800" dirty="0" smtClean="0">
                <a:latin typeface="Candara" panose="020E0502030303020204" pitchFamily="34" charset="0"/>
              </a:rPr>
              <a:t>Free-Floating intelligentsia</a:t>
            </a:r>
          </a:p>
          <a:p>
            <a:endParaRPr lang="en-GB" sz="2800" dirty="0">
              <a:latin typeface="Candara" panose="020E0502030303020204" pitchFamily="34" charset="0"/>
            </a:endParaRPr>
          </a:p>
          <a:p>
            <a:r>
              <a:rPr lang="en-GB" sz="2800" dirty="0" smtClean="0">
                <a:latin typeface="Candara" panose="020E0502030303020204" pitchFamily="34" charset="0"/>
              </a:rPr>
              <a:t>Solution is to detach the intellectuals from the social group they represent = arrive at a total worldview that represented the interests of society.</a:t>
            </a:r>
            <a:endParaRPr lang="en-GB" sz="2800" dirty="0">
              <a:latin typeface="Candara" panose="020E0502030303020204" pitchFamily="34" charset="0"/>
            </a:endParaRPr>
          </a:p>
        </p:txBody>
      </p:sp>
    </p:spTree>
    <p:extLst>
      <p:ext uri="{BB962C8B-B14F-4D97-AF65-F5344CB8AC3E}">
        <p14:creationId xmlns:p14="http://schemas.microsoft.com/office/powerpoint/2010/main" val="3994038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68985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a:latin typeface="Candara" panose="020E0502030303020204" pitchFamily="34" charset="0"/>
              </a:rPr>
              <a:t>Ideology</a:t>
            </a:r>
          </a:p>
        </p:txBody>
      </p:sp>
      <p:sp>
        <p:nvSpPr>
          <p:cNvPr id="3" name="Content Placeholder 2"/>
          <p:cNvSpPr>
            <a:spLocks noGrp="1"/>
          </p:cNvSpPr>
          <p:nvPr>
            <p:ph idx="1"/>
          </p:nvPr>
        </p:nvSpPr>
        <p:spPr>
          <a:xfrm>
            <a:off x="628650" y="1018261"/>
            <a:ext cx="7689850" cy="580448"/>
          </a:xfrm>
          <a:solidFill>
            <a:srgbClr val="FF6699"/>
          </a:solidFill>
          <a:ln>
            <a:solidFill>
              <a:schemeClr val="tx1"/>
            </a:solidFill>
          </a:ln>
        </p:spPr>
        <p:txBody>
          <a:bodyPr anchor="ctr">
            <a:noAutofit/>
          </a:bodyPr>
          <a:lstStyle/>
          <a:p>
            <a:pPr marL="0" indent="0">
              <a:buNone/>
            </a:pPr>
            <a:r>
              <a:rPr lang="en-GB" sz="3200" b="1" dirty="0" smtClean="0">
                <a:latin typeface="Candara" panose="020E0502030303020204" pitchFamily="34" charset="0"/>
              </a:rPr>
              <a:t>Task: </a:t>
            </a:r>
            <a:r>
              <a:rPr lang="en-GB" sz="3200" dirty="0" smtClean="0">
                <a:latin typeface="Candara" panose="020E0502030303020204" pitchFamily="34" charset="0"/>
              </a:rPr>
              <a:t>Feminism</a:t>
            </a:r>
            <a:endParaRPr lang="en-GB" sz="3200" dirty="0">
              <a:latin typeface="Candara" panose="020E0502030303020204" pitchFamily="34" charset="0"/>
            </a:endParaRPr>
          </a:p>
        </p:txBody>
      </p:sp>
      <p:sp>
        <p:nvSpPr>
          <p:cNvPr id="5" name="Rectangle 4"/>
          <p:cNvSpPr/>
          <p:nvPr/>
        </p:nvSpPr>
        <p:spPr>
          <a:xfrm>
            <a:off x="628650" y="1689705"/>
            <a:ext cx="7883146" cy="4832092"/>
          </a:xfrm>
          <a:prstGeom prst="rect">
            <a:avLst/>
          </a:prstGeom>
        </p:spPr>
        <p:txBody>
          <a:bodyPr wrap="square">
            <a:spAutoFit/>
          </a:bodyPr>
          <a:lstStyle/>
          <a:p>
            <a:r>
              <a:rPr lang="en-GB" sz="2800" dirty="0" smtClean="0">
                <a:latin typeface="Candara" panose="020E0502030303020204" pitchFamily="34" charset="0"/>
              </a:rPr>
              <a:t>Gender inequality as fundamental division in society and patriarchal ideology as play a key role in legitimating it.</a:t>
            </a:r>
          </a:p>
          <a:p>
            <a:endParaRPr lang="en-GB" sz="2800" dirty="0">
              <a:latin typeface="Candara" panose="020E0502030303020204" pitchFamily="34" charset="0"/>
            </a:endParaRPr>
          </a:p>
          <a:p>
            <a:r>
              <a:rPr lang="en-GB" sz="2800" dirty="0" smtClean="0">
                <a:latin typeface="Candara" panose="020E0502030303020204" pitchFamily="34" charset="0"/>
              </a:rPr>
              <a:t>Gender Difference in all Society = ideologies that justify it</a:t>
            </a:r>
          </a:p>
          <a:p>
            <a:endParaRPr lang="en-GB" sz="2800" dirty="0">
              <a:latin typeface="Candara" panose="020E0502030303020204" pitchFamily="34" charset="0"/>
            </a:endParaRPr>
          </a:p>
          <a:p>
            <a:r>
              <a:rPr lang="en-GB" sz="2800" dirty="0" smtClean="0">
                <a:latin typeface="Candara" panose="020E0502030303020204" pitchFamily="34" charset="0"/>
              </a:rPr>
              <a:t>Marks: Science excludes women in history</a:t>
            </a:r>
          </a:p>
          <a:p>
            <a:r>
              <a:rPr lang="en-GB" sz="2800" dirty="0" smtClean="0">
                <a:latin typeface="Candara" panose="020E0502030303020204" pitchFamily="34" charset="0"/>
              </a:rPr>
              <a:t>Religion and Beliefs = Women inferior</a:t>
            </a:r>
          </a:p>
          <a:p>
            <a:endParaRPr lang="en-GB" sz="2800" dirty="0">
              <a:latin typeface="Candara" panose="020E0502030303020204" pitchFamily="34" charset="0"/>
            </a:endParaRPr>
          </a:p>
          <a:p>
            <a:r>
              <a:rPr lang="en-GB" sz="2800" dirty="0" smtClean="0">
                <a:latin typeface="Candara" panose="020E0502030303020204" pitchFamily="34" charset="0"/>
              </a:rPr>
              <a:t>Before monotheistic – religions were matriarchal</a:t>
            </a:r>
            <a:endParaRPr lang="en-GB" sz="2800" dirty="0">
              <a:latin typeface="Candara" panose="020E0502030303020204" pitchFamily="34" charset="0"/>
            </a:endParaRPr>
          </a:p>
        </p:txBody>
      </p:sp>
    </p:spTree>
    <p:extLst>
      <p:ext uri="{BB962C8B-B14F-4D97-AF65-F5344CB8AC3E}">
        <p14:creationId xmlns:p14="http://schemas.microsoft.com/office/powerpoint/2010/main" val="1200746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Image result for monopoly ma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1" y="242889"/>
            <a:ext cx="1505730" cy="15057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2553025" y="37308"/>
            <a:ext cx="1302008" cy="1684951"/>
          </a:xfrm>
          <a:prstGeom prst="rect">
            <a:avLst/>
          </a:prstGeom>
        </p:spPr>
      </p:pic>
      <p:pic>
        <p:nvPicPr>
          <p:cNvPr id="1028" name="Picture 4" descr="Image result for profi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1685" y="230587"/>
            <a:ext cx="1505730" cy="15057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society png"/>
          <p:cNvPicPr>
            <a:picLocks noChangeAspect="1" noChangeArrowheads="1"/>
          </p:cNvPicPr>
          <p:nvPr/>
        </p:nvPicPr>
        <p:blipFill rotWithShape="1">
          <a:blip r:embed="rId5" cstate="print">
            <a:duotone>
              <a:prstClr val="black"/>
              <a:srgbClr val="D9C3A5">
                <a:tint val="50000"/>
                <a:satMod val="180000"/>
              </a:srgbClr>
            </a:duotone>
            <a:extLst>
              <a:ext uri="{28A0092B-C50C-407E-A947-70E740481C1C}">
                <a14:useLocalDpi xmlns:a14="http://schemas.microsoft.com/office/drawing/2010/main" val="0"/>
              </a:ext>
            </a:extLst>
          </a:blip>
          <a:srcRect t="41575" r="12158"/>
          <a:stretch/>
        </p:blipFill>
        <p:spPr bwMode="auto">
          <a:xfrm>
            <a:off x="6784034" y="134939"/>
            <a:ext cx="1801894" cy="16939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2731724" y="4028141"/>
            <a:ext cx="1283747" cy="1556057"/>
          </a:xfrm>
          <a:prstGeom prst="rect">
            <a:avLst/>
          </a:prstGeom>
        </p:spPr>
      </p:pic>
      <p:pic>
        <p:nvPicPr>
          <p:cNvPr id="1032" name="Picture 8" descr="Image result for slavery 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1" y="3923466"/>
            <a:ext cx="1660732" cy="16607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poor 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0133" y="4028141"/>
            <a:ext cx="1240013" cy="124001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greed 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1277" y="2740285"/>
            <a:ext cx="1017888" cy="101788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racism 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1278" y="5610987"/>
            <a:ext cx="1186544" cy="11865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7412339" y="3210295"/>
            <a:ext cx="1173589" cy="1173589"/>
          </a:xfrm>
          <a:prstGeom prst="rect">
            <a:avLst/>
          </a:prstGeom>
        </p:spPr>
      </p:pic>
      <p:pic>
        <p:nvPicPr>
          <p:cNvPr id="21" name="Picture 20"/>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rot="10800000">
            <a:off x="7447501" y="4383884"/>
            <a:ext cx="1173589" cy="1173589"/>
          </a:xfrm>
          <a:prstGeom prst="rect">
            <a:avLst/>
          </a:prstGeom>
        </p:spPr>
      </p:pic>
    </p:spTree>
    <p:extLst>
      <p:ext uri="{BB962C8B-B14F-4D97-AF65-F5344CB8AC3E}">
        <p14:creationId xmlns:p14="http://schemas.microsoft.com/office/powerpoint/2010/main" val="34201207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lgn="ctr">
              <a:buNone/>
            </a:pPr>
            <a:r>
              <a:rPr lang="en-GB" sz="1400" b="1" dirty="0" smtClean="0">
                <a:latin typeface="Candara" panose="020E0502030303020204" pitchFamily="34" charset="0"/>
              </a:rPr>
              <a:t>Task: </a:t>
            </a:r>
            <a:r>
              <a:rPr lang="en-GB" sz="1400" dirty="0">
                <a:latin typeface="Candara" panose="020E0502030303020204" pitchFamily="34" charset="0"/>
              </a:rPr>
              <a:t>Why do we need belief systems (sets of ideas that claim to have knowledge about reality). Using your own knowledge and the images below, brainstorm the importance of belief systems…</a:t>
            </a:r>
          </a:p>
        </p:txBody>
      </p:sp>
      <p:pic>
        <p:nvPicPr>
          <p:cNvPr id="8" name="Picture 3" descr="3head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88" y="1746584"/>
            <a:ext cx="1728192" cy="138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relig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9652" y="1746584"/>
            <a:ext cx="1696443" cy="141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3893" y="1741583"/>
            <a:ext cx="1637904" cy="138661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588" y="3738635"/>
            <a:ext cx="1728192" cy="1420737"/>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903" y="3772753"/>
            <a:ext cx="1728192" cy="1386619"/>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83605" y="3772754"/>
            <a:ext cx="1728192" cy="1386619"/>
          </a:xfrm>
          <a:prstGeom prst="rect">
            <a:avLst/>
          </a:prstGeom>
        </p:spPr>
      </p:pic>
      <p:sp>
        <p:nvSpPr>
          <p:cNvPr id="4" name="Rectangle 3"/>
          <p:cNvSpPr/>
          <p:nvPr/>
        </p:nvSpPr>
        <p:spPr>
          <a:xfrm>
            <a:off x="640588" y="5839705"/>
            <a:ext cx="7871208" cy="369332"/>
          </a:xfrm>
          <a:prstGeom prst="rect">
            <a:avLst/>
          </a:prstGeom>
        </p:spPr>
        <p:txBody>
          <a:bodyPr wrap="square">
            <a:spAutoFit/>
          </a:bodyPr>
          <a:lstStyle/>
          <a:p>
            <a:pPr algn="ctr"/>
            <a:r>
              <a:rPr lang="en-GB" b="1" dirty="0">
                <a:solidFill>
                  <a:srgbClr val="0070C0"/>
                </a:solidFill>
                <a:latin typeface="Candara" panose="020E0502030303020204" pitchFamily="34" charset="0"/>
              </a:rPr>
              <a:t>Challenge – </a:t>
            </a:r>
            <a:r>
              <a:rPr lang="en-GB" dirty="0">
                <a:solidFill>
                  <a:srgbClr val="0070C0"/>
                </a:solidFill>
                <a:latin typeface="Candara" panose="020E0502030303020204" pitchFamily="34" charset="0"/>
              </a:rPr>
              <a:t>Are belief systems positive or negative?</a:t>
            </a:r>
          </a:p>
        </p:txBody>
      </p:sp>
    </p:spTree>
    <p:extLst>
      <p:ext uri="{BB962C8B-B14F-4D97-AF65-F5344CB8AC3E}">
        <p14:creationId xmlns:p14="http://schemas.microsoft.com/office/powerpoint/2010/main" val="266385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60000"/>
              <a:lumOff val="40000"/>
            </a:schemeClr>
          </a:solidFill>
          <a:ln>
            <a:solidFill>
              <a:schemeClr val="tx1"/>
            </a:solidFill>
          </a:ln>
        </p:spPr>
        <p:txBody>
          <a:bodyPr/>
          <a:lstStyle/>
          <a:p>
            <a:r>
              <a:rPr lang="en-GB" b="1" dirty="0">
                <a:latin typeface="Candara" panose="020E0502030303020204" pitchFamily="34" charset="0"/>
              </a:rPr>
              <a:t>Title: </a:t>
            </a:r>
            <a:r>
              <a:rPr lang="en-GB" dirty="0">
                <a:latin typeface="Candara" panose="020E0502030303020204" pitchFamily="34" charset="0"/>
              </a:rPr>
              <a:t>Science as a belief system</a:t>
            </a:r>
            <a:endParaRPr lang="en-GB" dirty="0"/>
          </a:p>
        </p:txBody>
      </p:sp>
      <p:sp>
        <p:nvSpPr>
          <p:cNvPr id="3" name="Subtitle 2"/>
          <p:cNvSpPr>
            <a:spLocks noGrp="1"/>
          </p:cNvSpPr>
          <p:nvPr>
            <p:ph type="subTitle" idx="1"/>
          </p:nvPr>
        </p:nvSpPr>
        <p:spPr>
          <a:solidFill>
            <a:schemeClr val="accent5">
              <a:lumMod val="40000"/>
              <a:lumOff val="60000"/>
            </a:schemeClr>
          </a:solidFill>
          <a:ln>
            <a:solidFill>
              <a:schemeClr val="tx1"/>
            </a:solidFill>
          </a:ln>
        </p:spPr>
        <p:txBody>
          <a:bodyPr anchor="ctr">
            <a:normAutofit fontScale="92500"/>
          </a:bodyPr>
          <a:lstStyle/>
          <a:p>
            <a:r>
              <a:rPr lang="en-GB" b="1" dirty="0" smtClean="0">
                <a:latin typeface="Candara" panose="020E0502030303020204" pitchFamily="34" charset="0"/>
              </a:rPr>
              <a:t>Evaluate </a:t>
            </a:r>
            <a:r>
              <a:rPr lang="en-GB" dirty="0">
                <a:latin typeface="Candara" panose="020E0502030303020204" pitchFamily="34" charset="0"/>
              </a:rPr>
              <a:t>whether science has lived up to its principles. </a:t>
            </a:r>
          </a:p>
          <a:p>
            <a:r>
              <a:rPr lang="en-GB" b="1" dirty="0" smtClean="0">
                <a:latin typeface="Candara" panose="020E0502030303020204" pitchFamily="34" charset="0"/>
              </a:rPr>
              <a:t>Explain</a:t>
            </a:r>
            <a:r>
              <a:rPr lang="en-GB" dirty="0" smtClean="0">
                <a:latin typeface="Candara" panose="020E0502030303020204" pitchFamily="34" charset="0"/>
              </a:rPr>
              <a:t> </a:t>
            </a:r>
            <a:r>
              <a:rPr lang="en-GB" dirty="0">
                <a:latin typeface="Candara" panose="020E0502030303020204" pitchFamily="34" charset="0"/>
              </a:rPr>
              <a:t>how science is views as a belief system.</a:t>
            </a:r>
          </a:p>
          <a:p>
            <a:r>
              <a:rPr lang="en-GB" b="1" dirty="0" smtClean="0">
                <a:latin typeface="Candara" panose="020E0502030303020204" pitchFamily="34" charset="0"/>
              </a:rPr>
              <a:t>Describe</a:t>
            </a:r>
            <a:r>
              <a:rPr lang="en-GB" dirty="0" smtClean="0">
                <a:latin typeface="Candara" panose="020E0502030303020204" pitchFamily="34" charset="0"/>
              </a:rPr>
              <a:t> </a:t>
            </a:r>
            <a:r>
              <a:rPr lang="en-GB" dirty="0">
                <a:latin typeface="Candara" panose="020E0502030303020204" pitchFamily="34" charset="0"/>
              </a:rPr>
              <a:t>the difference </a:t>
            </a:r>
            <a:r>
              <a:rPr lang="en-GB" dirty="0" smtClean="0">
                <a:latin typeface="Candara" panose="020E0502030303020204" pitchFamily="34" charset="0"/>
              </a:rPr>
              <a:t>between </a:t>
            </a:r>
            <a:r>
              <a:rPr lang="en-GB" dirty="0">
                <a:latin typeface="Candara" panose="020E0502030303020204" pitchFamily="34" charset="0"/>
              </a:rPr>
              <a:t>science and religion</a:t>
            </a:r>
            <a:r>
              <a:rPr lang="en-GB" dirty="0" smtClean="0">
                <a:latin typeface="Candara" panose="020E0502030303020204" pitchFamily="34" charset="0"/>
              </a:rPr>
              <a:t>.</a:t>
            </a:r>
            <a:endParaRPr lang="en-GB" dirty="0">
              <a:latin typeface="Candara" panose="020E0502030303020204" pitchFamily="34" charset="0"/>
            </a:endParaRPr>
          </a:p>
        </p:txBody>
      </p:sp>
    </p:spTree>
    <p:extLst>
      <p:ext uri="{BB962C8B-B14F-4D97-AF65-F5344CB8AC3E}">
        <p14:creationId xmlns:p14="http://schemas.microsoft.com/office/powerpoint/2010/main" val="239302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600" b="1" dirty="0" smtClean="0">
                <a:latin typeface="Candara" panose="020E0502030303020204" pitchFamily="34" charset="0"/>
              </a:rPr>
              <a:t>Task: </a:t>
            </a:r>
            <a:r>
              <a:rPr lang="en-GB" sz="1600" dirty="0">
                <a:latin typeface="Candara" panose="020E0502030303020204" pitchFamily="34" charset="0"/>
              </a:rPr>
              <a:t>Can you sort them out into a table to show the key differences.</a:t>
            </a:r>
          </a:p>
        </p:txBody>
      </p:sp>
      <p:sp>
        <p:nvSpPr>
          <p:cNvPr id="4" name="Rectangle 3"/>
          <p:cNvSpPr/>
          <p:nvPr/>
        </p:nvSpPr>
        <p:spPr>
          <a:xfrm>
            <a:off x="640588" y="6146267"/>
            <a:ext cx="7871208" cy="369332"/>
          </a:xfrm>
          <a:prstGeom prst="rect">
            <a:avLst/>
          </a:prstGeom>
        </p:spPr>
        <p:txBody>
          <a:bodyPr wrap="square">
            <a:spAutoFit/>
          </a:bodyPr>
          <a:lstStyle/>
          <a:p>
            <a:pPr algn="ctr"/>
            <a:r>
              <a:rPr lang="en-GB" b="1" dirty="0">
                <a:solidFill>
                  <a:srgbClr val="0070C0"/>
                </a:solidFill>
                <a:latin typeface="Candara" panose="020E0502030303020204" pitchFamily="34" charset="0"/>
              </a:rPr>
              <a:t>Challenge – </a:t>
            </a:r>
            <a:r>
              <a:rPr lang="en-GB" dirty="0">
                <a:solidFill>
                  <a:srgbClr val="0070C0"/>
                </a:solidFill>
                <a:latin typeface="Candara" panose="020E0502030303020204" pitchFamily="34" charset="0"/>
              </a:rPr>
              <a:t>Are belief systems positive or negative?</a:t>
            </a:r>
          </a:p>
        </p:txBody>
      </p:sp>
      <p:sp>
        <p:nvSpPr>
          <p:cNvPr id="5" name="Rectangle 4"/>
          <p:cNvSpPr/>
          <p:nvPr/>
        </p:nvSpPr>
        <p:spPr>
          <a:xfrm>
            <a:off x="628650" y="1689705"/>
            <a:ext cx="7883146" cy="1323439"/>
          </a:xfrm>
          <a:prstGeom prst="rect">
            <a:avLst/>
          </a:prstGeom>
        </p:spPr>
        <p:txBody>
          <a:bodyPr wrap="square">
            <a:spAutoFit/>
          </a:bodyPr>
          <a:lstStyle/>
          <a:p>
            <a:r>
              <a:rPr lang="en-GB" sz="1600" dirty="0">
                <a:latin typeface="Candara" panose="020E0502030303020204" pitchFamily="34" charset="0"/>
              </a:rPr>
              <a:t>Although religion claims to explain what the world is like or ought to be like, they are not the only belief systems to do this. Similarly, science claims to tell us about how the world is. All belief systems, according to Berger and </a:t>
            </a:r>
            <a:r>
              <a:rPr lang="en-GB" sz="1600" dirty="0" err="1">
                <a:latin typeface="Candara" panose="020E0502030303020204" pitchFamily="34" charset="0"/>
              </a:rPr>
              <a:t>Luckmann</a:t>
            </a:r>
            <a:r>
              <a:rPr lang="en-GB" sz="1600" dirty="0">
                <a:latin typeface="Candara" panose="020E0502030303020204" pitchFamily="34" charset="0"/>
              </a:rPr>
              <a:t>, are socially constructed to give people a sense of meaning to their lives and make sense of the world. Below are common features of both science and religion. </a:t>
            </a:r>
          </a:p>
        </p:txBody>
      </p:sp>
      <p:sp>
        <p:nvSpPr>
          <p:cNvPr id="14" name="TextBox 13"/>
          <p:cNvSpPr txBox="1"/>
          <p:nvPr/>
        </p:nvSpPr>
        <p:spPr>
          <a:xfrm>
            <a:off x="628650" y="3349154"/>
            <a:ext cx="3353106" cy="589319"/>
          </a:xfrm>
          <a:prstGeom prst="rect">
            <a:avLst/>
          </a:prstGeom>
          <a:noFill/>
          <a:ln w="25400">
            <a:solidFill>
              <a:schemeClr val="tx1"/>
            </a:solidFill>
          </a:ln>
        </p:spPr>
        <p:txBody>
          <a:bodyPr wrap="square" rtlCol="0">
            <a:spAutoFit/>
          </a:bodyPr>
          <a:lstStyle/>
          <a:p>
            <a:pPr algn="ctr"/>
            <a:r>
              <a:rPr lang="en-GB" sz="1600" dirty="0" smtClean="0">
                <a:latin typeface="Candara" panose="020E0502030303020204" pitchFamily="34" charset="0"/>
              </a:rPr>
              <a:t>An open system (allows retesting and criticism).</a:t>
            </a:r>
            <a:endParaRPr lang="en-GB" sz="1600" dirty="0">
              <a:latin typeface="Candara" panose="020E0502030303020204" pitchFamily="34" charset="0"/>
            </a:endParaRPr>
          </a:p>
        </p:txBody>
      </p:sp>
      <p:sp>
        <p:nvSpPr>
          <p:cNvPr id="15" name="TextBox 14"/>
          <p:cNvSpPr txBox="1"/>
          <p:nvPr/>
        </p:nvSpPr>
        <p:spPr>
          <a:xfrm>
            <a:off x="640588" y="4188879"/>
            <a:ext cx="3398150" cy="584775"/>
          </a:xfrm>
          <a:prstGeom prst="rect">
            <a:avLst/>
          </a:prstGeom>
          <a:noFill/>
          <a:ln w="25400">
            <a:solidFill>
              <a:schemeClr val="tx1"/>
            </a:solidFill>
          </a:ln>
        </p:spPr>
        <p:txBody>
          <a:bodyPr wrap="square" rtlCol="0">
            <a:spAutoFit/>
          </a:bodyPr>
          <a:lstStyle/>
          <a:p>
            <a:pPr algn="ctr"/>
            <a:r>
              <a:rPr lang="en-GB" sz="1600" dirty="0" smtClean="0">
                <a:latin typeface="Candara" panose="020E0502030303020204" pitchFamily="34" charset="0"/>
              </a:rPr>
              <a:t>A closed system (rejecting change and criticism).</a:t>
            </a:r>
            <a:endParaRPr lang="en-GB" sz="1600" dirty="0">
              <a:latin typeface="Candara" panose="020E0502030303020204" pitchFamily="34" charset="0"/>
            </a:endParaRPr>
          </a:p>
        </p:txBody>
      </p:sp>
      <p:sp>
        <p:nvSpPr>
          <p:cNvPr id="16" name="TextBox 15"/>
          <p:cNvSpPr txBox="1"/>
          <p:nvPr/>
        </p:nvSpPr>
        <p:spPr>
          <a:xfrm>
            <a:off x="4767380" y="3400980"/>
            <a:ext cx="3744416" cy="584775"/>
          </a:xfrm>
          <a:prstGeom prst="rect">
            <a:avLst/>
          </a:prstGeom>
          <a:noFill/>
          <a:ln w="25400">
            <a:solidFill>
              <a:schemeClr val="tx1"/>
            </a:solidFill>
          </a:ln>
        </p:spPr>
        <p:txBody>
          <a:bodyPr wrap="square" rtlCol="0">
            <a:spAutoFit/>
          </a:bodyPr>
          <a:lstStyle/>
          <a:p>
            <a:pPr algn="ctr"/>
            <a:r>
              <a:rPr lang="en-GB" sz="1600" dirty="0" smtClean="0">
                <a:latin typeface="Candara" panose="020E0502030303020204" pitchFamily="34" charset="0"/>
              </a:rPr>
              <a:t>Answers basic questions such as the meaning of life, but without evidence.</a:t>
            </a:r>
            <a:endParaRPr lang="en-GB" sz="1600" dirty="0">
              <a:latin typeface="Candara" panose="020E0502030303020204" pitchFamily="34" charset="0"/>
            </a:endParaRPr>
          </a:p>
        </p:txBody>
      </p:sp>
      <p:sp>
        <p:nvSpPr>
          <p:cNvPr id="17" name="Rectangle 16"/>
          <p:cNvSpPr/>
          <p:nvPr/>
        </p:nvSpPr>
        <p:spPr>
          <a:xfrm>
            <a:off x="640588" y="5004524"/>
            <a:ext cx="2802369" cy="313932"/>
          </a:xfrm>
          <a:prstGeom prst="rect">
            <a:avLst/>
          </a:prstGeom>
          <a:ln w="25400">
            <a:solidFill>
              <a:schemeClr val="tx1"/>
            </a:solidFill>
          </a:ln>
        </p:spPr>
        <p:txBody>
          <a:bodyPr wrap="none">
            <a:spAutoFit/>
          </a:bodyPr>
          <a:lstStyle/>
          <a:p>
            <a:pPr algn="ctr">
              <a:lnSpc>
                <a:spcPct val="90000"/>
              </a:lnSpc>
            </a:pPr>
            <a:r>
              <a:rPr lang="en-GB" sz="1600" dirty="0">
                <a:latin typeface="Candara" panose="020E0502030303020204" pitchFamily="34" charset="0"/>
              </a:rPr>
              <a:t>Remains objective at all </a:t>
            </a:r>
            <a:r>
              <a:rPr lang="en-GB" sz="1600" dirty="0" smtClean="0">
                <a:latin typeface="Candara" panose="020E0502030303020204" pitchFamily="34" charset="0"/>
              </a:rPr>
              <a:t>times.</a:t>
            </a:r>
            <a:endParaRPr lang="en-GB" sz="1600" dirty="0">
              <a:latin typeface="Candara" panose="020E0502030303020204" pitchFamily="34" charset="0"/>
            </a:endParaRPr>
          </a:p>
        </p:txBody>
      </p:sp>
      <p:sp>
        <p:nvSpPr>
          <p:cNvPr id="18" name="Rectangle 17"/>
          <p:cNvSpPr/>
          <p:nvPr/>
        </p:nvSpPr>
        <p:spPr>
          <a:xfrm>
            <a:off x="6018806" y="4240287"/>
            <a:ext cx="2492990" cy="313932"/>
          </a:xfrm>
          <a:prstGeom prst="rect">
            <a:avLst/>
          </a:prstGeom>
          <a:ln w="25400">
            <a:solidFill>
              <a:schemeClr val="tx1"/>
            </a:solidFill>
          </a:ln>
        </p:spPr>
        <p:txBody>
          <a:bodyPr wrap="none">
            <a:spAutoFit/>
          </a:bodyPr>
          <a:lstStyle/>
          <a:p>
            <a:pPr algn="ctr">
              <a:lnSpc>
                <a:spcPct val="90000"/>
              </a:lnSpc>
            </a:pPr>
            <a:r>
              <a:rPr lang="en-GB" sz="1600" dirty="0">
                <a:latin typeface="Candara" panose="020E0502030303020204" pitchFamily="34" charset="0"/>
              </a:rPr>
              <a:t>Rational &amp; logical </a:t>
            </a:r>
            <a:r>
              <a:rPr lang="en-GB" sz="1600" dirty="0" smtClean="0">
                <a:latin typeface="Candara" panose="020E0502030303020204" pitchFamily="34" charset="0"/>
              </a:rPr>
              <a:t>thinking.</a:t>
            </a:r>
            <a:endParaRPr lang="en-GB" sz="1600" dirty="0">
              <a:latin typeface="Candara" panose="020E0502030303020204" pitchFamily="34" charset="0"/>
            </a:endParaRPr>
          </a:p>
        </p:txBody>
      </p:sp>
      <p:sp>
        <p:nvSpPr>
          <p:cNvPr id="19" name="Rectangle 18"/>
          <p:cNvSpPr/>
          <p:nvPr/>
        </p:nvSpPr>
        <p:spPr>
          <a:xfrm>
            <a:off x="4620987" y="5456276"/>
            <a:ext cx="3890809" cy="313932"/>
          </a:xfrm>
          <a:prstGeom prst="rect">
            <a:avLst/>
          </a:prstGeom>
          <a:ln w="25400">
            <a:solidFill>
              <a:schemeClr val="tx1"/>
            </a:solidFill>
          </a:ln>
        </p:spPr>
        <p:txBody>
          <a:bodyPr wrap="none">
            <a:spAutoFit/>
          </a:bodyPr>
          <a:lstStyle/>
          <a:p>
            <a:pPr algn="ctr">
              <a:lnSpc>
                <a:spcPct val="90000"/>
              </a:lnSpc>
            </a:pPr>
            <a:r>
              <a:rPr lang="en-GB" sz="1600" dirty="0">
                <a:latin typeface="Candara" panose="020E0502030303020204" pitchFamily="34" charset="0"/>
              </a:rPr>
              <a:t>Knowledge is based on empirical </a:t>
            </a:r>
            <a:r>
              <a:rPr lang="en-GB" sz="1600" dirty="0" smtClean="0">
                <a:latin typeface="Candara" panose="020E0502030303020204" pitchFamily="34" charset="0"/>
              </a:rPr>
              <a:t>evidence.</a:t>
            </a:r>
            <a:endParaRPr lang="en-GB" sz="1600" dirty="0">
              <a:latin typeface="Candara" panose="020E0502030303020204" pitchFamily="34" charset="0"/>
            </a:endParaRPr>
          </a:p>
        </p:txBody>
      </p:sp>
      <p:sp>
        <p:nvSpPr>
          <p:cNvPr id="20" name="Rectangle 19"/>
          <p:cNvSpPr/>
          <p:nvPr/>
        </p:nvSpPr>
        <p:spPr>
          <a:xfrm>
            <a:off x="6791453" y="4766285"/>
            <a:ext cx="1720343" cy="313932"/>
          </a:xfrm>
          <a:prstGeom prst="rect">
            <a:avLst/>
          </a:prstGeom>
          <a:ln w="25400">
            <a:solidFill>
              <a:schemeClr val="tx1"/>
            </a:solidFill>
          </a:ln>
        </p:spPr>
        <p:txBody>
          <a:bodyPr wrap="none">
            <a:spAutoFit/>
          </a:bodyPr>
          <a:lstStyle/>
          <a:p>
            <a:pPr algn="ctr">
              <a:lnSpc>
                <a:spcPct val="90000"/>
              </a:lnSpc>
            </a:pPr>
            <a:r>
              <a:rPr lang="en-GB" sz="1600" dirty="0" smtClean="0">
                <a:latin typeface="Candara" panose="020E0502030303020204" pitchFamily="34" charset="0"/>
              </a:rPr>
              <a:t>Is very subjective.</a:t>
            </a:r>
            <a:endParaRPr lang="en-GB" sz="1600" dirty="0">
              <a:latin typeface="Candara" panose="020E0502030303020204" pitchFamily="34" charset="0"/>
            </a:endParaRPr>
          </a:p>
        </p:txBody>
      </p:sp>
      <p:sp>
        <p:nvSpPr>
          <p:cNvPr id="21" name="Rectangle 20"/>
          <p:cNvSpPr/>
          <p:nvPr/>
        </p:nvSpPr>
        <p:spPr>
          <a:xfrm>
            <a:off x="628650" y="5471662"/>
            <a:ext cx="3185487" cy="313932"/>
          </a:xfrm>
          <a:prstGeom prst="rect">
            <a:avLst/>
          </a:prstGeom>
          <a:ln w="25400">
            <a:solidFill>
              <a:schemeClr val="tx1"/>
            </a:solidFill>
          </a:ln>
        </p:spPr>
        <p:txBody>
          <a:bodyPr wrap="none">
            <a:spAutoFit/>
          </a:bodyPr>
          <a:lstStyle/>
          <a:p>
            <a:pPr algn="ctr">
              <a:lnSpc>
                <a:spcPct val="90000"/>
              </a:lnSpc>
            </a:pPr>
            <a:r>
              <a:rPr lang="en-GB" sz="1600" dirty="0" smtClean="0">
                <a:latin typeface="Candara" panose="020E0502030303020204" pitchFamily="34" charset="0"/>
              </a:rPr>
              <a:t>Based on superstition and opinion.</a:t>
            </a:r>
            <a:endParaRPr lang="en-GB" sz="1600" dirty="0">
              <a:latin typeface="Candara" panose="020E0502030303020204" pitchFamily="34" charset="0"/>
            </a:endParaRPr>
          </a:p>
        </p:txBody>
      </p:sp>
    </p:spTree>
    <p:extLst>
      <p:ext uri="{BB962C8B-B14F-4D97-AF65-F5344CB8AC3E}">
        <p14:creationId xmlns:p14="http://schemas.microsoft.com/office/powerpoint/2010/main" val="816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600" b="1" dirty="0" smtClean="0">
                <a:latin typeface="Candara" panose="020E0502030303020204" pitchFamily="34" charset="0"/>
              </a:rPr>
              <a:t>Task: </a:t>
            </a:r>
            <a:r>
              <a:rPr lang="en-GB" sz="1600" dirty="0">
                <a:latin typeface="Candara" panose="020E0502030303020204" pitchFamily="34" charset="0"/>
              </a:rPr>
              <a:t>Can you sort them out into a table to show the key differences.</a:t>
            </a:r>
          </a:p>
        </p:txBody>
      </p:sp>
      <p:sp>
        <p:nvSpPr>
          <p:cNvPr id="4" name="Rectangle 3"/>
          <p:cNvSpPr/>
          <p:nvPr/>
        </p:nvSpPr>
        <p:spPr>
          <a:xfrm>
            <a:off x="640588" y="6181406"/>
            <a:ext cx="7871208" cy="369332"/>
          </a:xfrm>
          <a:prstGeom prst="rect">
            <a:avLst/>
          </a:prstGeom>
        </p:spPr>
        <p:txBody>
          <a:bodyPr wrap="square">
            <a:spAutoFit/>
          </a:bodyPr>
          <a:lstStyle/>
          <a:p>
            <a:pPr algn="ctr"/>
            <a:r>
              <a:rPr lang="en-GB" b="1" dirty="0">
                <a:solidFill>
                  <a:srgbClr val="0070C0"/>
                </a:solidFill>
                <a:latin typeface="Candara" panose="020E0502030303020204" pitchFamily="34" charset="0"/>
              </a:rPr>
              <a:t>Challenge – </a:t>
            </a:r>
            <a:r>
              <a:rPr lang="en-GB" dirty="0">
                <a:solidFill>
                  <a:srgbClr val="0070C0"/>
                </a:solidFill>
                <a:latin typeface="Candara" panose="020E0502030303020204" pitchFamily="34" charset="0"/>
              </a:rPr>
              <a:t>Are belief systems positive or negative?</a:t>
            </a:r>
          </a:p>
        </p:txBody>
      </p:sp>
      <p:sp>
        <p:nvSpPr>
          <p:cNvPr id="5" name="Rectangle 4"/>
          <p:cNvSpPr/>
          <p:nvPr/>
        </p:nvSpPr>
        <p:spPr>
          <a:xfrm>
            <a:off x="628650" y="1689705"/>
            <a:ext cx="7883146" cy="1323439"/>
          </a:xfrm>
          <a:prstGeom prst="rect">
            <a:avLst/>
          </a:prstGeom>
        </p:spPr>
        <p:txBody>
          <a:bodyPr wrap="square">
            <a:spAutoFit/>
          </a:bodyPr>
          <a:lstStyle/>
          <a:p>
            <a:r>
              <a:rPr lang="en-GB" sz="1600" dirty="0">
                <a:latin typeface="Candara" panose="020E0502030303020204" pitchFamily="34" charset="0"/>
              </a:rPr>
              <a:t>Although religion claims to explain what the world is like or ought to be like, they are not the only belief systems to do this. Similarly, science claims to tell us about how the world is. All belief systems, according to Berger and </a:t>
            </a:r>
            <a:r>
              <a:rPr lang="en-GB" sz="1600" dirty="0" err="1">
                <a:latin typeface="Candara" panose="020E0502030303020204" pitchFamily="34" charset="0"/>
              </a:rPr>
              <a:t>Luckmann</a:t>
            </a:r>
            <a:r>
              <a:rPr lang="en-GB" sz="1600" dirty="0">
                <a:latin typeface="Candara" panose="020E0502030303020204" pitchFamily="34" charset="0"/>
              </a:rPr>
              <a:t>, are socially constructed to give people a sense of meaning to their lives and make sense of the world. Below are common features of both science and religion. </a:t>
            </a:r>
          </a:p>
        </p:txBody>
      </p:sp>
      <p:sp>
        <p:nvSpPr>
          <p:cNvPr id="14" name="TextBox 13"/>
          <p:cNvSpPr txBox="1"/>
          <p:nvPr/>
        </p:nvSpPr>
        <p:spPr>
          <a:xfrm>
            <a:off x="628650" y="3349154"/>
            <a:ext cx="3353106" cy="589319"/>
          </a:xfrm>
          <a:prstGeom prst="rect">
            <a:avLst/>
          </a:prstGeom>
          <a:noFill/>
          <a:ln w="25400">
            <a:solidFill>
              <a:schemeClr val="tx1"/>
            </a:solidFill>
          </a:ln>
        </p:spPr>
        <p:txBody>
          <a:bodyPr wrap="square" rtlCol="0">
            <a:spAutoFit/>
          </a:bodyPr>
          <a:lstStyle/>
          <a:p>
            <a:pPr algn="ctr"/>
            <a:r>
              <a:rPr lang="en-GB" sz="1600" dirty="0" smtClean="0">
                <a:latin typeface="Candara" panose="020E0502030303020204" pitchFamily="34" charset="0"/>
              </a:rPr>
              <a:t>An open system (allows retesting and criticism).</a:t>
            </a:r>
            <a:endParaRPr lang="en-GB" sz="1600" dirty="0">
              <a:latin typeface="Candara" panose="020E0502030303020204" pitchFamily="34" charset="0"/>
            </a:endParaRPr>
          </a:p>
        </p:txBody>
      </p:sp>
      <p:sp>
        <p:nvSpPr>
          <p:cNvPr id="15" name="TextBox 14"/>
          <p:cNvSpPr txBox="1"/>
          <p:nvPr/>
        </p:nvSpPr>
        <p:spPr>
          <a:xfrm>
            <a:off x="5113646" y="3349154"/>
            <a:ext cx="3398150" cy="584775"/>
          </a:xfrm>
          <a:prstGeom prst="rect">
            <a:avLst/>
          </a:prstGeom>
          <a:noFill/>
          <a:ln w="25400">
            <a:solidFill>
              <a:schemeClr val="tx1"/>
            </a:solidFill>
          </a:ln>
        </p:spPr>
        <p:txBody>
          <a:bodyPr wrap="square" rtlCol="0">
            <a:spAutoFit/>
          </a:bodyPr>
          <a:lstStyle/>
          <a:p>
            <a:pPr algn="ctr"/>
            <a:r>
              <a:rPr lang="en-GB" sz="1600" dirty="0" smtClean="0">
                <a:latin typeface="Candara" panose="020E0502030303020204" pitchFamily="34" charset="0"/>
              </a:rPr>
              <a:t>A closed system (rejecting change and criticism).</a:t>
            </a:r>
            <a:endParaRPr lang="en-GB" sz="1600" dirty="0">
              <a:latin typeface="Candara" panose="020E0502030303020204" pitchFamily="34" charset="0"/>
            </a:endParaRPr>
          </a:p>
        </p:txBody>
      </p:sp>
      <p:sp>
        <p:nvSpPr>
          <p:cNvPr id="16" name="TextBox 15"/>
          <p:cNvSpPr txBox="1"/>
          <p:nvPr/>
        </p:nvSpPr>
        <p:spPr>
          <a:xfrm>
            <a:off x="4767380" y="4160914"/>
            <a:ext cx="3744416" cy="584775"/>
          </a:xfrm>
          <a:prstGeom prst="rect">
            <a:avLst/>
          </a:prstGeom>
          <a:noFill/>
          <a:ln w="25400">
            <a:solidFill>
              <a:schemeClr val="tx1"/>
            </a:solidFill>
          </a:ln>
        </p:spPr>
        <p:txBody>
          <a:bodyPr wrap="square" rtlCol="0">
            <a:spAutoFit/>
          </a:bodyPr>
          <a:lstStyle/>
          <a:p>
            <a:pPr algn="ctr"/>
            <a:r>
              <a:rPr lang="en-GB" sz="1600" dirty="0" smtClean="0">
                <a:latin typeface="Candara" panose="020E0502030303020204" pitchFamily="34" charset="0"/>
              </a:rPr>
              <a:t>Answers basic questions such as the meaning of life, but without evidence.</a:t>
            </a:r>
            <a:endParaRPr lang="en-GB" sz="1600" dirty="0">
              <a:latin typeface="Candara" panose="020E0502030303020204" pitchFamily="34" charset="0"/>
            </a:endParaRPr>
          </a:p>
        </p:txBody>
      </p:sp>
      <p:sp>
        <p:nvSpPr>
          <p:cNvPr id="17" name="Rectangle 16"/>
          <p:cNvSpPr/>
          <p:nvPr/>
        </p:nvSpPr>
        <p:spPr>
          <a:xfrm>
            <a:off x="600850" y="4887628"/>
            <a:ext cx="2802369" cy="313932"/>
          </a:xfrm>
          <a:prstGeom prst="rect">
            <a:avLst/>
          </a:prstGeom>
          <a:ln w="25400">
            <a:solidFill>
              <a:schemeClr val="tx1"/>
            </a:solidFill>
          </a:ln>
        </p:spPr>
        <p:txBody>
          <a:bodyPr wrap="none">
            <a:spAutoFit/>
          </a:bodyPr>
          <a:lstStyle/>
          <a:p>
            <a:pPr algn="ctr">
              <a:lnSpc>
                <a:spcPct val="90000"/>
              </a:lnSpc>
            </a:pPr>
            <a:r>
              <a:rPr lang="en-GB" sz="1600" dirty="0">
                <a:latin typeface="Candara" panose="020E0502030303020204" pitchFamily="34" charset="0"/>
              </a:rPr>
              <a:t>Remains objective at all </a:t>
            </a:r>
            <a:r>
              <a:rPr lang="en-GB" sz="1600" dirty="0" smtClean="0">
                <a:latin typeface="Candara" panose="020E0502030303020204" pitchFamily="34" charset="0"/>
              </a:rPr>
              <a:t>times.</a:t>
            </a:r>
            <a:endParaRPr lang="en-GB" sz="1600" dirty="0">
              <a:latin typeface="Candara" panose="020E0502030303020204" pitchFamily="34" charset="0"/>
            </a:endParaRPr>
          </a:p>
        </p:txBody>
      </p:sp>
      <p:sp>
        <p:nvSpPr>
          <p:cNvPr id="18" name="Rectangle 17"/>
          <p:cNvSpPr/>
          <p:nvPr/>
        </p:nvSpPr>
        <p:spPr>
          <a:xfrm>
            <a:off x="600850" y="4231814"/>
            <a:ext cx="2492990" cy="313932"/>
          </a:xfrm>
          <a:prstGeom prst="rect">
            <a:avLst/>
          </a:prstGeom>
          <a:ln w="25400">
            <a:solidFill>
              <a:schemeClr val="tx1"/>
            </a:solidFill>
          </a:ln>
        </p:spPr>
        <p:txBody>
          <a:bodyPr wrap="none">
            <a:spAutoFit/>
          </a:bodyPr>
          <a:lstStyle/>
          <a:p>
            <a:pPr algn="ctr">
              <a:lnSpc>
                <a:spcPct val="90000"/>
              </a:lnSpc>
            </a:pPr>
            <a:r>
              <a:rPr lang="en-GB" sz="1600" dirty="0">
                <a:latin typeface="Candara" panose="020E0502030303020204" pitchFamily="34" charset="0"/>
              </a:rPr>
              <a:t>Rational &amp; logical </a:t>
            </a:r>
            <a:r>
              <a:rPr lang="en-GB" sz="1600" dirty="0" smtClean="0">
                <a:latin typeface="Candara" panose="020E0502030303020204" pitchFamily="34" charset="0"/>
              </a:rPr>
              <a:t>thinking.</a:t>
            </a:r>
            <a:endParaRPr lang="en-GB" sz="1600" dirty="0">
              <a:latin typeface="Candara" panose="020E0502030303020204" pitchFamily="34" charset="0"/>
            </a:endParaRPr>
          </a:p>
        </p:txBody>
      </p:sp>
      <p:sp>
        <p:nvSpPr>
          <p:cNvPr id="19" name="Rectangle 18"/>
          <p:cNvSpPr/>
          <p:nvPr/>
        </p:nvSpPr>
        <p:spPr>
          <a:xfrm>
            <a:off x="600850" y="5475796"/>
            <a:ext cx="3890809" cy="313932"/>
          </a:xfrm>
          <a:prstGeom prst="rect">
            <a:avLst/>
          </a:prstGeom>
          <a:ln w="25400">
            <a:solidFill>
              <a:schemeClr val="tx1"/>
            </a:solidFill>
          </a:ln>
        </p:spPr>
        <p:txBody>
          <a:bodyPr wrap="none">
            <a:spAutoFit/>
          </a:bodyPr>
          <a:lstStyle/>
          <a:p>
            <a:pPr algn="ctr">
              <a:lnSpc>
                <a:spcPct val="90000"/>
              </a:lnSpc>
            </a:pPr>
            <a:r>
              <a:rPr lang="en-GB" sz="1600" dirty="0">
                <a:latin typeface="Candara" panose="020E0502030303020204" pitchFamily="34" charset="0"/>
              </a:rPr>
              <a:t>Knowledge is based on empirical </a:t>
            </a:r>
            <a:r>
              <a:rPr lang="en-GB" sz="1600" dirty="0" smtClean="0">
                <a:latin typeface="Candara" panose="020E0502030303020204" pitchFamily="34" charset="0"/>
              </a:rPr>
              <a:t>evidence.</a:t>
            </a:r>
            <a:endParaRPr lang="en-GB" sz="1600" dirty="0">
              <a:latin typeface="Candara" panose="020E0502030303020204" pitchFamily="34" charset="0"/>
            </a:endParaRPr>
          </a:p>
        </p:txBody>
      </p:sp>
      <p:sp>
        <p:nvSpPr>
          <p:cNvPr id="20" name="Rectangle 19"/>
          <p:cNvSpPr/>
          <p:nvPr/>
        </p:nvSpPr>
        <p:spPr>
          <a:xfrm>
            <a:off x="6791453" y="4940952"/>
            <a:ext cx="1720343" cy="313932"/>
          </a:xfrm>
          <a:prstGeom prst="rect">
            <a:avLst/>
          </a:prstGeom>
          <a:ln w="25400">
            <a:solidFill>
              <a:schemeClr val="tx1"/>
            </a:solidFill>
          </a:ln>
        </p:spPr>
        <p:txBody>
          <a:bodyPr wrap="none">
            <a:spAutoFit/>
          </a:bodyPr>
          <a:lstStyle/>
          <a:p>
            <a:pPr algn="ctr">
              <a:lnSpc>
                <a:spcPct val="90000"/>
              </a:lnSpc>
            </a:pPr>
            <a:r>
              <a:rPr lang="en-GB" sz="1600" dirty="0" smtClean="0">
                <a:latin typeface="Candara" panose="020E0502030303020204" pitchFamily="34" charset="0"/>
              </a:rPr>
              <a:t>Is very subjective.</a:t>
            </a:r>
            <a:endParaRPr lang="en-GB" sz="1600" dirty="0">
              <a:latin typeface="Candara" panose="020E0502030303020204" pitchFamily="34" charset="0"/>
            </a:endParaRPr>
          </a:p>
        </p:txBody>
      </p:sp>
      <p:sp>
        <p:nvSpPr>
          <p:cNvPr id="21" name="Rectangle 20"/>
          <p:cNvSpPr/>
          <p:nvPr/>
        </p:nvSpPr>
        <p:spPr>
          <a:xfrm>
            <a:off x="5326309" y="5514669"/>
            <a:ext cx="3185487" cy="313932"/>
          </a:xfrm>
          <a:prstGeom prst="rect">
            <a:avLst/>
          </a:prstGeom>
          <a:ln w="25400">
            <a:solidFill>
              <a:schemeClr val="tx1"/>
            </a:solidFill>
          </a:ln>
        </p:spPr>
        <p:txBody>
          <a:bodyPr wrap="none">
            <a:spAutoFit/>
          </a:bodyPr>
          <a:lstStyle/>
          <a:p>
            <a:pPr algn="ctr">
              <a:lnSpc>
                <a:spcPct val="90000"/>
              </a:lnSpc>
            </a:pPr>
            <a:r>
              <a:rPr lang="en-GB" sz="1600" dirty="0" smtClean="0">
                <a:latin typeface="Candara" panose="020E0502030303020204" pitchFamily="34" charset="0"/>
              </a:rPr>
              <a:t>Based on superstition and opinion.</a:t>
            </a:r>
            <a:endParaRPr lang="en-GB" sz="1600" dirty="0">
              <a:latin typeface="Candara" panose="020E0502030303020204" pitchFamily="34" charset="0"/>
            </a:endParaRPr>
          </a:p>
        </p:txBody>
      </p:sp>
    </p:spTree>
    <p:extLst>
      <p:ext uri="{BB962C8B-B14F-4D97-AF65-F5344CB8AC3E}">
        <p14:creationId xmlns:p14="http://schemas.microsoft.com/office/powerpoint/2010/main" val="3083047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600" b="1" dirty="0" smtClean="0">
                <a:latin typeface="Candara" panose="020E0502030303020204" pitchFamily="34" charset="0"/>
              </a:rPr>
              <a:t>Task: </a:t>
            </a:r>
            <a:r>
              <a:rPr lang="en-GB" sz="1600" dirty="0">
                <a:latin typeface="Candara" panose="020E0502030303020204" pitchFamily="34" charset="0"/>
              </a:rPr>
              <a:t>What do the picture above represent? Despite the positive and negative affects of science, it’s clear that it can explain, predict and control the world. Religion can’t do this! </a:t>
            </a:r>
          </a:p>
        </p:txBody>
      </p:sp>
      <p:sp>
        <p:nvSpPr>
          <p:cNvPr id="5" name="Rectangle 4"/>
          <p:cNvSpPr/>
          <p:nvPr/>
        </p:nvSpPr>
        <p:spPr>
          <a:xfrm>
            <a:off x="628650" y="1689705"/>
            <a:ext cx="7883146" cy="1569660"/>
          </a:xfrm>
          <a:prstGeom prst="rect">
            <a:avLst/>
          </a:prstGeom>
        </p:spPr>
        <p:txBody>
          <a:bodyPr wrap="square">
            <a:spAutoFit/>
          </a:bodyPr>
          <a:lstStyle/>
          <a:p>
            <a:pPr algn="ctr">
              <a:spcBef>
                <a:spcPct val="0"/>
              </a:spcBef>
            </a:pPr>
            <a:r>
              <a:rPr lang="en-GB" altLang="en-US" sz="1600" dirty="0">
                <a:latin typeface="Candara" panose="020E0502030303020204" pitchFamily="34" charset="0"/>
              </a:rPr>
              <a:t>Science has had an enormous impact on society over the last few centuries. Its achievements in medicine have eradicated many once fatal diseases. Many basic features of daily life today – transport, communication, work and leisure's – would unrecognisable to our recent ancestors due to scientific and technological development. More recently faith and religion has been some what dimmed by a recognition that science has brought to our society, however some people are beginning to see problems with science today.</a:t>
            </a:r>
          </a:p>
        </p:txBody>
      </p:sp>
      <p:pic>
        <p:nvPicPr>
          <p:cNvPr id="22" name="Picture 2" descr="http://blogs.telegraph.co.uk/news/files/2012/02/wind-turbine-2.jpg">
            <a:hlinkClick r:id="rId2"/>
          </p:cNvPr>
          <p:cNvPicPr>
            <a:picLocks noChangeAspect="1" noChangeArrowheads="1"/>
          </p:cNvPicPr>
          <p:nvPr/>
        </p:nvPicPr>
        <p:blipFill>
          <a:blip r:embed="rId3"/>
          <a:srcRect/>
          <a:stretch>
            <a:fillRect/>
          </a:stretch>
        </p:blipFill>
        <p:spPr bwMode="auto">
          <a:xfrm>
            <a:off x="628650" y="3350361"/>
            <a:ext cx="2187680" cy="1424420"/>
          </a:xfrm>
          <a:prstGeom prst="rect">
            <a:avLst/>
          </a:prstGeom>
          <a:noFill/>
          <a:ln>
            <a:solidFill>
              <a:schemeClr val="tx1">
                <a:lumMod val="95000"/>
                <a:lumOff val="5000"/>
              </a:schemeClr>
            </a:solidFill>
          </a:ln>
        </p:spPr>
      </p:pic>
      <p:pic>
        <p:nvPicPr>
          <p:cNvPr id="23" name="Picture 4" descr="http://infactcollaborative.com/wp-content/uploads/2011/11/Atomic-bomb-facts-Fat-Man.jpg">
            <a:hlinkClick r:id="rId4"/>
          </p:cNvPr>
          <p:cNvPicPr>
            <a:picLocks noChangeAspect="1" noChangeArrowheads="1"/>
          </p:cNvPicPr>
          <p:nvPr/>
        </p:nvPicPr>
        <p:blipFill>
          <a:blip r:embed="rId5"/>
          <a:srcRect/>
          <a:stretch>
            <a:fillRect/>
          </a:stretch>
        </p:blipFill>
        <p:spPr bwMode="auto">
          <a:xfrm>
            <a:off x="3476383" y="3356060"/>
            <a:ext cx="2187680" cy="1413022"/>
          </a:xfrm>
          <a:prstGeom prst="rect">
            <a:avLst/>
          </a:prstGeom>
          <a:noFill/>
          <a:ln>
            <a:solidFill>
              <a:schemeClr val="tx1">
                <a:lumMod val="95000"/>
                <a:lumOff val="5000"/>
              </a:schemeClr>
            </a:solidFill>
          </a:ln>
        </p:spPr>
      </p:pic>
      <p:pic>
        <p:nvPicPr>
          <p:cNvPr id="24" name="Picture 23" descr="http://www.unn-edu.net/wp-content/uploads/2010/02/Medicine.jpg">
            <a:hlinkClick r:id="rId6"/>
          </p:cNvPr>
          <p:cNvPicPr>
            <a:picLocks noChangeAspect="1" noChangeArrowheads="1"/>
          </p:cNvPicPr>
          <p:nvPr/>
        </p:nvPicPr>
        <p:blipFill>
          <a:blip r:embed="rId7"/>
          <a:srcRect/>
          <a:stretch>
            <a:fillRect/>
          </a:stretch>
        </p:blipFill>
        <p:spPr bwMode="auto">
          <a:xfrm>
            <a:off x="628650" y="4868119"/>
            <a:ext cx="2174246" cy="1404860"/>
          </a:xfrm>
          <a:prstGeom prst="rect">
            <a:avLst/>
          </a:prstGeom>
          <a:noFill/>
          <a:ln>
            <a:solidFill>
              <a:schemeClr val="tx1">
                <a:lumMod val="95000"/>
                <a:lumOff val="5000"/>
              </a:schemeClr>
            </a:solidFill>
          </a:ln>
        </p:spPr>
      </p:pic>
      <p:pic>
        <p:nvPicPr>
          <p:cNvPr id="25" name="Picture 10" descr="http://thinkjudd.com/wp-content/uploads/2013/01/imagem_internet2008.jpg">
            <a:hlinkClick r:id="rId8"/>
          </p:cNvPr>
          <p:cNvPicPr>
            <a:picLocks noChangeAspect="1" noChangeArrowheads="1"/>
          </p:cNvPicPr>
          <p:nvPr/>
        </p:nvPicPr>
        <p:blipFill>
          <a:blip r:embed="rId9"/>
          <a:srcRect/>
          <a:stretch>
            <a:fillRect/>
          </a:stretch>
        </p:blipFill>
        <p:spPr bwMode="auto">
          <a:xfrm>
            <a:off x="6324116" y="3356060"/>
            <a:ext cx="2185722" cy="1413022"/>
          </a:xfrm>
          <a:prstGeom prst="rect">
            <a:avLst/>
          </a:prstGeom>
          <a:noFill/>
          <a:ln>
            <a:solidFill>
              <a:schemeClr val="tx1">
                <a:lumMod val="95000"/>
                <a:lumOff val="5000"/>
              </a:schemeClr>
            </a:solidFill>
          </a:ln>
        </p:spPr>
      </p:pic>
      <p:pic>
        <p:nvPicPr>
          <p:cNvPr id="26" name="Picture 16" descr="http://homepages.uel.ac.uk/u0852279/Images/air-pollution.jpg">
            <a:hlinkClick r:id="rId10"/>
          </p:cNvPr>
          <p:cNvPicPr>
            <a:picLocks noChangeAspect="1" noChangeArrowheads="1"/>
          </p:cNvPicPr>
          <p:nvPr/>
        </p:nvPicPr>
        <p:blipFill>
          <a:blip r:embed="rId11"/>
          <a:srcRect/>
          <a:stretch>
            <a:fillRect/>
          </a:stretch>
        </p:blipFill>
        <p:spPr bwMode="auto">
          <a:xfrm>
            <a:off x="3476383" y="4887388"/>
            <a:ext cx="2187680" cy="1401624"/>
          </a:xfrm>
          <a:prstGeom prst="rect">
            <a:avLst/>
          </a:prstGeom>
          <a:noFill/>
          <a:ln>
            <a:solidFill>
              <a:schemeClr val="tx1">
                <a:lumMod val="95000"/>
                <a:lumOff val="5000"/>
              </a:schemeClr>
            </a:solidFill>
          </a:ln>
        </p:spPr>
      </p:pic>
      <p:pic>
        <p:nvPicPr>
          <p:cNvPr id="27" name="Picture 14" descr="http://3219a2.medialib.glogster.com/media/3d/3da190c5f043dcdec3656e9d8482b069eb23428bba893828404f45fe354c5ccb/polarbear-png.png">
            <a:hlinkClick r:id="rId12"/>
          </p:cNvPr>
          <p:cNvPicPr>
            <a:picLocks noChangeAspect="1" noChangeArrowheads="1"/>
          </p:cNvPicPr>
          <p:nvPr/>
        </p:nvPicPr>
        <p:blipFill>
          <a:blip r:embed="rId13"/>
          <a:srcRect l="24685" t="28080" r="25944"/>
          <a:stretch>
            <a:fillRect/>
          </a:stretch>
        </p:blipFill>
        <p:spPr bwMode="auto">
          <a:xfrm>
            <a:off x="6326074" y="4887947"/>
            <a:ext cx="2185722" cy="1428203"/>
          </a:xfrm>
          <a:prstGeom prst="rect">
            <a:avLst/>
          </a:prstGeom>
          <a:noFill/>
          <a:ln>
            <a:solidFill>
              <a:schemeClr val="tx1">
                <a:lumMod val="95000"/>
                <a:lumOff val="5000"/>
              </a:schemeClr>
            </a:solidFill>
          </a:ln>
        </p:spPr>
      </p:pic>
    </p:spTree>
    <p:extLst>
      <p:ext uri="{BB962C8B-B14F-4D97-AF65-F5344CB8AC3E}">
        <p14:creationId xmlns:p14="http://schemas.microsoft.com/office/powerpoint/2010/main" val="2999219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600" b="1" dirty="0">
                <a:latin typeface="Candara" panose="020E0502030303020204" pitchFamily="34" charset="0"/>
              </a:rPr>
              <a:t>T</a:t>
            </a:r>
            <a:r>
              <a:rPr lang="en-GB" sz="1600" b="1" dirty="0" smtClean="0">
                <a:latin typeface="Candara" panose="020E0502030303020204" pitchFamily="34" charset="0"/>
              </a:rPr>
              <a:t>ask: </a:t>
            </a:r>
            <a:r>
              <a:rPr lang="en-GB" sz="1600" dirty="0">
                <a:latin typeface="Candara" panose="020E0502030303020204" pitchFamily="34" charset="0"/>
              </a:rPr>
              <a:t>Using the relevant pages in the textbook, design a summary for the key evidence for science being a belief system and how it differs from other belief systems.</a:t>
            </a:r>
          </a:p>
        </p:txBody>
      </p:sp>
      <p:sp>
        <p:nvSpPr>
          <p:cNvPr id="5" name="Rectangle 4"/>
          <p:cNvSpPr/>
          <p:nvPr/>
        </p:nvSpPr>
        <p:spPr>
          <a:xfrm>
            <a:off x="628650" y="1689705"/>
            <a:ext cx="7883146" cy="523220"/>
          </a:xfrm>
          <a:prstGeom prst="rect">
            <a:avLst/>
          </a:prstGeom>
        </p:spPr>
        <p:txBody>
          <a:bodyPr wrap="square">
            <a:spAutoFit/>
          </a:bodyPr>
          <a:lstStyle/>
          <a:p>
            <a:pPr algn="ctr"/>
            <a:r>
              <a:rPr lang="en-GB" sz="1400" dirty="0">
                <a:latin typeface="Candara" panose="020E0502030303020204" pitchFamily="34" charset="0"/>
              </a:rPr>
              <a:t>Using the relevant pages in the textbook, design a summary for the key evidence for science being a belief system and how it differs from other belief systems.</a:t>
            </a:r>
          </a:p>
        </p:txBody>
      </p:sp>
      <p:sp>
        <p:nvSpPr>
          <p:cNvPr id="4" name="Rectangle 3"/>
          <p:cNvSpPr/>
          <p:nvPr/>
        </p:nvSpPr>
        <p:spPr>
          <a:xfrm>
            <a:off x="628650" y="5457273"/>
            <a:ext cx="7883146" cy="954107"/>
          </a:xfrm>
          <a:prstGeom prst="rect">
            <a:avLst/>
          </a:prstGeom>
        </p:spPr>
        <p:txBody>
          <a:bodyPr wrap="square">
            <a:spAutoFit/>
          </a:bodyPr>
          <a:lstStyle/>
          <a:p>
            <a:pPr algn="ctr"/>
            <a:r>
              <a:rPr lang="en-GB" sz="1400" b="1" dirty="0">
                <a:solidFill>
                  <a:srgbClr val="0070C0"/>
                </a:solidFill>
                <a:latin typeface="Candara" panose="020E0502030303020204" pitchFamily="34" charset="0"/>
              </a:rPr>
              <a:t>Challenge – </a:t>
            </a:r>
            <a:r>
              <a:rPr lang="en-GB" sz="1400" dirty="0">
                <a:solidFill>
                  <a:srgbClr val="0070C0"/>
                </a:solidFill>
                <a:latin typeface="Candara" panose="020E0502030303020204" pitchFamily="34" charset="0"/>
              </a:rPr>
              <a:t>using the evidence in your completed summary answer the following questions …</a:t>
            </a:r>
          </a:p>
          <a:p>
            <a:pPr marL="342900" indent="-342900" algn="ctr">
              <a:buFont typeface="+mj-lt"/>
              <a:buAutoNum type="arabicPeriod"/>
            </a:pPr>
            <a:r>
              <a:rPr lang="en-GB" sz="1400" dirty="0">
                <a:solidFill>
                  <a:srgbClr val="0070C0"/>
                </a:solidFill>
                <a:latin typeface="Candara" panose="020E0502030303020204" pitchFamily="34" charset="0"/>
              </a:rPr>
              <a:t>Has science benefited humanity?</a:t>
            </a:r>
          </a:p>
          <a:p>
            <a:pPr marL="342900" indent="-342900" algn="ctr">
              <a:buFont typeface="+mj-lt"/>
              <a:buAutoNum type="arabicPeriod"/>
            </a:pPr>
            <a:r>
              <a:rPr lang="en-GB" sz="1400" dirty="0">
                <a:solidFill>
                  <a:srgbClr val="0070C0"/>
                </a:solidFill>
                <a:latin typeface="Candara" panose="020E0502030303020204" pitchFamily="34" charset="0"/>
              </a:rPr>
              <a:t>Is science an objective belief system?</a:t>
            </a:r>
          </a:p>
          <a:p>
            <a:pPr marL="342900" indent="-342900" algn="ctr">
              <a:buFont typeface="+mj-lt"/>
              <a:buAutoNum type="arabicPeriod"/>
            </a:pPr>
            <a:r>
              <a:rPr lang="en-GB" sz="1400" dirty="0">
                <a:solidFill>
                  <a:srgbClr val="0070C0"/>
                </a:solidFill>
                <a:latin typeface="Candara" panose="020E0502030303020204" pitchFamily="34" charset="0"/>
              </a:rPr>
              <a:t>Has science replaced religion as the dominant belief system today?</a:t>
            </a:r>
          </a:p>
        </p:txBody>
      </p:sp>
      <p:pic>
        <p:nvPicPr>
          <p:cNvPr id="6" name="Picture 5"/>
          <p:cNvPicPr>
            <a:picLocks noChangeAspect="1"/>
          </p:cNvPicPr>
          <p:nvPr/>
        </p:nvPicPr>
        <p:blipFill>
          <a:blip r:embed="rId2"/>
          <a:stretch>
            <a:fillRect/>
          </a:stretch>
        </p:blipFill>
        <p:spPr>
          <a:xfrm>
            <a:off x="2496587" y="2303921"/>
            <a:ext cx="3942313" cy="2967868"/>
          </a:xfrm>
          <a:prstGeom prst="rect">
            <a:avLst/>
          </a:prstGeom>
        </p:spPr>
      </p:pic>
    </p:spTree>
    <p:extLst>
      <p:ext uri="{BB962C8B-B14F-4D97-AF65-F5344CB8AC3E}">
        <p14:creationId xmlns:p14="http://schemas.microsoft.com/office/powerpoint/2010/main" val="653250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589031"/>
          </a:xfrm>
          <a:solidFill>
            <a:schemeClr val="accent5">
              <a:lumMod val="40000"/>
              <a:lumOff val="60000"/>
            </a:schemeClr>
          </a:solidFill>
          <a:ln>
            <a:solidFill>
              <a:schemeClr val="tx1"/>
            </a:solidFill>
          </a:ln>
        </p:spPr>
        <p:txBody>
          <a:bodyPr>
            <a:normAutofit/>
          </a:bodyPr>
          <a:lstStyle/>
          <a:p>
            <a:r>
              <a:rPr lang="en-GB" sz="2800" b="1" dirty="0" smtClean="0">
                <a:latin typeface="Candara" panose="020E0502030303020204" pitchFamily="34" charset="0"/>
              </a:rPr>
              <a:t>Title: </a:t>
            </a:r>
            <a:r>
              <a:rPr lang="en-GB" sz="2800" dirty="0" smtClean="0">
                <a:latin typeface="Candara" panose="020E0502030303020204" pitchFamily="34" charset="0"/>
              </a:rPr>
              <a:t>Science as a belief system</a:t>
            </a:r>
            <a:endParaRPr lang="en-GB" sz="2800" dirty="0">
              <a:latin typeface="Candara" panose="020E0502030303020204" pitchFamily="34" charset="0"/>
            </a:endParaRPr>
          </a:p>
        </p:txBody>
      </p:sp>
      <p:sp>
        <p:nvSpPr>
          <p:cNvPr id="3" name="Content Placeholder 2"/>
          <p:cNvSpPr>
            <a:spLocks noGrp="1"/>
          </p:cNvSpPr>
          <p:nvPr>
            <p:ph idx="1"/>
          </p:nvPr>
        </p:nvSpPr>
        <p:spPr>
          <a:xfrm>
            <a:off x="628650" y="1018261"/>
            <a:ext cx="7886700" cy="580448"/>
          </a:xfrm>
          <a:solidFill>
            <a:schemeClr val="accent4">
              <a:lumMod val="40000"/>
              <a:lumOff val="60000"/>
            </a:schemeClr>
          </a:solidFill>
          <a:ln>
            <a:solidFill>
              <a:schemeClr val="tx1"/>
            </a:solidFill>
          </a:ln>
        </p:spPr>
        <p:txBody>
          <a:bodyPr anchor="ctr">
            <a:noAutofit/>
          </a:bodyPr>
          <a:lstStyle/>
          <a:p>
            <a:pPr marL="0" indent="0">
              <a:buNone/>
            </a:pPr>
            <a:r>
              <a:rPr lang="en-GB" sz="1600" b="1" dirty="0" smtClean="0">
                <a:latin typeface="Candara" panose="020E0502030303020204" pitchFamily="34" charset="0"/>
              </a:rPr>
              <a:t>Task: </a:t>
            </a:r>
            <a:r>
              <a:rPr lang="en-GB" sz="1600" dirty="0">
                <a:latin typeface="Candara" panose="020E0502030303020204" pitchFamily="34" charset="0"/>
              </a:rPr>
              <a:t>Do they provide accurate explanations?</a:t>
            </a:r>
          </a:p>
        </p:txBody>
      </p:sp>
      <p:sp>
        <p:nvSpPr>
          <p:cNvPr id="5" name="Rectangle 4"/>
          <p:cNvSpPr/>
          <p:nvPr/>
        </p:nvSpPr>
        <p:spPr>
          <a:xfrm>
            <a:off x="628650" y="1689705"/>
            <a:ext cx="7883146" cy="954107"/>
          </a:xfrm>
          <a:prstGeom prst="rect">
            <a:avLst/>
          </a:prstGeom>
        </p:spPr>
        <p:txBody>
          <a:bodyPr wrap="square">
            <a:spAutoFit/>
          </a:bodyPr>
          <a:lstStyle/>
          <a:p>
            <a:pPr algn="ctr">
              <a:spcBef>
                <a:spcPct val="0"/>
              </a:spcBef>
            </a:pPr>
            <a:r>
              <a:rPr lang="en-GB" altLang="en-US" sz="1400" dirty="0">
                <a:latin typeface="Candara" panose="020E0502030303020204" pitchFamily="34" charset="0"/>
              </a:rPr>
              <a:t>In the 18</a:t>
            </a:r>
            <a:r>
              <a:rPr lang="en-GB" altLang="en-US" sz="1400" baseline="30000" dirty="0">
                <a:latin typeface="Candara" panose="020E0502030303020204" pitchFamily="34" charset="0"/>
              </a:rPr>
              <a:t>th</a:t>
            </a:r>
            <a:r>
              <a:rPr lang="en-GB" altLang="en-US" sz="1400" dirty="0">
                <a:latin typeface="Candara" panose="020E0502030303020204" pitchFamily="34" charset="0"/>
              </a:rPr>
              <a:t> century –</a:t>
            </a:r>
            <a:r>
              <a:rPr lang="en-GB" altLang="en-US" sz="1400" b="1" dirty="0">
                <a:latin typeface="Candara" panose="020E0502030303020204" pitchFamily="34" charset="0"/>
              </a:rPr>
              <a:t> Enlightenment </a:t>
            </a:r>
            <a:r>
              <a:rPr lang="en-GB" altLang="en-US" sz="1400" dirty="0">
                <a:latin typeface="Candara" panose="020E0502030303020204" pitchFamily="34" charset="0"/>
              </a:rPr>
              <a:t>found 2 new principles 1) that belief can provide an understanding  to the world 2) belief can improve human lives. Challenges occurred to religious belief. Scientific experiment happened and scientist attained high status’.</a:t>
            </a:r>
            <a:r>
              <a:rPr lang="en-GB" altLang="en-US" sz="1400" dirty="0">
                <a:latin typeface="Candara" panose="020E0502030303020204" pitchFamily="34" charset="0"/>
                <a:cs typeface="Arial" panose="020B0604020202020204" pitchFamily="34" charset="0"/>
              </a:rPr>
              <a:t> Traditionally, in modern society, science was seen to be based on objective observation and measurement. </a:t>
            </a:r>
            <a:endParaRPr lang="en-GB" altLang="en-US" sz="1400" dirty="0">
              <a:latin typeface="Candara" panose="020E0502030303020204" pitchFamily="34" charset="0"/>
            </a:endParaRPr>
          </a:p>
        </p:txBody>
      </p:sp>
      <p:sp>
        <p:nvSpPr>
          <p:cNvPr id="4" name="Rectangle 3"/>
          <p:cNvSpPr/>
          <p:nvPr/>
        </p:nvSpPr>
        <p:spPr>
          <a:xfrm>
            <a:off x="628650" y="2968073"/>
            <a:ext cx="7883146" cy="2893100"/>
          </a:xfrm>
          <a:prstGeom prst="rect">
            <a:avLst/>
          </a:prstGeom>
        </p:spPr>
        <p:txBody>
          <a:bodyPr wrap="square">
            <a:spAutoFit/>
          </a:bodyPr>
          <a:lstStyle/>
          <a:p>
            <a:pPr>
              <a:spcBef>
                <a:spcPct val="0"/>
              </a:spcBef>
            </a:pPr>
            <a:r>
              <a:rPr lang="en-GB" altLang="en-US" sz="1400" b="1" dirty="0"/>
              <a:t>Do they provide accurate explanations?</a:t>
            </a:r>
          </a:p>
          <a:p>
            <a:pPr>
              <a:buFontTx/>
              <a:buNone/>
            </a:pPr>
            <a:r>
              <a:rPr lang="en-GB" altLang="en-US" sz="1400" b="1" u="sng" dirty="0">
                <a:cs typeface="Arial" panose="020B0604020202020204" pitchFamily="34" charset="0"/>
              </a:rPr>
              <a:t>Berger and </a:t>
            </a:r>
            <a:r>
              <a:rPr lang="en-GB" altLang="en-US" sz="1400" b="1" u="sng" dirty="0" err="1">
                <a:cs typeface="Arial" panose="020B0604020202020204" pitchFamily="34" charset="0"/>
              </a:rPr>
              <a:t>Luckmann</a:t>
            </a:r>
            <a:r>
              <a:rPr lang="en-GB" altLang="en-US" sz="1400" b="1" u="sng" dirty="0">
                <a:cs typeface="Arial" panose="020B0604020202020204" pitchFamily="34" charset="0"/>
              </a:rPr>
              <a:t> </a:t>
            </a:r>
            <a:r>
              <a:rPr lang="en-GB" altLang="en-US" sz="1400" dirty="0">
                <a:cs typeface="Arial" panose="020B0604020202020204" pitchFamily="34" charset="0"/>
              </a:rPr>
              <a:t>argue that beliefs are socially </a:t>
            </a:r>
            <a:r>
              <a:rPr lang="en-GB" altLang="en-US" sz="1400" dirty="0" smtClean="0">
                <a:cs typeface="Arial" panose="020B0604020202020204" pitchFamily="34" charset="0"/>
              </a:rPr>
              <a:t>constructed. Science </a:t>
            </a:r>
            <a:r>
              <a:rPr lang="en-GB" altLang="en-US" sz="1400" dirty="0">
                <a:cs typeface="Arial" panose="020B0604020202020204" pitchFamily="34" charset="0"/>
              </a:rPr>
              <a:t>can be seen as a social construction.</a:t>
            </a:r>
            <a:endParaRPr lang="en-GB" altLang="en-US" sz="1400" b="1" dirty="0"/>
          </a:p>
          <a:p>
            <a:pPr>
              <a:spcBef>
                <a:spcPct val="0"/>
              </a:spcBef>
            </a:pPr>
            <a:r>
              <a:rPr lang="en-GB" altLang="en-US" sz="1400" b="1" u="sng" dirty="0"/>
              <a:t>Popper </a:t>
            </a:r>
            <a:r>
              <a:rPr lang="en-GB" altLang="en-US" sz="1400" dirty="0"/>
              <a:t>states that if theories withstand tests they gain acceptance which is good, as it is open and critical.</a:t>
            </a:r>
          </a:p>
          <a:p>
            <a:pPr>
              <a:spcBef>
                <a:spcPct val="0"/>
              </a:spcBef>
            </a:pPr>
            <a:r>
              <a:rPr lang="en-GB" altLang="en-US" sz="1400" b="1" u="sng" dirty="0"/>
              <a:t>Knorr-</a:t>
            </a:r>
            <a:r>
              <a:rPr lang="en-GB" altLang="en-US" sz="1400" b="1" u="sng" dirty="0" err="1"/>
              <a:t>Centina</a:t>
            </a:r>
            <a:r>
              <a:rPr lang="en-GB" altLang="en-US" sz="1400" dirty="0"/>
              <a:t> also believes scientific facts are not </a:t>
            </a:r>
            <a:r>
              <a:rPr lang="en-GB" altLang="en-US" sz="1400" b="1" dirty="0"/>
              <a:t>objective</a:t>
            </a:r>
            <a:r>
              <a:rPr lang="en-GB" altLang="en-US" sz="1400" dirty="0"/>
              <a:t> but fabricated social constructs of scientists;</a:t>
            </a:r>
          </a:p>
          <a:p>
            <a:pPr>
              <a:spcBef>
                <a:spcPct val="0"/>
              </a:spcBef>
            </a:pPr>
            <a:r>
              <a:rPr lang="en-GB" altLang="en-US" sz="1400" b="1" u="sng" dirty="0"/>
              <a:t>Kuhn</a:t>
            </a:r>
            <a:r>
              <a:rPr lang="en-GB" altLang="en-US" sz="1400" dirty="0"/>
              <a:t> believed that science is directed by </a:t>
            </a:r>
            <a:r>
              <a:rPr lang="en-GB" altLang="en-US" sz="1400" b="1" dirty="0"/>
              <a:t>paradigms</a:t>
            </a:r>
            <a:r>
              <a:rPr lang="en-GB" altLang="en-US" sz="1400" dirty="0"/>
              <a:t> (a framework stating which theories should be developed and the methods and data which can be used). Scientists look for data which supports it, therefore paradigms are socially constructed;</a:t>
            </a:r>
          </a:p>
          <a:p>
            <a:pPr>
              <a:spcBef>
                <a:spcPct val="0"/>
              </a:spcBef>
            </a:pPr>
            <a:r>
              <a:rPr lang="en-GB" altLang="en-US" sz="1400" b="1" u="sng" dirty="0"/>
              <a:t>Giddens</a:t>
            </a:r>
            <a:r>
              <a:rPr lang="en-GB" altLang="en-US" sz="1400" u="sng" dirty="0"/>
              <a:t>,</a:t>
            </a:r>
            <a:r>
              <a:rPr lang="en-GB" altLang="en-US" sz="1400" dirty="0"/>
              <a:t> in late modernity, questions the objectivity and value of science there are now with dangers like nuclear power stations;</a:t>
            </a:r>
          </a:p>
          <a:p>
            <a:pPr>
              <a:spcBef>
                <a:spcPct val="0"/>
              </a:spcBef>
            </a:pPr>
            <a:r>
              <a:rPr lang="en-GB" altLang="en-US" sz="1400" dirty="0"/>
              <a:t>According to</a:t>
            </a:r>
            <a:r>
              <a:rPr lang="en-GB" altLang="en-US" sz="1400" b="1" dirty="0"/>
              <a:t> </a:t>
            </a:r>
            <a:r>
              <a:rPr lang="en-GB" altLang="en-US" sz="1400" b="1" u="sng" dirty="0"/>
              <a:t>Beck</a:t>
            </a:r>
            <a:r>
              <a:rPr lang="en-GB" altLang="en-US" sz="1400" b="1" dirty="0"/>
              <a:t> </a:t>
            </a:r>
            <a:r>
              <a:rPr lang="en-GB" altLang="en-US" sz="1400" dirty="0"/>
              <a:t>late modernity is characterised by risk and uncertainty, science contributes to this;</a:t>
            </a:r>
          </a:p>
          <a:p>
            <a:pPr>
              <a:spcBef>
                <a:spcPct val="0"/>
              </a:spcBef>
            </a:pPr>
            <a:r>
              <a:rPr lang="en-GB" altLang="en-US" sz="1400" b="1" u="sng" dirty="0" err="1"/>
              <a:t>Lyotard</a:t>
            </a:r>
            <a:r>
              <a:rPr lang="en-GB" altLang="en-US" sz="1400" dirty="0"/>
              <a:t> , in Postmodernity, sees science as a metanarrative and no longer directs action and failed to live up the promise of enlightenment.</a:t>
            </a:r>
          </a:p>
        </p:txBody>
      </p:sp>
    </p:spTree>
    <p:extLst>
      <p:ext uri="{BB962C8B-B14F-4D97-AF65-F5344CB8AC3E}">
        <p14:creationId xmlns:p14="http://schemas.microsoft.com/office/powerpoint/2010/main" val="3810057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808</TotalTime>
  <Words>1894</Words>
  <Application>Microsoft Office PowerPoint</Application>
  <PresentationFormat>On-screen Show (4:3)</PresentationFormat>
  <Paragraphs>219</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Candara</vt:lpstr>
      <vt:lpstr>Times New Roman</vt:lpstr>
      <vt:lpstr>Office Theme</vt:lpstr>
      <vt:lpstr>PowerPoint Presentation</vt:lpstr>
      <vt:lpstr>No Hogs</vt:lpstr>
      <vt:lpstr>Title: Science as a belief system</vt:lpstr>
      <vt:lpstr>Title: Science as a belief system</vt:lpstr>
      <vt:lpstr>Title: Science as a belief system</vt:lpstr>
      <vt:lpstr>Title: Science as a belief system</vt:lpstr>
      <vt:lpstr>Title: Science as a belief system</vt:lpstr>
      <vt:lpstr>Title: Science as a belief system</vt:lpstr>
      <vt:lpstr>Title: Science as a belief system</vt:lpstr>
      <vt:lpstr>PowerPoint Presentation</vt:lpstr>
      <vt:lpstr>Title: Science as a belief system</vt:lpstr>
      <vt:lpstr>Title: Science as a belief system</vt:lpstr>
      <vt:lpstr>PowerPoint Presentation</vt:lpstr>
      <vt:lpstr>PowerPoint Presentation</vt:lpstr>
      <vt:lpstr>Title: Ideology</vt:lpstr>
      <vt:lpstr>Title: Ideology</vt:lpstr>
      <vt:lpstr>Title: Ideology</vt:lpstr>
      <vt:lpstr>PowerPoint Presentation</vt:lpstr>
      <vt:lpstr>Title: Ideology</vt:lpstr>
      <vt:lpstr>Title: Ideology</vt:lpstr>
      <vt:lpstr>Title: Ideology</vt:lpstr>
      <vt:lpstr>Title: Ideology</vt:lpstr>
      <vt:lpstr>Title: Ideology</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into American politics</dc:title>
  <dc:creator>Mr Watkins</dc:creator>
  <cp:lastModifiedBy>Mr Watkins</cp:lastModifiedBy>
  <cp:revision>44</cp:revision>
  <cp:lastPrinted>2017-11-07T08:21:56Z</cp:lastPrinted>
  <dcterms:created xsi:type="dcterms:W3CDTF">2017-09-08T12:24:05Z</dcterms:created>
  <dcterms:modified xsi:type="dcterms:W3CDTF">2017-11-08T16:14:43Z</dcterms:modified>
</cp:coreProperties>
</file>