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4610C86-80F8-4C6C-93E7-9C530322C086}" type="datetimeFigureOut">
              <a:rPr lang="en-GB" smtClean="0"/>
              <a:t>25/05/2012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2E9A8-B61B-46C6-9842-DEFA7AADCAA0}" type="slidenum">
              <a:rPr lang="en-GB" smtClean="0"/>
              <a:t>‹#›</a:t>
            </a:fld>
            <a:endParaRPr lang="en-GB"/>
          </a:p>
        </p:txBody>
      </p:sp>
    </p:spTree>
    <p:extLst>
      <p:ext uri="{BB962C8B-B14F-4D97-AF65-F5344CB8AC3E}">
        <p14:creationId xmlns:p14="http://schemas.microsoft.com/office/powerpoint/2010/main" val="46752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610C86-80F8-4C6C-93E7-9C530322C086}" type="datetimeFigureOut">
              <a:rPr lang="en-GB" smtClean="0"/>
              <a:t>25/05/2012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2E9A8-B61B-46C6-9842-DEFA7AADCAA0}" type="slidenum">
              <a:rPr lang="en-GB" smtClean="0"/>
              <a:t>‹#›</a:t>
            </a:fld>
            <a:endParaRPr lang="en-GB"/>
          </a:p>
        </p:txBody>
      </p:sp>
    </p:spTree>
    <p:extLst>
      <p:ext uri="{BB962C8B-B14F-4D97-AF65-F5344CB8AC3E}">
        <p14:creationId xmlns:p14="http://schemas.microsoft.com/office/powerpoint/2010/main" val="1218944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610C86-80F8-4C6C-93E7-9C530322C086}" type="datetimeFigureOut">
              <a:rPr lang="en-GB" smtClean="0"/>
              <a:t>25/05/2012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2E9A8-B61B-46C6-9842-DEFA7AADCAA0}" type="slidenum">
              <a:rPr lang="en-GB" smtClean="0"/>
              <a:t>‹#›</a:t>
            </a:fld>
            <a:endParaRPr lang="en-GB"/>
          </a:p>
        </p:txBody>
      </p:sp>
    </p:spTree>
    <p:extLst>
      <p:ext uri="{BB962C8B-B14F-4D97-AF65-F5344CB8AC3E}">
        <p14:creationId xmlns:p14="http://schemas.microsoft.com/office/powerpoint/2010/main" val="2883600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610C86-80F8-4C6C-93E7-9C530322C086}" type="datetimeFigureOut">
              <a:rPr lang="en-GB" smtClean="0"/>
              <a:t>25/05/2012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2E9A8-B61B-46C6-9842-DEFA7AADCAA0}" type="slidenum">
              <a:rPr lang="en-GB" smtClean="0"/>
              <a:t>‹#›</a:t>
            </a:fld>
            <a:endParaRPr lang="en-GB"/>
          </a:p>
        </p:txBody>
      </p:sp>
    </p:spTree>
    <p:extLst>
      <p:ext uri="{BB962C8B-B14F-4D97-AF65-F5344CB8AC3E}">
        <p14:creationId xmlns:p14="http://schemas.microsoft.com/office/powerpoint/2010/main" val="1215701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610C86-80F8-4C6C-93E7-9C530322C086}" type="datetimeFigureOut">
              <a:rPr lang="en-GB" smtClean="0"/>
              <a:t>25/05/2012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2E9A8-B61B-46C6-9842-DEFA7AADCAA0}" type="slidenum">
              <a:rPr lang="en-GB" smtClean="0"/>
              <a:t>‹#›</a:t>
            </a:fld>
            <a:endParaRPr lang="en-GB"/>
          </a:p>
        </p:txBody>
      </p:sp>
    </p:spTree>
    <p:extLst>
      <p:ext uri="{BB962C8B-B14F-4D97-AF65-F5344CB8AC3E}">
        <p14:creationId xmlns:p14="http://schemas.microsoft.com/office/powerpoint/2010/main" val="78505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4610C86-80F8-4C6C-93E7-9C530322C086}" type="datetimeFigureOut">
              <a:rPr lang="en-GB" smtClean="0"/>
              <a:t>25/05/2012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62E9A8-B61B-46C6-9842-DEFA7AADCAA0}" type="slidenum">
              <a:rPr lang="en-GB" smtClean="0"/>
              <a:t>‹#›</a:t>
            </a:fld>
            <a:endParaRPr lang="en-GB"/>
          </a:p>
        </p:txBody>
      </p:sp>
    </p:spTree>
    <p:extLst>
      <p:ext uri="{BB962C8B-B14F-4D97-AF65-F5344CB8AC3E}">
        <p14:creationId xmlns:p14="http://schemas.microsoft.com/office/powerpoint/2010/main" val="2911776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4610C86-80F8-4C6C-93E7-9C530322C086}" type="datetimeFigureOut">
              <a:rPr lang="en-GB" smtClean="0"/>
              <a:t>25/05/2012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62E9A8-B61B-46C6-9842-DEFA7AADCAA0}" type="slidenum">
              <a:rPr lang="en-GB" smtClean="0"/>
              <a:t>‹#›</a:t>
            </a:fld>
            <a:endParaRPr lang="en-GB"/>
          </a:p>
        </p:txBody>
      </p:sp>
    </p:spTree>
    <p:extLst>
      <p:ext uri="{BB962C8B-B14F-4D97-AF65-F5344CB8AC3E}">
        <p14:creationId xmlns:p14="http://schemas.microsoft.com/office/powerpoint/2010/main" val="234464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4610C86-80F8-4C6C-93E7-9C530322C086}" type="datetimeFigureOut">
              <a:rPr lang="en-GB" smtClean="0"/>
              <a:t>25/05/2012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62E9A8-B61B-46C6-9842-DEFA7AADCAA0}" type="slidenum">
              <a:rPr lang="en-GB" smtClean="0"/>
              <a:t>‹#›</a:t>
            </a:fld>
            <a:endParaRPr lang="en-GB"/>
          </a:p>
        </p:txBody>
      </p:sp>
    </p:spTree>
    <p:extLst>
      <p:ext uri="{BB962C8B-B14F-4D97-AF65-F5344CB8AC3E}">
        <p14:creationId xmlns:p14="http://schemas.microsoft.com/office/powerpoint/2010/main" val="1782621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610C86-80F8-4C6C-93E7-9C530322C086}" type="datetimeFigureOut">
              <a:rPr lang="en-GB" smtClean="0"/>
              <a:t>25/05/2012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62E9A8-B61B-46C6-9842-DEFA7AADCAA0}" type="slidenum">
              <a:rPr lang="en-GB" smtClean="0"/>
              <a:t>‹#›</a:t>
            </a:fld>
            <a:endParaRPr lang="en-GB"/>
          </a:p>
        </p:txBody>
      </p:sp>
    </p:spTree>
    <p:extLst>
      <p:ext uri="{BB962C8B-B14F-4D97-AF65-F5344CB8AC3E}">
        <p14:creationId xmlns:p14="http://schemas.microsoft.com/office/powerpoint/2010/main" val="3063980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610C86-80F8-4C6C-93E7-9C530322C086}" type="datetimeFigureOut">
              <a:rPr lang="en-GB" smtClean="0"/>
              <a:t>25/05/2012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62E9A8-B61B-46C6-9842-DEFA7AADCAA0}" type="slidenum">
              <a:rPr lang="en-GB" smtClean="0"/>
              <a:t>‹#›</a:t>
            </a:fld>
            <a:endParaRPr lang="en-GB"/>
          </a:p>
        </p:txBody>
      </p:sp>
    </p:spTree>
    <p:extLst>
      <p:ext uri="{BB962C8B-B14F-4D97-AF65-F5344CB8AC3E}">
        <p14:creationId xmlns:p14="http://schemas.microsoft.com/office/powerpoint/2010/main" val="3302401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610C86-80F8-4C6C-93E7-9C530322C086}" type="datetimeFigureOut">
              <a:rPr lang="en-GB" smtClean="0"/>
              <a:t>25/05/2012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62E9A8-B61B-46C6-9842-DEFA7AADCAA0}" type="slidenum">
              <a:rPr lang="en-GB" smtClean="0"/>
              <a:t>‹#›</a:t>
            </a:fld>
            <a:endParaRPr lang="en-GB"/>
          </a:p>
        </p:txBody>
      </p:sp>
    </p:spTree>
    <p:extLst>
      <p:ext uri="{BB962C8B-B14F-4D97-AF65-F5344CB8AC3E}">
        <p14:creationId xmlns:p14="http://schemas.microsoft.com/office/powerpoint/2010/main" val="3678197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610C86-80F8-4C6C-93E7-9C530322C086}" type="datetimeFigureOut">
              <a:rPr lang="en-GB" smtClean="0"/>
              <a:t>25/05/2012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2E9A8-B61B-46C6-9842-DEFA7AADCAA0}" type="slidenum">
              <a:rPr lang="en-GB" smtClean="0"/>
              <a:t>‹#›</a:t>
            </a:fld>
            <a:endParaRPr lang="en-GB"/>
          </a:p>
        </p:txBody>
      </p:sp>
    </p:spTree>
    <p:extLst>
      <p:ext uri="{BB962C8B-B14F-4D97-AF65-F5344CB8AC3E}">
        <p14:creationId xmlns:p14="http://schemas.microsoft.com/office/powerpoint/2010/main" val="1548442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92696"/>
            <a:ext cx="7772400" cy="1470025"/>
          </a:xfrm>
        </p:spPr>
        <p:txBody>
          <a:bodyPr/>
          <a:lstStyle/>
          <a:p>
            <a:r>
              <a:rPr lang="en-GB" dirty="0" smtClean="0"/>
              <a:t>Revision – The Depression</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700336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en-GB" b="1" dirty="0" smtClean="0"/>
              <a:t>The Depression 1929-39</a:t>
            </a:r>
            <a:endParaRPr lang="en-GB" dirty="0"/>
          </a:p>
        </p:txBody>
      </p:sp>
      <p:sp>
        <p:nvSpPr>
          <p:cNvPr id="3" name="Content Placeholder 2"/>
          <p:cNvSpPr>
            <a:spLocks noGrp="1"/>
          </p:cNvSpPr>
          <p:nvPr>
            <p:ph idx="1"/>
          </p:nvPr>
        </p:nvSpPr>
        <p:spPr/>
        <p:txBody>
          <a:bodyPr>
            <a:normAutofit fontScale="62500" lnSpcReduction="20000"/>
          </a:bodyPr>
          <a:lstStyle/>
          <a:p>
            <a:pPr marL="0" lvl="0" indent="0">
              <a:buNone/>
            </a:pPr>
            <a:r>
              <a:rPr lang="en-GB" b="1" dirty="0" smtClean="0"/>
              <a:t>29 </a:t>
            </a:r>
            <a:r>
              <a:rPr lang="en-GB" b="1" dirty="0"/>
              <a:t>October 1929</a:t>
            </a:r>
            <a:r>
              <a:rPr lang="en-GB" dirty="0"/>
              <a:t> - Wall Street Crash. </a:t>
            </a:r>
          </a:p>
          <a:p>
            <a:pPr lvl="0"/>
            <a:r>
              <a:rPr lang="en-GB" dirty="0"/>
              <a:t>Prior to the Depression, Britain was thriving on 'old industries'. However these survived on exports. After the Crash, demand for Britain's relatively expensive exports dropped. </a:t>
            </a:r>
          </a:p>
          <a:p>
            <a:pPr lvl="0"/>
            <a:r>
              <a:rPr lang="en-GB" dirty="0"/>
              <a:t>Keys areas of British industry that suffered were Coal, Textiles, Iron and steel and Shipbuilding. </a:t>
            </a:r>
          </a:p>
          <a:p>
            <a:pPr lvl="0"/>
            <a:r>
              <a:rPr lang="en-GB" dirty="0"/>
              <a:t>Large areas of Britain, particularly the northern towns and cities, were deeply affected by the Depression. However the South-east was enjoying the rewards of 'new industries' such as car manufacture. </a:t>
            </a:r>
          </a:p>
          <a:p>
            <a:pPr lvl="0"/>
            <a:r>
              <a:rPr lang="en-GB" dirty="0"/>
              <a:t>Unemployment became massive and an emergency National Government, made up of a coalition of the main political parties, came together to sort out the crisis.</a:t>
            </a:r>
          </a:p>
          <a:p>
            <a:pPr lvl="0"/>
            <a:r>
              <a:rPr lang="en-GB" dirty="0"/>
              <a:t>The National Government set up a variety of measures to take Britain through the Depression, mainly involving cutting spending and many felt that not enough was done to help the millions of unemployed.</a:t>
            </a:r>
          </a:p>
          <a:p>
            <a:endParaRPr lang="en-GB" dirty="0"/>
          </a:p>
        </p:txBody>
      </p:sp>
    </p:spTree>
    <p:extLst>
      <p:ext uri="{BB962C8B-B14F-4D97-AF65-F5344CB8AC3E}">
        <p14:creationId xmlns:p14="http://schemas.microsoft.com/office/powerpoint/2010/main" val="87322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fontScale="55000" lnSpcReduction="20000"/>
          </a:bodyPr>
          <a:lstStyle/>
          <a:p>
            <a:pPr marL="0" indent="0">
              <a:buNone/>
            </a:pPr>
            <a:r>
              <a:rPr lang="en-GB" dirty="0"/>
              <a:t>These four actions made things </a:t>
            </a:r>
            <a:r>
              <a:rPr lang="en-GB" b="1" dirty="0"/>
              <a:t>worse</a:t>
            </a:r>
            <a:r>
              <a:rPr lang="en-GB" dirty="0"/>
              <a:t>:</a:t>
            </a:r>
          </a:p>
          <a:p>
            <a:pPr lvl="0"/>
            <a:r>
              <a:rPr lang="en-GB" dirty="0"/>
              <a:t>Raising income tax- poor struggled even more</a:t>
            </a:r>
          </a:p>
          <a:p>
            <a:pPr lvl="0"/>
            <a:r>
              <a:rPr lang="en-GB" dirty="0"/>
              <a:t>Cutting unemployment pay by 10 per cent</a:t>
            </a:r>
          </a:p>
          <a:p>
            <a:pPr lvl="0"/>
            <a:r>
              <a:rPr lang="en-GB" dirty="0"/>
              <a:t>Introducing the means test- an assessment of people's belongings and worth as well as income, in order to allow them to receive benefits or the 'dole' as it was nicknamed. Very intrusive and unpopular</a:t>
            </a:r>
          </a:p>
          <a:p>
            <a:pPr lvl="0"/>
            <a:r>
              <a:rPr lang="en-GB" dirty="0"/>
              <a:t>Scrapping Free Trade- adding import duties (tax) to goods from abroad meant that to buy foreign products was more expensive. So, British people started to buy British products and helped the economy</a:t>
            </a:r>
          </a:p>
          <a:p>
            <a:pPr marL="0" indent="0">
              <a:buNone/>
            </a:pPr>
            <a:endParaRPr lang="en-GB" dirty="0" smtClean="0"/>
          </a:p>
          <a:p>
            <a:pPr marL="0" indent="0">
              <a:buNone/>
            </a:pPr>
            <a:r>
              <a:rPr lang="en-GB" dirty="0" smtClean="0"/>
              <a:t>These </a:t>
            </a:r>
            <a:r>
              <a:rPr lang="en-GB" dirty="0"/>
              <a:t>four actions </a:t>
            </a:r>
            <a:r>
              <a:rPr lang="en-GB" b="1" dirty="0"/>
              <a:t>helped</a:t>
            </a:r>
            <a:r>
              <a:rPr lang="en-GB" dirty="0"/>
              <a:t> to end the Depression:</a:t>
            </a:r>
          </a:p>
          <a:p>
            <a:pPr lvl="0"/>
            <a:r>
              <a:rPr lang="en-GB" dirty="0"/>
              <a:t>Came off the Gold Standard [</a:t>
            </a:r>
            <a:r>
              <a:rPr lang="en-GB" b="1" dirty="0"/>
              <a:t>Gold standard</a:t>
            </a:r>
            <a:r>
              <a:rPr lang="en-GB" dirty="0"/>
              <a:t>: </a:t>
            </a:r>
            <a:r>
              <a:rPr lang="en-GB" i="1" dirty="0"/>
              <a:t>Where the total currency in a country is equal in value to the amount of gold that the country owns.</a:t>
            </a:r>
            <a:r>
              <a:rPr lang="en-GB" dirty="0"/>
              <a:t> ] - this allowed the government to increase the amount of money in circulation BUT it also made British products expensive so foreign countries didn’t buy as much.</a:t>
            </a:r>
          </a:p>
          <a:p>
            <a:pPr lvl="0"/>
            <a:r>
              <a:rPr lang="en-GB" dirty="0"/>
              <a:t>Reduced interest rates - this reduced people's debt payments and made more money available to spend, but also encouraged them to take out loans to spend more. </a:t>
            </a:r>
          </a:p>
          <a:p>
            <a:pPr lvl="0"/>
            <a:r>
              <a:rPr lang="en-GB" dirty="0"/>
              <a:t>The Special Areas Act (1934) - This act involved the government offering grants to companies that moved to 'Special Areas' (areas that were suffering the worst) to help raise employment. However, unemployment only came down slowly because the new estates could not replace the 'old industries'. </a:t>
            </a:r>
          </a:p>
          <a:p>
            <a:pPr lvl="0"/>
            <a:r>
              <a:rPr lang="en-GB" dirty="0"/>
              <a:t>Local councils built 500,000 council houses, which pumped money into the economy.</a:t>
            </a:r>
          </a:p>
          <a:p>
            <a:pPr marL="0" indent="0">
              <a:buNone/>
            </a:pPr>
            <a:endParaRPr lang="en-GB" dirty="0"/>
          </a:p>
        </p:txBody>
      </p:sp>
    </p:spTree>
    <p:extLst>
      <p:ext uri="{BB962C8B-B14F-4D97-AF65-F5344CB8AC3E}">
        <p14:creationId xmlns:p14="http://schemas.microsoft.com/office/powerpoint/2010/main" val="4048010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rmAutofit fontScale="90000"/>
          </a:bodyPr>
          <a:lstStyle/>
          <a:p>
            <a:r>
              <a:rPr kumimoji="0" lang="en-GB"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Means Test 1932</a:t>
            </a:r>
            <a:br>
              <a:rPr kumimoji="0" lang="en-GB"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br>
            <a:r>
              <a:rPr kumimoji="0" lang="en-GB"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Means Test was very unpopular for a number of reasons:</a:t>
            </a:r>
            <a:r>
              <a:rPr kumimoji="0" lang="en-GB" sz="2800" b="0" i="0" u="none" strike="noStrike" cap="none" normalizeH="0" baseline="0" dirty="0" smtClean="0">
                <a:ln>
                  <a:noFill/>
                </a:ln>
                <a:solidFill>
                  <a:schemeClr val="tx1"/>
                </a:solidFill>
                <a:effectLst/>
                <a:latin typeface="Arial" pitchFamily="34" charset="0"/>
              </a:rPr>
              <a:t/>
            </a:r>
            <a:br>
              <a:rPr kumimoji="0" lang="en-GB" sz="2800" b="0" i="0" u="none" strike="noStrike" cap="none" normalizeH="0" baseline="0" dirty="0" smtClean="0">
                <a:ln>
                  <a:noFill/>
                </a:ln>
                <a:solidFill>
                  <a:schemeClr val="tx1"/>
                </a:solidFill>
                <a:effectLst/>
                <a:latin typeface="Arial" pitchFamily="34" charset="0"/>
              </a:rPr>
            </a:br>
            <a:r>
              <a:rPr kumimoji="0" lang="en-GB" sz="2800" b="0" i="0" u="none" strike="noStrike" cap="none" normalizeH="0" baseline="0" dirty="0" smtClean="0">
                <a:ln>
                  <a:noFill/>
                </a:ln>
                <a:solidFill>
                  <a:schemeClr val="tx1"/>
                </a:solidFill>
                <a:effectLst/>
                <a:latin typeface="Arial" pitchFamily="34" charset="0"/>
              </a:rPr>
              <a:t/>
            </a:r>
            <a:br>
              <a:rPr kumimoji="0" lang="en-GB" sz="2800" b="0" i="0" u="none" strike="noStrike" cap="none" normalizeH="0" baseline="0" dirty="0" smtClean="0">
                <a:ln>
                  <a:noFill/>
                </a:ln>
                <a:solidFill>
                  <a:schemeClr val="tx1"/>
                </a:solidFill>
                <a:effectLst/>
                <a:latin typeface="Arial" pitchFamily="34" charset="0"/>
              </a:rPr>
            </a:b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5923631"/>
              </p:ext>
            </p:extLst>
          </p:nvPr>
        </p:nvGraphicFramePr>
        <p:xfrm>
          <a:off x="1619672" y="1628800"/>
          <a:ext cx="5868670" cy="3572637"/>
        </p:xfrm>
        <a:graphic>
          <a:graphicData uri="http://schemas.openxmlformats.org/drawingml/2006/table">
            <a:tbl>
              <a:tblPr firstRow="1" firstCol="1" bandRow="1">
                <a:tableStyleId>{5C22544A-7EE6-4342-B048-85BDC9FD1C3A}</a:tableStyleId>
              </a:tblPr>
              <a:tblGrid>
                <a:gridCol w="1466850"/>
                <a:gridCol w="1466850"/>
                <a:gridCol w="1467485"/>
                <a:gridCol w="1467485"/>
              </a:tblGrid>
              <a:tr h="1656080">
                <a:tc>
                  <a:txBody>
                    <a:bodyPr/>
                    <a:lstStyle/>
                    <a:p>
                      <a:pPr algn="ctr">
                        <a:lnSpc>
                          <a:spcPct val="115000"/>
                        </a:lnSpc>
                        <a:spcAft>
                          <a:spcPts val="0"/>
                        </a:spcAft>
                      </a:pPr>
                      <a:r>
                        <a:rPr lang="en-GB" sz="1100" dirty="0">
                          <a:effectLst/>
                        </a:rPr>
                        <a:t>Means Test was more about saving money than helping unemployed families</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People hated having a Public Assistance Committee inspector go through their belongings and force them to sell items</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Relatives were often forced to go an live somewhere else in order to receive more ‘dole’ each week</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a:effectLst/>
                        </a:rPr>
                        <a:t>It was humiliating for families to have to reveal private information such as earnings, savings and the value of personal items</a:t>
                      </a:r>
                      <a:endParaRPr lang="en-GB" sz="1100">
                        <a:effectLst/>
                        <a:latin typeface="Calibri"/>
                        <a:ea typeface="Calibri"/>
                        <a:cs typeface="Times New Roman"/>
                      </a:endParaRPr>
                    </a:p>
                  </a:txBody>
                  <a:tcPr marL="68580" marR="68580" marT="0" marB="0"/>
                </a:tc>
              </a:tr>
              <a:tr h="0">
                <a:tc>
                  <a:txBody>
                    <a:bodyPr/>
                    <a:lstStyle/>
                    <a:p>
                      <a:pPr algn="ctr">
                        <a:lnSpc>
                          <a:spcPct val="115000"/>
                        </a:lnSpc>
                        <a:spcAft>
                          <a:spcPts val="0"/>
                        </a:spcAft>
                      </a:pPr>
                      <a:r>
                        <a:rPr lang="en-GB" sz="1100">
                          <a:effectLst/>
                        </a:rPr>
                        <a:t>Some local authorities applied the Means Test more harshly than others</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a:effectLst/>
                        </a:rPr>
                        <a:t>PAC inspectors would abuse their role by forcing families to sell them personal items for cheap or withhold their dole money</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a:effectLst/>
                        </a:rPr>
                        <a:t>If the inspectors thought there was enough money in the house they could stop the dole money even without proof</a:t>
                      </a:r>
                      <a:endParaRPr lang="en-GB" sz="11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100" dirty="0">
                          <a:effectLst/>
                        </a:rPr>
                        <a:t>The Means Test put great strain on families, especially of one of the older children who had a job was forced to pay more towards family funds by the PAC officer, leaving them with hardly anything</a:t>
                      </a:r>
                      <a:endParaRPr lang="en-GB" sz="1100" dirty="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467545" y="5661248"/>
            <a:ext cx="7848872"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National Unemployed Workers Movement (NUWM) organised mass protest marches, some of which resulted in violence (Rochdale). This gave working class protesters a bad name and meant that the Jarrow Crusade was unsuccessful. </a:t>
            </a:r>
            <a:endParaRPr kumimoji="0" lang="en-GB"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George Orwell the author wrote about the Means Test and effect on living standards in his novel ‘Road to Wigan Pier’ 1937.</a:t>
            </a:r>
            <a:endParaRPr kumimoji="0" lang="en-GB" sz="1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4039027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style>
          <a:lnRef idx="3">
            <a:schemeClr val="lt1"/>
          </a:lnRef>
          <a:fillRef idx="1">
            <a:schemeClr val="accent2"/>
          </a:fillRef>
          <a:effectRef idx="1">
            <a:schemeClr val="accent2"/>
          </a:effectRef>
          <a:fontRef idx="minor">
            <a:schemeClr val="lt1"/>
          </a:fontRef>
        </p:style>
        <p:txBody>
          <a:bodyPr/>
          <a:lstStyle/>
          <a:p>
            <a:r>
              <a:rPr lang="en-GB" dirty="0" smtClean="0"/>
              <a:t>Effects</a:t>
            </a:r>
            <a:endParaRPr lang="en-GB" dirty="0"/>
          </a:p>
        </p:txBody>
      </p:sp>
      <p:sp>
        <p:nvSpPr>
          <p:cNvPr id="3" name="Content Placeholder 2"/>
          <p:cNvSpPr>
            <a:spLocks noGrp="1"/>
          </p:cNvSpPr>
          <p:nvPr>
            <p:ph idx="1"/>
          </p:nvPr>
        </p:nvSpPr>
        <p:spPr>
          <a:xfrm>
            <a:off x="457200" y="1268760"/>
            <a:ext cx="8229600" cy="5400600"/>
          </a:xfrm>
        </p:spPr>
        <p:txBody>
          <a:bodyPr>
            <a:normAutofit fontScale="47500" lnSpcReduction="20000"/>
          </a:bodyPr>
          <a:lstStyle/>
          <a:p>
            <a:pPr marL="0" lvl="0" indent="0">
              <a:buNone/>
            </a:pPr>
            <a:r>
              <a:rPr lang="en-GB" b="1" dirty="0"/>
              <a:t>Poverty and Diet- </a:t>
            </a:r>
          </a:p>
          <a:p>
            <a:pPr lvl="0"/>
            <a:r>
              <a:rPr lang="en-GB" dirty="0"/>
              <a:t>families had less to spend so their diets led to malnutrition and a rise in diseases such as rickets (lack of Calcium) and scurvy (lack of vitamin C). </a:t>
            </a:r>
          </a:p>
          <a:p>
            <a:pPr lvl="0"/>
            <a:r>
              <a:rPr lang="en-GB" dirty="0"/>
              <a:t>Infant mortality rate (number of infants dying) went up</a:t>
            </a:r>
          </a:p>
          <a:p>
            <a:pPr lvl="0"/>
            <a:r>
              <a:rPr lang="en-GB" dirty="0"/>
              <a:t>Thousands were living below the Poverty Line. </a:t>
            </a:r>
          </a:p>
          <a:p>
            <a:pPr lvl="0"/>
            <a:r>
              <a:rPr lang="en-GB" dirty="0" err="1"/>
              <a:t>Seebohm</a:t>
            </a:r>
            <a:r>
              <a:rPr lang="en-GB" dirty="0"/>
              <a:t> </a:t>
            </a:r>
            <a:r>
              <a:rPr lang="en-GB" dirty="0" err="1"/>
              <a:t>Rowntree</a:t>
            </a:r>
            <a:r>
              <a:rPr lang="en-GB" dirty="0"/>
              <a:t> (son of the chocolate and sweet maker) found in some research that 30% of the population of York lived below the poverty line</a:t>
            </a:r>
          </a:p>
          <a:p>
            <a:pPr lvl="0"/>
            <a:r>
              <a:rPr lang="en-GB" dirty="0"/>
              <a:t>There was a big divide between rich and poor and this was normally seen between the north (poor) and south (rich)</a:t>
            </a:r>
          </a:p>
          <a:p>
            <a:pPr lvl="0"/>
            <a:r>
              <a:rPr lang="en-GB" dirty="0"/>
              <a:t>Life expectancy in the north was much lower than the south</a:t>
            </a:r>
          </a:p>
          <a:p>
            <a:pPr marL="0" lvl="0" indent="0">
              <a:buNone/>
            </a:pPr>
            <a:r>
              <a:rPr lang="en-GB" b="1" dirty="0"/>
              <a:t>Women- </a:t>
            </a:r>
          </a:p>
          <a:p>
            <a:pPr lvl="0"/>
            <a:r>
              <a:rPr lang="en-GB" dirty="0"/>
              <a:t>they were the first to lose their jobs during the depression and many stopped working so they could be eligible for more money in the Means Test. </a:t>
            </a:r>
          </a:p>
          <a:p>
            <a:pPr lvl="0"/>
            <a:r>
              <a:rPr lang="en-GB" dirty="0"/>
              <a:t>Because they stopped work, their National Insurance payments stopped and they were not able to get basic medical treatment. </a:t>
            </a:r>
          </a:p>
          <a:p>
            <a:pPr lvl="0"/>
            <a:r>
              <a:rPr lang="en-GB" dirty="0"/>
              <a:t>Women’s life expectancy went down in unemployed areas</a:t>
            </a:r>
          </a:p>
          <a:p>
            <a:pPr marL="0" lvl="0" indent="0">
              <a:buNone/>
            </a:pPr>
            <a:r>
              <a:rPr lang="en-GB" b="1" dirty="0"/>
              <a:t>Housing- </a:t>
            </a:r>
          </a:p>
          <a:p>
            <a:pPr lvl="0"/>
            <a:r>
              <a:rPr lang="en-GB" dirty="0"/>
              <a:t>Living conditions were overcrowded and this led to poor health (bronchitis, tuberculosis etc.)</a:t>
            </a:r>
          </a:p>
          <a:p>
            <a:pPr lvl="0"/>
            <a:r>
              <a:rPr lang="en-GB" dirty="0"/>
              <a:t>Survey in 1935 found that 12% of the population lived two to a bed.</a:t>
            </a:r>
          </a:p>
          <a:p>
            <a:pPr marL="0" lvl="0" indent="0">
              <a:buNone/>
            </a:pPr>
            <a:r>
              <a:rPr lang="en-GB" b="1" dirty="0"/>
              <a:t>Psychological effects-</a:t>
            </a:r>
          </a:p>
          <a:p>
            <a:pPr lvl="0"/>
            <a:r>
              <a:rPr lang="en-GB" dirty="0"/>
              <a:t>Mental health went up as a result of unemployment and poor living conditions</a:t>
            </a:r>
          </a:p>
          <a:p>
            <a:pPr lvl="0"/>
            <a:r>
              <a:rPr lang="en-GB" dirty="0"/>
              <a:t>Some unemployed people were criticised for treating unemployment like a holiday for the first few weeks</a:t>
            </a:r>
          </a:p>
          <a:p>
            <a:pPr marL="0" indent="0">
              <a:buNone/>
            </a:pPr>
            <a:endParaRPr lang="en-GB" dirty="0"/>
          </a:p>
        </p:txBody>
      </p:sp>
    </p:spTree>
    <p:extLst>
      <p:ext uri="{BB962C8B-B14F-4D97-AF65-F5344CB8AC3E}">
        <p14:creationId xmlns:p14="http://schemas.microsoft.com/office/powerpoint/2010/main" val="1452041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739</Words>
  <Application>Microsoft Office PowerPoint</Application>
  <PresentationFormat>On-screen Show (4:3)</PresentationFormat>
  <Paragraphs>48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Revision – The Depression</vt:lpstr>
      <vt:lpstr>The Depression 1929-39</vt:lpstr>
      <vt:lpstr>PowerPoint Presentation</vt:lpstr>
      <vt:lpstr>The Means Test 1932 The Means Test was very unpopular for a number of reasons:  </vt:lpstr>
      <vt:lpstr>Effects</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 – The Depression</dc:title>
  <dc:creator>sd-scott</dc:creator>
  <cp:lastModifiedBy>sd-scott</cp:lastModifiedBy>
  <cp:revision>3</cp:revision>
  <dcterms:created xsi:type="dcterms:W3CDTF">2012-05-25T09:59:04Z</dcterms:created>
  <dcterms:modified xsi:type="dcterms:W3CDTF">2012-05-25T14:13:20Z</dcterms:modified>
</cp:coreProperties>
</file>