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361" r:id="rId2"/>
    <p:sldId id="256" r:id="rId3"/>
    <p:sldId id="343" r:id="rId4"/>
    <p:sldId id="258" r:id="rId5"/>
    <p:sldId id="357" r:id="rId6"/>
    <p:sldId id="358" r:id="rId7"/>
    <p:sldId id="359" r:id="rId8"/>
    <p:sldId id="360" r:id="rId9"/>
    <p:sldId id="365" r:id="rId10"/>
    <p:sldId id="366" r:id="rId11"/>
    <p:sldId id="368" r:id="rId12"/>
    <p:sldId id="369" r:id="rId13"/>
    <p:sldId id="370" r:id="rId14"/>
    <p:sldId id="356" r:id="rId15"/>
    <p:sldId id="363" r:id="rId16"/>
    <p:sldId id="364" r:id="rId17"/>
  </p:sldIdLst>
  <p:sldSz cx="9144000" cy="6858000" type="screen4x3"/>
  <p:notesSz cx="9926638" cy="1435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r Watkins" initials="MW" lastIdx="1" clrIdx="0">
    <p:extLst>
      <p:ext uri="{19B8F6BF-5375-455C-9EA6-DF929625EA0E}">
        <p15:presenceInfo xmlns:p15="http://schemas.microsoft.com/office/powerpoint/2012/main" userId="S-1-5-21-2671061539-2685327972-3567550601-89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47" autoAdjust="0"/>
    <p:restoredTop sz="86738" autoAdjust="0"/>
  </p:normalViewPr>
  <p:slideViewPr>
    <p:cSldViewPr snapToGrid="0">
      <p:cViewPr varScale="1">
        <p:scale>
          <a:sx n="94" d="100"/>
          <a:sy n="94" d="100"/>
        </p:scale>
        <p:origin x="690" y="90"/>
      </p:cViewPr>
      <p:guideLst/>
    </p:cSldViewPr>
  </p:slideViewPr>
  <p:notesTextViewPr>
    <p:cViewPr>
      <p:scale>
        <a:sx n="1" d="1"/>
        <a:sy n="1" d="1"/>
      </p:scale>
      <p:origin x="0" y="0"/>
    </p:cViewPr>
  </p:notesTextViewPr>
  <p:notesViewPr>
    <p:cSldViewPr snapToGrid="0">
      <p:cViewPr varScale="1">
        <p:scale>
          <a:sx n="123" d="100"/>
          <a:sy n="123" d="100"/>
        </p:scale>
        <p:origin x="4974"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56"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F9B73E70-CEBA-4F71-B861-FAE46809BC0F}"/>
              </a:ext>
            </a:extLst>
          </p:cNvPr>
          <p:cNvSpPr>
            <a:spLocks noGrp="1"/>
          </p:cNvSpPr>
          <p:nvPr>
            <p:ph type="hdr" sz="quarter"/>
          </p:nvPr>
        </p:nvSpPr>
        <p:spPr>
          <a:xfrm>
            <a:off x="5" y="4"/>
            <a:ext cx="4301543" cy="720280"/>
          </a:xfrm>
          <a:prstGeom prst="rect">
            <a:avLst/>
          </a:prstGeom>
        </p:spPr>
        <p:txBody>
          <a:bodyPr vert="horz" lIns="132770" tIns="66385" rIns="132770" bIns="66385" rtlCol="0"/>
          <a:lstStyle>
            <a:lvl1pPr algn="l">
              <a:defRPr sz="1700"/>
            </a:lvl1pPr>
          </a:lstStyle>
          <a:p>
            <a:endParaRPr lang="en-GB"/>
          </a:p>
        </p:txBody>
      </p:sp>
      <p:sp>
        <p:nvSpPr>
          <p:cNvPr id="3" name="Date Placeholder 2">
            <a:extLst>
              <a:ext uri="{FF2B5EF4-FFF2-40B4-BE49-F238E27FC236}">
                <a16:creationId xmlns="" xmlns:a16="http://schemas.microsoft.com/office/drawing/2014/main" id="{7FF3EAC2-C9B8-42CC-B134-A7C7D52452F7}"/>
              </a:ext>
            </a:extLst>
          </p:cNvPr>
          <p:cNvSpPr>
            <a:spLocks noGrp="1"/>
          </p:cNvSpPr>
          <p:nvPr>
            <p:ph type="dt" sz="quarter" idx="1"/>
          </p:nvPr>
        </p:nvSpPr>
        <p:spPr>
          <a:xfrm>
            <a:off x="5622803" y="4"/>
            <a:ext cx="4301543" cy="720280"/>
          </a:xfrm>
          <a:prstGeom prst="rect">
            <a:avLst/>
          </a:prstGeom>
        </p:spPr>
        <p:txBody>
          <a:bodyPr vert="horz" lIns="132770" tIns="66385" rIns="132770" bIns="66385" rtlCol="0"/>
          <a:lstStyle>
            <a:lvl1pPr algn="r">
              <a:defRPr sz="1700"/>
            </a:lvl1pPr>
          </a:lstStyle>
          <a:p>
            <a:fld id="{17B008C2-DE68-4EED-A73C-D930EEA2DB68}" type="datetimeFigureOut">
              <a:rPr lang="en-GB" smtClean="0"/>
              <a:t>04/10/2017</a:t>
            </a:fld>
            <a:endParaRPr lang="en-GB"/>
          </a:p>
        </p:txBody>
      </p:sp>
      <p:sp>
        <p:nvSpPr>
          <p:cNvPr id="4" name="Footer Placeholder 3">
            <a:extLst>
              <a:ext uri="{FF2B5EF4-FFF2-40B4-BE49-F238E27FC236}">
                <a16:creationId xmlns="" xmlns:a16="http://schemas.microsoft.com/office/drawing/2014/main" id="{C0B93677-75AE-428D-BB2C-D3A26C27C61A}"/>
              </a:ext>
            </a:extLst>
          </p:cNvPr>
          <p:cNvSpPr>
            <a:spLocks noGrp="1"/>
          </p:cNvSpPr>
          <p:nvPr>
            <p:ph type="ftr" sz="quarter" idx="2"/>
          </p:nvPr>
        </p:nvSpPr>
        <p:spPr>
          <a:xfrm>
            <a:off x="5" y="13635484"/>
            <a:ext cx="4301543" cy="720279"/>
          </a:xfrm>
          <a:prstGeom prst="rect">
            <a:avLst/>
          </a:prstGeom>
        </p:spPr>
        <p:txBody>
          <a:bodyPr vert="horz" lIns="132770" tIns="66385" rIns="132770" bIns="66385" rtlCol="0" anchor="b"/>
          <a:lstStyle>
            <a:lvl1pPr algn="l">
              <a:defRPr sz="1700"/>
            </a:lvl1pPr>
          </a:lstStyle>
          <a:p>
            <a:endParaRPr lang="en-GB"/>
          </a:p>
        </p:txBody>
      </p:sp>
      <p:sp>
        <p:nvSpPr>
          <p:cNvPr id="5" name="Slide Number Placeholder 4">
            <a:extLst>
              <a:ext uri="{FF2B5EF4-FFF2-40B4-BE49-F238E27FC236}">
                <a16:creationId xmlns="" xmlns:a16="http://schemas.microsoft.com/office/drawing/2014/main" id="{3A1A4D15-7A27-4F42-B609-857459C9A87F}"/>
              </a:ext>
            </a:extLst>
          </p:cNvPr>
          <p:cNvSpPr>
            <a:spLocks noGrp="1"/>
          </p:cNvSpPr>
          <p:nvPr>
            <p:ph type="sldNum" sz="quarter" idx="3"/>
          </p:nvPr>
        </p:nvSpPr>
        <p:spPr>
          <a:xfrm>
            <a:off x="5622803" y="13635484"/>
            <a:ext cx="4301543" cy="720279"/>
          </a:xfrm>
          <a:prstGeom prst="rect">
            <a:avLst/>
          </a:prstGeom>
        </p:spPr>
        <p:txBody>
          <a:bodyPr vert="horz" lIns="132770" tIns="66385" rIns="132770" bIns="66385" rtlCol="0" anchor="b"/>
          <a:lstStyle>
            <a:lvl1pPr algn="r">
              <a:defRPr sz="1700"/>
            </a:lvl1pPr>
          </a:lstStyle>
          <a:p>
            <a:fld id="{84A3ACE9-8B21-49B2-97BD-B12A9F369D59}" type="slidenum">
              <a:rPr lang="en-GB" smtClean="0"/>
              <a:t>‹#›</a:t>
            </a:fld>
            <a:endParaRPr lang="en-GB"/>
          </a:p>
        </p:txBody>
      </p:sp>
    </p:spTree>
    <p:extLst>
      <p:ext uri="{BB962C8B-B14F-4D97-AF65-F5344CB8AC3E}">
        <p14:creationId xmlns:p14="http://schemas.microsoft.com/office/powerpoint/2010/main" val="2175257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4"/>
            <a:ext cx="4301543" cy="720280"/>
          </a:xfrm>
          <a:prstGeom prst="rect">
            <a:avLst/>
          </a:prstGeom>
        </p:spPr>
        <p:txBody>
          <a:bodyPr vert="horz" lIns="132770" tIns="66385" rIns="132770" bIns="66385" rtlCol="0"/>
          <a:lstStyle>
            <a:lvl1pPr algn="l">
              <a:defRPr sz="1700"/>
            </a:lvl1pPr>
          </a:lstStyle>
          <a:p>
            <a:endParaRPr lang="en-GB"/>
          </a:p>
        </p:txBody>
      </p:sp>
      <p:sp>
        <p:nvSpPr>
          <p:cNvPr id="3" name="Date Placeholder 2"/>
          <p:cNvSpPr>
            <a:spLocks noGrp="1"/>
          </p:cNvSpPr>
          <p:nvPr>
            <p:ph type="dt" idx="1"/>
          </p:nvPr>
        </p:nvSpPr>
        <p:spPr>
          <a:xfrm>
            <a:off x="5622803" y="4"/>
            <a:ext cx="4301543" cy="720280"/>
          </a:xfrm>
          <a:prstGeom prst="rect">
            <a:avLst/>
          </a:prstGeom>
        </p:spPr>
        <p:txBody>
          <a:bodyPr vert="horz" lIns="132770" tIns="66385" rIns="132770" bIns="66385" rtlCol="0"/>
          <a:lstStyle>
            <a:lvl1pPr algn="r">
              <a:defRPr sz="1700"/>
            </a:lvl1pPr>
          </a:lstStyle>
          <a:p>
            <a:fld id="{A6FC8EC2-DC47-44E6-B97E-9ADEC239F864}" type="datetimeFigureOut">
              <a:rPr lang="en-GB" smtClean="0"/>
              <a:t>04/10/2017</a:t>
            </a:fld>
            <a:endParaRPr lang="en-GB"/>
          </a:p>
        </p:txBody>
      </p:sp>
      <p:sp>
        <p:nvSpPr>
          <p:cNvPr id="4" name="Slide Image Placeholder 3"/>
          <p:cNvSpPr>
            <a:spLocks noGrp="1" noRot="1" noChangeAspect="1"/>
          </p:cNvSpPr>
          <p:nvPr>
            <p:ph type="sldImg" idx="2"/>
          </p:nvPr>
        </p:nvSpPr>
        <p:spPr>
          <a:xfrm>
            <a:off x="1733550" y="1795463"/>
            <a:ext cx="6459538" cy="4843462"/>
          </a:xfrm>
          <a:prstGeom prst="rect">
            <a:avLst/>
          </a:prstGeom>
          <a:noFill/>
          <a:ln w="12700">
            <a:solidFill>
              <a:prstClr val="black"/>
            </a:solidFill>
          </a:ln>
        </p:spPr>
        <p:txBody>
          <a:bodyPr vert="horz" lIns="132770" tIns="66385" rIns="132770" bIns="66385" rtlCol="0" anchor="ctr"/>
          <a:lstStyle/>
          <a:p>
            <a:endParaRPr lang="en-GB"/>
          </a:p>
        </p:txBody>
      </p:sp>
      <p:sp>
        <p:nvSpPr>
          <p:cNvPr id="5" name="Notes Placeholder 4"/>
          <p:cNvSpPr>
            <a:spLocks noGrp="1"/>
          </p:cNvSpPr>
          <p:nvPr>
            <p:ph type="body" sz="quarter" idx="3"/>
          </p:nvPr>
        </p:nvSpPr>
        <p:spPr>
          <a:xfrm>
            <a:off x="992665" y="6908713"/>
            <a:ext cx="7941310" cy="5652582"/>
          </a:xfrm>
          <a:prstGeom prst="rect">
            <a:avLst/>
          </a:prstGeom>
        </p:spPr>
        <p:txBody>
          <a:bodyPr vert="horz" lIns="132770" tIns="66385" rIns="132770" bIns="6638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5" y="13635484"/>
            <a:ext cx="4301543" cy="720279"/>
          </a:xfrm>
          <a:prstGeom prst="rect">
            <a:avLst/>
          </a:prstGeom>
        </p:spPr>
        <p:txBody>
          <a:bodyPr vert="horz" lIns="132770" tIns="66385" rIns="132770" bIns="66385" rtlCol="0" anchor="b"/>
          <a:lstStyle>
            <a:lvl1pPr algn="l">
              <a:defRPr sz="1700"/>
            </a:lvl1pPr>
          </a:lstStyle>
          <a:p>
            <a:endParaRPr lang="en-GB"/>
          </a:p>
        </p:txBody>
      </p:sp>
      <p:sp>
        <p:nvSpPr>
          <p:cNvPr id="7" name="Slide Number Placeholder 6"/>
          <p:cNvSpPr>
            <a:spLocks noGrp="1"/>
          </p:cNvSpPr>
          <p:nvPr>
            <p:ph type="sldNum" sz="quarter" idx="5"/>
          </p:nvPr>
        </p:nvSpPr>
        <p:spPr>
          <a:xfrm>
            <a:off x="5622803" y="13635484"/>
            <a:ext cx="4301543" cy="720279"/>
          </a:xfrm>
          <a:prstGeom prst="rect">
            <a:avLst/>
          </a:prstGeom>
        </p:spPr>
        <p:txBody>
          <a:bodyPr vert="horz" lIns="132770" tIns="66385" rIns="132770" bIns="66385" rtlCol="0" anchor="b"/>
          <a:lstStyle>
            <a:lvl1pPr algn="r">
              <a:defRPr sz="1700"/>
            </a:lvl1pPr>
          </a:lstStyle>
          <a:p>
            <a:fld id="{61CEF993-76C2-4C83-851F-8A5F5791BC62}" type="slidenum">
              <a:rPr lang="en-GB" smtClean="0"/>
              <a:t>‹#›</a:t>
            </a:fld>
            <a:endParaRPr lang="en-GB"/>
          </a:p>
        </p:txBody>
      </p:sp>
    </p:spTree>
    <p:extLst>
      <p:ext uri="{BB962C8B-B14F-4D97-AF65-F5344CB8AC3E}">
        <p14:creationId xmlns:p14="http://schemas.microsoft.com/office/powerpoint/2010/main" val="961618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CEF993-76C2-4C83-851F-8A5F5791BC62}" type="slidenum">
              <a:rPr lang="en-GB" smtClean="0"/>
              <a:t>10</a:t>
            </a:fld>
            <a:endParaRPr lang="en-GB"/>
          </a:p>
        </p:txBody>
      </p:sp>
    </p:spTree>
    <p:extLst>
      <p:ext uri="{BB962C8B-B14F-4D97-AF65-F5344CB8AC3E}">
        <p14:creationId xmlns:p14="http://schemas.microsoft.com/office/powerpoint/2010/main" val="2082005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CEF993-76C2-4C83-851F-8A5F5791BC62}" type="slidenum">
              <a:rPr lang="en-GB" smtClean="0"/>
              <a:t>11</a:t>
            </a:fld>
            <a:endParaRPr lang="en-GB"/>
          </a:p>
        </p:txBody>
      </p:sp>
    </p:spTree>
    <p:extLst>
      <p:ext uri="{BB962C8B-B14F-4D97-AF65-F5344CB8AC3E}">
        <p14:creationId xmlns:p14="http://schemas.microsoft.com/office/powerpoint/2010/main" val="21448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CEF993-76C2-4C83-851F-8A5F5791BC62}" type="slidenum">
              <a:rPr lang="en-GB" smtClean="0"/>
              <a:t>12</a:t>
            </a:fld>
            <a:endParaRPr lang="en-GB"/>
          </a:p>
        </p:txBody>
      </p:sp>
    </p:spTree>
    <p:extLst>
      <p:ext uri="{BB962C8B-B14F-4D97-AF65-F5344CB8AC3E}">
        <p14:creationId xmlns:p14="http://schemas.microsoft.com/office/powerpoint/2010/main" val="2461298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CEF993-76C2-4C83-851F-8A5F5791BC62}" type="slidenum">
              <a:rPr lang="en-GB" smtClean="0"/>
              <a:t>13</a:t>
            </a:fld>
            <a:endParaRPr lang="en-GB"/>
          </a:p>
        </p:txBody>
      </p:sp>
    </p:spTree>
    <p:extLst>
      <p:ext uri="{BB962C8B-B14F-4D97-AF65-F5344CB8AC3E}">
        <p14:creationId xmlns:p14="http://schemas.microsoft.com/office/powerpoint/2010/main" val="3764813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CEF993-76C2-4C83-851F-8A5F5791BC62}" type="slidenum">
              <a:rPr lang="en-GB" smtClean="0"/>
              <a:t>14</a:t>
            </a:fld>
            <a:endParaRPr lang="en-GB"/>
          </a:p>
        </p:txBody>
      </p:sp>
    </p:spTree>
    <p:extLst>
      <p:ext uri="{BB962C8B-B14F-4D97-AF65-F5344CB8AC3E}">
        <p14:creationId xmlns:p14="http://schemas.microsoft.com/office/powerpoint/2010/main" val="2448022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solidFill>
            <a:schemeClr val="accent5">
              <a:lumMod val="40000"/>
              <a:lumOff val="60000"/>
            </a:schemeClr>
          </a:solidFill>
          <a:ln>
            <a:solidFill>
              <a:schemeClr val="tx1"/>
            </a:solidFill>
          </a:ln>
        </p:spPr>
        <p:style>
          <a:lnRef idx="2">
            <a:schemeClr val="dk1"/>
          </a:lnRef>
          <a:fillRef idx="1">
            <a:schemeClr val="lt1"/>
          </a:fillRef>
          <a:effectRef idx="0">
            <a:schemeClr val="dk1"/>
          </a:effectRef>
          <a:fontRef idx="minor">
            <a:schemeClr val="dk1"/>
          </a:fontRef>
        </p:style>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solidFill>
            <a:schemeClr val="accent5">
              <a:lumMod val="20000"/>
              <a:lumOff val="80000"/>
            </a:schemeClr>
          </a:solidFill>
          <a:ln>
            <a:solidFill>
              <a:schemeClr val="tx1"/>
            </a:solidFill>
          </a:ln>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38A0BC-6BF2-424F-AB62-4BD74E144EA8}" type="datetimeFigureOut">
              <a:rPr lang="en-GB" smtClean="0"/>
              <a:t>04/10/2017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C0039B-0144-4611-8C4D-5D9079A65197}" type="slidenum">
              <a:rPr lang="en-GB" smtClean="0"/>
              <a:t>‹#›</a:t>
            </a:fld>
            <a:endParaRPr lang="en-GB"/>
          </a:p>
        </p:txBody>
      </p:sp>
    </p:spTree>
    <p:extLst>
      <p:ext uri="{BB962C8B-B14F-4D97-AF65-F5344CB8AC3E}">
        <p14:creationId xmlns:p14="http://schemas.microsoft.com/office/powerpoint/2010/main" val="1110493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38A0BC-6BF2-424F-AB62-4BD74E144EA8}" type="datetimeFigureOut">
              <a:rPr lang="en-GB" smtClean="0"/>
              <a:t>04/10/2017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C0039B-0144-4611-8C4D-5D9079A65197}" type="slidenum">
              <a:rPr lang="en-GB" smtClean="0"/>
              <a:t>‹#›</a:t>
            </a:fld>
            <a:endParaRPr lang="en-GB"/>
          </a:p>
        </p:txBody>
      </p:sp>
    </p:spTree>
    <p:extLst>
      <p:ext uri="{BB962C8B-B14F-4D97-AF65-F5344CB8AC3E}">
        <p14:creationId xmlns:p14="http://schemas.microsoft.com/office/powerpoint/2010/main" val="8672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38A0BC-6BF2-424F-AB62-4BD74E144EA8}" type="datetimeFigureOut">
              <a:rPr lang="en-GB" smtClean="0"/>
              <a:t>04/10/2017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C0039B-0144-4611-8C4D-5D9079A65197}" type="slidenum">
              <a:rPr lang="en-GB" smtClean="0"/>
              <a:t>‹#›</a:t>
            </a:fld>
            <a:endParaRPr lang="en-GB"/>
          </a:p>
        </p:txBody>
      </p:sp>
    </p:spTree>
    <p:extLst>
      <p:ext uri="{BB962C8B-B14F-4D97-AF65-F5344CB8AC3E}">
        <p14:creationId xmlns:p14="http://schemas.microsoft.com/office/powerpoint/2010/main" val="4154815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38783"/>
          </a:xfrm>
          <a:solidFill>
            <a:schemeClr val="accent5">
              <a:lumMod val="40000"/>
              <a:lumOff val="60000"/>
            </a:schemeClr>
          </a:solidFill>
          <a:ln>
            <a:solidFill>
              <a:schemeClr val="tx1"/>
            </a:solidFill>
          </a:ln>
        </p:spPr>
        <p:txBody>
          <a:bodyPr/>
          <a:lstStyle/>
          <a:p>
            <a:r>
              <a:rPr lang="en-US" dirty="0"/>
              <a:t>Click to edit Master title style</a:t>
            </a:r>
          </a:p>
        </p:txBody>
      </p:sp>
      <p:sp>
        <p:nvSpPr>
          <p:cNvPr id="3" name="Content Placeholder 2"/>
          <p:cNvSpPr>
            <a:spLocks noGrp="1"/>
          </p:cNvSpPr>
          <p:nvPr>
            <p:ph idx="1"/>
          </p:nvPr>
        </p:nvSpPr>
        <p:spPr>
          <a:xfrm>
            <a:off x="628650" y="1787769"/>
            <a:ext cx="7886700" cy="444780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E38A0BC-6BF2-424F-AB62-4BD74E144EA8}" type="datetimeFigureOut">
              <a:rPr lang="en-GB" smtClean="0"/>
              <a:t>04/10/2017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C0039B-0144-4611-8C4D-5D9079A65197}" type="slidenum">
              <a:rPr lang="en-GB" smtClean="0"/>
              <a:t>‹#›</a:t>
            </a:fld>
            <a:endParaRPr lang="en-GB"/>
          </a:p>
        </p:txBody>
      </p:sp>
    </p:spTree>
    <p:extLst>
      <p:ext uri="{BB962C8B-B14F-4D97-AF65-F5344CB8AC3E}">
        <p14:creationId xmlns:p14="http://schemas.microsoft.com/office/powerpoint/2010/main" val="234797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38A0BC-6BF2-424F-AB62-4BD74E144EA8}" type="datetimeFigureOut">
              <a:rPr lang="en-GB" smtClean="0"/>
              <a:t>04/10/2017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C0039B-0144-4611-8C4D-5D9079A65197}" type="slidenum">
              <a:rPr lang="en-GB" smtClean="0"/>
              <a:t>‹#›</a:t>
            </a:fld>
            <a:endParaRPr lang="en-GB"/>
          </a:p>
        </p:txBody>
      </p:sp>
    </p:spTree>
    <p:extLst>
      <p:ext uri="{BB962C8B-B14F-4D97-AF65-F5344CB8AC3E}">
        <p14:creationId xmlns:p14="http://schemas.microsoft.com/office/powerpoint/2010/main" val="243826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38A0BC-6BF2-424F-AB62-4BD74E144EA8}" type="datetimeFigureOut">
              <a:rPr lang="en-GB" smtClean="0"/>
              <a:t>04/10/2017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C0039B-0144-4611-8C4D-5D9079A65197}" type="slidenum">
              <a:rPr lang="en-GB" smtClean="0"/>
              <a:t>‹#›</a:t>
            </a:fld>
            <a:endParaRPr lang="en-GB"/>
          </a:p>
        </p:txBody>
      </p:sp>
    </p:spTree>
    <p:extLst>
      <p:ext uri="{BB962C8B-B14F-4D97-AF65-F5344CB8AC3E}">
        <p14:creationId xmlns:p14="http://schemas.microsoft.com/office/powerpoint/2010/main" val="210892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38A0BC-6BF2-424F-AB62-4BD74E144EA8}" type="datetimeFigureOut">
              <a:rPr lang="en-GB" smtClean="0"/>
              <a:t>04/10/2017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C0039B-0144-4611-8C4D-5D9079A65197}" type="slidenum">
              <a:rPr lang="en-GB" smtClean="0"/>
              <a:t>‹#›</a:t>
            </a:fld>
            <a:endParaRPr lang="en-GB"/>
          </a:p>
        </p:txBody>
      </p:sp>
    </p:spTree>
    <p:extLst>
      <p:ext uri="{BB962C8B-B14F-4D97-AF65-F5344CB8AC3E}">
        <p14:creationId xmlns:p14="http://schemas.microsoft.com/office/powerpoint/2010/main" val="1190760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38A0BC-6BF2-424F-AB62-4BD74E144EA8}" type="datetimeFigureOut">
              <a:rPr lang="en-GB" smtClean="0"/>
              <a:t>04/10/2017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EC0039B-0144-4611-8C4D-5D9079A65197}" type="slidenum">
              <a:rPr lang="en-GB" smtClean="0"/>
              <a:t>‹#›</a:t>
            </a:fld>
            <a:endParaRPr lang="en-GB"/>
          </a:p>
        </p:txBody>
      </p:sp>
    </p:spTree>
    <p:extLst>
      <p:ext uri="{BB962C8B-B14F-4D97-AF65-F5344CB8AC3E}">
        <p14:creationId xmlns:p14="http://schemas.microsoft.com/office/powerpoint/2010/main" val="882812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38A0BC-6BF2-424F-AB62-4BD74E144EA8}" type="datetimeFigureOut">
              <a:rPr lang="en-GB" smtClean="0"/>
              <a:t>04/10/2017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EC0039B-0144-4611-8C4D-5D9079A65197}" type="slidenum">
              <a:rPr lang="en-GB" smtClean="0"/>
              <a:t>‹#›</a:t>
            </a:fld>
            <a:endParaRPr lang="en-GB"/>
          </a:p>
        </p:txBody>
      </p:sp>
    </p:spTree>
    <p:extLst>
      <p:ext uri="{BB962C8B-B14F-4D97-AF65-F5344CB8AC3E}">
        <p14:creationId xmlns:p14="http://schemas.microsoft.com/office/powerpoint/2010/main" val="1755029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38A0BC-6BF2-424F-AB62-4BD74E144EA8}" type="datetimeFigureOut">
              <a:rPr lang="en-GB" smtClean="0"/>
              <a:t>04/10/2017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C0039B-0144-4611-8C4D-5D9079A65197}" type="slidenum">
              <a:rPr lang="en-GB" smtClean="0"/>
              <a:t>‹#›</a:t>
            </a:fld>
            <a:endParaRPr lang="en-GB"/>
          </a:p>
        </p:txBody>
      </p:sp>
    </p:spTree>
    <p:extLst>
      <p:ext uri="{BB962C8B-B14F-4D97-AF65-F5344CB8AC3E}">
        <p14:creationId xmlns:p14="http://schemas.microsoft.com/office/powerpoint/2010/main" val="931947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38A0BC-6BF2-424F-AB62-4BD74E144EA8}" type="datetimeFigureOut">
              <a:rPr lang="en-GB" smtClean="0"/>
              <a:t>04/10/2017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C0039B-0144-4611-8C4D-5D9079A65197}" type="slidenum">
              <a:rPr lang="en-GB" smtClean="0"/>
              <a:t>‹#›</a:t>
            </a:fld>
            <a:endParaRPr lang="en-GB"/>
          </a:p>
        </p:txBody>
      </p:sp>
    </p:spTree>
    <p:extLst>
      <p:ext uri="{BB962C8B-B14F-4D97-AF65-F5344CB8AC3E}">
        <p14:creationId xmlns:p14="http://schemas.microsoft.com/office/powerpoint/2010/main" val="3929351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38A0BC-6BF2-424F-AB62-4BD74E144EA8}" type="datetimeFigureOut">
              <a:rPr lang="en-GB" smtClean="0"/>
              <a:t>04/10/2017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C0039B-0144-4611-8C4D-5D9079A65197}" type="slidenum">
              <a:rPr lang="en-GB" smtClean="0"/>
              <a:t>‹#›</a:t>
            </a:fld>
            <a:endParaRPr lang="en-GB"/>
          </a:p>
        </p:txBody>
      </p:sp>
    </p:spTree>
    <p:extLst>
      <p:ext uri="{BB962C8B-B14F-4D97-AF65-F5344CB8AC3E}">
        <p14:creationId xmlns:p14="http://schemas.microsoft.com/office/powerpoint/2010/main" val="6361662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521682-0D73-4030-A7FE-2E45201AF6F9}"/>
              </a:ext>
            </a:extLst>
          </p:cNvPr>
          <p:cNvSpPr>
            <a:spLocks noGrp="1"/>
          </p:cNvSpPr>
          <p:nvPr>
            <p:ph type="title"/>
          </p:nvPr>
        </p:nvSpPr>
        <p:spPr>
          <a:xfrm>
            <a:off x="628650" y="365127"/>
            <a:ext cx="7886700" cy="638783"/>
          </a:xfrm>
        </p:spPr>
        <p:txBody>
          <a:bodyPr>
            <a:noAutofit/>
          </a:bodyPr>
          <a:lstStyle/>
          <a:p>
            <a:r>
              <a:rPr lang="en-GB" sz="2400" b="1" dirty="0"/>
              <a:t>Title: </a:t>
            </a:r>
            <a:r>
              <a:rPr lang="en-GB" sz="2400" dirty="0" smtClean="0"/>
              <a:t>Religion, Renewal and Choice</a:t>
            </a:r>
            <a:endParaRPr lang="en-GB" sz="2400" dirty="0"/>
          </a:p>
        </p:txBody>
      </p:sp>
      <p:sp>
        <p:nvSpPr>
          <p:cNvPr id="5" name="Title 1">
            <a:extLst>
              <a:ext uri="{FF2B5EF4-FFF2-40B4-BE49-F238E27FC236}">
                <a16:creationId xmlns="" xmlns:a16="http://schemas.microsoft.com/office/drawing/2014/main" id="{3F05FFC7-BCC6-4FF5-BC4E-E6018C75B310}"/>
              </a:ext>
            </a:extLst>
          </p:cNvPr>
          <p:cNvSpPr txBox="1">
            <a:spLocks/>
          </p:cNvSpPr>
          <p:nvPr/>
        </p:nvSpPr>
        <p:spPr>
          <a:xfrm>
            <a:off x="628650" y="1076449"/>
            <a:ext cx="7886700" cy="58471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b="1" dirty="0"/>
              <a:t>Task</a:t>
            </a:r>
            <a:r>
              <a:rPr lang="en-GB" sz="1600" dirty="0"/>
              <a:t>: </a:t>
            </a:r>
            <a:r>
              <a:rPr lang="en-GB" sz="1600" dirty="0" smtClean="0"/>
              <a:t>Can you define these words.</a:t>
            </a:r>
            <a:endParaRPr lang="en-GB" sz="1600" dirty="0"/>
          </a:p>
        </p:txBody>
      </p:sp>
      <p:sp>
        <p:nvSpPr>
          <p:cNvPr id="4" name="TextBox 3"/>
          <p:cNvSpPr txBox="1"/>
          <p:nvPr/>
        </p:nvSpPr>
        <p:spPr>
          <a:xfrm>
            <a:off x="6979238" y="2072831"/>
            <a:ext cx="1536112" cy="923330"/>
          </a:xfrm>
          <a:prstGeom prst="rect">
            <a:avLst/>
          </a:prstGeom>
          <a:noFill/>
        </p:spPr>
        <p:txBody>
          <a:bodyPr wrap="square" rtlCol="0">
            <a:spAutoFit/>
          </a:bodyPr>
          <a:lstStyle/>
          <a:p>
            <a:pPr algn="ctr"/>
            <a:r>
              <a:rPr lang="en-GB" dirty="0" smtClean="0"/>
              <a:t>Vicarious Religion</a:t>
            </a:r>
          </a:p>
          <a:p>
            <a:pPr algn="ctr"/>
            <a:endParaRPr lang="en-GB" dirty="0"/>
          </a:p>
        </p:txBody>
      </p:sp>
      <p:sp>
        <p:nvSpPr>
          <p:cNvPr id="3" name="Rectangle 2"/>
          <p:cNvSpPr/>
          <p:nvPr/>
        </p:nvSpPr>
        <p:spPr>
          <a:xfrm>
            <a:off x="1197409" y="2940265"/>
            <a:ext cx="1981633" cy="369332"/>
          </a:xfrm>
          <a:prstGeom prst="rect">
            <a:avLst/>
          </a:prstGeom>
        </p:spPr>
        <p:txBody>
          <a:bodyPr wrap="none">
            <a:spAutoFit/>
          </a:bodyPr>
          <a:lstStyle/>
          <a:p>
            <a:r>
              <a:rPr lang="en-GB" dirty="0"/>
              <a:t>Privatised Religion</a:t>
            </a:r>
          </a:p>
        </p:txBody>
      </p:sp>
      <p:sp>
        <p:nvSpPr>
          <p:cNvPr id="6" name="Rectangle 5"/>
          <p:cNvSpPr/>
          <p:nvPr/>
        </p:nvSpPr>
        <p:spPr>
          <a:xfrm>
            <a:off x="483126" y="1873981"/>
            <a:ext cx="1462260" cy="369332"/>
          </a:xfrm>
          <a:prstGeom prst="rect">
            <a:avLst/>
          </a:prstGeom>
        </p:spPr>
        <p:txBody>
          <a:bodyPr wrap="none">
            <a:spAutoFit/>
          </a:bodyPr>
          <a:lstStyle/>
          <a:p>
            <a:r>
              <a:rPr lang="en-GB" dirty="0"/>
              <a:t>Individualism</a:t>
            </a:r>
          </a:p>
        </p:txBody>
      </p:sp>
      <p:sp>
        <p:nvSpPr>
          <p:cNvPr id="7" name="Rectangle 6"/>
          <p:cNvSpPr/>
          <p:nvPr/>
        </p:nvSpPr>
        <p:spPr>
          <a:xfrm>
            <a:off x="83985" y="3426756"/>
            <a:ext cx="1712041" cy="923330"/>
          </a:xfrm>
          <a:prstGeom prst="rect">
            <a:avLst/>
          </a:prstGeom>
        </p:spPr>
        <p:txBody>
          <a:bodyPr wrap="square">
            <a:spAutoFit/>
          </a:bodyPr>
          <a:lstStyle/>
          <a:p>
            <a:pPr algn="ctr"/>
            <a:r>
              <a:rPr lang="en-GB" dirty="0"/>
              <a:t>Consumption versus Obligation</a:t>
            </a:r>
          </a:p>
        </p:txBody>
      </p:sp>
      <p:sp>
        <p:nvSpPr>
          <p:cNvPr id="8" name="Rectangle 7"/>
          <p:cNvSpPr/>
          <p:nvPr/>
        </p:nvSpPr>
        <p:spPr>
          <a:xfrm>
            <a:off x="4298231" y="6159712"/>
            <a:ext cx="1491114" cy="369332"/>
          </a:xfrm>
          <a:prstGeom prst="rect">
            <a:avLst/>
          </a:prstGeom>
        </p:spPr>
        <p:txBody>
          <a:bodyPr wrap="none">
            <a:spAutoFit/>
          </a:bodyPr>
          <a:lstStyle/>
          <a:p>
            <a:r>
              <a:rPr lang="en-GB" dirty="0"/>
              <a:t>Holistic </a:t>
            </a:r>
            <a:r>
              <a:rPr lang="en-GB" dirty="0" err="1"/>
              <a:t>Mileu</a:t>
            </a:r>
            <a:endParaRPr lang="en-GB" dirty="0"/>
          </a:p>
        </p:txBody>
      </p:sp>
      <p:sp>
        <p:nvSpPr>
          <p:cNvPr id="9" name="Rectangle 8"/>
          <p:cNvSpPr/>
          <p:nvPr/>
        </p:nvSpPr>
        <p:spPr>
          <a:xfrm>
            <a:off x="2674340" y="4415147"/>
            <a:ext cx="2464136" cy="369332"/>
          </a:xfrm>
          <a:prstGeom prst="rect">
            <a:avLst/>
          </a:prstGeom>
        </p:spPr>
        <p:txBody>
          <a:bodyPr wrap="none">
            <a:spAutoFit/>
          </a:bodyPr>
          <a:lstStyle/>
          <a:p>
            <a:r>
              <a:rPr lang="en-GB" dirty="0"/>
              <a:t>Congregational domain</a:t>
            </a:r>
          </a:p>
        </p:txBody>
      </p:sp>
      <p:sp>
        <p:nvSpPr>
          <p:cNvPr id="10" name="Rectangle 9"/>
          <p:cNvSpPr/>
          <p:nvPr/>
        </p:nvSpPr>
        <p:spPr>
          <a:xfrm>
            <a:off x="619221" y="5129096"/>
            <a:ext cx="726481" cy="369332"/>
          </a:xfrm>
          <a:prstGeom prst="rect">
            <a:avLst/>
          </a:prstGeom>
        </p:spPr>
        <p:txBody>
          <a:bodyPr wrap="none">
            <a:spAutoFit/>
          </a:bodyPr>
          <a:lstStyle/>
          <a:p>
            <a:r>
              <a:rPr lang="en-GB" dirty="0" smtClean="0"/>
              <a:t>Davie</a:t>
            </a:r>
            <a:endParaRPr lang="en-GB" dirty="0"/>
          </a:p>
        </p:txBody>
      </p:sp>
      <p:sp>
        <p:nvSpPr>
          <p:cNvPr id="11" name="Rectangle 10"/>
          <p:cNvSpPr/>
          <p:nvPr/>
        </p:nvSpPr>
        <p:spPr>
          <a:xfrm>
            <a:off x="2525328" y="2286222"/>
            <a:ext cx="1553630" cy="369332"/>
          </a:xfrm>
          <a:prstGeom prst="rect">
            <a:avLst/>
          </a:prstGeom>
        </p:spPr>
        <p:txBody>
          <a:bodyPr wrap="none">
            <a:spAutoFit/>
          </a:bodyPr>
          <a:lstStyle/>
          <a:p>
            <a:r>
              <a:rPr lang="en-GB" dirty="0" err="1"/>
              <a:t>Hervieu</a:t>
            </a:r>
            <a:r>
              <a:rPr lang="en-GB" dirty="0"/>
              <a:t>-Leger</a:t>
            </a:r>
          </a:p>
        </p:txBody>
      </p:sp>
      <p:sp>
        <p:nvSpPr>
          <p:cNvPr id="12" name="Rectangle 11"/>
          <p:cNvSpPr/>
          <p:nvPr/>
        </p:nvSpPr>
        <p:spPr>
          <a:xfrm>
            <a:off x="2674340" y="6052622"/>
            <a:ext cx="747320" cy="369332"/>
          </a:xfrm>
          <a:prstGeom prst="rect">
            <a:avLst/>
          </a:prstGeom>
        </p:spPr>
        <p:txBody>
          <a:bodyPr wrap="none">
            <a:spAutoFit/>
          </a:bodyPr>
          <a:lstStyle/>
          <a:p>
            <a:r>
              <a:rPr lang="en-GB" dirty="0"/>
              <a:t>Bruce</a:t>
            </a:r>
          </a:p>
        </p:txBody>
      </p:sp>
      <p:sp>
        <p:nvSpPr>
          <p:cNvPr id="13" name="Rectangle 12"/>
          <p:cNvSpPr/>
          <p:nvPr/>
        </p:nvSpPr>
        <p:spPr>
          <a:xfrm>
            <a:off x="483126" y="6195380"/>
            <a:ext cx="1725152" cy="369332"/>
          </a:xfrm>
          <a:prstGeom prst="rect">
            <a:avLst/>
          </a:prstGeom>
        </p:spPr>
        <p:txBody>
          <a:bodyPr wrap="none">
            <a:spAutoFit/>
          </a:bodyPr>
          <a:lstStyle/>
          <a:p>
            <a:r>
              <a:rPr lang="en-GB" dirty="0"/>
              <a:t>Postmodernism</a:t>
            </a:r>
          </a:p>
        </p:txBody>
      </p:sp>
      <p:sp>
        <p:nvSpPr>
          <p:cNvPr id="14" name="Rectangle 13"/>
          <p:cNvSpPr/>
          <p:nvPr/>
        </p:nvSpPr>
        <p:spPr>
          <a:xfrm>
            <a:off x="6284673" y="6296373"/>
            <a:ext cx="2233304" cy="369332"/>
          </a:xfrm>
          <a:prstGeom prst="rect">
            <a:avLst/>
          </a:prstGeom>
        </p:spPr>
        <p:txBody>
          <a:bodyPr wrap="none">
            <a:spAutoFit/>
          </a:bodyPr>
          <a:lstStyle/>
          <a:p>
            <a:r>
              <a:rPr lang="en-GB" dirty="0"/>
              <a:t>Multiple </a:t>
            </a:r>
            <a:r>
              <a:rPr lang="en-GB" dirty="0" err="1" smtClean="0"/>
              <a:t>Moderninity</a:t>
            </a:r>
            <a:endParaRPr lang="en-GB" dirty="0"/>
          </a:p>
        </p:txBody>
      </p:sp>
      <p:sp>
        <p:nvSpPr>
          <p:cNvPr id="15" name="Rectangle 14"/>
          <p:cNvSpPr/>
          <p:nvPr/>
        </p:nvSpPr>
        <p:spPr>
          <a:xfrm>
            <a:off x="5310559" y="5218295"/>
            <a:ext cx="2143536" cy="369332"/>
          </a:xfrm>
          <a:prstGeom prst="rect">
            <a:avLst/>
          </a:prstGeom>
        </p:spPr>
        <p:txBody>
          <a:bodyPr wrap="none">
            <a:spAutoFit/>
          </a:bodyPr>
          <a:lstStyle/>
          <a:p>
            <a:r>
              <a:rPr lang="en-GB" dirty="0"/>
              <a:t>Institutional religion</a:t>
            </a:r>
          </a:p>
        </p:txBody>
      </p:sp>
      <p:sp>
        <p:nvSpPr>
          <p:cNvPr id="16" name="Rectangle 15"/>
          <p:cNvSpPr/>
          <p:nvPr/>
        </p:nvSpPr>
        <p:spPr>
          <a:xfrm>
            <a:off x="6655483" y="4402563"/>
            <a:ext cx="1071127" cy="369332"/>
          </a:xfrm>
          <a:prstGeom prst="rect">
            <a:avLst/>
          </a:prstGeom>
        </p:spPr>
        <p:txBody>
          <a:bodyPr wrap="none">
            <a:spAutoFit/>
          </a:bodyPr>
          <a:lstStyle/>
          <a:p>
            <a:r>
              <a:rPr lang="en-GB" dirty="0"/>
              <a:t>New Age</a:t>
            </a:r>
          </a:p>
        </p:txBody>
      </p:sp>
      <p:sp>
        <p:nvSpPr>
          <p:cNvPr id="17" name="Rectangle 16"/>
          <p:cNvSpPr/>
          <p:nvPr/>
        </p:nvSpPr>
        <p:spPr>
          <a:xfrm>
            <a:off x="2674340" y="5218295"/>
            <a:ext cx="1559209" cy="369332"/>
          </a:xfrm>
          <a:prstGeom prst="rect">
            <a:avLst/>
          </a:prstGeom>
        </p:spPr>
        <p:txBody>
          <a:bodyPr wrap="none">
            <a:spAutoFit/>
          </a:bodyPr>
          <a:lstStyle/>
          <a:p>
            <a:r>
              <a:rPr lang="en-GB" dirty="0"/>
              <a:t>Televangelism</a:t>
            </a:r>
          </a:p>
        </p:txBody>
      </p:sp>
      <p:sp>
        <p:nvSpPr>
          <p:cNvPr id="18" name="Rectangle 17"/>
          <p:cNvSpPr/>
          <p:nvPr/>
        </p:nvSpPr>
        <p:spPr>
          <a:xfrm>
            <a:off x="3302143" y="3609150"/>
            <a:ext cx="1947713" cy="369332"/>
          </a:xfrm>
          <a:prstGeom prst="rect">
            <a:avLst/>
          </a:prstGeom>
        </p:spPr>
        <p:txBody>
          <a:bodyPr wrap="none">
            <a:spAutoFit/>
          </a:bodyPr>
          <a:lstStyle/>
          <a:p>
            <a:r>
              <a:rPr lang="en-GB" dirty="0" err="1"/>
              <a:t>Voas</a:t>
            </a:r>
            <a:r>
              <a:rPr lang="en-GB" dirty="0"/>
              <a:t> and Crockett</a:t>
            </a:r>
          </a:p>
        </p:txBody>
      </p:sp>
      <p:sp>
        <p:nvSpPr>
          <p:cNvPr id="19" name="Rectangle 18"/>
          <p:cNvSpPr/>
          <p:nvPr/>
        </p:nvSpPr>
        <p:spPr>
          <a:xfrm>
            <a:off x="6531793" y="3360572"/>
            <a:ext cx="1544012" cy="369332"/>
          </a:xfrm>
          <a:prstGeom prst="rect">
            <a:avLst/>
          </a:prstGeom>
        </p:spPr>
        <p:txBody>
          <a:bodyPr wrap="none">
            <a:spAutoFit/>
          </a:bodyPr>
          <a:lstStyle/>
          <a:p>
            <a:r>
              <a:rPr lang="en-GB" dirty="0"/>
              <a:t>Secularisation</a:t>
            </a:r>
          </a:p>
        </p:txBody>
      </p:sp>
      <p:sp>
        <p:nvSpPr>
          <p:cNvPr id="20" name="Rectangle 19"/>
          <p:cNvSpPr/>
          <p:nvPr/>
        </p:nvSpPr>
        <p:spPr>
          <a:xfrm>
            <a:off x="5310559" y="1789078"/>
            <a:ext cx="1344924" cy="923330"/>
          </a:xfrm>
          <a:prstGeom prst="rect">
            <a:avLst/>
          </a:prstGeom>
        </p:spPr>
        <p:txBody>
          <a:bodyPr wrap="square">
            <a:spAutoFit/>
          </a:bodyPr>
          <a:lstStyle/>
          <a:p>
            <a:pPr algn="ctr"/>
            <a:r>
              <a:rPr lang="en-GB" dirty="0"/>
              <a:t>Believing nor belonging</a:t>
            </a:r>
          </a:p>
        </p:txBody>
      </p:sp>
      <p:sp>
        <p:nvSpPr>
          <p:cNvPr id="21" name="Rectangle 20"/>
          <p:cNvSpPr/>
          <p:nvPr/>
        </p:nvSpPr>
        <p:spPr>
          <a:xfrm>
            <a:off x="3688348" y="2959489"/>
            <a:ext cx="2292615" cy="369332"/>
          </a:xfrm>
          <a:prstGeom prst="rect">
            <a:avLst/>
          </a:prstGeom>
        </p:spPr>
        <p:txBody>
          <a:bodyPr wrap="none">
            <a:spAutoFit/>
          </a:bodyPr>
          <a:lstStyle/>
          <a:p>
            <a:r>
              <a:rPr lang="en-GB" dirty="0"/>
              <a:t>Converts and Pilgrims</a:t>
            </a:r>
          </a:p>
        </p:txBody>
      </p:sp>
    </p:spTree>
    <p:extLst>
      <p:ext uri="{BB962C8B-B14F-4D97-AF65-F5344CB8AC3E}">
        <p14:creationId xmlns:p14="http://schemas.microsoft.com/office/powerpoint/2010/main" val="4117079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521682-0D73-4030-A7FE-2E45201AF6F9}"/>
              </a:ext>
            </a:extLst>
          </p:cNvPr>
          <p:cNvSpPr>
            <a:spLocks noGrp="1"/>
          </p:cNvSpPr>
          <p:nvPr>
            <p:ph type="title"/>
          </p:nvPr>
        </p:nvSpPr>
        <p:spPr>
          <a:xfrm>
            <a:off x="628650" y="365127"/>
            <a:ext cx="7886700" cy="638783"/>
          </a:xfrm>
        </p:spPr>
        <p:txBody>
          <a:bodyPr>
            <a:noAutofit/>
          </a:bodyPr>
          <a:lstStyle/>
          <a:p>
            <a:r>
              <a:rPr lang="en-GB" sz="2400" dirty="0"/>
              <a:t>Apply your knowledge to Questions.</a:t>
            </a:r>
          </a:p>
        </p:txBody>
      </p:sp>
      <p:sp>
        <p:nvSpPr>
          <p:cNvPr id="5" name="Title 1">
            <a:extLst>
              <a:ext uri="{FF2B5EF4-FFF2-40B4-BE49-F238E27FC236}">
                <a16:creationId xmlns="" xmlns:a16="http://schemas.microsoft.com/office/drawing/2014/main" id="{3F05FFC7-BCC6-4FF5-BC4E-E6018C75B310}"/>
              </a:ext>
            </a:extLst>
          </p:cNvPr>
          <p:cNvSpPr txBox="1">
            <a:spLocks/>
          </p:cNvSpPr>
          <p:nvPr/>
        </p:nvSpPr>
        <p:spPr>
          <a:xfrm>
            <a:off x="628650" y="1076448"/>
            <a:ext cx="7886700" cy="103810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smtClean="0"/>
              <a:t>Task</a:t>
            </a:r>
            <a:r>
              <a:rPr lang="en-GB" sz="2000" dirty="0" smtClean="0"/>
              <a:t>: </a:t>
            </a:r>
            <a:r>
              <a:rPr lang="en-GB" sz="2000" dirty="0"/>
              <a:t>Applying material from Item A and your own knowledge, evaluate the impact of postmodernity on religious and spiritual beliefs and practices. (20 marks)</a:t>
            </a:r>
          </a:p>
        </p:txBody>
      </p:sp>
      <p:sp>
        <p:nvSpPr>
          <p:cNvPr id="3" name="TextBox 2"/>
          <p:cNvSpPr txBox="1"/>
          <p:nvPr/>
        </p:nvSpPr>
        <p:spPr>
          <a:xfrm>
            <a:off x="628650" y="2339996"/>
            <a:ext cx="5391150" cy="3970318"/>
          </a:xfrm>
          <a:prstGeom prst="rect">
            <a:avLst/>
          </a:prstGeom>
          <a:noFill/>
        </p:spPr>
        <p:txBody>
          <a:bodyPr wrap="square" rtlCol="0">
            <a:spAutoFit/>
          </a:bodyPr>
          <a:lstStyle/>
          <a:p>
            <a:r>
              <a:rPr lang="en-GB" sz="1400" dirty="0" smtClean="0">
                <a:solidFill>
                  <a:srgbClr val="FF0000"/>
                </a:solidFill>
              </a:rPr>
              <a:t>Item A suggests </a:t>
            </a:r>
            <a:r>
              <a:rPr lang="en-GB" sz="1400" dirty="0" smtClean="0"/>
              <a:t>that “postmodern society is increasingly globalised” and that “religion is taking on new forms”. </a:t>
            </a:r>
          </a:p>
          <a:p>
            <a:r>
              <a:rPr lang="en-GB" sz="1400" dirty="0" smtClean="0">
                <a:solidFill>
                  <a:srgbClr val="FF0000"/>
                </a:solidFill>
              </a:rPr>
              <a:t>There is evidence </a:t>
            </a:r>
            <a:r>
              <a:rPr lang="en-GB" sz="1400" dirty="0" smtClean="0"/>
              <a:t>to support this theory from the postmodern perspective, the expansion of the ‘electronic church’ and televangelism. These new practices only possible in a postmodern society, remove ‘believers’ from a physical church, allowing them to express their faith without attending church. </a:t>
            </a:r>
          </a:p>
          <a:p>
            <a:r>
              <a:rPr lang="en-GB" sz="1400" dirty="0" smtClean="0">
                <a:solidFill>
                  <a:srgbClr val="FF0000"/>
                </a:solidFill>
              </a:rPr>
              <a:t>This has led </a:t>
            </a:r>
            <a:r>
              <a:rPr lang="en-GB" sz="1400" dirty="0" smtClean="0"/>
              <a:t>to religion becoming de-institutionalised meaning it is detached from religious institutions, clearly showing the </a:t>
            </a:r>
            <a:r>
              <a:rPr lang="en-GB" sz="1400" dirty="0" smtClean="0">
                <a:solidFill>
                  <a:srgbClr val="FF0000"/>
                </a:solidFill>
              </a:rPr>
              <a:t>impact of postmodernity on religious and spiritual beliefs and practices</a:t>
            </a:r>
            <a:r>
              <a:rPr lang="en-GB" sz="1400" dirty="0" smtClean="0"/>
              <a:t>.</a:t>
            </a:r>
          </a:p>
          <a:p>
            <a:r>
              <a:rPr lang="en-GB" sz="1400" dirty="0" smtClean="0">
                <a:solidFill>
                  <a:srgbClr val="FF0000"/>
                </a:solidFill>
              </a:rPr>
              <a:t>The theory is supported </a:t>
            </a:r>
            <a:r>
              <a:rPr lang="en-GB" sz="1400" dirty="0" smtClean="0"/>
              <a:t>by  </a:t>
            </a:r>
            <a:r>
              <a:rPr lang="en-GB" sz="1400" b="1" dirty="0" err="1" smtClean="0"/>
              <a:t>Hellend</a:t>
            </a:r>
            <a:r>
              <a:rPr lang="en-GB" sz="1400" b="1" dirty="0" smtClean="0"/>
              <a:t> </a:t>
            </a:r>
            <a:r>
              <a:rPr lang="en-GB" sz="1400" dirty="0" smtClean="0"/>
              <a:t>(2000) which distinguished between two kinds of internet activity, which he calls religion online and online religion. This sees </a:t>
            </a:r>
            <a:r>
              <a:rPr lang="en-GB" sz="1400" dirty="0"/>
              <a:t>online religion as a radical new alternative that may be replacing </a:t>
            </a:r>
            <a:r>
              <a:rPr lang="en-GB" sz="1400" dirty="0" smtClean="0"/>
              <a:t>religion.</a:t>
            </a:r>
            <a:endParaRPr lang="en-GB" sz="1400" dirty="0"/>
          </a:p>
          <a:p>
            <a:r>
              <a:rPr lang="en-GB" sz="1400" dirty="0" smtClean="0">
                <a:solidFill>
                  <a:srgbClr val="FF0000"/>
                </a:solidFill>
              </a:rPr>
              <a:t>However, </a:t>
            </a:r>
            <a:r>
              <a:rPr lang="en-GB" sz="1400" dirty="0" smtClean="0"/>
              <a:t>evidence from </a:t>
            </a:r>
            <a:r>
              <a:rPr lang="en-GB" sz="1400" b="1" dirty="0" smtClean="0"/>
              <a:t>Hoover</a:t>
            </a:r>
            <a:r>
              <a:rPr lang="en-GB" sz="1400" dirty="0" smtClean="0"/>
              <a:t> </a:t>
            </a:r>
            <a:r>
              <a:rPr lang="en-GB" sz="1400" dirty="0" smtClean="0">
                <a:solidFill>
                  <a:srgbClr val="FF0000"/>
                </a:solidFill>
              </a:rPr>
              <a:t>would argue against </a:t>
            </a:r>
            <a:r>
              <a:rPr lang="en-GB" sz="1400" dirty="0" smtClean="0"/>
              <a:t>this theory that online religion supplements their church based activities. </a:t>
            </a:r>
          </a:p>
          <a:p>
            <a:r>
              <a:rPr lang="en-GB" sz="1400" dirty="0" smtClean="0"/>
              <a:t>The electronic church would suggest that postmodernity has had some </a:t>
            </a:r>
            <a:r>
              <a:rPr lang="en-GB" sz="1400" dirty="0" smtClean="0">
                <a:solidFill>
                  <a:srgbClr val="FF0000"/>
                </a:solidFill>
              </a:rPr>
              <a:t>impact on religious and spiritual beliefs and practices. </a:t>
            </a:r>
            <a:endParaRPr lang="en-GB" sz="1400" dirty="0">
              <a:solidFill>
                <a:srgbClr val="FF0000"/>
              </a:solidFill>
            </a:endParaRPr>
          </a:p>
        </p:txBody>
      </p:sp>
      <p:pic>
        <p:nvPicPr>
          <p:cNvPr id="1026" name="Picture 2" descr="Image result for burger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0725" y="3621654"/>
            <a:ext cx="2714625" cy="19599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2875" y="2409825"/>
            <a:ext cx="381000" cy="369332"/>
          </a:xfrm>
          <a:prstGeom prst="rect">
            <a:avLst/>
          </a:prstGeom>
          <a:noFill/>
        </p:spPr>
        <p:txBody>
          <a:bodyPr wrap="square" rtlCol="0">
            <a:spAutoFit/>
          </a:bodyPr>
          <a:lstStyle/>
          <a:p>
            <a:pPr algn="ctr"/>
            <a:r>
              <a:rPr lang="en-GB" dirty="0" smtClean="0"/>
              <a:t>I</a:t>
            </a:r>
            <a:endParaRPr lang="en-GB" dirty="0"/>
          </a:p>
        </p:txBody>
      </p:sp>
      <p:sp>
        <p:nvSpPr>
          <p:cNvPr id="7" name="TextBox 6"/>
          <p:cNvSpPr txBox="1"/>
          <p:nvPr/>
        </p:nvSpPr>
        <p:spPr>
          <a:xfrm>
            <a:off x="142875" y="2857500"/>
            <a:ext cx="381000" cy="369332"/>
          </a:xfrm>
          <a:prstGeom prst="rect">
            <a:avLst/>
          </a:prstGeom>
          <a:noFill/>
        </p:spPr>
        <p:txBody>
          <a:bodyPr wrap="square" rtlCol="0">
            <a:spAutoFit/>
          </a:bodyPr>
          <a:lstStyle/>
          <a:p>
            <a:pPr algn="ctr"/>
            <a:r>
              <a:rPr lang="en-GB" dirty="0" smtClean="0"/>
              <a:t>D</a:t>
            </a:r>
            <a:endParaRPr lang="en-GB" dirty="0"/>
          </a:p>
        </p:txBody>
      </p:sp>
      <p:sp>
        <p:nvSpPr>
          <p:cNvPr id="8" name="TextBox 7"/>
          <p:cNvSpPr txBox="1"/>
          <p:nvPr/>
        </p:nvSpPr>
        <p:spPr>
          <a:xfrm>
            <a:off x="114300" y="3638561"/>
            <a:ext cx="381000" cy="369332"/>
          </a:xfrm>
          <a:prstGeom prst="rect">
            <a:avLst/>
          </a:prstGeom>
          <a:noFill/>
        </p:spPr>
        <p:txBody>
          <a:bodyPr wrap="square" rtlCol="0">
            <a:spAutoFit/>
          </a:bodyPr>
          <a:lstStyle/>
          <a:p>
            <a:pPr algn="ctr"/>
            <a:r>
              <a:rPr lang="en-GB" dirty="0" smtClean="0"/>
              <a:t>E</a:t>
            </a:r>
            <a:endParaRPr lang="en-GB" dirty="0"/>
          </a:p>
        </p:txBody>
      </p:sp>
      <p:sp>
        <p:nvSpPr>
          <p:cNvPr id="9" name="TextBox 8"/>
          <p:cNvSpPr txBox="1"/>
          <p:nvPr/>
        </p:nvSpPr>
        <p:spPr>
          <a:xfrm>
            <a:off x="114300" y="4419622"/>
            <a:ext cx="381000" cy="369332"/>
          </a:xfrm>
          <a:prstGeom prst="rect">
            <a:avLst/>
          </a:prstGeom>
          <a:noFill/>
        </p:spPr>
        <p:txBody>
          <a:bodyPr wrap="square" rtlCol="0">
            <a:spAutoFit/>
          </a:bodyPr>
          <a:lstStyle/>
          <a:p>
            <a:pPr algn="ctr"/>
            <a:r>
              <a:rPr lang="en-GB" dirty="0" smtClean="0"/>
              <a:t>A</a:t>
            </a:r>
            <a:endParaRPr lang="en-GB" dirty="0"/>
          </a:p>
        </p:txBody>
      </p:sp>
      <p:sp>
        <p:nvSpPr>
          <p:cNvPr id="10" name="TextBox 9"/>
          <p:cNvSpPr txBox="1"/>
          <p:nvPr/>
        </p:nvSpPr>
        <p:spPr>
          <a:xfrm>
            <a:off x="142875" y="5810250"/>
            <a:ext cx="381000" cy="369332"/>
          </a:xfrm>
          <a:prstGeom prst="rect">
            <a:avLst/>
          </a:prstGeom>
          <a:noFill/>
        </p:spPr>
        <p:txBody>
          <a:bodyPr wrap="square" rtlCol="0">
            <a:spAutoFit/>
          </a:bodyPr>
          <a:lstStyle/>
          <a:p>
            <a:pPr algn="ctr"/>
            <a:r>
              <a:rPr lang="en-GB" dirty="0"/>
              <a:t>L</a:t>
            </a:r>
          </a:p>
        </p:txBody>
      </p:sp>
      <p:sp>
        <p:nvSpPr>
          <p:cNvPr id="11" name="TextBox 10"/>
          <p:cNvSpPr txBox="1"/>
          <p:nvPr/>
        </p:nvSpPr>
        <p:spPr>
          <a:xfrm>
            <a:off x="5962649" y="2445899"/>
            <a:ext cx="581025" cy="276999"/>
          </a:xfrm>
          <a:prstGeom prst="rect">
            <a:avLst/>
          </a:prstGeom>
          <a:noFill/>
        </p:spPr>
        <p:txBody>
          <a:bodyPr wrap="square" rtlCol="0">
            <a:spAutoFit/>
          </a:bodyPr>
          <a:lstStyle/>
          <a:p>
            <a:pPr algn="ctr"/>
            <a:r>
              <a:rPr lang="en-GB" sz="1200" dirty="0" smtClean="0">
                <a:solidFill>
                  <a:srgbClr val="FF0000"/>
                </a:solidFill>
              </a:rPr>
              <a:t>Ao2</a:t>
            </a:r>
            <a:endParaRPr lang="en-GB" sz="1200" dirty="0">
              <a:solidFill>
                <a:srgbClr val="FF0000"/>
              </a:solidFill>
            </a:endParaRPr>
          </a:p>
        </p:txBody>
      </p:sp>
      <p:sp>
        <p:nvSpPr>
          <p:cNvPr id="12" name="TextBox 11"/>
          <p:cNvSpPr txBox="1"/>
          <p:nvPr/>
        </p:nvSpPr>
        <p:spPr>
          <a:xfrm>
            <a:off x="5834062" y="2903666"/>
            <a:ext cx="581025" cy="276999"/>
          </a:xfrm>
          <a:prstGeom prst="rect">
            <a:avLst/>
          </a:prstGeom>
          <a:noFill/>
        </p:spPr>
        <p:txBody>
          <a:bodyPr wrap="square" rtlCol="0">
            <a:spAutoFit/>
          </a:bodyPr>
          <a:lstStyle/>
          <a:p>
            <a:pPr algn="ctr"/>
            <a:r>
              <a:rPr lang="en-GB" sz="1200" dirty="0" smtClean="0">
                <a:solidFill>
                  <a:srgbClr val="FF0000"/>
                </a:solidFill>
              </a:rPr>
              <a:t>Ao1</a:t>
            </a:r>
            <a:endParaRPr lang="en-GB" sz="1200" dirty="0">
              <a:solidFill>
                <a:srgbClr val="FF0000"/>
              </a:solidFill>
            </a:endParaRPr>
          </a:p>
        </p:txBody>
      </p:sp>
      <p:sp>
        <p:nvSpPr>
          <p:cNvPr id="13" name="TextBox 12"/>
          <p:cNvSpPr txBox="1"/>
          <p:nvPr/>
        </p:nvSpPr>
        <p:spPr>
          <a:xfrm>
            <a:off x="5510212" y="4410097"/>
            <a:ext cx="581025" cy="276999"/>
          </a:xfrm>
          <a:prstGeom prst="rect">
            <a:avLst/>
          </a:prstGeom>
          <a:noFill/>
        </p:spPr>
        <p:txBody>
          <a:bodyPr wrap="square" rtlCol="0">
            <a:spAutoFit/>
          </a:bodyPr>
          <a:lstStyle/>
          <a:p>
            <a:pPr algn="ctr"/>
            <a:r>
              <a:rPr lang="en-GB" sz="1200" dirty="0" smtClean="0">
                <a:solidFill>
                  <a:srgbClr val="FF0000"/>
                </a:solidFill>
              </a:rPr>
              <a:t>Ao3</a:t>
            </a:r>
            <a:endParaRPr lang="en-GB" sz="1200" dirty="0">
              <a:solidFill>
                <a:srgbClr val="FF0000"/>
              </a:solidFill>
            </a:endParaRPr>
          </a:p>
        </p:txBody>
      </p:sp>
      <p:sp>
        <p:nvSpPr>
          <p:cNvPr id="14" name="TextBox 13"/>
          <p:cNvSpPr txBox="1"/>
          <p:nvPr/>
        </p:nvSpPr>
        <p:spPr>
          <a:xfrm>
            <a:off x="5862637" y="5530096"/>
            <a:ext cx="581025" cy="276999"/>
          </a:xfrm>
          <a:prstGeom prst="rect">
            <a:avLst/>
          </a:prstGeom>
          <a:noFill/>
        </p:spPr>
        <p:txBody>
          <a:bodyPr wrap="square" rtlCol="0">
            <a:spAutoFit/>
          </a:bodyPr>
          <a:lstStyle/>
          <a:p>
            <a:pPr algn="ctr"/>
            <a:r>
              <a:rPr lang="en-GB" sz="1200" dirty="0" smtClean="0">
                <a:solidFill>
                  <a:srgbClr val="FF0000"/>
                </a:solidFill>
              </a:rPr>
              <a:t>Ao3</a:t>
            </a:r>
            <a:endParaRPr lang="en-GB" sz="1200" dirty="0">
              <a:solidFill>
                <a:srgbClr val="FF0000"/>
              </a:solidFill>
            </a:endParaRPr>
          </a:p>
        </p:txBody>
      </p:sp>
      <p:sp>
        <p:nvSpPr>
          <p:cNvPr id="15" name="TextBox 14"/>
          <p:cNvSpPr txBox="1"/>
          <p:nvPr/>
        </p:nvSpPr>
        <p:spPr>
          <a:xfrm>
            <a:off x="5765006" y="5915860"/>
            <a:ext cx="581025" cy="276999"/>
          </a:xfrm>
          <a:prstGeom prst="rect">
            <a:avLst/>
          </a:prstGeom>
          <a:noFill/>
        </p:spPr>
        <p:txBody>
          <a:bodyPr wrap="square" rtlCol="0">
            <a:spAutoFit/>
          </a:bodyPr>
          <a:lstStyle/>
          <a:p>
            <a:pPr algn="ctr"/>
            <a:r>
              <a:rPr lang="en-GB" sz="1200" dirty="0" smtClean="0">
                <a:solidFill>
                  <a:srgbClr val="FF0000"/>
                </a:solidFill>
              </a:rPr>
              <a:t>Ao2</a:t>
            </a:r>
            <a:endParaRPr lang="en-GB" sz="1200" dirty="0">
              <a:solidFill>
                <a:srgbClr val="FF0000"/>
              </a:solidFill>
            </a:endParaRPr>
          </a:p>
        </p:txBody>
      </p:sp>
      <p:sp>
        <p:nvSpPr>
          <p:cNvPr id="16" name="TextBox 15"/>
          <p:cNvSpPr txBox="1"/>
          <p:nvPr/>
        </p:nvSpPr>
        <p:spPr>
          <a:xfrm>
            <a:off x="5650706" y="3874099"/>
            <a:ext cx="581025" cy="276999"/>
          </a:xfrm>
          <a:prstGeom prst="rect">
            <a:avLst/>
          </a:prstGeom>
          <a:noFill/>
        </p:spPr>
        <p:txBody>
          <a:bodyPr wrap="square" rtlCol="0">
            <a:spAutoFit/>
          </a:bodyPr>
          <a:lstStyle/>
          <a:p>
            <a:pPr algn="ctr"/>
            <a:r>
              <a:rPr lang="en-GB" sz="1200" dirty="0" smtClean="0">
                <a:solidFill>
                  <a:srgbClr val="FF0000"/>
                </a:solidFill>
              </a:rPr>
              <a:t>Ao2</a:t>
            </a:r>
            <a:endParaRPr lang="en-GB" sz="1200" dirty="0">
              <a:solidFill>
                <a:srgbClr val="FF0000"/>
              </a:solidFill>
            </a:endParaRPr>
          </a:p>
        </p:txBody>
      </p:sp>
    </p:spTree>
    <p:extLst>
      <p:ext uri="{BB962C8B-B14F-4D97-AF65-F5344CB8AC3E}">
        <p14:creationId xmlns:p14="http://schemas.microsoft.com/office/powerpoint/2010/main" val="2221483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521682-0D73-4030-A7FE-2E45201AF6F9}"/>
              </a:ext>
            </a:extLst>
          </p:cNvPr>
          <p:cNvSpPr>
            <a:spLocks noGrp="1"/>
          </p:cNvSpPr>
          <p:nvPr>
            <p:ph type="title"/>
          </p:nvPr>
        </p:nvSpPr>
        <p:spPr>
          <a:xfrm>
            <a:off x="628650" y="365127"/>
            <a:ext cx="7886700" cy="638783"/>
          </a:xfrm>
        </p:spPr>
        <p:txBody>
          <a:bodyPr>
            <a:noAutofit/>
          </a:bodyPr>
          <a:lstStyle/>
          <a:p>
            <a:r>
              <a:rPr lang="en-GB" sz="2400" dirty="0"/>
              <a:t>Apply your knowledge to Questions.</a:t>
            </a:r>
          </a:p>
        </p:txBody>
      </p:sp>
      <p:sp>
        <p:nvSpPr>
          <p:cNvPr id="5" name="Title 1">
            <a:extLst>
              <a:ext uri="{FF2B5EF4-FFF2-40B4-BE49-F238E27FC236}">
                <a16:creationId xmlns="" xmlns:a16="http://schemas.microsoft.com/office/drawing/2014/main" id="{3F05FFC7-BCC6-4FF5-BC4E-E6018C75B310}"/>
              </a:ext>
            </a:extLst>
          </p:cNvPr>
          <p:cNvSpPr txBox="1">
            <a:spLocks/>
          </p:cNvSpPr>
          <p:nvPr/>
        </p:nvSpPr>
        <p:spPr>
          <a:xfrm>
            <a:off x="628650" y="1076448"/>
            <a:ext cx="7886700" cy="103810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smtClean="0"/>
              <a:t>Task</a:t>
            </a:r>
            <a:r>
              <a:rPr lang="en-GB" sz="2000" dirty="0" smtClean="0"/>
              <a:t>: </a:t>
            </a:r>
            <a:r>
              <a:rPr lang="en-GB" sz="2000" dirty="0"/>
              <a:t>Applying material from Item A and your own knowledge, evaluate the impact of postmodernity on religious and spiritual beliefs and practices. (20 marks)</a:t>
            </a:r>
          </a:p>
        </p:txBody>
      </p:sp>
      <p:pic>
        <p:nvPicPr>
          <p:cNvPr id="1026" name="Picture 2" descr="Image result for burger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3173" y="3032600"/>
            <a:ext cx="2714625" cy="195999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burger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3888" y="4482889"/>
            <a:ext cx="2714625" cy="19599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mage result for burger 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8424"/>
          <a:stretch/>
        </p:blipFill>
        <p:spPr bwMode="auto">
          <a:xfrm>
            <a:off x="2543174" y="6276975"/>
            <a:ext cx="2714625" cy="61888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burger 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05" t="4761" r="2105" b="63663"/>
          <a:stretch/>
        </p:blipFill>
        <p:spPr bwMode="auto">
          <a:xfrm>
            <a:off x="2456258" y="2594225"/>
            <a:ext cx="2714625" cy="618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023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521682-0D73-4030-A7FE-2E45201AF6F9}"/>
              </a:ext>
            </a:extLst>
          </p:cNvPr>
          <p:cNvSpPr>
            <a:spLocks noGrp="1"/>
          </p:cNvSpPr>
          <p:nvPr>
            <p:ph type="title"/>
          </p:nvPr>
        </p:nvSpPr>
        <p:spPr>
          <a:xfrm>
            <a:off x="628650" y="365127"/>
            <a:ext cx="7886700" cy="638783"/>
          </a:xfrm>
        </p:spPr>
        <p:txBody>
          <a:bodyPr>
            <a:noAutofit/>
          </a:bodyPr>
          <a:lstStyle/>
          <a:p>
            <a:r>
              <a:rPr lang="en-GB" sz="2400" dirty="0"/>
              <a:t>Apply your knowledge to Questions.</a:t>
            </a:r>
          </a:p>
        </p:txBody>
      </p:sp>
      <p:sp>
        <p:nvSpPr>
          <p:cNvPr id="5" name="Title 1">
            <a:extLst>
              <a:ext uri="{FF2B5EF4-FFF2-40B4-BE49-F238E27FC236}">
                <a16:creationId xmlns="" xmlns:a16="http://schemas.microsoft.com/office/drawing/2014/main" id="{3F05FFC7-BCC6-4FF5-BC4E-E6018C75B310}"/>
              </a:ext>
            </a:extLst>
          </p:cNvPr>
          <p:cNvSpPr txBox="1">
            <a:spLocks/>
          </p:cNvSpPr>
          <p:nvPr/>
        </p:nvSpPr>
        <p:spPr>
          <a:xfrm>
            <a:off x="628650" y="1076448"/>
            <a:ext cx="7886700" cy="103810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smtClean="0"/>
              <a:t>Task</a:t>
            </a:r>
            <a:r>
              <a:rPr lang="en-GB" sz="2000" dirty="0" smtClean="0"/>
              <a:t>: </a:t>
            </a:r>
            <a:r>
              <a:rPr lang="en-GB" sz="2000" dirty="0"/>
              <a:t>Applying material from Item A and your own knowledge, evaluate the impact of postmodernity on religious and spiritual beliefs and practices. (20 marks)</a:t>
            </a:r>
          </a:p>
        </p:txBody>
      </p:sp>
      <p:sp>
        <p:nvSpPr>
          <p:cNvPr id="3" name="TextBox 2"/>
          <p:cNvSpPr txBox="1"/>
          <p:nvPr/>
        </p:nvSpPr>
        <p:spPr>
          <a:xfrm>
            <a:off x="628650" y="2339996"/>
            <a:ext cx="7886700" cy="2554545"/>
          </a:xfrm>
          <a:prstGeom prst="rect">
            <a:avLst/>
          </a:prstGeom>
          <a:noFill/>
        </p:spPr>
        <p:txBody>
          <a:bodyPr wrap="square" rtlCol="0">
            <a:spAutoFit/>
          </a:bodyPr>
          <a:lstStyle/>
          <a:p>
            <a:r>
              <a:rPr lang="en-GB" sz="2000" dirty="0" smtClean="0"/>
              <a:t>Clearly there is evidence to suggest that postmodernity has had an impact on religious and spiritual beliefs and practices. Through the concepts of neither believing nor belonging, obligation and institutional religion show that there is an impact. We have religious beliefs that are in fluctuation, evolving with an ever changing world. However, there is evidence that show that these developments mean religion and spirituality are thriving as well as evidence that show that they are symptoms of secularisation. Ultimately, either way, there is an impact.</a:t>
            </a:r>
            <a:endParaRPr lang="en-GB" sz="2000" dirty="0"/>
          </a:p>
        </p:txBody>
      </p:sp>
    </p:spTree>
    <p:extLst>
      <p:ext uri="{BB962C8B-B14F-4D97-AF65-F5344CB8AC3E}">
        <p14:creationId xmlns:p14="http://schemas.microsoft.com/office/powerpoint/2010/main" val="2091299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521682-0D73-4030-A7FE-2E45201AF6F9}"/>
              </a:ext>
            </a:extLst>
          </p:cNvPr>
          <p:cNvSpPr>
            <a:spLocks noGrp="1"/>
          </p:cNvSpPr>
          <p:nvPr>
            <p:ph type="title"/>
          </p:nvPr>
        </p:nvSpPr>
        <p:spPr>
          <a:xfrm>
            <a:off x="628650" y="365127"/>
            <a:ext cx="7886700" cy="638783"/>
          </a:xfrm>
        </p:spPr>
        <p:txBody>
          <a:bodyPr>
            <a:noAutofit/>
          </a:bodyPr>
          <a:lstStyle/>
          <a:p>
            <a:r>
              <a:rPr lang="en-GB" sz="2400" dirty="0"/>
              <a:t>Apply your knowledge to Questions.</a:t>
            </a:r>
          </a:p>
        </p:txBody>
      </p:sp>
      <p:sp>
        <p:nvSpPr>
          <p:cNvPr id="5" name="Title 1">
            <a:extLst>
              <a:ext uri="{FF2B5EF4-FFF2-40B4-BE49-F238E27FC236}">
                <a16:creationId xmlns="" xmlns:a16="http://schemas.microsoft.com/office/drawing/2014/main" id="{3F05FFC7-BCC6-4FF5-BC4E-E6018C75B310}"/>
              </a:ext>
            </a:extLst>
          </p:cNvPr>
          <p:cNvSpPr txBox="1">
            <a:spLocks/>
          </p:cNvSpPr>
          <p:nvPr/>
        </p:nvSpPr>
        <p:spPr>
          <a:xfrm>
            <a:off x="628650" y="1076448"/>
            <a:ext cx="7886700" cy="103810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smtClean="0"/>
              <a:t>Task</a:t>
            </a:r>
            <a:r>
              <a:rPr lang="en-GB" sz="2000" dirty="0" smtClean="0"/>
              <a:t>: </a:t>
            </a:r>
            <a:r>
              <a:rPr lang="en-GB" sz="2000" dirty="0"/>
              <a:t>Applying material from Item A and your own knowledge, evaluate the impact of postmodernity on religious and spiritual beliefs and practices. (20 marks)</a:t>
            </a:r>
          </a:p>
        </p:txBody>
      </p:sp>
      <p:sp>
        <p:nvSpPr>
          <p:cNvPr id="3" name="TextBox 2"/>
          <p:cNvSpPr txBox="1"/>
          <p:nvPr/>
        </p:nvSpPr>
        <p:spPr>
          <a:xfrm>
            <a:off x="628650" y="2339996"/>
            <a:ext cx="7886700" cy="2554545"/>
          </a:xfrm>
          <a:prstGeom prst="rect">
            <a:avLst/>
          </a:prstGeom>
          <a:noFill/>
        </p:spPr>
        <p:txBody>
          <a:bodyPr wrap="square" rtlCol="0">
            <a:spAutoFit/>
          </a:bodyPr>
          <a:lstStyle/>
          <a:p>
            <a:r>
              <a:rPr lang="en-GB" sz="2000" dirty="0" smtClean="0"/>
              <a:t>Clearly there is evidence to suggest that postmodernity has had an impact on religious and spiritual beliefs and practices. Through the concepts of neither believing nor belonging, obligation and institutional religion show that there is an impact. We have religious beliefs that are in fluctuation, evolving with an ever changing world. However, there is evidence that show that these developments mean religion and spirituality are thriving as well as evidence that show that they are symptoms of secularisation. Ultimately, either way, there is an impact.</a:t>
            </a:r>
            <a:endParaRPr lang="en-GB" sz="2000" dirty="0"/>
          </a:p>
        </p:txBody>
      </p:sp>
    </p:spTree>
    <p:extLst>
      <p:ext uri="{BB962C8B-B14F-4D97-AF65-F5344CB8AC3E}">
        <p14:creationId xmlns:p14="http://schemas.microsoft.com/office/powerpoint/2010/main" val="2659268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521682-0D73-4030-A7FE-2E45201AF6F9}"/>
              </a:ext>
            </a:extLst>
          </p:cNvPr>
          <p:cNvSpPr>
            <a:spLocks noGrp="1"/>
          </p:cNvSpPr>
          <p:nvPr>
            <p:ph type="title"/>
          </p:nvPr>
        </p:nvSpPr>
        <p:spPr>
          <a:xfrm>
            <a:off x="628650" y="365127"/>
            <a:ext cx="7886700" cy="638783"/>
          </a:xfrm>
        </p:spPr>
        <p:txBody>
          <a:bodyPr>
            <a:noAutofit/>
          </a:bodyPr>
          <a:lstStyle/>
          <a:p>
            <a:r>
              <a:rPr lang="en-GB" sz="2400" dirty="0"/>
              <a:t>Describe information and apply it to a question.</a:t>
            </a:r>
          </a:p>
        </p:txBody>
      </p:sp>
      <p:sp>
        <p:nvSpPr>
          <p:cNvPr id="5" name="Title 1">
            <a:extLst>
              <a:ext uri="{FF2B5EF4-FFF2-40B4-BE49-F238E27FC236}">
                <a16:creationId xmlns="" xmlns:a16="http://schemas.microsoft.com/office/drawing/2014/main" id="{3F05FFC7-BCC6-4FF5-BC4E-E6018C75B310}"/>
              </a:ext>
            </a:extLst>
          </p:cNvPr>
          <p:cNvSpPr txBox="1">
            <a:spLocks/>
          </p:cNvSpPr>
          <p:nvPr/>
        </p:nvSpPr>
        <p:spPr>
          <a:xfrm>
            <a:off x="628650" y="1076448"/>
            <a:ext cx="7886700" cy="917451"/>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t>Task</a:t>
            </a:r>
            <a:r>
              <a:rPr lang="en-GB" sz="2000" dirty="0"/>
              <a:t>: </a:t>
            </a:r>
            <a:r>
              <a:rPr lang="en-GB" sz="2000" dirty="0" smtClean="0"/>
              <a:t>Working with the person next to you – Complete the relevant section of the sheet – aim to complete the section appropriate to your level . </a:t>
            </a:r>
            <a:endParaRPr lang="en-GB" sz="2000" dirty="0"/>
          </a:p>
        </p:txBody>
      </p:sp>
      <p:pic>
        <p:nvPicPr>
          <p:cNvPr id="9" name="Picture 8"/>
          <p:cNvPicPr>
            <a:picLocks noChangeAspect="1"/>
          </p:cNvPicPr>
          <p:nvPr/>
        </p:nvPicPr>
        <p:blipFill>
          <a:blip r:embed="rId3"/>
          <a:stretch>
            <a:fillRect/>
          </a:stretch>
        </p:blipFill>
        <p:spPr>
          <a:xfrm>
            <a:off x="1933813" y="2215791"/>
            <a:ext cx="5019437" cy="3768747"/>
          </a:xfrm>
          <a:prstGeom prst="rect">
            <a:avLst/>
          </a:prstGeom>
        </p:spPr>
      </p:pic>
      <p:sp>
        <p:nvSpPr>
          <p:cNvPr id="10" name="Down Arrow 9"/>
          <p:cNvSpPr/>
          <p:nvPr/>
        </p:nvSpPr>
        <p:spPr>
          <a:xfrm>
            <a:off x="1260713" y="2215790"/>
            <a:ext cx="673100" cy="3768747"/>
          </a:xfrm>
          <a:prstGeom prst="downArrow">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b="1" dirty="0" smtClean="0">
                <a:solidFill>
                  <a:schemeClr val="tx1"/>
                </a:solidFill>
              </a:rPr>
              <a:t>More challenge</a:t>
            </a:r>
            <a:endParaRPr lang="en-GB" b="1" dirty="0">
              <a:solidFill>
                <a:schemeClr val="tx1"/>
              </a:solidFill>
            </a:endParaRPr>
          </a:p>
        </p:txBody>
      </p:sp>
      <p:sp>
        <p:nvSpPr>
          <p:cNvPr id="12" name="Right Arrow 11"/>
          <p:cNvSpPr/>
          <p:nvPr/>
        </p:nvSpPr>
        <p:spPr>
          <a:xfrm>
            <a:off x="2062281" y="2126893"/>
            <a:ext cx="5019437" cy="622300"/>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More challeng</a:t>
            </a:r>
            <a:r>
              <a:rPr lang="en-GB" b="1" dirty="0">
                <a:solidFill>
                  <a:schemeClr val="tx1"/>
                </a:solidFill>
              </a:rPr>
              <a:t>e</a:t>
            </a:r>
          </a:p>
        </p:txBody>
      </p:sp>
      <p:sp>
        <p:nvSpPr>
          <p:cNvPr id="13" name="Title 1">
            <a:extLst>
              <a:ext uri="{FF2B5EF4-FFF2-40B4-BE49-F238E27FC236}">
                <a16:creationId xmlns="" xmlns:a16="http://schemas.microsoft.com/office/drawing/2014/main" id="{3F05FFC7-BCC6-4FF5-BC4E-E6018C75B310}"/>
              </a:ext>
            </a:extLst>
          </p:cNvPr>
          <p:cNvSpPr txBox="1">
            <a:spLocks/>
          </p:cNvSpPr>
          <p:nvPr/>
        </p:nvSpPr>
        <p:spPr>
          <a:xfrm>
            <a:off x="628650" y="6022637"/>
            <a:ext cx="8058150" cy="769517"/>
          </a:xfrm>
          <a:prstGeom prst="rect">
            <a:avLst/>
          </a:prstGeom>
          <a:solidFill>
            <a:schemeClr val="accent2">
              <a:lumMod val="60000"/>
              <a:lumOff val="4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smtClean="0"/>
              <a:t>CHALLENGE</a:t>
            </a:r>
            <a:r>
              <a:rPr lang="en-GB" sz="1800" dirty="0" smtClean="0"/>
              <a:t>: Answer down to the Question </a:t>
            </a:r>
            <a:r>
              <a:rPr lang="en-GB" sz="1800" dirty="0"/>
              <a:t>“Democratisation and </a:t>
            </a:r>
            <a:r>
              <a:rPr lang="en-GB" sz="1800" dirty="0" err="1"/>
              <a:t>denazification</a:t>
            </a:r>
            <a:r>
              <a:rPr lang="en-GB" sz="1800" dirty="0"/>
              <a:t> were more successful in the East. How far do you agree</a:t>
            </a:r>
            <a:r>
              <a:rPr lang="en-GB" sz="1800" dirty="0" smtClean="0"/>
              <a:t>?” Use evidence from the sources to support or challenge this opinion.</a:t>
            </a:r>
            <a:endParaRPr lang="en-GB" sz="1800" dirty="0"/>
          </a:p>
        </p:txBody>
      </p:sp>
    </p:spTree>
    <p:extLst>
      <p:ext uri="{BB962C8B-B14F-4D97-AF65-F5344CB8AC3E}">
        <p14:creationId xmlns:p14="http://schemas.microsoft.com/office/powerpoint/2010/main" val="5628791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13380016"/>
              </p:ext>
            </p:extLst>
          </p:nvPr>
        </p:nvGraphicFramePr>
        <p:xfrm>
          <a:off x="2755901" y="-822558"/>
          <a:ext cx="6388100" cy="8311928"/>
        </p:xfrm>
        <a:graphic>
          <a:graphicData uri="http://schemas.openxmlformats.org/drawingml/2006/table">
            <a:tbl>
              <a:tblPr firstRow="1" bandRow="1">
                <a:tableStyleId>{5940675A-B579-460E-94D1-54222C63F5DA}</a:tableStyleId>
              </a:tblPr>
              <a:tblGrid>
                <a:gridCol w="838199"/>
                <a:gridCol w="1808300"/>
                <a:gridCol w="1693353"/>
                <a:gridCol w="2048248"/>
              </a:tblGrid>
              <a:tr h="676622">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solidFill>
                            <a:schemeClr val="tx1"/>
                          </a:solidFill>
                        </a:rPr>
                        <a:t>Q</a:t>
                      </a:r>
                      <a:r>
                        <a:rPr lang="en-GB" sz="1200" dirty="0" smtClean="0"/>
                        <a:t>. Applying material from Item A and your own knowledge, evaluate the impact of postmodernity on religious and spiritual beliefs and practices. (20 marks)</a:t>
                      </a: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747326">
                <a:tc>
                  <a:txBody>
                    <a:bodyPr/>
                    <a:lstStyle/>
                    <a:p>
                      <a:pPr algn="ctr"/>
                      <a:r>
                        <a:rPr lang="en-GB" sz="1800" dirty="0" smtClean="0"/>
                        <a:t>Mark</a:t>
                      </a:r>
                      <a:endParaRPr lang="en-GB" sz="1800" dirty="0">
                        <a:latin typeface="Candara" panose="020E0502030303020204" pitchFamily="34" charset="0"/>
                      </a:endParaRPr>
                    </a:p>
                  </a:txBody>
                  <a:tcPr anchor="ctr"/>
                </a:tc>
                <a:tc>
                  <a:txBody>
                    <a:bodyPr/>
                    <a:lstStyle/>
                    <a:p>
                      <a:pPr algn="ctr"/>
                      <a:r>
                        <a:rPr lang="en-GB" sz="1800" dirty="0" smtClean="0"/>
                        <a:t>Knowledge AO1</a:t>
                      </a:r>
                      <a:endParaRPr lang="en-GB" sz="1800" dirty="0">
                        <a:latin typeface="Candara" panose="020E0502030303020204" pitchFamily="34" charset="0"/>
                      </a:endParaRPr>
                    </a:p>
                  </a:txBody>
                  <a:tcPr anchor="ctr"/>
                </a:tc>
                <a:tc>
                  <a:txBody>
                    <a:bodyPr/>
                    <a:lstStyle/>
                    <a:p>
                      <a:pPr algn="ctr"/>
                      <a:r>
                        <a:rPr lang="en-GB" sz="1800" dirty="0" smtClean="0"/>
                        <a:t>Application AO2</a:t>
                      </a:r>
                      <a:endParaRPr lang="en-GB" sz="1800" dirty="0">
                        <a:latin typeface="Candara" panose="020E0502030303020204" pitchFamily="34" charset="0"/>
                      </a:endParaRPr>
                    </a:p>
                  </a:txBody>
                  <a:tcPr anchor="ctr"/>
                </a:tc>
                <a:tc>
                  <a:txBody>
                    <a:bodyPr/>
                    <a:lstStyle/>
                    <a:p>
                      <a:pPr algn="ctr"/>
                      <a:r>
                        <a:rPr lang="en-GB" sz="1800" dirty="0" smtClean="0"/>
                        <a:t>Evaluation</a:t>
                      </a:r>
                      <a:r>
                        <a:rPr lang="en-GB" sz="1800" baseline="0" dirty="0" smtClean="0"/>
                        <a:t> AO3</a:t>
                      </a:r>
                      <a:endParaRPr lang="en-GB" sz="1800" dirty="0">
                        <a:latin typeface="Candara" panose="020E0502030303020204" pitchFamily="34" charset="0"/>
                      </a:endParaRPr>
                    </a:p>
                  </a:txBody>
                  <a:tcPr anchor="ctr"/>
                </a:tc>
              </a:tr>
              <a:tr h="1643229">
                <a:tc>
                  <a:txBody>
                    <a:bodyPr/>
                    <a:lstStyle/>
                    <a:p>
                      <a:pPr algn="ctr"/>
                      <a:r>
                        <a:rPr lang="en-GB" sz="2000" dirty="0" smtClean="0"/>
                        <a:t>17-20</a:t>
                      </a:r>
                      <a:endParaRPr lang="en-GB" sz="2000" b="1" dirty="0">
                        <a:latin typeface="Candara" panose="020E0502030303020204" pitchFamily="34" charset="0"/>
                      </a:endParaRPr>
                    </a:p>
                  </a:txBody>
                  <a:tcPr anchor="ctr"/>
                </a:tc>
                <a:tc>
                  <a:txBody>
                    <a:bodyPr/>
                    <a:lstStyle/>
                    <a:p>
                      <a:pPr algn="ctr"/>
                      <a:r>
                        <a:rPr lang="en-GB" sz="1200" dirty="0" smtClean="0"/>
                        <a:t>AO1:</a:t>
                      </a:r>
                      <a:r>
                        <a:rPr lang="en-GB" sz="1200" baseline="0" dirty="0" smtClean="0"/>
                        <a:t> Conceptually detailed knowledge of a range of material.</a:t>
                      </a:r>
                      <a:endParaRPr lang="en-GB" sz="1200" baseline="0" dirty="0" smtClean="0">
                        <a:latin typeface="Candara" panose="020E0502030303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aseline="0" dirty="0" smtClean="0"/>
                        <a:t>AO2: Appropriate material applied accurately and with sensitivity to the issues.</a:t>
                      </a:r>
                    </a:p>
                    <a:p>
                      <a:pPr algn="ctr"/>
                      <a:endParaRPr lang="en-GB" sz="1200" dirty="0">
                        <a:latin typeface="Candara" panose="020E0502030303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aseline="0" dirty="0" smtClean="0"/>
                        <a:t>AO3: Analysis will be explicit and relevant. Developed through debate between perspectives. Analysis will be clearly explained. Conclusions drawn. </a:t>
                      </a:r>
                      <a:endParaRPr lang="en-GB" sz="1200" dirty="0" smtClean="0">
                        <a:latin typeface="Candara" panose="020E0502030303020204" pitchFamily="34" charset="0"/>
                      </a:endParaRPr>
                    </a:p>
                  </a:txBody>
                  <a:tcPr anchor="ctr"/>
                </a:tc>
              </a:tr>
              <a:tr h="1256587">
                <a:tc>
                  <a:txBody>
                    <a:bodyPr/>
                    <a:lstStyle/>
                    <a:p>
                      <a:pPr algn="ctr"/>
                      <a:r>
                        <a:rPr lang="en-GB" sz="2000" dirty="0" smtClean="0"/>
                        <a:t>13-16</a:t>
                      </a:r>
                      <a:endParaRPr lang="en-GB" sz="2000" b="1" dirty="0">
                        <a:latin typeface="Candara" panose="020E0502030303020204" pitchFamily="34" charset="0"/>
                      </a:endParaRPr>
                    </a:p>
                  </a:txBody>
                  <a:tcPr anchor="ctr"/>
                </a:tc>
                <a:tc>
                  <a:txBody>
                    <a:bodyPr/>
                    <a:lstStyle/>
                    <a:p>
                      <a:pPr algn="ctr"/>
                      <a:r>
                        <a:rPr lang="en-GB" sz="1200" dirty="0" smtClean="0"/>
                        <a:t>AO1: Accurate,</a:t>
                      </a:r>
                      <a:r>
                        <a:rPr lang="en-GB" sz="1200" baseline="0" dirty="0" smtClean="0"/>
                        <a:t> broad but incomplete knowledge of a number of aspects.</a:t>
                      </a:r>
                      <a:endParaRPr lang="en-GB" sz="1200" baseline="0" dirty="0" smtClean="0">
                        <a:latin typeface="Candara" panose="020E0502030303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aseline="0" dirty="0" smtClean="0"/>
                        <a:t>AO2: Application is largely explicit and relevant though some may be less so.</a:t>
                      </a:r>
                    </a:p>
                    <a:p>
                      <a:pPr algn="ctr"/>
                      <a:endParaRPr lang="en-GB" sz="1200" dirty="0">
                        <a:latin typeface="Candara" panose="020E0502030303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aseline="0" dirty="0" smtClean="0"/>
                        <a:t>AO3: Limited explicit evaluation. And/or some appropriate analysis.</a:t>
                      </a:r>
                      <a:endParaRPr lang="en-GB" sz="1200" dirty="0" smtClean="0"/>
                    </a:p>
                    <a:p>
                      <a:pPr algn="ctr"/>
                      <a:endParaRPr lang="en-GB" sz="1200" dirty="0">
                        <a:latin typeface="Candara" panose="020E0502030303020204" pitchFamily="34" charset="0"/>
                      </a:endParaRPr>
                    </a:p>
                  </a:txBody>
                  <a:tcPr anchor="ctr"/>
                </a:tc>
              </a:tr>
              <a:tr h="1643229">
                <a:tc>
                  <a:txBody>
                    <a:bodyPr/>
                    <a:lstStyle/>
                    <a:p>
                      <a:pPr algn="ctr"/>
                      <a:r>
                        <a:rPr lang="en-GB" sz="2000" dirty="0" smtClean="0"/>
                        <a:t>9-12</a:t>
                      </a:r>
                      <a:endParaRPr lang="en-GB" sz="2000" b="1" dirty="0">
                        <a:latin typeface="Candara" panose="020E0502030303020204" pitchFamily="34" charset="0"/>
                      </a:endParaRPr>
                    </a:p>
                  </a:txBody>
                  <a:tcPr anchor="ctr"/>
                </a:tc>
                <a:tc>
                  <a:txBody>
                    <a:bodyPr/>
                    <a:lstStyle/>
                    <a:p>
                      <a:pPr algn="ctr"/>
                      <a:r>
                        <a:rPr lang="en-GB" sz="1200" dirty="0" smtClean="0"/>
                        <a:t>Ao1:</a:t>
                      </a:r>
                      <a:r>
                        <a:rPr lang="en-GB" sz="1200" baseline="0" dirty="0" smtClean="0"/>
                        <a:t> Largely accurate knowledge but limited range and depth. Superficial understanding of material.</a:t>
                      </a:r>
                      <a:endParaRPr lang="en-GB" sz="1200" dirty="0">
                        <a:latin typeface="Candara" panose="020E0502030303020204" pitchFamily="34" charset="0"/>
                      </a:endParaRPr>
                    </a:p>
                  </a:txBody>
                  <a:tcPr anchor="ctr"/>
                </a:tc>
                <a:tc>
                  <a:txBody>
                    <a:bodyPr/>
                    <a:lstStyle/>
                    <a:p>
                      <a:pPr algn="ctr"/>
                      <a:r>
                        <a:rPr lang="en-GB" sz="1200" dirty="0" smtClean="0"/>
                        <a:t>AO2: Application</a:t>
                      </a:r>
                      <a:r>
                        <a:rPr lang="en-GB" sz="1200" baseline="0" dirty="0" smtClean="0"/>
                        <a:t> is general with limited relevance or applied narrowly.</a:t>
                      </a:r>
                      <a:endParaRPr lang="en-GB" sz="1200" dirty="0">
                        <a:latin typeface="Candara" panose="020E0502030303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t>AO3:</a:t>
                      </a:r>
                      <a:r>
                        <a:rPr lang="en-GB" sz="1200" baseline="0" dirty="0" smtClean="0"/>
                        <a:t> Evaluation will be limited, tending towards description.</a:t>
                      </a:r>
                      <a:endParaRPr lang="en-GB" sz="1200" dirty="0" smtClean="0"/>
                    </a:p>
                  </a:txBody>
                  <a:tcPr anchor="ctr"/>
                </a:tc>
              </a:tr>
              <a:tr h="672470">
                <a:tc>
                  <a:txBody>
                    <a:bodyPr/>
                    <a:lstStyle/>
                    <a:p>
                      <a:pPr algn="r"/>
                      <a:r>
                        <a:rPr lang="en-GB" sz="1400" dirty="0" smtClean="0"/>
                        <a:t>WWW:</a:t>
                      </a:r>
                      <a:endParaRPr lang="en-GB" sz="1400" b="1" dirty="0">
                        <a:latin typeface="Candara" panose="020E0502030303020204" pitchFamily="34" charset="0"/>
                      </a:endParaRPr>
                    </a:p>
                  </a:txBody>
                  <a:tcPr anchor="ctr"/>
                </a:tc>
                <a:tc gridSpan="3">
                  <a:txBody>
                    <a:bodyPr/>
                    <a:lstStyle/>
                    <a:p>
                      <a:endParaRPr lang="en-GB" sz="1200" dirty="0">
                        <a:latin typeface="Candara" panose="020E0502030303020204" pitchFamily="34" charset="0"/>
                      </a:endParaRPr>
                    </a:p>
                  </a:txBody>
                  <a:tcPr/>
                </a:tc>
                <a:tc hMerge="1">
                  <a:txBody>
                    <a:bodyPr/>
                    <a:lstStyle/>
                    <a:p>
                      <a:endParaRPr lang="en-GB" sz="1200" dirty="0">
                        <a:latin typeface="Candara" panose="020E0502030303020204" pitchFamily="34" charset="0"/>
                      </a:endParaRPr>
                    </a:p>
                  </a:txBody>
                  <a:tcPr/>
                </a:tc>
                <a:tc hMerge="1">
                  <a:txBody>
                    <a:bodyPr/>
                    <a:lstStyle/>
                    <a:p>
                      <a:endParaRPr lang="en-GB" sz="1200" dirty="0">
                        <a:latin typeface="Candara" panose="020E0502030303020204" pitchFamily="34" charset="0"/>
                      </a:endParaRPr>
                    </a:p>
                  </a:txBody>
                  <a:tcPr/>
                </a:tc>
              </a:tr>
              <a:tr h="696344">
                <a:tc>
                  <a:txBody>
                    <a:bodyPr/>
                    <a:lstStyle/>
                    <a:p>
                      <a:pPr algn="r"/>
                      <a:r>
                        <a:rPr lang="en-GB" sz="1400" dirty="0" smtClean="0"/>
                        <a:t>EBI:</a:t>
                      </a:r>
                      <a:endParaRPr lang="en-GB" sz="1400" b="1" dirty="0">
                        <a:latin typeface="Candara" panose="020E0502030303020204" pitchFamily="34" charset="0"/>
                      </a:endParaRPr>
                    </a:p>
                  </a:txBody>
                  <a:tcPr anchor="ctr"/>
                </a:tc>
                <a:tc gridSpan="3">
                  <a:txBody>
                    <a:bodyPr/>
                    <a:lstStyle/>
                    <a:p>
                      <a:endParaRPr lang="en-GB" sz="1200" dirty="0">
                        <a:latin typeface="Candara" panose="020E0502030303020204" pitchFamily="34" charset="0"/>
                      </a:endParaRPr>
                    </a:p>
                  </a:txBody>
                  <a:tcPr/>
                </a:tc>
                <a:tc hMerge="1">
                  <a:txBody>
                    <a:bodyPr/>
                    <a:lstStyle/>
                    <a:p>
                      <a:endParaRPr lang="en-GB" sz="1200" dirty="0">
                        <a:latin typeface="Candara" panose="020E0502030303020204" pitchFamily="34" charset="0"/>
                      </a:endParaRPr>
                    </a:p>
                  </a:txBody>
                  <a:tcPr/>
                </a:tc>
                <a:tc hMerge="1">
                  <a:txBody>
                    <a:bodyPr/>
                    <a:lstStyle/>
                    <a:p>
                      <a:endParaRPr lang="en-GB" sz="1200" dirty="0">
                        <a:latin typeface="Candara" panose="020E0502030303020204" pitchFamily="34" charset="0"/>
                      </a:endParaRPr>
                    </a:p>
                  </a:txBody>
                  <a:tcPr/>
                </a:tc>
              </a:tr>
              <a:tr h="976121">
                <a:tc>
                  <a:txBody>
                    <a:bodyPr/>
                    <a:lstStyle/>
                    <a:p>
                      <a:r>
                        <a:rPr lang="en-GB" sz="1200" dirty="0" smtClean="0"/>
                        <a:t>Response</a:t>
                      </a:r>
                      <a:endParaRPr lang="en-GB" sz="1200" dirty="0">
                        <a:latin typeface="Candara" panose="020E0502030303020204" pitchFamily="34" charset="0"/>
                      </a:endParaRPr>
                    </a:p>
                  </a:txBody>
                  <a:tcPr anchor="ctr"/>
                </a:tc>
                <a:tc gridSpan="3">
                  <a:txBody>
                    <a:bodyPr/>
                    <a:lstStyle/>
                    <a:p>
                      <a:endParaRPr lang="en-GB" sz="1200" dirty="0">
                        <a:latin typeface="Candara" panose="020E0502030303020204" pitchFamily="34" charset="0"/>
                      </a:endParaRPr>
                    </a:p>
                  </a:txBody>
                  <a:tcPr/>
                </a:tc>
                <a:tc hMerge="1">
                  <a:txBody>
                    <a:bodyPr/>
                    <a:lstStyle/>
                    <a:p>
                      <a:endParaRPr lang="en-GB" sz="1200" dirty="0">
                        <a:latin typeface="Candara" panose="020E0502030303020204" pitchFamily="34" charset="0"/>
                      </a:endParaRPr>
                    </a:p>
                  </a:txBody>
                  <a:tcPr/>
                </a:tc>
                <a:tc hMerge="1">
                  <a:txBody>
                    <a:bodyPr/>
                    <a:lstStyle/>
                    <a:p>
                      <a:endParaRPr lang="en-GB" sz="1200" dirty="0">
                        <a:latin typeface="Candara" panose="020E0502030303020204" pitchFamily="34" charset="0"/>
                      </a:endParaRPr>
                    </a:p>
                  </a:txBody>
                  <a:tcPr/>
                </a:tc>
              </a:tr>
            </a:tbl>
          </a:graphicData>
        </a:graphic>
      </p:graphicFrame>
    </p:spTree>
    <p:extLst>
      <p:ext uri="{BB962C8B-B14F-4D97-AF65-F5344CB8AC3E}">
        <p14:creationId xmlns:p14="http://schemas.microsoft.com/office/powerpoint/2010/main" val="375819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rot="16200000">
            <a:off x="1127243" y="-1040158"/>
            <a:ext cx="6860483" cy="8940800"/>
          </a:xfrm>
          <a:prstGeom prst="rect">
            <a:avLst/>
          </a:prstGeom>
        </p:spPr>
      </p:pic>
    </p:spTree>
    <p:extLst>
      <p:ext uri="{BB962C8B-B14F-4D97-AF65-F5344CB8AC3E}">
        <p14:creationId xmlns:p14="http://schemas.microsoft.com/office/powerpoint/2010/main" val="1201575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63EF44-3A48-43B8-A4D7-58EF551EA684}"/>
              </a:ext>
            </a:extLst>
          </p:cNvPr>
          <p:cNvSpPr>
            <a:spLocks noGrp="1"/>
          </p:cNvSpPr>
          <p:nvPr>
            <p:ph type="ctrTitle"/>
          </p:nvPr>
        </p:nvSpPr>
        <p:spPr/>
        <p:txBody>
          <a:bodyPr anchor="ctr">
            <a:normAutofit/>
          </a:bodyPr>
          <a:lstStyle/>
          <a:p>
            <a:r>
              <a:rPr lang="en-GB" b="1" dirty="0"/>
              <a:t>Title: </a:t>
            </a:r>
            <a:r>
              <a:rPr lang="en-GB" dirty="0"/>
              <a:t>Religion, Renewal and Choice</a:t>
            </a:r>
          </a:p>
        </p:txBody>
      </p:sp>
      <p:sp>
        <p:nvSpPr>
          <p:cNvPr id="3" name="Subtitle 2">
            <a:extLst>
              <a:ext uri="{FF2B5EF4-FFF2-40B4-BE49-F238E27FC236}">
                <a16:creationId xmlns="" xmlns:a16="http://schemas.microsoft.com/office/drawing/2014/main" id="{97D29C7E-788E-498B-B0E9-6DC994557975}"/>
              </a:ext>
            </a:extLst>
          </p:cNvPr>
          <p:cNvSpPr>
            <a:spLocks noGrp="1"/>
          </p:cNvSpPr>
          <p:nvPr>
            <p:ph type="subTitle" idx="1"/>
          </p:nvPr>
        </p:nvSpPr>
        <p:spPr/>
        <p:txBody>
          <a:bodyPr anchor="ctr">
            <a:normAutofit/>
          </a:bodyPr>
          <a:lstStyle/>
          <a:p>
            <a:pPr algn="l"/>
            <a:r>
              <a:rPr lang="en-GB" dirty="0" smtClean="0"/>
              <a:t>Apply your knowledge to Questions.</a:t>
            </a:r>
          </a:p>
          <a:p>
            <a:pPr algn="l"/>
            <a:r>
              <a:rPr lang="en-GB" dirty="0" smtClean="0"/>
              <a:t>Evaluate your success and improve.</a:t>
            </a:r>
            <a:endParaRPr lang="en-GB" dirty="0"/>
          </a:p>
        </p:txBody>
      </p:sp>
    </p:spTree>
    <p:extLst>
      <p:ext uri="{BB962C8B-B14F-4D97-AF65-F5344CB8AC3E}">
        <p14:creationId xmlns:p14="http://schemas.microsoft.com/office/powerpoint/2010/main" val="4061854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521682-0D73-4030-A7FE-2E45201AF6F9}"/>
              </a:ext>
            </a:extLst>
          </p:cNvPr>
          <p:cNvSpPr>
            <a:spLocks noGrp="1"/>
          </p:cNvSpPr>
          <p:nvPr>
            <p:ph type="title"/>
          </p:nvPr>
        </p:nvSpPr>
        <p:spPr>
          <a:xfrm>
            <a:off x="628650" y="365127"/>
            <a:ext cx="7886700" cy="638783"/>
          </a:xfrm>
        </p:spPr>
        <p:txBody>
          <a:bodyPr>
            <a:noAutofit/>
          </a:bodyPr>
          <a:lstStyle/>
          <a:p>
            <a:r>
              <a:rPr lang="en-GB" sz="2400" dirty="0"/>
              <a:t>Apply your knowledge to Questions.</a:t>
            </a:r>
          </a:p>
        </p:txBody>
      </p:sp>
      <p:sp>
        <p:nvSpPr>
          <p:cNvPr id="5" name="Title 1">
            <a:extLst>
              <a:ext uri="{FF2B5EF4-FFF2-40B4-BE49-F238E27FC236}">
                <a16:creationId xmlns="" xmlns:a16="http://schemas.microsoft.com/office/drawing/2014/main" id="{3F05FFC7-BCC6-4FF5-BC4E-E6018C75B310}"/>
              </a:ext>
            </a:extLst>
          </p:cNvPr>
          <p:cNvSpPr txBox="1">
            <a:spLocks/>
          </p:cNvSpPr>
          <p:nvPr/>
        </p:nvSpPr>
        <p:spPr>
          <a:xfrm>
            <a:off x="628650" y="1076448"/>
            <a:ext cx="7886700" cy="715029"/>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smtClean="0"/>
              <a:t>Task</a:t>
            </a:r>
            <a:r>
              <a:rPr lang="en-GB" sz="2000" dirty="0" smtClean="0"/>
              <a:t>: Answer the following Question.</a:t>
            </a:r>
            <a:endParaRPr lang="en-GB" sz="2000" dirty="0"/>
          </a:p>
        </p:txBody>
      </p:sp>
      <p:sp>
        <p:nvSpPr>
          <p:cNvPr id="9" name="TextBox 8"/>
          <p:cNvSpPr txBox="1"/>
          <p:nvPr/>
        </p:nvSpPr>
        <p:spPr>
          <a:xfrm>
            <a:off x="628650" y="2001520"/>
            <a:ext cx="7886700" cy="4370427"/>
          </a:xfrm>
          <a:prstGeom prst="rect">
            <a:avLst/>
          </a:prstGeom>
          <a:noFill/>
        </p:spPr>
        <p:txBody>
          <a:bodyPr wrap="square" rtlCol="0">
            <a:spAutoFit/>
          </a:bodyPr>
          <a:lstStyle/>
          <a:p>
            <a:r>
              <a:rPr lang="en-GB" sz="2000" b="1" dirty="0" smtClean="0"/>
              <a:t>Outline &amp; explain two reasons why figures on attendance at mainstream churches overstate the degree of secularisation in Britain today. (10 marks)</a:t>
            </a:r>
          </a:p>
          <a:p>
            <a:endParaRPr lang="en-GB" sz="2000" b="1" dirty="0"/>
          </a:p>
          <a:p>
            <a:r>
              <a:rPr lang="en-GB" sz="2000" dirty="0" smtClean="0"/>
              <a:t>P – Vicarious Religion: Spiritual Health</a:t>
            </a:r>
          </a:p>
          <a:p>
            <a:r>
              <a:rPr lang="en-GB" sz="2000" dirty="0" smtClean="0"/>
              <a:t>E – Davie, Diana, Anders </a:t>
            </a:r>
            <a:r>
              <a:rPr lang="en-GB" sz="2000" dirty="0" err="1" smtClean="0"/>
              <a:t>Brevic</a:t>
            </a:r>
            <a:endParaRPr lang="en-GB" sz="2000" dirty="0" smtClean="0"/>
          </a:p>
          <a:p>
            <a:r>
              <a:rPr lang="en-GB" sz="2000" dirty="0" smtClean="0"/>
              <a:t>E – Tip of an iceberg, evidence of believing without belonging.</a:t>
            </a:r>
          </a:p>
          <a:p>
            <a:r>
              <a:rPr lang="en-GB" sz="2000" dirty="0" smtClean="0"/>
              <a:t>L – Shows that Secularisation is not occurring, attendance is falling.</a:t>
            </a:r>
          </a:p>
          <a:p>
            <a:endParaRPr lang="en-GB" sz="2000" dirty="0"/>
          </a:p>
          <a:p>
            <a:r>
              <a:rPr lang="en-GB" sz="2000" dirty="0" smtClean="0"/>
              <a:t>P – Spiritual shopping</a:t>
            </a:r>
          </a:p>
          <a:p>
            <a:r>
              <a:rPr lang="en-GB" sz="2000" dirty="0" smtClean="0"/>
              <a:t>E – </a:t>
            </a:r>
          </a:p>
          <a:p>
            <a:r>
              <a:rPr lang="en-GB" sz="2000" dirty="0" smtClean="0"/>
              <a:t>E – </a:t>
            </a:r>
          </a:p>
          <a:p>
            <a:r>
              <a:rPr lang="en-GB" sz="2000" dirty="0" smtClean="0"/>
              <a:t>L – </a:t>
            </a:r>
          </a:p>
          <a:p>
            <a:endParaRPr lang="en-GB" sz="2000" dirty="0"/>
          </a:p>
        </p:txBody>
      </p:sp>
    </p:spTree>
    <p:extLst>
      <p:ext uri="{BB962C8B-B14F-4D97-AF65-F5344CB8AC3E}">
        <p14:creationId xmlns:p14="http://schemas.microsoft.com/office/powerpoint/2010/main" val="2384702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521682-0D73-4030-A7FE-2E45201AF6F9}"/>
              </a:ext>
            </a:extLst>
          </p:cNvPr>
          <p:cNvSpPr>
            <a:spLocks noGrp="1"/>
          </p:cNvSpPr>
          <p:nvPr>
            <p:ph type="title"/>
          </p:nvPr>
        </p:nvSpPr>
        <p:spPr>
          <a:xfrm>
            <a:off x="628650" y="365127"/>
            <a:ext cx="7886700" cy="638783"/>
          </a:xfrm>
        </p:spPr>
        <p:txBody>
          <a:bodyPr>
            <a:noAutofit/>
          </a:bodyPr>
          <a:lstStyle/>
          <a:p>
            <a:r>
              <a:rPr lang="en-GB" sz="2400" b="1" dirty="0"/>
              <a:t>Title: </a:t>
            </a:r>
            <a:r>
              <a:rPr lang="en-GB" sz="2400" dirty="0" smtClean="0"/>
              <a:t>Religion, Renewal and Choice</a:t>
            </a:r>
            <a:endParaRPr lang="en-GB" sz="2400" dirty="0"/>
          </a:p>
        </p:txBody>
      </p:sp>
      <p:sp>
        <p:nvSpPr>
          <p:cNvPr id="5" name="Title 1">
            <a:extLst>
              <a:ext uri="{FF2B5EF4-FFF2-40B4-BE49-F238E27FC236}">
                <a16:creationId xmlns="" xmlns:a16="http://schemas.microsoft.com/office/drawing/2014/main" id="{3F05FFC7-BCC6-4FF5-BC4E-E6018C75B310}"/>
              </a:ext>
            </a:extLst>
          </p:cNvPr>
          <p:cNvSpPr txBox="1">
            <a:spLocks/>
          </p:cNvSpPr>
          <p:nvPr/>
        </p:nvSpPr>
        <p:spPr>
          <a:xfrm>
            <a:off x="628650" y="1076449"/>
            <a:ext cx="7886700" cy="58471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b="1" dirty="0"/>
              <a:t>Task</a:t>
            </a:r>
            <a:r>
              <a:rPr lang="en-GB" sz="1600" dirty="0"/>
              <a:t>: </a:t>
            </a:r>
            <a:r>
              <a:rPr lang="en-GB" sz="1600" dirty="0" smtClean="0"/>
              <a:t>Can you define these words.</a:t>
            </a:r>
            <a:endParaRPr lang="en-GB" sz="1600" dirty="0"/>
          </a:p>
        </p:txBody>
      </p:sp>
      <p:graphicFrame>
        <p:nvGraphicFramePr>
          <p:cNvPr id="6" name="Table 5"/>
          <p:cNvGraphicFramePr>
            <a:graphicFrameLocks noGrp="1"/>
          </p:cNvGraphicFramePr>
          <p:nvPr>
            <p:extLst>
              <p:ext uri="{D42A27DB-BD31-4B8C-83A1-F6EECF244321}">
                <p14:modId xmlns:p14="http://schemas.microsoft.com/office/powerpoint/2010/main" val="3669098462"/>
              </p:ext>
            </p:extLst>
          </p:nvPr>
        </p:nvGraphicFramePr>
        <p:xfrm>
          <a:off x="628650" y="1872342"/>
          <a:ext cx="7886700" cy="4804228"/>
        </p:xfrm>
        <a:graphic>
          <a:graphicData uri="http://schemas.openxmlformats.org/drawingml/2006/table">
            <a:tbl>
              <a:tblPr firstRow="1" bandRow="1">
                <a:tableStyleId>{5940675A-B579-460E-94D1-54222C63F5DA}</a:tableStyleId>
              </a:tblPr>
              <a:tblGrid>
                <a:gridCol w="1577340"/>
                <a:gridCol w="1577340"/>
                <a:gridCol w="1577340"/>
                <a:gridCol w="1577340"/>
                <a:gridCol w="1577340"/>
              </a:tblGrid>
              <a:tr h="12010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smtClean="0">
                          <a:solidFill>
                            <a:srgbClr val="FF0000"/>
                          </a:solidFill>
                        </a:rPr>
                        <a:t>Vicarious Religion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smtClean="0">
                          <a:solidFill>
                            <a:srgbClr val="FF0000"/>
                          </a:solidFill>
                        </a:rPr>
                        <a:t>Privatised Religion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smtClean="0">
                          <a:solidFill>
                            <a:srgbClr val="FF0000"/>
                          </a:solidFill>
                        </a:rPr>
                        <a:t>Individualism</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smtClean="0">
                          <a:solidFill>
                            <a:srgbClr val="FF0000"/>
                          </a:solidFill>
                        </a:rPr>
                        <a:t>Consumption versus Obligation</a:t>
                      </a:r>
                    </a:p>
                    <a:p>
                      <a:pPr algn="ctr"/>
                      <a:endParaRPr lang="en-GB" b="1" dirty="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smtClean="0">
                          <a:solidFill>
                            <a:srgbClr val="FF0000"/>
                          </a:solidFill>
                        </a:rPr>
                        <a:t>Converts and Pilgrims</a:t>
                      </a:r>
                    </a:p>
                  </a:txBody>
                  <a:tcPr anchor="ctr"/>
                </a:tc>
              </a:tr>
              <a:tr h="12010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smtClean="0">
                          <a:solidFill>
                            <a:srgbClr val="FF0000"/>
                          </a:solidFill>
                        </a:rPr>
                        <a:t>Believing nor belonging</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smtClean="0">
                          <a:solidFill>
                            <a:srgbClr val="FF0000"/>
                          </a:solidFill>
                        </a:rPr>
                        <a:t>Davie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smtClean="0">
                          <a:solidFill>
                            <a:srgbClr val="FF0000"/>
                          </a:solidFill>
                        </a:rPr>
                        <a:t>Secularisation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FF0000"/>
                          </a:solidFill>
                        </a:rPr>
                        <a:t>Congregational domain</a:t>
                      </a:r>
                    </a:p>
                    <a:p>
                      <a:pPr algn="ctr"/>
                      <a:endParaRPr lang="en-GB" b="1" dirty="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smtClean="0">
                          <a:solidFill>
                            <a:srgbClr val="FF0000"/>
                          </a:solidFill>
                        </a:rPr>
                        <a:t>Holistic </a:t>
                      </a:r>
                      <a:r>
                        <a:rPr lang="en-GB" b="1" dirty="0" err="1" smtClean="0">
                          <a:solidFill>
                            <a:srgbClr val="FF0000"/>
                          </a:solidFill>
                        </a:rPr>
                        <a:t>Mileu</a:t>
                      </a:r>
                      <a:endParaRPr lang="en-GB" b="1" dirty="0" smtClean="0">
                        <a:solidFill>
                          <a:srgbClr val="FF0000"/>
                        </a:solidFill>
                      </a:endParaRPr>
                    </a:p>
                  </a:txBody>
                  <a:tcPr anchor="ctr"/>
                </a:tc>
              </a:tr>
              <a:tr h="12010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err="1" smtClean="0">
                          <a:solidFill>
                            <a:srgbClr val="FF0000"/>
                          </a:solidFill>
                        </a:rPr>
                        <a:t>Hervieu</a:t>
                      </a:r>
                      <a:r>
                        <a:rPr lang="en-GB" b="1" dirty="0" smtClean="0">
                          <a:solidFill>
                            <a:srgbClr val="FF0000"/>
                          </a:solidFill>
                        </a:rPr>
                        <a:t>-Leger</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smtClean="0">
                          <a:solidFill>
                            <a:srgbClr val="FF0000"/>
                          </a:solidFill>
                        </a:rPr>
                        <a:t>Bruce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err="1" smtClean="0">
                          <a:solidFill>
                            <a:srgbClr val="FF0000"/>
                          </a:solidFill>
                        </a:rPr>
                        <a:t>Voas</a:t>
                      </a:r>
                      <a:r>
                        <a:rPr lang="en-GB" b="1" dirty="0" smtClean="0">
                          <a:solidFill>
                            <a:srgbClr val="FF0000"/>
                          </a:solidFill>
                        </a:rPr>
                        <a:t> and Crockett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smtClean="0">
                          <a:solidFill>
                            <a:srgbClr val="FF0000"/>
                          </a:solidFill>
                        </a:rPr>
                        <a:t>Televangelism</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smtClean="0">
                          <a:solidFill>
                            <a:srgbClr val="FF0000"/>
                          </a:solidFill>
                        </a:rPr>
                        <a:t>New Age</a:t>
                      </a:r>
                    </a:p>
                  </a:txBody>
                  <a:tcPr anchor="ctr"/>
                </a:tc>
              </a:tr>
              <a:tr h="12010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FF0000"/>
                          </a:solidFill>
                        </a:rPr>
                        <a:t>Postmodernism</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smtClean="0">
                          <a:solidFill>
                            <a:srgbClr val="FF0000"/>
                          </a:solidFill>
                        </a:rPr>
                        <a:t>Multiple </a:t>
                      </a:r>
                      <a:r>
                        <a:rPr lang="en-GB" b="1" dirty="0" err="1" smtClean="0">
                          <a:solidFill>
                            <a:srgbClr val="FF0000"/>
                          </a:solidFill>
                        </a:rPr>
                        <a:t>Modernitites</a:t>
                      </a:r>
                      <a:endParaRPr lang="en-GB" b="1" dirty="0" smtClean="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smtClean="0">
                          <a:solidFill>
                            <a:srgbClr val="FF0000"/>
                          </a:solidFill>
                        </a:rPr>
                        <a:t>Institutional religion</a:t>
                      </a:r>
                    </a:p>
                  </a:txBody>
                  <a:tcPr anchor="ctr"/>
                </a:tc>
                <a:tc>
                  <a:txBody>
                    <a:bodyPr/>
                    <a:lstStyle/>
                    <a:p>
                      <a:pPr algn="ctr"/>
                      <a:r>
                        <a:rPr lang="en-GB" b="1" dirty="0" smtClean="0">
                          <a:solidFill>
                            <a:srgbClr val="FF0000"/>
                          </a:solidFill>
                        </a:rPr>
                        <a:t>Day</a:t>
                      </a:r>
                      <a:endParaRPr lang="en-GB" b="1" dirty="0">
                        <a:solidFill>
                          <a:srgbClr val="FF0000"/>
                        </a:solidFill>
                      </a:endParaRPr>
                    </a:p>
                  </a:txBody>
                  <a:tcPr anchor="ctr"/>
                </a:tc>
                <a:tc>
                  <a:txBody>
                    <a:bodyPr/>
                    <a:lstStyle/>
                    <a:p>
                      <a:pPr algn="ctr"/>
                      <a:r>
                        <a:rPr lang="en-GB" b="1" dirty="0" err="1" smtClean="0">
                          <a:solidFill>
                            <a:srgbClr val="FF0000"/>
                          </a:solidFill>
                        </a:rPr>
                        <a:t>Woodhead</a:t>
                      </a:r>
                      <a:endParaRPr lang="en-GB" b="1" dirty="0">
                        <a:solidFill>
                          <a:srgbClr val="FF0000"/>
                        </a:solidFill>
                      </a:endParaRPr>
                    </a:p>
                  </a:txBody>
                  <a:tcPr anchor="ctr"/>
                </a:tc>
              </a:tr>
            </a:tbl>
          </a:graphicData>
        </a:graphic>
      </p:graphicFrame>
    </p:spTree>
    <p:extLst>
      <p:ext uri="{BB962C8B-B14F-4D97-AF65-F5344CB8AC3E}">
        <p14:creationId xmlns:p14="http://schemas.microsoft.com/office/powerpoint/2010/main" val="12316591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521682-0D73-4030-A7FE-2E45201AF6F9}"/>
              </a:ext>
            </a:extLst>
          </p:cNvPr>
          <p:cNvSpPr>
            <a:spLocks noGrp="1"/>
          </p:cNvSpPr>
          <p:nvPr>
            <p:ph type="title"/>
          </p:nvPr>
        </p:nvSpPr>
        <p:spPr>
          <a:xfrm>
            <a:off x="628650" y="365127"/>
            <a:ext cx="7886700" cy="638783"/>
          </a:xfrm>
        </p:spPr>
        <p:txBody>
          <a:bodyPr>
            <a:noAutofit/>
          </a:bodyPr>
          <a:lstStyle/>
          <a:p>
            <a:r>
              <a:rPr lang="en-GB" sz="2400" dirty="0"/>
              <a:t>Apply your knowledge to Questions.</a:t>
            </a:r>
          </a:p>
        </p:txBody>
      </p:sp>
      <p:sp>
        <p:nvSpPr>
          <p:cNvPr id="5" name="Title 1">
            <a:extLst>
              <a:ext uri="{FF2B5EF4-FFF2-40B4-BE49-F238E27FC236}">
                <a16:creationId xmlns="" xmlns:a16="http://schemas.microsoft.com/office/drawing/2014/main" id="{3F05FFC7-BCC6-4FF5-BC4E-E6018C75B310}"/>
              </a:ext>
            </a:extLst>
          </p:cNvPr>
          <p:cNvSpPr txBox="1">
            <a:spLocks/>
          </p:cNvSpPr>
          <p:nvPr/>
        </p:nvSpPr>
        <p:spPr>
          <a:xfrm>
            <a:off x="628650" y="1076448"/>
            <a:ext cx="7886700" cy="715029"/>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smtClean="0"/>
              <a:t>Task</a:t>
            </a:r>
            <a:r>
              <a:rPr lang="en-GB" sz="2000" dirty="0" smtClean="0"/>
              <a:t>: Answer the following Question.</a:t>
            </a:r>
            <a:endParaRPr lang="en-GB" sz="2000" dirty="0"/>
          </a:p>
        </p:txBody>
      </p:sp>
      <p:sp>
        <p:nvSpPr>
          <p:cNvPr id="9" name="TextBox 8"/>
          <p:cNvSpPr txBox="1"/>
          <p:nvPr/>
        </p:nvSpPr>
        <p:spPr>
          <a:xfrm>
            <a:off x="628650" y="2001520"/>
            <a:ext cx="7886700" cy="1200329"/>
          </a:xfrm>
          <a:prstGeom prst="rect">
            <a:avLst/>
          </a:prstGeom>
          <a:noFill/>
        </p:spPr>
        <p:txBody>
          <a:bodyPr wrap="square" rtlCol="0">
            <a:spAutoFit/>
          </a:bodyPr>
          <a:lstStyle/>
          <a:p>
            <a:r>
              <a:rPr lang="en-GB" b="1" dirty="0" smtClean="0"/>
              <a:t>Applying material from Item A and your own knowledge, evaluate the impact of postmodernity on religious and spiritual beliefs and practices. (20 marks)</a:t>
            </a:r>
          </a:p>
          <a:p>
            <a:endParaRPr lang="en-GB" b="1" dirty="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170026611"/>
              </p:ext>
            </p:extLst>
          </p:nvPr>
        </p:nvGraphicFramePr>
        <p:xfrm>
          <a:off x="628650" y="2882265"/>
          <a:ext cx="7905750" cy="3474720"/>
        </p:xfrm>
        <a:graphic>
          <a:graphicData uri="http://schemas.openxmlformats.org/drawingml/2006/table">
            <a:tbl>
              <a:tblPr firstRow="1" bandRow="1">
                <a:tableStyleId>{5940675A-B579-460E-94D1-54222C63F5DA}</a:tableStyleId>
              </a:tblPr>
              <a:tblGrid>
                <a:gridCol w="683568"/>
                <a:gridCol w="7222182"/>
              </a:tblGrid>
              <a:tr h="370840">
                <a:tc>
                  <a:txBody>
                    <a:bodyPr/>
                    <a:lstStyle/>
                    <a:p>
                      <a:r>
                        <a:rPr lang="en-GB" sz="1800" dirty="0"/>
                        <a:t>17-20</a:t>
                      </a:r>
                    </a:p>
                  </a:txBody>
                  <a:tcPr/>
                </a:tc>
                <a:tc>
                  <a:txBody>
                    <a:bodyPr/>
                    <a:lstStyle/>
                    <a:p>
                      <a:r>
                        <a:rPr lang="en-GB" sz="1800" u="none" strike="noStrike" kern="1200" baseline="0" dirty="0"/>
                        <a:t>Answers in this band will show sound, conceptually detailed knowledge of a range of relevant material on </a:t>
                      </a:r>
                      <a:r>
                        <a:rPr lang="en-GB" sz="1800" u="none" strike="noStrike" kern="1200" baseline="0" dirty="0" smtClean="0"/>
                        <a:t>postmodernity impact. </a:t>
                      </a:r>
                      <a:r>
                        <a:rPr lang="en-GB" sz="1800" u="none" strike="noStrike" kern="1200" baseline="0" dirty="0"/>
                        <a:t>Sophisticated understanding of the question and of the presented material will be shown. Appropriate material will be applied accurately and with sensitivity to the issues raised by the question. Analysis and evaluation will be explicit and relevant. Evaluation may be developed for example through a </a:t>
                      </a:r>
                      <a:r>
                        <a:rPr lang="en-GB" sz="1800" u="none" strike="noStrike" kern="1200" baseline="0" dirty="0" smtClean="0"/>
                        <a:t>debate</a:t>
                      </a:r>
                      <a:endParaRPr lang="en-GB" sz="1800" b="0" i="0" u="none" strike="noStrike" kern="1200" baseline="0" dirty="0">
                        <a:solidFill>
                          <a:schemeClr val="dk1"/>
                        </a:solidFill>
                        <a:latin typeface="+mn-lt"/>
                        <a:ea typeface="+mn-ea"/>
                        <a:cs typeface="+mn-cs"/>
                      </a:endParaRPr>
                    </a:p>
                  </a:txBody>
                  <a:tcPr/>
                </a:tc>
              </a:tr>
              <a:tr h="370840">
                <a:tc>
                  <a:txBody>
                    <a:bodyPr/>
                    <a:lstStyle/>
                    <a:p>
                      <a:r>
                        <a:rPr lang="en-GB" sz="1800" dirty="0"/>
                        <a:t>13-16</a:t>
                      </a:r>
                    </a:p>
                  </a:txBody>
                  <a:tcPr/>
                </a:tc>
                <a:tc>
                  <a:txBody>
                    <a:bodyPr/>
                    <a:lstStyle/>
                    <a:p>
                      <a:r>
                        <a:rPr lang="en-GB" sz="1800" u="none" strike="noStrike" kern="1200" baseline="0" dirty="0"/>
                        <a:t>Answers in this band will show accurate, broad and/or deep but incomplete knowledge. Understands a number of significant aspects of the question; good understanding of the presented material. Application of material is largely explicitly relevant to the question, though some material may be inadequately focused. Some limited explicit </a:t>
                      </a:r>
                      <a:r>
                        <a:rPr lang="en-GB" sz="1800" u="none" strike="noStrike" kern="1200" baseline="0" dirty="0" smtClean="0"/>
                        <a:t>evaluation.</a:t>
                      </a:r>
                      <a:endParaRPr lang="en-GB" sz="1800" b="0" i="0" u="none" strike="noStrike" kern="1200" baseline="0" dirty="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3029394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521682-0D73-4030-A7FE-2E45201AF6F9}"/>
              </a:ext>
            </a:extLst>
          </p:cNvPr>
          <p:cNvSpPr>
            <a:spLocks noGrp="1"/>
          </p:cNvSpPr>
          <p:nvPr>
            <p:ph type="title"/>
          </p:nvPr>
        </p:nvSpPr>
        <p:spPr>
          <a:xfrm>
            <a:off x="628650" y="365127"/>
            <a:ext cx="7886700" cy="638783"/>
          </a:xfrm>
        </p:spPr>
        <p:txBody>
          <a:bodyPr>
            <a:noAutofit/>
          </a:bodyPr>
          <a:lstStyle/>
          <a:p>
            <a:r>
              <a:rPr lang="en-GB" sz="2400" dirty="0"/>
              <a:t>Apply your knowledge to Questions.</a:t>
            </a:r>
          </a:p>
        </p:txBody>
      </p:sp>
      <p:sp>
        <p:nvSpPr>
          <p:cNvPr id="5" name="Title 1">
            <a:extLst>
              <a:ext uri="{FF2B5EF4-FFF2-40B4-BE49-F238E27FC236}">
                <a16:creationId xmlns="" xmlns:a16="http://schemas.microsoft.com/office/drawing/2014/main" id="{3F05FFC7-BCC6-4FF5-BC4E-E6018C75B310}"/>
              </a:ext>
            </a:extLst>
          </p:cNvPr>
          <p:cNvSpPr txBox="1">
            <a:spLocks/>
          </p:cNvSpPr>
          <p:nvPr/>
        </p:nvSpPr>
        <p:spPr>
          <a:xfrm>
            <a:off x="628650" y="1076448"/>
            <a:ext cx="7886700" cy="715029"/>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smtClean="0"/>
              <a:t>Task</a:t>
            </a:r>
            <a:r>
              <a:rPr lang="en-GB" sz="2000" dirty="0" smtClean="0"/>
              <a:t>: Answer the following Question.</a:t>
            </a:r>
            <a:endParaRPr lang="en-GB" sz="2000" dirty="0"/>
          </a:p>
        </p:txBody>
      </p:sp>
      <p:sp>
        <p:nvSpPr>
          <p:cNvPr id="9" name="TextBox 8"/>
          <p:cNvSpPr txBox="1"/>
          <p:nvPr/>
        </p:nvSpPr>
        <p:spPr>
          <a:xfrm>
            <a:off x="628650" y="2001520"/>
            <a:ext cx="7886700" cy="3693319"/>
          </a:xfrm>
          <a:prstGeom prst="rect">
            <a:avLst/>
          </a:prstGeom>
          <a:noFill/>
        </p:spPr>
        <p:txBody>
          <a:bodyPr wrap="square" rtlCol="0">
            <a:spAutoFit/>
          </a:bodyPr>
          <a:lstStyle/>
          <a:p>
            <a:r>
              <a:rPr lang="en-GB" b="1" dirty="0" smtClean="0"/>
              <a:t>Applying material from Item A and your own knowledge, evaluate the impact of postmodernity on religious and spiritual beliefs and practices. (20 marks)</a:t>
            </a:r>
          </a:p>
          <a:p>
            <a:endParaRPr lang="en-GB" b="1" dirty="0"/>
          </a:p>
          <a:p>
            <a:r>
              <a:rPr lang="en-GB" i="1" dirty="0" smtClean="0"/>
              <a:t>Some sociologists claim that society has entered a new era, that of postmodernity, in which religion and spirituality take on new forms. In postmodern society, tradition loses its influence over people. Consumption and choice become more important, and people are free to choose their identity and their beliefs. Postmodern society is increasingly globalised, and the media and information technology become much more important, for example moving religious ideas and images out of their tradition physical home in churches and making them available around the globe. </a:t>
            </a:r>
          </a:p>
          <a:p>
            <a:endParaRPr lang="en-GB" i="1" dirty="0"/>
          </a:p>
          <a:p>
            <a:r>
              <a:rPr lang="en-GB" i="1" dirty="0" smtClean="0"/>
              <a:t>However, other sociologists are that these trends merely promote secularisation.</a:t>
            </a:r>
            <a:endParaRPr lang="en-GB" i="1" dirty="0"/>
          </a:p>
        </p:txBody>
      </p:sp>
    </p:spTree>
    <p:extLst>
      <p:ext uri="{BB962C8B-B14F-4D97-AF65-F5344CB8AC3E}">
        <p14:creationId xmlns:p14="http://schemas.microsoft.com/office/powerpoint/2010/main" val="2754747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521682-0D73-4030-A7FE-2E45201AF6F9}"/>
              </a:ext>
            </a:extLst>
          </p:cNvPr>
          <p:cNvSpPr>
            <a:spLocks noGrp="1"/>
          </p:cNvSpPr>
          <p:nvPr>
            <p:ph type="title"/>
          </p:nvPr>
        </p:nvSpPr>
        <p:spPr>
          <a:xfrm>
            <a:off x="628650" y="365127"/>
            <a:ext cx="7886700" cy="638783"/>
          </a:xfrm>
        </p:spPr>
        <p:txBody>
          <a:bodyPr>
            <a:noAutofit/>
          </a:bodyPr>
          <a:lstStyle/>
          <a:p>
            <a:r>
              <a:rPr lang="en-GB" sz="2400" dirty="0"/>
              <a:t>Apply your knowledge to Questions.</a:t>
            </a:r>
          </a:p>
        </p:txBody>
      </p:sp>
      <p:sp>
        <p:nvSpPr>
          <p:cNvPr id="5" name="Title 1">
            <a:extLst>
              <a:ext uri="{FF2B5EF4-FFF2-40B4-BE49-F238E27FC236}">
                <a16:creationId xmlns="" xmlns:a16="http://schemas.microsoft.com/office/drawing/2014/main" id="{3F05FFC7-BCC6-4FF5-BC4E-E6018C75B310}"/>
              </a:ext>
            </a:extLst>
          </p:cNvPr>
          <p:cNvSpPr txBox="1">
            <a:spLocks/>
          </p:cNvSpPr>
          <p:nvPr/>
        </p:nvSpPr>
        <p:spPr>
          <a:xfrm>
            <a:off x="628650" y="1076448"/>
            <a:ext cx="7886700" cy="715029"/>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smtClean="0"/>
              <a:t>Task</a:t>
            </a:r>
            <a:r>
              <a:rPr lang="en-GB" sz="2000" dirty="0" smtClean="0"/>
              <a:t>: Answer the following Question.</a:t>
            </a:r>
            <a:endParaRPr lang="en-GB" sz="2000" dirty="0"/>
          </a:p>
        </p:txBody>
      </p:sp>
      <p:sp>
        <p:nvSpPr>
          <p:cNvPr id="9" name="TextBox 8"/>
          <p:cNvSpPr txBox="1"/>
          <p:nvPr/>
        </p:nvSpPr>
        <p:spPr>
          <a:xfrm>
            <a:off x="628650" y="2001520"/>
            <a:ext cx="7886700" cy="3693319"/>
          </a:xfrm>
          <a:prstGeom prst="rect">
            <a:avLst/>
          </a:prstGeom>
          <a:noFill/>
        </p:spPr>
        <p:txBody>
          <a:bodyPr wrap="square" rtlCol="0">
            <a:spAutoFit/>
          </a:bodyPr>
          <a:lstStyle/>
          <a:p>
            <a:r>
              <a:rPr lang="en-GB" b="1" dirty="0" smtClean="0"/>
              <a:t>Applying material from Item A and your own knowledge, evaluate the impact of postmodernity on religious and spiritual beliefs and practices. (20 marks)</a:t>
            </a:r>
          </a:p>
          <a:p>
            <a:endParaRPr lang="en-GB" b="1" dirty="0"/>
          </a:p>
          <a:p>
            <a:r>
              <a:rPr lang="en-GB" i="1" dirty="0" smtClean="0"/>
              <a:t>Some sociologists claim that society has entered a new era, that of postmodernity, </a:t>
            </a:r>
            <a:r>
              <a:rPr lang="en-GB" i="1" dirty="0" smtClean="0">
                <a:solidFill>
                  <a:srgbClr val="FF0000"/>
                </a:solidFill>
              </a:rPr>
              <a:t>in which religion and spirituality take on new forms</a:t>
            </a:r>
            <a:r>
              <a:rPr lang="en-GB" i="1" dirty="0" smtClean="0"/>
              <a:t>. In postmodern society, </a:t>
            </a:r>
            <a:r>
              <a:rPr lang="en-GB" i="1" dirty="0" smtClean="0">
                <a:solidFill>
                  <a:srgbClr val="FF0000"/>
                </a:solidFill>
              </a:rPr>
              <a:t>tradition loses its influence over people</a:t>
            </a:r>
            <a:r>
              <a:rPr lang="en-GB" i="1" dirty="0" smtClean="0"/>
              <a:t>. Consumption and choice become more important, and </a:t>
            </a:r>
            <a:r>
              <a:rPr lang="en-GB" i="1" dirty="0" smtClean="0">
                <a:solidFill>
                  <a:srgbClr val="FF0000"/>
                </a:solidFill>
              </a:rPr>
              <a:t>people are free to choose their identity and their beliefs. </a:t>
            </a:r>
            <a:r>
              <a:rPr lang="en-GB" i="1" dirty="0" smtClean="0"/>
              <a:t>Postmodern society is increasingly globalised, and the media and information technology become much more important, for example moving </a:t>
            </a:r>
            <a:r>
              <a:rPr lang="en-GB" i="1" dirty="0" smtClean="0">
                <a:solidFill>
                  <a:srgbClr val="FF0000"/>
                </a:solidFill>
              </a:rPr>
              <a:t>religious ideas and images out of their tradition physical home in churches and making them available around the globe.</a:t>
            </a:r>
            <a:r>
              <a:rPr lang="en-GB" i="1" dirty="0" smtClean="0"/>
              <a:t> </a:t>
            </a:r>
          </a:p>
          <a:p>
            <a:endParaRPr lang="en-GB" i="1" dirty="0"/>
          </a:p>
          <a:p>
            <a:r>
              <a:rPr lang="en-GB" i="1" dirty="0" smtClean="0"/>
              <a:t>However, other sociologists are that</a:t>
            </a:r>
            <a:r>
              <a:rPr lang="en-GB" i="1" dirty="0" smtClean="0">
                <a:solidFill>
                  <a:srgbClr val="FF0000"/>
                </a:solidFill>
              </a:rPr>
              <a:t> these trends merely promote secularisation</a:t>
            </a:r>
            <a:r>
              <a:rPr lang="en-GB" i="1" dirty="0" smtClean="0"/>
              <a:t>.</a:t>
            </a:r>
            <a:endParaRPr lang="en-GB" i="1" dirty="0"/>
          </a:p>
        </p:txBody>
      </p:sp>
    </p:spTree>
    <p:extLst>
      <p:ext uri="{BB962C8B-B14F-4D97-AF65-F5344CB8AC3E}">
        <p14:creationId xmlns:p14="http://schemas.microsoft.com/office/powerpoint/2010/main" val="2092220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521682-0D73-4030-A7FE-2E45201AF6F9}"/>
              </a:ext>
            </a:extLst>
          </p:cNvPr>
          <p:cNvSpPr>
            <a:spLocks noGrp="1"/>
          </p:cNvSpPr>
          <p:nvPr>
            <p:ph type="title"/>
          </p:nvPr>
        </p:nvSpPr>
        <p:spPr>
          <a:xfrm>
            <a:off x="628650" y="365127"/>
            <a:ext cx="7886700" cy="638783"/>
          </a:xfrm>
        </p:spPr>
        <p:txBody>
          <a:bodyPr>
            <a:noAutofit/>
          </a:bodyPr>
          <a:lstStyle/>
          <a:p>
            <a:r>
              <a:rPr lang="en-GB" sz="2400" dirty="0"/>
              <a:t>Apply your knowledge to Questions.</a:t>
            </a:r>
          </a:p>
        </p:txBody>
      </p:sp>
      <p:sp>
        <p:nvSpPr>
          <p:cNvPr id="5" name="Title 1">
            <a:extLst>
              <a:ext uri="{FF2B5EF4-FFF2-40B4-BE49-F238E27FC236}">
                <a16:creationId xmlns="" xmlns:a16="http://schemas.microsoft.com/office/drawing/2014/main" id="{3F05FFC7-BCC6-4FF5-BC4E-E6018C75B310}"/>
              </a:ext>
            </a:extLst>
          </p:cNvPr>
          <p:cNvSpPr txBox="1">
            <a:spLocks/>
          </p:cNvSpPr>
          <p:nvPr/>
        </p:nvSpPr>
        <p:spPr>
          <a:xfrm>
            <a:off x="628650" y="1076448"/>
            <a:ext cx="7886700" cy="715029"/>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smtClean="0"/>
              <a:t>Task</a:t>
            </a:r>
            <a:r>
              <a:rPr lang="en-GB" sz="2000" dirty="0" smtClean="0"/>
              <a:t>: Answer the following Question.</a:t>
            </a:r>
            <a:endParaRPr lang="en-GB" sz="2000" dirty="0"/>
          </a:p>
        </p:txBody>
      </p:sp>
      <p:sp>
        <p:nvSpPr>
          <p:cNvPr id="3" name="TextBox 2"/>
          <p:cNvSpPr txBox="1"/>
          <p:nvPr/>
        </p:nvSpPr>
        <p:spPr>
          <a:xfrm>
            <a:off x="628651" y="1987571"/>
            <a:ext cx="4000500" cy="4524315"/>
          </a:xfrm>
          <a:prstGeom prst="rect">
            <a:avLst/>
          </a:prstGeom>
          <a:noFill/>
        </p:spPr>
        <p:txBody>
          <a:bodyPr wrap="square" rtlCol="0">
            <a:spAutoFit/>
          </a:bodyPr>
          <a:lstStyle/>
          <a:p>
            <a:r>
              <a:rPr lang="en-GB" b="1" dirty="0" smtClean="0"/>
              <a:t>Introduce: </a:t>
            </a:r>
            <a:r>
              <a:rPr lang="en-GB" dirty="0" smtClean="0"/>
              <a:t>Introduce your point. (AO1)</a:t>
            </a:r>
          </a:p>
          <a:p>
            <a:endParaRPr lang="en-GB" dirty="0"/>
          </a:p>
          <a:p>
            <a:r>
              <a:rPr lang="en-GB" b="1" dirty="0" smtClean="0"/>
              <a:t>Describe: </a:t>
            </a:r>
            <a:r>
              <a:rPr lang="en-GB" dirty="0" smtClean="0"/>
              <a:t>Offer substantial developed description </a:t>
            </a:r>
            <a:r>
              <a:rPr lang="en-GB" dirty="0"/>
              <a:t>(AO1</a:t>
            </a:r>
            <a:r>
              <a:rPr lang="en-GB" dirty="0" smtClean="0"/>
              <a:t>)</a:t>
            </a:r>
          </a:p>
          <a:p>
            <a:endParaRPr lang="en-GB" dirty="0" smtClean="0"/>
          </a:p>
          <a:p>
            <a:r>
              <a:rPr lang="en-GB" b="1" dirty="0"/>
              <a:t>E</a:t>
            </a:r>
            <a:r>
              <a:rPr lang="en-GB" b="1" dirty="0" smtClean="0"/>
              <a:t>vidence: </a:t>
            </a:r>
            <a:r>
              <a:rPr lang="en-GB" dirty="0" smtClean="0"/>
              <a:t>Provide evidence to support your information. (AO3)</a:t>
            </a:r>
          </a:p>
          <a:p>
            <a:endParaRPr lang="en-GB" dirty="0" smtClean="0"/>
          </a:p>
          <a:p>
            <a:r>
              <a:rPr lang="en-GB" b="1" dirty="0" smtClean="0"/>
              <a:t>Explain</a:t>
            </a:r>
            <a:r>
              <a:rPr lang="en-GB" dirty="0" smtClean="0"/>
              <a:t>: Develop your answer further. Link to the Question. (AO2)</a:t>
            </a:r>
          </a:p>
          <a:p>
            <a:endParaRPr lang="en-GB" dirty="0" smtClean="0"/>
          </a:p>
          <a:p>
            <a:r>
              <a:rPr lang="en-GB" b="1" dirty="0" smtClean="0"/>
              <a:t>Analyse: </a:t>
            </a:r>
            <a:r>
              <a:rPr lang="en-GB" dirty="0" smtClean="0"/>
              <a:t>Providence evaluation that supports or criticises. (Ao3)</a:t>
            </a:r>
          </a:p>
          <a:p>
            <a:endParaRPr lang="en-GB" dirty="0" smtClean="0"/>
          </a:p>
          <a:p>
            <a:r>
              <a:rPr lang="en-GB" b="1" dirty="0" smtClean="0"/>
              <a:t>Link: </a:t>
            </a:r>
            <a:r>
              <a:rPr lang="en-GB" dirty="0" smtClean="0"/>
              <a:t>Link back to your question. (AO2)</a:t>
            </a:r>
          </a:p>
          <a:p>
            <a:endParaRPr lang="en-GB" dirty="0"/>
          </a:p>
        </p:txBody>
      </p:sp>
      <p:pic>
        <p:nvPicPr>
          <p:cNvPr id="1026" name="Picture 2" descr="Image result for burger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4753" y="2486087"/>
            <a:ext cx="4300598" cy="3105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362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521682-0D73-4030-A7FE-2E45201AF6F9}"/>
              </a:ext>
            </a:extLst>
          </p:cNvPr>
          <p:cNvSpPr>
            <a:spLocks noGrp="1"/>
          </p:cNvSpPr>
          <p:nvPr>
            <p:ph type="title"/>
          </p:nvPr>
        </p:nvSpPr>
        <p:spPr>
          <a:xfrm>
            <a:off x="628650" y="365127"/>
            <a:ext cx="7886700" cy="638783"/>
          </a:xfrm>
        </p:spPr>
        <p:txBody>
          <a:bodyPr>
            <a:noAutofit/>
          </a:bodyPr>
          <a:lstStyle/>
          <a:p>
            <a:r>
              <a:rPr lang="en-GB" sz="2400" dirty="0"/>
              <a:t>Apply your knowledge to Questions.</a:t>
            </a:r>
          </a:p>
        </p:txBody>
      </p:sp>
      <p:sp>
        <p:nvSpPr>
          <p:cNvPr id="5" name="Title 1">
            <a:extLst>
              <a:ext uri="{FF2B5EF4-FFF2-40B4-BE49-F238E27FC236}">
                <a16:creationId xmlns="" xmlns:a16="http://schemas.microsoft.com/office/drawing/2014/main" id="{3F05FFC7-BCC6-4FF5-BC4E-E6018C75B310}"/>
              </a:ext>
            </a:extLst>
          </p:cNvPr>
          <p:cNvSpPr txBox="1">
            <a:spLocks/>
          </p:cNvSpPr>
          <p:nvPr/>
        </p:nvSpPr>
        <p:spPr>
          <a:xfrm>
            <a:off x="628650" y="1076448"/>
            <a:ext cx="7886700" cy="103810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smtClean="0"/>
              <a:t>Task</a:t>
            </a:r>
            <a:r>
              <a:rPr lang="en-GB" sz="2000" dirty="0" smtClean="0"/>
              <a:t>: </a:t>
            </a:r>
            <a:r>
              <a:rPr lang="en-GB" sz="2000" dirty="0"/>
              <a:t>Applying material from Item A and your own knowledge, evaluate the impact of postmodernity on religious and spiritual beliefs and practices. (20 marks)</a:t>
            </a:r>
          </a:p>
        </p:txBody>
      </p:sp>
      <p:sp>
        <p:nvSpPr>
          <p:cNvPr id="3" name="TextBox 2"/>
          <p:cNvSpPr txBox="1"/>
          <p:nvPr/>
        </p:nvSpPr>
        <p:spPr>
          <a:xfrm>
            <a:off x="628650" y="2339996"/>
            <a:ext cx="5391150" cy="3970318"/>
          </a:xfrm>
          <a:prstGeom prst="rect">
            <a:avLst/>
          </a:prstGeom>
          <a:noFill/>
        </p:spPr>
        <p:txBody>
          <a:bodyPr wrap="square" rtlCol="0">
            <a:spAutoFit/>
          </a:bodyPr>
          <a:lstStyle/>
          <a:p>
            <a:r>
              <a:rPr lang="en-GB" sz="1400" dirty="0" smtClean="0"/>
              <a:t>Item A suggests that “postmodern society is increasingly globalised” and that “religion is taking on new forms”. </a:t>
            </a:r>
          </a:p>
          <a:p>
            <a:r>
              <a:rPr lang="en-GB" sz="1400" dirty="0" smtClean="0"/>
              <a:t>There is evidence to support this theory from the postmodern perspective, the expansion of the ‘electronic church’ and televangelism. These new practices only possible in a postmodern society, remove ‘believers’ from a physical church, allowing them to express their faith without attending church. </a:t>
            </a:r>
          </a:p>
          <a:p>
            <a:r>
              <a:rPr lang="en-GB" sz="1400" dirty="0" smtClean="0"/>
              <a:t>This has led to religion becoming de-institutionalised meaning it is detached from religious institutions, clearly showing the impact of postmodernity on religious and spiritual beliefs and practices.</a:t>
            </a:r>
          </a:p>
          <a:p>
            <a:r>
              <a:rPr lang="en-GB" sz="1400" dirty="0" smtClean="0"/>
              <a:t>The theory is supported by </a:t>
            </a:r>
            <a:r>
              <a:rPr lang="en-GB" sz="1400" b="1" dirty="0" err="1" smtClean="0"/>
              <a:t>Hellend</a:t>
            </a:r>
            <a:r>
              <a:rPr lang="en-GB" sz="1400" b="1" dirty="0" smtClean="0"/>
              <a:t> </a:t>
            </a:r>
            <a:r>
              <a:rPr lang="en-GB" sz="1400" dirty="0" smtClean="0"/>
              <a:t>(2000) which distinguished between two kinds of internet activity, which he calls religion online and online religion. This sees </a:t>
            </a:r>
            <a:r>
              <a:rPr lang="en-GB" sz="1400" dirty="0"/>
              <a:t>online religion as a radical new alternative that may be replacing </a:t>
            </a:r>
            <a:r>
              <a:rPr lang="en-GB" sz="1400" dirty="0" smtClean="0"/>
              <a:t>religion.</a:t>
            </a:r>
            <a:endParaRPr lang="en-GB" sz="1400" dirty="0"/>
          </a:p>
          <a:p>
            <a:r>
              <a:rPr lang="en-GB" sz="1400" dirty="0" smtClean="0"/>
              <a:t>However, evidence from </a:t>
            </a:r>
            <a:r>
              <a:rPr lang="en-GB" sz="1400" b="1" dirty="0" smtClean="0"/>
              <a:t>Hoover</a:t>
            </a:r>
            <a:r>
              <a:rPr lang="en-GB" sz="1400" dirty="0" smtClean="0"/>
              <a:t> would argue against this theory that online religion supplements their church based activities. </a:t>
            </a:r>
          </a:p>
          <a:p>
            <a:r>
              <a:rPr lang="en-GB" sz="1400" dirty="0" smtClean="0"/>
              <a:t>The electronic church would suggest that postmodernity has had some impact on religious and spiritual beliefs and practices. </a:t>
            </a:r>
            <a:endParaRPr lang="en-GB" sz="1400" dirty="0"/>
          </a:p>
        </p:txBody>
      </p:sp>
      <p:pic>
        <p:nvPicPr>
          <p:cNvPr id="1026" name="Picture 2" descr="Image result for burger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0725" y="3621654"/>
            <a:ext cx="2714625" cy="1959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5655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1028</TotalTime>
  <Words>1742</Words>
  <Application>Microsoft Office PowerPoint</Application>
  <PresentationFormat>On-screen Show (4:3)</PresentationFormat>
  <Paragraphs>157</Paragraphs>
  <Slides>16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Candara</vt:lpstr>
      <vt:lpstr>Office Theme</vt:lpstr>
      <vt:lpstr>Title: Religion, Renewal and Choice</vt:lpstr>
      <vt:lpstr>Title: Religion, Renewal and Choice</vt:lpstr>
      <vt:lpstr>Apply your knowledge to Questions.</vt:lpstr>
      <vt:lpstr>Title: Religion, Renewal and Choice</vt:lpstr>
      <vt:lpstr>Apply your knowledge to Questions.</vt:lpstr>
      <vt:lpstr>Apply your knowledge to Questions.</vt:lpstr>
      <vt:lpstr>Apply your knowledge to Questions.</vt:lpstr>
      <vt:lpstr>Apply your knowledge to Questions.</vt:lpstr>
      <vt:lpstr>Apply your knowledge to Questions.</vt:lpstr>
      <vt:lpstr>Apply your knowledge to Questions.</vt:lpstr>
      <vt:lpstr>Apply your knowledge to Questions.</vt:lpstr>
      <vt:lpstr>Apply your knowledge to Questions.</vt:lpstr>
      <vt:lpstr>Apply your knowledge to Questions.</vt:lpstr>
      <vt:lpstr>Describe information and apply it to a question.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Chris</dc:creator>
  <cp:lastModifiedBy>Mr Watkins</cp:lastModifiedBy>
  <cp:revision>81</cp:revision>
  <cp:lastPrinted>2017-10-03T11:50:37Z</cp:lastPrinted>
  <dcterms:created xsi:type="dcterms:W3CDTF">2017-09-10T20:40:22Z</dcterms:created>
  <dcterms:modified xsi:type="dcterms:W3CDTF">2017-10-04T07:38:24Z</dcterms:modified>
</cp:coreProperties>
</file>