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361" r:id="rId2"/>
    <p:sldId id="256" r:id="rId3"/>
    <p:sldId id="343" r:id="rId4"/>
    <p:sldId id="371" r:id="rId5"/>
    <p:sldId id="357" r:id="rId6"/>
    <p:sldId id="372" r:id="rId7"/>
    <p:sldId id="373" r:id="rId8"/>
    <p:sldId id="374" r:id="rId9"/>
  </p:sldIdLst>
  <p:sldSz cx="9144000" cy="6858000" type="screen4x3"/>
  <p:notesSz cx="9926638" cy="1435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r Watkins" initials="MW" lastIdx="1" clrIdx="0">
    <p:extLst>
      <p:ext uri="{19B8F6BF-5375-455C-9EA6-DF929625EA0E}">
        <p15:presenceInfo xmlns:p15="http://schemas.microsoft.com/office/powerpoint/2012/main" userId="S-1-5-21-2671061539-2685327972-3567550601-898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47" autoAdjust="0"/>
    <p:restoredTop sz="86738" autoAdjust="0"/>
  </p:normalViewPr>
  <p:slideViewPr>
    <p:cSldViewPr snapToGrid="0">
      <p:cViewPr varScale="1">
        <p:scale>
          <a:sx n="101" d="100"/>
          <a:sy n="101" d="100"/>
        </p:scale>
        <p:origin x="220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3" d="100"/>
          <a:sy n="123" d="100"/>
        </p:scale>
        <p:origin x="4974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Relationship Id="rId56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F9B73E70-CEBA-4F71-B861-FAE46809BC0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5" y="4"/>
            <a:ext cx="4301543" cy="720280"/>
          </a:xfrm>
          <a:prstGeom prst="rect">
            <a:avLst/>
          </a:prstGeom>
        </p:spPr>
        <p:txBody>
          <a:bodyPr vert="horz" lIns="132770" tIns="66385" rIns="132770" bIns="66385" rtlCol="0"/>
          <a:lstStyle>
            <a:lvl1pPr algn="l">
              <a:defRPr sz="17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7FF3EAC2-C9B8-42CC-B134-A7C7D52452F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22803" y="4"/>
            <a:ext cx="4301543" cy="720280"/>
          </a:xfrm>
          <a:prstGeom prst="rect">
            <a:avLst/>
          </a:prstGeom>
        </p:spPr>
        <p:txBody>
          <a:bodyPr vert="horz" lIns="132770" tIns="66385" rIns="132770" bIns="66385" rtlCol="0"/>
          <a:lstStyle>
            <a:lvl1pPr algn="r">
              <a:defRPr sz="1700"/>
            </a:lvl1pPr>
          </a:lstStyle>
          <a:p>
            <a:fld id="{17B008C2-DE68-4EED-A73C-D930EEA2DB68}" type="datetimeFigureOut">
              <a:rPr lang="en-GB" smtClean="0"/>
              <a:t>05/10/2017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C0B93677-75AE-428D-BB2C-D3A26C27C61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5" y="13635484"/>
            <a:ext cx="4301543" cy="720279"/>
          </a:xfrm>
          <a:prstGeom prst="rect">
            <a:avLst/>
          </a:prstGeom>
        </p:spPr>
        <p:txBody>
          <a:bodyPr vert="horz" lIns="132770" tIns="66385" rIns="132770" bIns="66385" rtlCol="0" anchor="b"/>
          <a:lstStyle>
            <a:lvl1pPr algn="l">
              <a:defRPr sz="17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A1A4D15-7A27-4F42-B609-857459C9A87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22803" y="13635484"/>
            <a:ext cx="4301543" cy="720279"/>
          </a:xfrm>
          <a:prstGeom prst="rect">
            <a:avLst/>
          </a:prstGeom>
        </p:spPr>
        <p:txBody>
          <a:bodyPr vert="horz" lIns="132770" tIns="66385" rIns="132770" bIns="66385" rtlCol="0" anchor="b"/>
          <a:lstStyle>
            <a:lvl1pPr algn="r">
              <a:defRPr sz="1700"/>
            </a:lvl1pPr>
          </a:lstStyle>
          <a:p>
            <a:fld id="{84A3ACE9-8B21-49B2-97BD-B12A9F369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52579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4"/>
            <a:ext cx="4301543" cy="720280"/>
          </a:xfrm>
          <a:prstGeom prst="rect">
            <a:avLst/>
          </a:prstGeom>
        </p:spPr>
        <p:txBody>
          <a:bodyPr vert="horz" lIns="132770" tIns="66385" rIns="132770" bIns="66385" rtlCol="0"/>
          <a:lstStyle>
            <a:lvl1pPr algn="l">
              <a:defRPr sz="17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803" y="4"/>
            <a:ext cx="4301543" cy="720280"/>
          </a:xfrm>
          <a:prstGeom prst="rect">
            <a:avLst/>
          </a:prstGeom>
        </p:spPr>
        <p:txBody>
          <a:bodyPr vert="horz" lIns="132770" tIns="66385" rIns="132770" bIns="66385" rtlCol="0"/>
          <a:lstStyle>
            <a:lvl1pPr algn="r">
              <a:defRPr sz="1700"/>
            </a:lvl1pPr>
          </a:lstStyle>
          <a:p>
            <a:fld id="{A6FC8EC2-DC47-44E6-B97E-9ADEC239F864}" type="datetimeFigureOut">
              <a:rPr lang="en-GB" smtClean="0"/>
              <a:t>05/10/2017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733550" y="1795463"/>
            <a:ext cx="6459538" cy="4843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770" tIns="66385" rIns="132770" bIns="66385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5" y="6908713"/>
            <a:ext cx="7941310" cy="5652582"/>
          </a:xfrm>
          <a:prstGeom prst="rect">
            <a:avLst/>
          </a:prstGeom>
        </p:spPr>
        <p:txBody>
          <a:bodyPr vert="horz" lIns="132770" tIns="66385" rIns="132770" bIns="66385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" y="13635484"/>
            <a:ext cx="4301543" cy="720279"/>
          </a:xfrm>
          <a:prstGeom prst="rect">
            <a:avLst/>
          </a:prstGeom>
        </p:spPr>
        <p:txBody>
          <a:bodyPr vert="horz" lIns="132770" tIns="66385" rIns="132770" bIns="66385" rtlCol="0" anchor="b"/>
          <a:lstStyle>
            <a:lvl1pPr algn="l">
              <a:defRPr sz="17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803" y="13635484"/>
            <a:ext cx="4301543" cy="720279"/>
          </a:xfrm>
          <a:prstGeom prst="rect">
            <a:avLst/>
          </a:prstGeom>
        </p:spPr>
        <p:txBody>
          <a:bodyPr vert="horz" lIns="132770" tIns="66385" rIns="132770" bIns="66385" rtlCol="0" anchor="b"/>
          <a:lstStyle>
            <a:lvl1pPr algn="r">
              <a:defRPr sz="1700"/>
            </a:lvl1pPr>
          </a:lstStyle>
          <a:p>
            <a:fld id="{61CEF993-76C2-4C83-851F-8A5F5791BC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618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8A0BC-6BF2-424F-AB62-4BD74E144EA8}" type="datetimeFigureOut">
              <a:rPr lang="en-GB" smtClean="0"/>
              <a:t>05/10/2017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0039B-0144-4611-8C4D-5D9079A651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0493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8A0BC-6BF2-424F-AB62-4BD74E144EA8}" type="datetimeFigureOut">
              <a:rPr lang="en-GB" smtClean="0"/>
              <a:t>05/10/2017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0039B-0144-4611-8C4D-5D9079A651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244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8A0BC-6BF2-424F-AB62-4BD74E144EA8}" type="datetimeFigureOut">
              <a:rPr lang="en-GB" smtClean="0"/>
              <a:t>05/10/2017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0039B-0144-4611-8C4D-5D9079A651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815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38783"/>
          </a:xfr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87769"/>
            <a:ext cx="7886700" cy="444780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8A0BC-6BF2-424F-AB62-4BD74E144EA8}" type="datetimeFigureOut">
              <a:rPr lang="en-GB" smtClean="0"/>
              <a:t>05/10/2017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0039B-0144-4611-8C4D-5D9079A651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975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8A0BC-6BF2-424F-AB62-4BD74E144EA8}" type="datetimeFigureOut">
              <a:rPr lang="en-GB" smtClean="0"/>
              <a:t>05/10/2017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0039B-0144-4611-8C4D-5D9079A651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826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8A0BC-6BF2-424F-AB62-4BD74E144EA8}" type="datetimeFigureOut">
              <a:rPr lang="en-GB" smtClean="0"/>
              <a:t>05/10/2017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0039B-0144-4611-8C4D-5D9079A651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92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8A0BC-6BF2-424F-AB62-4BD74E144EA8}" type="datetimeFigureOut">
              <a:rPr lang="en-GB" smtClean="0"/>
              <a:t>05/10/2017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0039B-0144-4611-8C4D-5D9079A651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760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8A0BC-6BF2-424F-AB62-4BD74E144EA8}" type="datetimeFigureOut">
              <a:rPr lang="en-GB" smtClean="0"/>
              <a:t>05/10/2017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0039B-0144-4611-8C4D-5D9079A651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2812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8A0BC-6BF2-424F-AB62-4BD74E144EA8}" type="datetimeFigureOut">
              <a:rPr lang="en-GB" smtClean="0"/>
              <a:t>05/10/2017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0039B-0144-4611-8C4D-5D9079A651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5029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8A0BC-6BF2-424F-AB62-4BD74E144EA8}" type="datetimeFigureOut">
              <a:rPr lang="en-GB" smtClean="0"/>
              <a:t>05/10/2017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0039B-0144-4611-8C4D-5D9079A651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1947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8A0BC-6BF2-424F-AB62-4BD74E144EA8}" type="datetimeFigureOut">
              <a:rPr lang="en-GB" smtClean="0"/>
              <a:t>05/10/2017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0039B-0144-4611-8C4D-5D9079A651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351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8A0BC-6BF2-424F-AB62-4BD74E144EA8}" type="datetimeFigureOut">
              <a:rPr lang="en-GB" smtClean="0"/>
              <a:t>05/10/2017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0039B-0144-4611-8C4D-5D9079A651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6166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1521682-0D73-4030-A7FE-2E45201AF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38783"/>
          </a:xfrm>
        </p:spPr>
        <p:txBody>
          <a:bodyPr>
            <a:noAutofit/>
          </a:bodyPr>
          <a:lstStyle/>
          <a:p>
            <a:r>
              <a:rPr lang="en-GB" sz="2400" b="1" dirty="0"/>
              <a:t>Title: </a:t>
            </a:r>
            <a:r>
              <a:rPr lang="en-GB" sz="2400" dirty="0" smtClean="0"/>
              <a:t>Religion</a:t>
            </a:r>
            <a:r>
              <a:rPr lang="en-GB" sz="2400" dirty="0"/>
              <a:t> </a:t>
            </a:r>
            <a:r>
              <a:rPr lang="en-GB" sz="2400" dirty="0" smtClean="0"/>
              <a:t>in a global context</a:t>
            </a:r>
            <a:endParaRPr lang="en-GB" sz="2400" dirty="0"/>
          </a:p>
        </p:txBody>
      </p:sp>
      <p:sp>
        <p:nvSpPr>
          <p:cNvPr id="5" name="Title 1">
            <a:extLst>
              <a:ext uri="{FF2B5EF4-FFF2-40B4-BE49-F238E27FC236}">
                <a16:creationId xmlns="" xmlns:a16="http://schemas.microsoft.com/office/drawing/2014/main" id="{3F05FFC7-BCC6-4FF5-BC4E-E6018C75B310}"/>
              </a:ext>
            </a:extLst>
          </p:cNvPr>
          <p:cNvSpPr txBox="1">
            <a:spLocks/>
          </p:cNvSpPr>
          <p:nvPr/>
        </p:nvSpPr>
        <p:spPr>
          <a:xfrm>
            <a:off x="628650" y="1076449"/>
            <a:ext cx="7886700" cy="58471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600" b="1" dirty="0"/>
              <a:t>Task</a:t>
            </a:r>
            <a:r>
              <a:rPr lang="en-GB" sz="1600" dirty="0"/>
              <a:t>: </a:t>
            </a:r>
            <a:r>
              <a:rPr lang="en-GB" sz="1600" dirty="0" smtClean="0"/>
              <a:t>How has contact between religions &amp; exposure to different religions affected belief?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411707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463EF44-3A48-43B8-A4D7-58EF551EA6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r>
              <a:rPr lang="en-GB" b="1" dirty="0"/>
              <a:t>Title: </a:t>
            </a:r>
            <a:r>
              <a:rPr lang="en-GB" dirty="0"/>
              <a:t>Religion in a global context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97D29C7E-788E-498B-B0E9-6DC9945579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pPr algn="l"/>
            <a:r>
              <a:rPr lang="en-GB" dirty="0" smtClean="0"/>
              <a:t>Describe religious fundamentalism </a:t>
            </a:r>
          </a:p>
          <a:p>
            <a:pPr algn="l"/>
            <a:r>
              <a:rPr lang="en-GB" dirty="0" smtClean="0"/>
              <a:t>Explain fundamentalism and modernity</a:t>
            </a:r>
          </a:p>
          <a:p>
            <a:pPr algn="l"/>
            <a:r>
              <a:rPr lang="en-GB" dirty="0" smtClean="0"/>
              <a:t>Evaluate the theory.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185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1521682-0D73-4030-A7FE-2E45201AF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38783"/>
          </a:xfrm>
        </p:spPr>
        <p:txBody>
          <a:bodyPr>
            <a:noAutofit/>
          </a:bodyPr>
          <a:lstStyle/>
          <a:p>
            <a:r>
              <a:rPr lang="en-GB" sz="2400" dirty="0"/>
              <a:t>Describe religious fundamentalism </a:t>
            </a:r>
          </a:p>
        </p:txBody>
      </p:sp>
      <p:sp>
        <p:nvSpPr>
          <p:cNvPr id="5" name="Title 1">
            <a:extLst>
              <a:ext uri="{FF2B5EF4-FFF2-40B4-BE49-F238E27FC236}">
                <a16:creationId xmlns="" xmlns:a16="http://schemas.microsoft.com/office/drawing/2014/main" id="{3F05FFC7-BCC6-4FF5-BC4E-E6018C75B310}"/>
              </a:ext>
            </a:extLst>
          </p:cNvPr>
          <p:cNvSpPr txBox="1">
            <a:spLocks/>
          </p:cNvSpPr>
          <p:nvPr/>
        </p:nvSpPr>
        <p:spPr>
          <a:xfrm>
            <a:off x="628650" y="1076448"/>
            <a:ext cx="7886700" cy="7150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b="1" dirty="0" smtClean="0"/>
              <a:t>Task</a:t>
            </a:r>
            <a:r>
              <a:rPr lang="en-GB" sz="2000" dirty="0" smtClean="0"/>
              <a:t>: What is Fundamentalism?</a:t>
            </a:r>
            <a:endParaRPr lang="en-GB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628650" y="2001520"/>
            <a:ext cx="78867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Threat to traditional beliefs = </a:t>
            </a:r>
            <a:r>
              <a:rPr lang="en-GB" sz="2400" b="1" dirty="0" smtClean="0">
                <a:solidFill>
                  <a:srgbClr val="FF0000"/>
                </a:solidFill>
              </a:rPr>
              <a:t>Fundamentalism</a:t>
            </a:r>
          </a:p>
          <a:p>
            <a:endParaRPr lang="en-GB" sz="2400" b="1" dirty="0"/>
          </a:p>
          <a:p>
            <a:pPr marL="342900" indent="-342900">
              <a:buFontTx/>
              <a:buChar char="-"/>
            </a:pPr>
            <a:r>
              <a:rPr lang="en-GB" sz="2400" b="1" dirty="0" smtClean="0"/>
              <a:t>Modern Society</a:t>
            </a:r>
          </a:p>
          <a:p>
            <a:pPr marL="342900" indent="-342900">
              <a:buFontTx/>
              <a:buChar char="-"/>
            </a:pPr>
            <a:r>
              <a:rPr lang="en-GB" sz="2400" b="1" dirty="0" smtClean="0"/>
              <a:t>Globalised economy</a:t>
            </a:r>
          </a:p>
          <a:p>
            <a:pPr marL="342900" indent="-342900">
              <a:buFontTx/>
              <a:buChar char="-"/>
            </a:pPr>
            <a:r>
              <a:rPr lang="en-GB" sz="2400" b="1" dirty="0" smtClean="0"/>
              <a:t>Western culture</a:t>
            </a:r>
          </a:p>
          <a:p>
            <a:pPr marL="342900" indent="-342900">
              <a:buFontTx/>
              <a:buChar char="-"/>
            </a:pPr>
            <a:r>
              <a:rPr lang="en-GB" sz="2400" b="1" dirty="0" smtClean="0"/>
              <a:t>Military invasion</a:t>
            </a:r>
          </a:p>
          <a:p>
            <a:pPr marL="342900" indent="-342900">
              <a:buFontTx/>
              <a:buChar char="-"/>
            </a:pPr>
            <a:r>
              <a:rPr lang="en-GB" sz="2400" b="1" dirty="0" smtClean="0"/>
              <a:t>Liberal attitudes to sexuality &amp; gender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8470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1521682-0D73-4030-A7FE-2E45201AF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38783"/>
          </a:xfrm>
        </p:spPr>
        <p:txBody>
          <a:bodyPr>
            <a:noAutofit/>
          </a:bodyPr>
          <a:lstStyle/>
          <a:p>
            <a:r>
              <a:rPr lang="en-GB" sz="2400" dirty="0"/>
              <a:t>Describe religious fundamentalism </a:t>
            </a:r>
          </a:p>
        </p:txBody>
      </p:sp>
      <p:sp>
        <p:nvSpPr>
          <p:cNvPr id="5" name="Title 1">
            <a:extLst>
              <a:ext uri="{FF2B5EF4-FFF2-40B4-BE49-F238E27FC236}">
                <a16:creationId xmlns="" xmlns:a16="http://schemas.microsoft.com/office/drawing/2014/main" id="{3F05FFC7-BCC6-4FF5-BC4E-E6018C75B310}"/>
              </a:ext>
            </a:extLst>
          </p:cNvPr>
          <p:cNvSpPr txBox="1">
            <a:spLocks/>
          </p:cNvSpPr>
          <p:nvPr/>
        </p:nvSpPr>
        <p:spPr>
          <a:xfrm>
            <a:off x="628650" y="1076448"/>
            <a:ext cx="7886700" cy="7150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b="1" dirty="0" smtClean="0"/>
              <a:t>Task</a:t>
            </a:r>
            <a:r>
              <a:rPr lang="en-GB" sz="2000" dirty="0" smtClean="0"/>
              <a:t>: Create your own sentence summary for the following headers</a:t>
            </a:r>
            <a:endParaRPr lang="en-GB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628650" y="2001520"/>
            <a:ext cx="78867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Key features of Fundamentalism</a:t>
            </a:r>
          </a:p>
          <a:p>
            <a:endParaRPr lang="en-GB" sz="2000" b="1" dirty="0"/>
          </a:p>
          <a:p>
            <a:pPr marL="342900" indent="-342900">
              <a:buFontTx/>
              <a:buChar char="-"/>
            </a:pPr>
            <a:r>
              <a:rPr lang="en-GB" sz="2000" b="1" dirty="0" smtClean="0"/>
              <a:t>Authoritative sacred text: </a:t>
            </a:r>
            <a:r>
              <a:rPr lang="en-GB" sz="1400" dirty="0" smtClean="0">
                <a:solidFill>
                  <a:srgbClr val="FF0000"/>
                </a:solidFill>
              </a:rPr>
              <a:t>AO1 = fundamentalists are intolerant of all other views and refuse to argue rationally because the sacred text is literal i.e. the bible.</a:t>
            </a:r>
            <a:r>
              <a:rPr lang="en-GB" sz="1400" b="1" dirty="0" smtClean="0"/>
              <a:t> </a:t>
            </a:r>
            <a:r>
              <a:rPr lang="en-GB" sz="1400" dirty="0" smtClean="0">
                <a:solidFill>
                  <a:srgbClr val="7030A0"/>
                </a:solidFill>
              </a:rPr>
              <a:t>AO3 = Aldridge 2013 – sacred books have to be interpreted, their interpretation not the words.</a:t>
            </a:r>
          </a:p>
          <a:p>
            <a:pPr marL="342900" indent="-342900">
              <a:buFontTx/>
              <a:buChar char="-"/>
            </a:pPr>
            <a:endParaRPr lang="en-GB" sz="1400" b="1" dirty="0" smtClean="0"/>
          </a:p>
          <a:p>
            <a:pPr marL="342900" indent="-342900">
              <a:buFontTx/>
              <a:buChar char="-"/>
            </a:pPr>
            <a:r>
              <a:rPr lang="en-GB" sz="2000" b="1" dirty="0" smtClean="0"/>
              <a:t>An ‘us and them’ mentality</a:t>
            </a:r>
          </a:p>
          <a:p>
            <a:pPr marL="342900" indent="-342900">
              <a:buFontTx/>
              <a:buChar char="-"/>
            </a:pPr>
            <a:r>
              <a:rPr lang="en-GB" sz="2000" b="1" dirty="0" smtClean="0"/>
              <a:t>Aggressive reaction</a:t>
            </a:r>
          </a:p>
          <a:p>
            <a:pPr marL="342900" indent="-342900">
              <a:buFontTx/>
              <a:buChar char="-"/>
            </a:pPr>
            <a:r>
              <a:rPr lang="en-GB" sz="2000" b="1" dirty="0" smtClean="0"/>
              <a:t>Use of modern technology: </a:t>
            </a:r>
            <a:r>
              <a:rPr lang="en-GB" sz="1400" dirty="0" smtClean="0">
                <a:solidFill>
                  <a:srgbClr val="FF0000"/>
                </a:solidFill>
              </a:rPr>
              <a:t>AO1 = blame modern technology but keen to use it to achieve their aims</a:t>
            </a:r>
            <a:r>
              <a:rPr lang="en-GB" sz="1400" dirty="0" smtClean="0"/>
              <a:t>. </a:t>
            </a:r>
            <a:r>
              <a:rPr lang="en-GB" sz="1400" dirty="0" smtClean="0">
                <a:solidFill>
                  <a:srgbClr val="7030A0"/>
                </a:solidFill>
              </a:rPr>
              <a:t>AO3 = televangelism</a:t>
            </a:r>
          </a:p>
          <a:p>
            <a:pPr marL="342900" indent="-342900">
              <a:buFontTx/>
              <a:buChar char="-"/>
            </a:pPr>
            <a:endParaRPr lang="en-GB" sz="1400" dirty="0" smtClean="0">
              <a:solidFill>
                <a:srgbClr val="7030A0"/>
              </a:solidFill>
            </a:endParaRPr>
          </a:p>
          <a:p>
            <a:pPr marL="342900" indent="-342900">
              <a:buFontTx/>
              <a:buChar char="-"/>
            </a:pPr>
            <a:r>
              <a:rPr lang="en-GB" sz="2000" b="1" dirty="0" smtClean="0"/>
              <a:t>Patriarchy</a:t>
            </a:r>
          </a:p>
          <a:p>
            <a:pPr marL="342900" indent="-342900">
              <a:buFontTx/>
              <a:buChar char="-"/>
            </a:pPr>
            <a:r>
              <a:rPr lang="en-GB" sz="2000" b="1" dirty="0" smtClean="0"/>
              <a:t>Prophecy</a:t>
            </a:r>
          </a:p>
          <a:p>
            <a:pPr marL="342900" indent="-342900">
              <a:buFontTx/>
              <a:buChar char="-"/>
            </a:pPr>
            <a:r>
              <a:rPr lang="en-GB" sz="2000" b="1" dirty="0" smtClean="0"/>
              <a:t>Conspiracy theories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03892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1521682-0D73-4030-A7FE-2E45201AF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38783"/>
          </a:xfrm>
        </p:spPr>
        <p:txBody>
          <a:bodyPr>
            <a:noAutofit/>
          </a:bodyPr>
          <a:lstStyle/>
          <a:p>
            <a:r>
              <a:rPr lang="en-GB" sz="2400" dirty="0"/>
              <a:t>Apply your knowledge to Questions.</a:t>
            </a:r>
          </a:p>
        </p:txBody>
      </p:sp>
      <p:sp>
        <p:nvSpPr>
          <p:cNvPr id="5" name="Title 1">
            <a:extLst>
              <a:ext uri="{FF2B5EF4-FFF2-40B4-BE49-F238E27FC236}">
                <a16:creationId xmlns="" xmlns:a16="http://schemas.microsoft.com/office/drawing/2014/main" id="{3F05FFC7-BCC6-4FF5-BC4E-E6018C75B310}"/>
              </a:ext>
            </a:extLst>
          </p:cNvPr>
          <p:cNvSpPr txBox="1">
            <a:spLocks/>
          </p:cNvSpPr>
          <p:nvPr/>
        </p:nvSpPr>
        <p:spPr>
          <a:xfrm>
            <a:off x="628650" y="1076448"/>
            <a:ext cx="7886700" cy="7150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b="1" dirty="0" smtClean="0"/>
              <a:t>Task</a:t>
            </a:r>
            <a:r>
              <a:rPr lang="en-GB" sz="2000" dirty="0" smtClean="0"/>
              <a:t>: What is fundamentalism and modernity?</a:t>
            </a:r>
            <a:endParaRPr lang="en-GB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628650" y="2001520"/>
            <a:ext cx="78867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</a:rPr>
              <a:t>Davie 2013 </a:t>
            </a:r>
            <a:r>
              <a:rPr lang="en-GB" sz="2000" dirty="0" smtClean="0"/>
              <a:t>argues fundamentalism occurs where those who hold traditional orthodox beliefs and values are threatened and need to defend themselves.</a:t>
            </a:r>
          </a:p>
          <a:p>
            <a:endParaRPr lang="en-GB" sz="2000" dirty="0" smtClean="0"/>
          </a:p>
          <a:p>
            <a:r>
              <a:rPr lang="en-GB" sz="2000" b="1" dirty="0" smtClean="0">
                <a:solidFill>
                  <a:srgbClr val="0070C0"/>
                </a:solidFill>
              </a:rPr>
              <a:t>‘Fundamentalists are themselves products of modernity’ </a:t>
            </a:r>
          </a:p>
          <a:p>
            <a:endParaRPr lang="en-GB" sz="2000" b="1" dirty="0">
              <a:solidFill>
                <a:srgbClr val="FF0000"/>
              </a:solidFill>
            </a:endParaRPr>
          </a:p>
          <a:p>
            <a:r>
              <a:rPr lang="en-GB" sz="2000" dirty="0" smtClean="0"/>
              <a:t>Supported by </a:t>
            </a:r>
            <a:r>
              <a:rPr lang="en-GB" sz="2000" b="1" dirty="0" smtClean="0">
                <a:solidFill>
                  <a:srgbClr val="FF0000"/>
                </a:solidFill>
              </a:rPr>
              <a:t>Giddens 1999 </a:t>
            </a:r>
            <a:r>
              <a:rPr lang="en-GB" sz="2000" dirty="0" smtClean="0"/>
              <a:t>– product of an reaction to globalisation &gt; undermines traditional norms.  </a:t>
            </a:r>
            <a:endParaRPr lang="en-GB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39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1521682-0D73-4030-A7FE-2E45201AF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38783"/>
          </a:xfrm>
        </p:spPr>
        <p:txBody>
          <a:bodyPr>
            <a:noAutofit/>
          </a:bodyPr>
          <a:lstStyle/>
          <a:p>
            <a:r>
              <a:rPr lang="en-GB" sz="2400" dirty="0"/>
              <a:t>Apply your knowledge to Questions.</a:t>
            </a:r>
          </a:p>
        </p:txBody>
      </p:sp>
      <p:sp>
        <p:nvSpPr>
          <p:cNvPr id="5" name="Title 1">
            <a:extLst>
              <a:ext uri="{FF2B5EF4-FFF2-40B4-BE49-F238E27FC236}">
                <a16:creationId xmlns="" xmlns:a16="http://schemas.microsoft.com/office/drawing/2014/main" id="{3F05FFC7-BCC6-4FF5-BC4E-E6018C75B310}"/>
              </a:ext>
            </a:extLst>
          </p:cNvPr>
          <p:cNvSpPr txBox="1">
            <a:spLocks/>
          </p:cNvSpPr>
          <p:nvPr/>
        </p:nvSpPr>
        <p:spPr>
          <a:xfrm>
            <a:off x="628650" y="1076448"/>
            <a:ext cx="7886700" cy="7150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b="1" dirty="0" smtClean="0"/>
              <a:t>Task</a:t>
            </a:r>
            <a:r>
              <a:rPr lang="en-GB" sz="2000" dirty="0" smtClean="0"/>
              <a:t>: What is the cosmopolitanism impact</a:t>
            </a:r>
            <a:endParaRPr lang="en-GB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628650" y="2001520"/>
            <a:ext cx="78867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</a:rPr>
              <a:t>Giddens 1999 </a:t>
            </a:r>
            <a:r>
              <a:rPr lang="en-GB" sz="2000" dirty="0" smtClean="0"/>
              <a:t>– contrasts fundamentalism with cosmopolitanism (reflexive thinking)</a:t>
            </a:r>
          </a:p>
          <a:p>
            <a:endParaRPr lang="en-GB" sz="2000" dirty="0">
              <a:solidFill>
                <a:srgbClr val="FF0000"/>
              </a:solidFill>
            </a:endParaRPr>
          </a:p>
          <a:p>
            <a:r>
              <a:rPr lang="en-GB" sz="2000" dirty="0" smtClean="0">
                <a:solidFill>
                  <a:srgbClr val="FF0000"/>
                </a:solidFill>
              </a:rPr>
              <a:t>Similar to </a:t>
            </a:r>
            <a:r>
              <a:rPr lang="en-GB" sz="2000" dirty="0" err="1" smtClean="0">
                <a:solidFill>
                  <a:srgbClr val="FF0000"/>
                </a:solidFill>
              </a:rPr>
              <a:t>Hervie</a:t>
            </a:r>
            <a:r>
              <a:rPr lang="en-GB" sz="2000" dirty="0" smtClean="0">
                <a:solidFill>
                  <a:srgbClr val="FF0000"/>
                </a:solidFill>
              </a:rPr>
              <a:t>-Legers ‘pilgrims’.</a:t>
            </a:r>
          </a:p>
          <a:p>
            <a:endParaRPr lang="en-GB" sz="2000" dirty="0">
              <a:solidFill>
                <a:srgbClr val="FF0000"/>
              </a:solidFill>
            </a:endParaRPr>
          </a:p>
          <a:p>
            <a:endParaRPr lang="en-GB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31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1521682-0D73-4030-A7FE-2E45201AF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38783"/>
          </a:xfrm>
        </p:spPr>
        <p:txBody>
          <a:bodyPr>
            <a:noAutofit/>
          </a:bodyPr>
          <a:lstStyle/>
          <a:p>
            <a:r>
              <a:rPr lang="en-GB" sz="2400" dirty="0"/>
              <a:t>Apply your knowledge to Questions.</a:t>
            </a:r>
          </a:p>
        </p:txBody>
      </p:sp>
      <p:sp>
        <p:nvSpPr>
          <p:cNvPr id="5" name="Title 1">
            <a:extLst>
              <a:ext uri="{FF2B5EF4-FFF2-40B4-BE49-F238E27FC236}">
                <a16:creationId xmlns="" xmlns:a16="http://schemas.microsoft.com/office/drawing/2014/main" id="{3F05FFC7-BCC6-4FF5-BC4E-E6018C75B310}"/>
              </a:ext>
            </a:extLst>
          </p:cNvPr>
          <p:cNvSpPr txBox="1">
            <a:spLocks/>
          </p:cNvSpPr>
          <p:nvPr/>
        </p:nvSpPr>
        <p:spPr>
          <a:xfrm>
            <a:off x="628650" y="1076448"/>
            <a:ext cx="7886700" cy="7150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b="1" dirty="0" smtClean="0"/>
              <a:t>Task</a:t>
            </a:r>
            <a:r>
              <a:rPr lang="en-GB" sz="2000" dirty="0" smtClean="0"/>
              <a:t>: What is the responses and criticism to Postmodernity’s view of fundamentalism. Give examples to flesh out the scenario below.</a:t>
            </a:r>
            <a:endParaRPr lang="en-GB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628650" y="2001520"/>
            <a:ext cx="78867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 smtClean="0">
                <a:solidFill>
                  <a:srgbClr val="FF0000"/>
                </a:solidFill>
              </a:rPr>
              <a:t>Zygmunt</a:t>
            </a:r>
            <a:r>
              <a:rPr lang="en-GB" sz="2000" b="1" dirty="0" smtClean="0">
                <a:solidFill>
                  <a:srgbClr val="FF0000"/>
                </a:solidFill>
              </a:rPr>
              <a:t> Bauman 1992 </a:t>
            </a:r>
            <a:r>
              <a:rPr lang="en-GB" sz="2000" dirty="0" smtClean="0"/>
              <a:t>– Fundamentalism is a response to living in postmodernity. </a:t>
            </a:r>
          </a:p>
          <a:p>
            <a:r>
              <a:rPr lang="en-GB" sz="2000" dirty="0">
                <a:solidFill>
                  <a:srgbClr val="FF0000"/>
                </a:solidFill>
              </a:rPr>
              <a:t/>
            </a:r>
            <a:br>
              <a:rPr lang="en-GB" sz="2000" dirty="0">
                <a:solidFill>
                  <a:srgbClr val="FF0000"/>
                </a:solidFill>
              </a:rPr>
            </a:br>
            <a:r>
              <a:rPr lang="en-GB" sz="2000" dirty="0" smtClean="0">
                <a:solidFill>
                  <a:srgbClr val="FF0000"/>
                </a:solidFill>
              </a:rPr>
              <a:t>Postmodern &gt; freedom &gt; uncertainty &gt; awareness of risk = new freedom or fundamentalism.</a:t>
            </a:r>
          </a:p>
          <a:p>
            <a:endParaRPr lang="en-GB" sz="2000" dirty="0">
              <a:solidFill>
                <a:srgbClr val="FF0000"/>
              </a:solidFill>
            </a:endParaRPr>
          </a:p>
          <a:p>
            <a:endParaRPr lang="en-GB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88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1521682-0D73-4030-A7FE-2E45201AF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38783"/>
          </a:xfrm>
        </p:spPr>
        <p:txBody>
          <a:bodyPr>
            <a:noAutofit/>
          </a:bodyPr>
          <a:lstStyle/>
          <a:p>
            <a:r>
              <a:rPr lang="en-GB" sz="2400" dirty="0"/>
              <a:t>Apply your knowledge to Questions.</a:t>
            </a:r>
          </a:p>
        </p:txBody>
      </p:sp>
      <p:sp>
        <p:nvSpPr>
          <p:cNvPr id="5" name="Title 1">
            <a:extLst>
              <a:ext uri="{FF2B5EF4-FFF2-40B4-BE49-F238E27FC236}">
                <a16:creationId xmlns="" xmlns:a16="http://schemas.microsoft.com/office/drawing/2014/main" id="{3F05FFC7-BCC6-4FF5-BC4E-E6018C75B310}"/>
              </a:ext>
            </a:extLst>
          </p:cNvPr>
          <p:cNvSpPr txBox="1">
            <a:spLocks/>
          </p:cNvSpPr>
          <p:nvPr/>
        </p:nvSpPr>
        <p:spPr>
          <a:xfrm>
            <a:off x="628650" y="1076448"/>
            <a:ext cx="7886700" cy="7150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b="1" dirty="0" smtClean="0"/>
              <a:t>Task</a:t>
            </a:r>
            <a:r>
              <a:rPr lang="en-GB" sz="2000" dirty="0" smtClean="0"/>
              <a:t>: Evaluate through criticism the Postmodern view </a:t>
            </a:r>
            <a:r>
              <a:rPr lang="en-GB" sz="2000" smtClean="0"/>
              <a:t>of fundamentalism.</a:t>
            </a:r>
            <a:endParaRPr lang="en-GB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628650" y="2001520"/>
            <a:ext cx="78867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 smtClean="0">
                <a:solidFill>
                  <a:srgbClr val="FF0000"/>
                </a:solidFill>
              </a:rPr>
              <a:t>Zygmunt</a:t>
            </a:r>
            <a:r>
              <a:rPr lang="en-GB" sz="2000" b="1" dirty="0" smtClean="0">
                <a:solidFill>
                  <a:srgbClr val="FF0000"/>
                </a:solidFill>
              </a:rPr>
              <a:t> Bauman 1992 </a:t>
            </a:r>
            <a:r>
              <a:rPr lang="en-GB" sz="2000" dirty="0" smtClean="0"/>
              <a:t>– Fundamentalism is a response to living in postmodernity. </a:t>
            </a:r>
          </a:p>
          <a:p>
            <a:r>
              <a:rPr lang="en-GB" sz="2000" dirty="0">
                <a:solidFill>
                  <a:srgbClr val="FF0000"/>
                </a:solidFill>
              </a:rPr>
              <a:t/>
            </a:r>
            <a:br>
              <a:rPr lang="en-GB" sz="2000" dirty="0">
                <a:solidFill>
                  <a:srgbClr val="FF0000"/>
                </a:solidFill>
              </a:rPr>
            </a:br>
            <a:r>
              <a:rPr lang="en-GB" sz="2000" dirty="0" smtClean="0">
                <a:solidFill>
                  <a:srgbClr val="FF0000"/>
                </a:solidFill>
              </a:rPr>
              <a:t>Postmodern &gt; freedom &gt; uncertainty &gt; awareness of risk = new freedom or fundamentalism.</a:t>
            </a:r>
          </a:p>
          <a:p>
            <a:endParaRPr lang="en-GB" sz="2000" dirty="0">
              <a:solidFill>
                <a:srgbClr val="FF0000"/>
              </a:solidFill>
            </a:endParaRPr>
          </a:p>
          <a:p>
            <a:endParaRPr lang="en-GB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71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ndara">
      <a:maj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1105</TotalTime>
  <Words>332</Words>
  <Application>Microsoft Office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Candara</vt:lpstr>
      <vt:lpstr>Office Theme</vt:lpstr>
      <vt:lpstr>Title: Religion in a global context</vt:lpstr>
      <vt:lpstr>Title: Religion in a global context</vt:lpstr>
      <vt:lpstr>Describe religious fundamentalism </vt:lpstr>
      <vt:lpstr>Describe religious fundamentalism </vt:lpstr>
      <vt:lpstr>Apply your knowledge to Questions.</vt:lpstr>
      <vt:lpstr>Apply your knowledge to Questions.</vt:lpstr>
      <vt:lpstr>Apply your knowledge to Questions.</vt:lpstr>
      <vt:lpstr>Apply your knowledge to Questions.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Chris</dc:creator>
  <cp:lastModifiedBy>Mr Watkins</cp:lastModifiedBy>
  <cp:revision>91</cp:revision>
  <cp:lastPrinted>2017-10-03T11:50:37Z</cp:lastPrinted>
  <dcterms:created xsi:type="dcterms:W3CDTF">2017-09-10T20:40:22Z</dcterms:created>
  <dcterms:modified xsi:type="dcterms:W3CDTF">2017-10-05T14:34:44Z</dcterms:modified>
</cp:coreProperties>
</file>