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6" r:id="rId3"/>
    <p:sldId id="258" r:id="rId4"/>
    <p:sldId id="269" r:id="rId5"/>
    <p:sldId id="261" r:id="rId6"/>
    <p:sldId id="259" r:id="rId7"/>
    <p:sldId id="262" r:id="rId8"/>
    <p:sldId id="264" r:id="rId9"/>
    <p:sldId id="267" r:id="rId10"/>
    <p:sldId id="268"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3D538CC-B9BD-4FEF-90A4-02E798F73AAA}" type="datetimeFigureOut">
              <a:rPr lang="en-GB" smtClean="0"/>
              <a:t>25/02/2014</a:t>
            </a:fld>
            <a:endParaRPr lang="en-GB"/>
          </a:p>
        </p:txBody>
      </p:sp>
      <p:sp>
        <p:nvSpPr>
          <p:cNvPr id="8" name="Slide Number Placeholder 7"/>
          <p:cNvSpPr>
            <a:spLocks noGrp="1"/>
          </p:cNvSpPr>
          <p:nvPr>
            <p:ph type="sldNum" sz="quarter" idx="11"/>
          </p:nvPr>
        </p:nvSpPr>
        <p:spPr/>
        <p:txBody>
          <a:bodyPr/>
          <a:lstStyle/>
          <a:p>
            <a:fld id="{B73FEEB4-6823-46D2-9EE2-538383DBAE5D}"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538CC-B9BD-4FEF-90A4-02E798F73AAA}" type="datetimeFigureOut">
              <a:rPr lang="en-GB" smtClean="0"/>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538CC-B9BD-4FEF-90A4-02E798F73AAA}" type="datetimeFigureOut">
              <a:rPr lang="en-GB" smtClean="0"/>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D538CC-B9BD-4FEF-90A4-02E798F73AAA}" type="datetimeFigureOut">
              <a:rPr lang="en-GB" smtClean="0"/>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538CC-B9BD-4FEF-90A4-02E798F73AAA}" type="datetimeFigureOut">
              <a:rPr lang="en-GB" smtClean="0"/>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D538CC-B9BD-4FEF-90A4-02E798F73AAA}" type="datetimeFigureOut">
              <a:rPr lang="en-GB" smtClean="0"/>
              <a:t>25/02/2014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FEEB4-6823-46D2-9EE2-538383DBAE5D}" type="slidenum">
              <a:rPr lang="en-GB" smtClean="0"/>
              <a:t>‹#›</a:t>
            </a:fld>
            <a:endParaRPr lang="en-GB"/>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D538CC-B9BD-4FEF-90A4-02E798F73AAA}" type="datetimeFigureOut">
              <a:rPr lang="en-GB" smtClean="0"/>
              <a:t>25/02/2014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3FEEB4-6823-46D2-9EE2-538383DBAE5D}" type="slidenum">
              <a:rPr lang="en-GB" smtClean="0"/>
              <a:t>‹#›</a:t>
            </a:fld>
            <a:endParaRPr lang="en-GB"/>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538CC-B9BD-4FEF-90A4-02E798F73AAA}" type="datetimeFigureOut">
              <a:rPr lang="en-GB" smtClean="0"/>
              <a:t>25/02/2014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538CC-B9BD-4FEF-90A4-02E798F73AAA}" type="datetimeFigureOut">
              <a:rPr lang="en-GB" smtClean="0"/>
              <a:t>25/02/2014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538CC-B9BD-4FEF-90A4-02E798F73AAA}" type="datetimeFigureOut">
              <a:rPr lang="en-GB" smtClean="0"/>
              <a:t>25/02/2014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538CC-B9BD-4FEF-90A4-02E798F73AAA}" type="datetimeFigureOut">
              <a:rPr lang="en-GB" smtClean="0"/>
              <a:t>25/02/2014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80000"/>
                <a:satMod val="100000"/>
                <a:lumMod val="100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3D538CC-B9BD-4FEF-90A4-02E798F73AAA}" type="datetimeFigureOut">
              <a:rPr lang="en-GB" smtClean="0"/>
              <a:t>25/02/2014</a:t>
            </a:fld>
            <a:endParaRPr lang="en-GB"/>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73FEEB4-6823-46D2-9EE2-538383DBAE5D}" type="slidenum">
              <a:rPr lang="en-GB" smtClean="0"/>
              <a:t>‹#›</a:t>
            </a:fld>
            <a:endParaRPr lang="en-GB"/>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715"/>
            <a:ext cx="7315200" cy="948181"/>
          </a:xfrm>
        </p:spPr>
        <p:txBody>
          <a:bodyPr/>
          <a:lstStyle/>
          <a:p>
            <a:r>
              <a:rPr lang="en-GB" dirty="0" smtClean="0"/>
              <a:t>Questionnaire…	</a:t>
            </a:r>
            <a:endParaRPr lang="en-GB" dirty="0"/>
          </a:p>
        </p:txBody>
      </p:sp>
      <p:sp>
        <p:nvSpPr>
          <p:cNvPr id="3" name="Content Placeholder 2"/>
          <p:cNvSpPr>
            <a:spLocks noGrp="1"/>
          </p:cNvSpPr>
          <p:nvPr>
            <p:ph idx="1"/>
          </p:nvPr>
        </p:nvSpPr>
        <p:spPr/>
        <p:txBody>
          <a:bodyPr/>
          <a:lstStyle/>
          <a:p>
            <a:r>
              <a:rPr lang="en-GB" dirty="0" smtClean="0"/>
              <a:t>Complete the Questionnaire.</a:t>
            </a:r>
          </a:p>
          <a:p>
            <a:endParaRPr lang="en-GB" dirty="0" smtClean="0"/>
          </a:p>
          <a:p>
            <a:r>
              <a:rPr lang="en-GB" dirty="0" smtClean="0"/>
              <a:t>Who do you think you would have been the suffragists or the suffragettes?</a:t>
            </a:r>
          </a:p>
          <a:p>
            <a:endParaRPr lang="en-GB" dirty="0" smtClean="0"/>
          </a:p>
        </p:txBody>
      </p:sp>
    </p:spTree>
    <p:extLst>
      <p:ext uri="{BB962C8B-B14F-4D97-AF65-F5344CB8AC3E}">
        <p14:creationId xmlns:p14="http://schemas.microsoft.com/office/powerpoint/2010/main" val="167132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3528392" cy="3139321"/>
          </a:xfrm>
          <a:prstGeom prst="rect">
            <a:avLst/>
          </a:prstGeom>
          <a:noFill/>
        </p:spPr>
        <p:txBody>
          <a:bodyPr wrap="square" rtlCol="0">
            <a:spAutoFit/>
          </a:bodyPr>
          <a:lstStyle/>
          <a:p>
            <a:r>
              <a:rPr lang="en-GB" b="1" dirty="0" smtClean="0">
                <a:solidFill>
                  <a:schemeClr val="bg1"/>
                </a:solidFill>
              </a:rPr>
              <a:t>Chalking.</a:t>
            </a:r>
          </a:p>
          <a:p>
            <a:endParaRPr lang="en-GB" b="1" dirty="0">
              <a:solidFill>
                <a:schemeClr val="bg1"/>
              </a:solidFill>
            </a:endParaRPr>
          </a:p>
          <a:p>
            <a:r>
              <a:rPr lang="en-GB" dirty="0" smtClean="0">
                <a:solidFill>
                  <a:schemeClr val="bg1"/>
                </a:solidFill>
              </a:rPr>
              <a:t>Emma </a:t>
            </a:r>
            <a:r>
              <a:rPr lang="en-GB" dirty="0" err="1" smtClean="0">
                <a:solidFill>
                  <a:schemeClr val="bg1"/>
                </a:solidFill>
              </a:rPr>
              <a:t>Sproson</a:t>
            </a:r>
            <a:r>
              <a:rPr lang="en-GB" dirty="0" smtClean="0">
                <a:solidFill>
                  <a:schemeClr val="bg1"/>
                </a:solidFill>
              </a:rPr>
              <a:t> and a friend chalking a suffragette message. In the suffragette colours of purple, white and green in 1907.</a:t>
            </a:r>
          </a:p>
          <a:p>
            <a:endParaRPr lang="en-GB" dirty="0">
              <a:solidFill>
                <a:schemeClr val="bg1"/>
              </a:solidFill>
            </a:endParaRPr>
          </a:p>
          <a:p>
            <a:r>
              <a:rPr lang="en-GB" dirty="0" smtClean="0">
                <a:solidFill>
                  <a:schemeClr val="bg1"/>
                </a:solidFill>
              </a:rPr>
              <a:t>Q. Why would this picture have been taken?</a:t>
            </a:r>
          </a:p>
          <a:p>
            <a:endParaRPr lang="en-GB" dirty="0">
              <a:solidFill>
                <a:schemeClr val="bg1"/>
              </a:solidFill>
            </a:endParaRPr>
          </a:p>
          <a:p>
            <a:endParaRPr lang="en-GB" dirty="0" smtClean="0">
              <a:solidFill>
                <a:schemeClr val="bg1"/>
              </a:solidFill>
            </a:endParaRPr>
          </a:p>
        </p:txBody>
      </p:sp>
      <p:sp>
        <p:nvSpPr>
          <p:cNvPr id="5" name="TextBox 4"/>
          <p:cNvSpPr txBox="1"/>
          <p:nvPr/>
        </p:nvSpPr>
        <p:spPr>
          <a:xfrm>
            <a:off x="8614256" y="476672"/>
            <a:ext cx="504056" cy="707886"/>
          </a:xfrm>
          <a:prstGeom prst="rect">
            <a:avLst/>
          </a:prstGeom>
          <a:noFill/>
        </p:spPr>
        <p:txBody>
          <a:bodyPr wrap="square" rtlCol="0">
            <a:spAutoFit/>
          </a:bodyPr>
          <a:lstStyle/>
          <a:p>
            <a:r>
              <a:rPr lang="en-GB" sz="4000" dirty="0" smtClean="0"/>
              <a:t>6</a:t>
            </a:r>
            <a:endParaRPr lang="en-GB"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985493"/>
            <a:ext cx="5900606" cy="374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8988"/>
            <a:ext cx="3364272" cy="24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47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normAutofit lnSpcReduction="10000"/>
          </a:bodyPr>
          <a:lstStyle/>
          <a:p>
            <a:r>
              <a:rPr lang="en-GB" dirty="0" smtClean="0"/>
              <a:t>Choose at least two sources to write about.</a:t>
            </a:r>
          </a:p>
          <a:p>
            <a:endParaRPr lang="en-GB" dirty="0"/>
          </a:p>
          <a:p>
            <a:r>
              <a:rPr lang="en-GB" dirty="0" smtClean="0"/>
              <a:t>Suffragette supporters took these photographs. Does this affect their value to historians?</a:t>
            </a:r>
          </a:p>
          <a:p>
            <a:endParaRPr lang="en-GB" dirty="0"/>
          </a:p>
          <a:p>
            <a:r>
              <a:rPr lang="en-GB" dirty="0" smtClean="0"/>
              <a:t>What are the advantages and disadvantages of a photograph to Historians? </a:t>
            </a:r>
          </a:p>
          <a:p>
            <a:endParaRPr lang="en-GB" dirty="0"/>
          </a:p>
          <a:p>
            <a:r>
              <a:rPr lang="en-GB" dirty="0" smtClean="0"/>
              <a:t>Source 1 (an image of suffragettes being chained to a fence) is useful to historians because it shows … However the photograph does not show the full events … </a:t>
            </a:r>
            <a:endParaRPr lang="en-GB" dirty="0"/>
          </a:p>
        </p:txBody>
      </p:sp>
    </p:spTree>
    <p:extLst>
      <p:ext uri="{BB962C8B-B14F-4D97-AF65-F5344CB8AC3E}">
        <p14:creationId xmlns:p14="http://schemas.microsoft.com/office/powerpoint/2010/main" val="2634319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Create a newspaper articles for the ‘Votes for Women newspaper’. </a:t>
            </a:r>
          </a:p>
          <a:p>
            <a:endParaRPr lang="en-GB" dirty="0" smtClean="0"/>
          </a:p>
          <a:p>
            <a:r>
              <a:rPr lang="en-GB" dirty="0" smtClean="0"/>
              <a:t>Create a recent publicity stunt, what was the aim, did it achieve anything?</a:t>
            </a:r>
          </a:p>
          <a:p>
            <a:endParaRPr lang="en-GB" dirty="0"/>
          </a:p>
          <a:p>
            <a:pPr marL="45720" indent="0">
              <a:buNone/>
            </a:pPr>
            <a:endParaRPr lang="en-GB" dirty="0"/>
          </a:p>
        </p:txBody>
      </p:sp>
    </p:spTree>
    <p:extLst>
      <p:ext uri="{BB962C8B-B14F-4D97-AF65-F5344CB8AC3E}">
        <p14:creationId xmlns:p14="http://schemas.microsoft.com/office/powerpoint/2010/main" val="3637742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5"/>
            <a:ext cx="7315200" cy="1920488"/>
          </a:xfrm>
        </p:spPr>
        <p:txBody>
          <a:bodyPr>
            <a:noAutofit/>
          </a:bodyPr>
          <a:lstStyle/>
          <a:p>
            <a:r>
              <a:rPr lang="en-GB" sz="6000" dirty="0" smtClean="0"/>
              <a:t>WALT: How did the Suffragettes get publicity?</a:t>
            </a:r>
            <a:endParaRPr lang="en-GB" sz="6000" dirty="0"/>
          </a:p>
        </p:txBody>
      </p:sp>
      <p:sp>
        <p:nvSpPr>
          <p:cNvPr id="3" name="Subtitle 2"/>
          <p:cNvSpPr>
            <a:spLocks noGrp="1"/>
          </p:cNvSpPr>
          <p:nvPr>
            <p:ph type="subTitle" idx="1"/>
          </p:nvPr>
        </p:nvSpPr>
        <p:spPr/>
        <p:txBody>
          <a:bodyPr>
            <a:normAutofit fontScale="77500" lnSpcReduction="20000"/>
          </a:bodyPr>
          <a:lstStyle/>
          <a:p>
            <a:r>
              <a:rPr lang="en-GB" b="1" dirty="0" smtClean="0"/>
              <a:t>WILFS.</a:t>
            </a:r>
          </a:p>
          <a:p>
            <a:r>
              <a:rPr lang="en-GB" b="1" dirty="0" smtClean="0"/>
              <a:t>5 – Explain what the suffragettes did.</a:t>
            </a:r>
          </a:p>
          <a:p>
            <a:r>
              <a:rPr lang="en-GB" b="1" dirty="0" smtClean="0"/>
              <a:t>6 – Compare several sources as evidence.</a:t>
            </a:r>
          </a:p>
          <a:p>
            <a:r>
              <a:rPr lang="en-GB" b="1" dirty="0" smtClean="0"/>
              <a:t>7 – Evaluate the usefulness of the sources.</a:t>
            </a:r>
            <a:endParaRPr lang="en-GB" b="1" dirty="0"/>
          </a:p>
        </p:txBody>
      </p:sp>
    </p:spTree>
    <p:extLst>
      <p:ext uri="{BB962C8B-B14F-4D97-AF65-F5344CB8AC3E}">
        <p14:creationId xmlns:p14="http://schemas.microsoft.com/office/powerpoint/2010/main" val="236497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315200" cy="1154097"/>
          </a:xfrm>
        </p:spPr>
        <p:txBody>
          <a:bodyPr>
            <a:normAutofit/>
          </a:bodyPr>
          <a:lstStyle/>
          <a:p>
            <a:r>
              <a:rPr lang="en-GB" sz="4800" dirty="0" smtClean="0"/>
              <a:t>Publicity.</a:t>
            </a:r>
            <a:endParaRPr lang="en-GB" sz="4800" dirty="0"/>
          </a:p>
        </p:txBody>
      </p:sp>
      <p:sp>
        <p:nvSpPr>
          <p:cNvPr id="3" name="Content Placeholder 2"/>
          <p:cNvSpPr>
            <a:spLocks noGrp="1"/>
          </p:cNvSpPr>
          <p:nvPr>
            <p:ph idx="1"/>
          </p:nvPr>
        </p:nvSpPr>
        <p:spPr>
          <a:xfrm>
            <a:off x="781442" y="2132856"/>
            <a:ext cx="6744345" cy="3539527"/>
          </a:xfrm>
        </p:spPr>
        <p:txBody>
          <a:bodyPr/>
          <a:lstStyle/>
          <a:p>
            <a:r>
              <a:rPr lang="en-GB" dirty="0" smtClean="0"/>
              <a:t>Suffragette activity can be summed up in one word – PUBLICITY.</a:t>
            </a:r>
          </a:p>
          <a:p>
            <a:endParaRPr lang="en-GB" dirty="0"/>
          </a:p>
          <a:p>
            <a:r>
              <a:rPr lang="en-GB" dirty="0" smtClean="0"/>
              <a:t>By the 1900’s most MPs  were actually in favour of votes for women, but it was an issue they could easily ignore. </a:t>
            </a:r>
          </a:p>
          <a:p>
            <a:endParaRPr lang="en-GB" dirty="0" smtClean="0"/>
          </a:p>
          <a:p>
            <a:r>
              <a:rPr lang="en-GB" dirty="0" smtClean="0"/>
              <a:t>Discuss how could you get publicity? What could you do? </a:t>
            </a:r>
            <a:endParaRPr lang="en-GB" dirty="0"/>
          </a:p>
          <a:p>
            <a:endParaRPr lang="en-GB" dirty="0"/>
          </a:p>
        </p:txBody>
      </p:sp>
      <p:sp>
        <p:nvSpPr>
          <p:cNvPr id="4" name="AutoShape 4" descr="data:image/jpeg;base64,/9j/4AAQSkZJRgABAQAAAQABAAD/2wCEAAkGBxQTEhUUExQUFRUXGBQWFxgWGB4ZGRwYFBUWFxUXGhsaHSggGBolHBQUITEhJSksLi4uFx8zODMsNygtLiwBCgoKBQUFDgUFDisZExkrKysrKysrKysrKysrKysrKysrKysrKysrKysrKysrKysrKysrKysrKysrKysrKysrK//AABEIAKMBNQMBIgACEQEDEQH/xAAcAAEAAgMBAQEAAAAAAAAAAAAABAUCAwYBBwj/xABMEAABAwICBQgECQsCBQUAAAABAAIDBBEFIQYSMUFxEyJRYYGRobEyUnLBFCMzQmKCkrLRBxUWJENTY4Oi0uHC8DSTo+LxJTVkc/L/xAAUAQEAAAAAAAAAAAAAAAAAAAAA/8QAFBEBAAAAAAAAAAAAAAAAAAAAAP/aAAwDAQACEQMRAD8A+4oiICIiAiIgIiqNIsX5BnNtyjvR6hvcUFuo1fXMhaXSOAG7pJ6AN5Xzo4xPckTSZ/SP+wok0znm73OcelxufFB9QocQjmF43h3T0jiNoUlfI4nua7WY4tcNhBse8Lo8M0yezmzt1x6zbB3dsPgg7lFDw7E4pxeN4d0jY4cQcwpiAiIgIiICIiAiIgIiICIiAiIgIiICIiAiIgIiICIiAiIgIiICIiAiIg1VM4jY57tjQSez3r5lidc6aRz3b9g6ANg/31rodMMY1jyLDkDzz0kfN7PPguVQeBZJZeEoMHOWNl6QiD1hLSHNJa4bCDYjgQukwvS+RlmzDlG+sMn/AIO8OK5xehB9Qw7E4pxeN4d0jY4cQcwpi+SsJaQ5pLXDYWmxHaF0OHaXSsylaJG+sMn/AIO8EHcoq/Dcahn9B41vVdk7uO3surBAREQEREBERAREQEREBERAREQEREBERAREQEREBERAREQFVaRYqIIsvTdcMHm7gPwU+rqWxsL3mzQLn8OK+b4ziLqiUvOQ2NHQBs7d6CE43zXoCALJB4VrKyKAIMbKPUV0bPTe1vEr2pkJOoz0jtPQFAk0bgd8o3XJ3uzQT6etjf6D2u4FbwVxGNaL/BwZqVzmFuZbfIgbcl12EzGSJjzkS0EoJTnW2rJpUR/ON/mjxK2xMN734BBI1QVcYfpFPFlflW+q/b2O2991TArY0oO7w7SeCXIu5J3qyZdzth8+pXQK+WFgO0KRRVUsPyUjmj1Tm37JyHYg+louTotMCMp4rfSjzHa05jvK6GhxOKYfFyNd1bHDi05hBLREQEREBERAREQEREBERAREQEREBERARahUM9ZveFlyg6R3oM1442zOxQarGYI/Skbfobzj3Bclj2kTphqRgtZvv6TuNtg6kGOlON8s7UZ8m07fWPTw6FSBqyZGtgagwstczwAs55Q0ZqtdLrONyR0WQT2ryQ9G3ctVLE4fOy6Ctc0DQ7XMtnccu5BQV+C1bJDNDMC47WOGXAdC8g0qfGdWrhdGfWAu3vCuJccjj9N7Xezt7lLppoqlvNs4dY/FBE+FsqG6sTg4O2kbgpPJWtGzYBY8AsqKhZC3UiaBckkjrUmOLcO0oNLIr5DYFKDFtbGGheF4tcZ8EEWrdqtuoVJNq3BNxtupLXOJJ29RXhoXHMC2ew9CDfBOHbFIBUdkGqS47TkAF44koJgWJgBN9h3EZFRtd2SlxuyQWNHjVTFseJG9EmZ+1t77q8o9K4nZStdEevnN7xn3hcs1wW219qDvqeqZILse14+iQfJbl85FML3GR6RkVYU2Jzs2SFw6H87xOfig7ZFzUOkzh6cQPW0+4/ip8OkUJ2lzPaafddBbIo8NbG/0XtPAi/cpCAiIgIiICIiAiIgIiIPmTMXJ2uDvbaHLMVLDtjiPC7fJVLcAiPoS24OPvJWRwKQejK49x9yCxe+P91J9RzT4HNaDNCN8zPbhdbvChfm+ob88Hi38HLJgqBtLD2uHuQWMYY70JYz1Xse4hYz0so9FutwIPkVFNVKNrWu+sD95eCvcP2B+qAfulBhJSSNzc0n2gR5rWxrHbLByktx3V2xzN+rJ/wCFhJpTAPSfb27f6moK6XBCXFzpHuB3a2qPBZDCoG5viJ6ydZS3aS05/aQEeyPNrwoh0hp2ei6nNznrPk8s/NBNpqOHa2NoHSQpkUJdkxth1DPwUGn0nYfQlpm8Ig497nXU789yu2VEpHRGw+4lBOiwSY5NjeB1i1+0rfHhTtcRF0TZCCQwyN1iBtIaCSbKiqHyPFjJVOvu+T8dZpUPB8DjhmE5pxE5pu2WaW8hOYJ2uJyPrEm+xB2Eui81/TjA6MyPJefos7byjQeoFR63Ew8DViqJiL+iOTbnbe8tNstxXJz4ljENQ6ePkeTDT+qmUF2qDckBoydnt88kHcw6K53dKCfZ/wAqUdHP4n9H+VupNIiGN5ZrWu1RrBrrgOtmL2F899gtL9MYQSLO45EINTtFRvmv9T/KybomzfI77IXrtMIBa7wL9JGXFYs0zhIuDfgQgyOjEQ2yP8PwXv6Ow+u/w/BQ8R0ovG5zGu1m5gatyeoAbSqah0qncf8Ah5zv+ReP9KDpBgsAGRkz6v8AChyYfqnZI4dQA96rG4xWvJtSzWvkDE4eJW79fI5sUlzuNgQe07EFtT0sZHOZI09ZHuKkjDIzmNZUToa/K9MT9dn9yGCvPoxsZxkHkAUF4KJlsw4HioVQ2Nu0OHcozqOuc0axiDxtIcezcoVVo/VvHOkhtxJ9yDe+qiHzCe0fivI8b1RzWvb0c+3kVSu0TmG2qib2fiVrkwJo9OtjFugD3lB1kWJ1Lm3YRbrff3KTRYvO13xmqW7xrZ8QbLiqKogpyf10EHcQFGrtJKUEk1bexB9UbpBDvJbxH4XU2nro35Me1x6Ac+7avh7tOqMC3Kk8AVDl0/g/ZiV56mlB+hEXzDQ3TCpkbrPheGZWDjckduYX0qmqGyNDmm4Ph1HoKDaiIgIiIPlOt0hp4297Qsm9Te7/ALXqrblvcP8AmN8ASFvbL9JvaQPvMCCd8M1cvjR2OI8WlbWVoPzvtBv4g+CgtnO4t7HN9zwtvKy7s+8/3IJ3K9be54/ELBz27xH9pvvAUAzy74weIPviHmvRW22tt2gf6ggnBoOxo7LHyd7lrlp77dcdrrfcKiOqGHaxp46v9zlgZI/3YHs3HlGg1VWj8Um2KJ/tRscf6nNKr2aI0ofeSGIdF2sb4CWx7irR00e/lh7L5h91oWt8rRmH1HDlJvOxQWdFhMMTfi2WHRHHl/Swea9qJC3ZTzO63PjY3/qSE+CrvhwAzbcfxJJXecaqazG9Q82KlYPW5aRh7W6rAe1yDoPhU4zbDSxD1nSlx7o2W8VNp3yHMyf8qIAfaOse8Bcph+PaxOq9jj/AjYe9zDMSeICuhFLKLkS/XJb7wO9iCc+XPNxv0SS+TWXB4Fqr8XrmxNvJUclfZbUjPZyrg0nLaGXWwYcLWLmgb2tLj3th1b9oK1U2GQROvHASTtc2GJneTqyeaDVo2KOra5zmmcMcWuPwqYi+64ayNhJyyAIVvUQ4XC25oaXI5a7A/b7QJWtzGuBL2yAWJDRNq526OSBz4rU/BYXsDhQVM0lr6vKztBPQC57GkdaCZHpTRx+hT07bHPViA8hkh/KGwei1o22sz/KoW4PVtIvg1MxmZc6SfW1RuGc5ueyymVFC9jNYwYNDfY6XUcATwa6/egmy/lJtvA4tAtbtWoflIu0fGAE7gATwyWEsdQxgea3Dog0azjFShwsBfLmjzUVldMAx5xmRzXk6oiowzdfPWd6ORzQbpfygVVzycczwBtbETc9GTStI02xF+TKWrJ/+l4FuJjWM2MnN5rcSfdmtqgRMG2wbaxOsdqr/AM5Qve4SzVxaPnPqWNbl1NZntPcgu48Yxd22mmAtvcxpv9ZwyVPXxY28l1mRg52fVMFh16riq6bFMMbJZ/KPaBcOfWSHPos21+JWvCsdoS5+rRCQXsNUzTOPQTYm3BBuFPiV7SV9FHuN6lziOxoW44dKGkOxWkLne27uzWuSm13NNNgg1c78pSuHCxksp8EGI3GphtNCAG5vEDMxtPpEjdu3IKGXRdjj8bjEQ6mREn7yiTaMUYJHwjEJ7WtyUDgDw5pXZ0VLiuuHOnpGAXyZeQ59TI/erZzKy15Kx9t/JU+oftSP9yD5/S6MU7yNSgxKXpEhMfRvdqjpVpU6ItjAMeFRMaN9TUA+RcurbRSWu6WoeP4tSyMf9IErA08GrrPfTD2g+c97yPJBzVAbAtDMNjPRGwykdwCnRxVEgy5QW2akDYx3yK5pMSgIc1skpDR+za2NvZYX8VSPxuJ4eORJIuQZHucTbqJQbaehqAc5Le1Lc/ZYLLocLlni2F7nGxuyMjsJdkRxXG4XiFcZGmKncI8r6seqLb83WXX081S++vzBuGtc9zboOqw/F33tMGtB33FwesDcrxfNpKRzec99hvJy8ytrdOY4vi2yl5bkGtbyp4c0XQfREVLguO8s0lzHNta1xa9+om42LxB8/M7x6UU4+rreSwdijB6WuPahKsg07i3vI/BbA5+6/Y4e9xQVTa6F2x0R4gj3LJpiO6J3A28yrMlx2tJ4tDvJq0vgiPpRx9sYHvCCOxrdzQODh/esuTP0uyRetw+nvcRRjhkfAlbPzfCdgcODnfhZBpa0n973uP8ApWZiv+8H1Gn7y9OEwnY5wPU5t/E3WJwNu6STtbrDwug1GjB2n7UcfuCybTN/hfY/BZjBjukIPBw9ywkoy306mMe1IW+8IMX4c1wyMP8Ayz77qvdo4QdtO7fzqcG3CxZ43VtHQA7JmO4Sk+9bBgzt0jftk+ZQQDSWHPq5Gj1WNawDhybNb+pSo6eJoHMfJ9J7gf6pX6w7lv8AzXNulv8AWWYwmXc8jg8jyKDxk1/2dwPVc5/3Y8u9JKsjdG0fTyI4co73LTJgkp2u1vbN/O5WDMAePRMbftHycEGx9S7aKqYDoiYx/wB2E+arpccmZlHDW1BBvrvDIxs2Z6pt2KZJhjm3LjA72nub4uc9IpIGghz4I77dWVrh925PVYbdqCixMYtVNLTQuEbrX15Rn0X1Lm3asWaI4nKxsbxRxMbbVa+7rWGWRtmuqoNIImyRwwskLQ25c2FzocrfFl2rqsyuQQbC2a6x+NNA2AIPnTPyfVr/AJSvaB0RQOdwzvZS2fkvv8pWVr+nVEcY/qzCu3aaRl+oJo3Otm1h1ndXNbcjNefnGaUcyGpdmc+SdH2XkAFkEBn5M6Iem2Z/XJVPHhGLLd+hOHM9GnpSd3KCSYnd8+Qb1Pho6gjnx8mMj8ZIwbvoFyiyOjbZr6qmY7PJrnSHMWyFgSgpWYvQQ5MiijIvfk6aFmY9oOKxqNPWNHN5U9A5QMHdGAvX6EU8rnvJrpHOc53xcPJNJdnkZgRbPpWtmgBF9TD3mxyNTWht+LaZp7kFZLp252yIH2y9/wB9xTD9OJTIwa0bATYhrWtyXRHCY4QNdmFQEbdZjp3fake03v1KFWaW0kPpYiW/Rpoo2Ds+LJ8UEfEq6rmkIibUyNOzUa/U3fOAt4qql0drnGRz2iIOAsZpmNF+AcT4KS/TumkJEEWI1jvbkIv1hpt2WVlS43iAbrRYVS0l8zJUObH2m5DvBAwnR2VsWq+TWN7/ABMUko79VrfFZVOjT9p5Vo/jGOFp++4dqxZiVfN6eJx5/MoKd054a4BA4kL2XQ504u5lVUOO+tquRaevk4QXW6iAgqYsQghJa6ppI3b2gvmJ6trQe5Wzcdfqjko539bYGwNPXeW2XWo82j0lMLtmoKMfO+DwGR4HtuIN+srz/wBKYwS1FRPUvz/4iTVYTv5jLAjbtBQSHY1UuGq1tOXnYOUkqJBxYwWB7VKioMQeC6ecwM6GNbFlw5zvJRINPhq8nh1I6W2VqaGzO1wFh2qZSUmIz86rkgpWuBswnlJO2xDQe0oMvzXTMGtNLyo/iEv7ecbeCpsV0zaJBDQRiQ7xFHrWPXqjJWElFhNMC+qmNU4XHxjrs27BGLM8CVo/TCrl5lBRCCLYJJGcm23SBa57kGcMeMSc5sbIhllI8Nd3C9l6vaWhqXXdPW6zjb5OzWjqF7kogsW0/S3+j8FlyQ/3rDzWgMPTIO38LKQx5/eOHH/LkBo6CPtD3hbAH7i7wPkV7zj88HsH9pXha7ojPZn94IMXlx258Wn/ACtRj6mj6tj4qQHP9QHg5zfLWXhqCNrHDg6/32BBhG8DaP6vcCFkLH/x+JK9+FN363aIz5G69EsZ3d8TwO8ZIBfbpHaB7gsG1L72Dr9h89YrNhi3OYPrlvgQt4pb778HA+ZQYiV++3f/ANi85V3q34Bh87LaaM7suwHyutD4Hj1j15geaD1o/hgfymn7qOfb5rT/AC7ebbLEFw391v7SfFbGyvH+f/0PJBVyP52cMXENhJ/qIWfwst+Z2BlP/eFNfVybmtdxc5vkx3mtb6y+Tmnscfe1qCvOOOBsIZeIjiA+1rkeKkwV9Sf2YA65s7cI4nAd62uqjbIS9j2DzkCjitI3Vn22u+7MSgsg6QixLx7LnkeMYWuKMBzQKSOa97mV3KHqPxpu0DfYFVcuIGT51SBssWxs8XvBK10kDGvLtedxdkQ6UPHY3lnBp6wLoO3p3zFuq18EH0Yoi+3adS32V5UUDLEzVs7gd2u2NvZqMDh3rnnzyNb8W833F+s8jsBu48XBVstBBM39ZnrHNBs8WFO0nbvBe7Pc1yC1rMTwaIHlCyW1yRKXz5/zXEKvp/ys0YcIqOlkf0iKOzQOmzASVFboxCGXw/B2yPde0lYSWA7nFs7tYjqa3Pq2qwbo/ipb+sV1PQxerSRDIdGs7VDT3oN36V4lK27KPkgfnz6sLRszIlcHdPzVAxCoqy39bxOkpbki0bjK43y1QOYA7Lrz6VErcGwyItNTLV17i5uUsriASRYhrNUWvuN9qsaPSahpXWp4KeHaCWtYwn6RIzPagoxoDSuDnthxLEHuOtzzyEbicydZ2oLfWVzh2h8sduSosMoxufJeplHZa39a9/T50+VO2WY61viWOeO0tFh2qVqYjMBeOOmZfN1RKNa3SGM1u4kIJUujTnD9YxKpePUg1KaPhZgL7fWVNNNhlIdcsiLx+1ncZpAfoulLiDt2KRLou11zU4hUynO7KZrYWcLnWdbrDlHlhwugIc2kiL9ofMTM/K2fPJsc9xQV2JacS1TQyhgqJiHAa0Mbi0W23dbVtt7+pYR4PjM1i+OClb0zygnjqsv3GyzqPypue7k6dkkh3Mib4WYDbvUWmhxudwL4mU7D86Y557TqtJcT1GyD3EdG6dn/ALjirnjI8nABGOFzckdyrotI8DpSPg9JyzwcnSXkdfdbW2divKb8ndBrOlr6qSol9J4LhGzouA3nADZtV9g8lFT5YdQmQ+vHHkf5z8j9pBy40nxmss2monQQ9LhqZcXAZcAVvOi9Q4F1fWthYfSbFkR1co/3BdhL+cZvSkhpGdDbySW481rT9pUk2jWHteX1LpKuTaXTO1hfqY2zB3IImCzYRSutSM+EzDe0OqH8L2JZc9GS6Kqqq2pbZsEdNGR6Ux1n8QxuXeQpmH8oWhtJSiNm5z2iNgHUALkcAVK/RN0udVUSvH7uM8mzgS3nniC1BwlZhNAx5+E1DpJDa51+TaLZc1rSB5ovq+HYXDA3VhiZGDmdVoFz0k7XHrOaIIMujEB2B7PZd/ddRZNFfVlP1m38iPJdIiDkZNGJemN3eD5e9RpcFmb8x31Xe4E+S7dEHz59M9vpNePab7yAVpe3oLh1tv5c4eC+jrVLSsd6TGu4gHzQfN2SnZymf0tvcbLM36WdoHuF13MmCQH5luBI8L2UObRaE7C4cbH3IOU1jbY3vIHiQFrAaf2bTwsfJpV7NoSNrXNv1gjxuVDm0TnbsOtwfcdzrIKxxYPmyD2Xe4Pb5LM17W/Pmb9R9u/VcFKdg1U0fJ36gP7HFaH0krfShc3rF/ez3oMWY1Hs+FRg9DyL9x1VvZO52bDBJ2AeI1lAlk3OD7fTAP3ifJRiynO1kWW90Rb/AFWAQX4c/wCdG36rn/2gLwuH7p46w9vvddVVPDGfk7fy5T5BbzC8bJJ29rXDxKCUWs3iXtBf90LB8UR2lwHQYgB26wuoz3SN/an68Ot90C3es4qmT1oXcQWHuuT4INoliGyRnc0fdN1pqXF4Ia89gn843DzW5tRIdrAR9F7veAAtTnNJzht1nUf70FRWR4g0fEPpndUsdQT9pz3eSh07cZJu6aijFt0TnH7nvXTfF+oR/Lt5Be6jDsc0cC8eT2oOfwCCup6l881W+o12kGJkbgLj0Cwusxnh132q4xSHFKturHHDA13zqmW7rdTIw4bCd6SwHc9991ppB35vtxIUaoqTC5rnSzysAN4mgylzjk0XjZew2kmw2IIFJ+TAE61XiUjz6tOzVHXZxv32CsKTAsJps2UzJX3HPnJmN+DrtB35W2KFUVeJ1AtTUohZs5Soe1g+yCSqp2hsmrrV2Ihjbi7KYWHAuIHeg6XENPmRNI12RADICzRwDRmqQaSVVU4/BKaomv8AP1eTZx135qPhs+D07rUtLLWzZ2OqZbniebu6V18FTjFQ20cEFDGRtlN3jLdGzZ2lBW0eieISc6oqYqUHaIxyslvadZo7itdbo/g9KQ6rlfNJ/wDIlLtY7fkxYEZ7AF0dNoK55D6usqJjtLGHkYr7+aznEcXK7o8Io6f5OCFjulrBrcS484ntQcPh2N1Ulm0OHcnDsa5zRAzLYecA4jg0q2nwKrqG/rdUImZEspxncbQZHjMcGBSsYx1xeI6cFzt7Y2mRwO7W1RzAelxAUSDRuunzlc2BuXyh5WTrHJxkMGW/XdwQaaegw6lPMjbI8bHPJldffYvJ1eyy9Gkck7iynY6Qg2tGNYDqcRzWfWIXQUOgtMz5XXqTn8sQWZ7uSaBGRxaT1rpIomtAa0BrRkABYAdAA2IOLpNGKqXOom5JvqMOu+3Rf0Wn7YXR4Xo/BBYsZd3rv5zr9Ivk36oCtEQEREBERAREQEREBERAREQEREBERB45oO0A8VEmwuF22Jn2QD3hTEQU0+i9M7bHbtv4G6hS6GRfMe9nAkfdIXTIg46XRCUehUO+tZ33mlRZsBrm7HxvH0mZ/wBLx17l3aIPm76WrYefTRu62kt+8w+a1z4g5m2nm/luBPdrBfTFg+Jp2gHiLoPln6UU4NniojP04Xkd+qR4qbT4lDJ6ErT3N8Miu9kwuE7Y29mXkoc2jkLvWHAj3goOWaxp3NPj5OSWkB9HUB6w4eSu59Dozsdq9eo0nvKhTaFP+bMe27fuWQUdBgUz7sbOImFxcXNJkcSbA86UutsAsLWVrSfk2pA7XmMtS8G4MzyQD1Ddw2KHi+i+IhlqeWLWzBe5pcRfY5pdJe469a/QujwikrOSa2Z7A8CznNFgbHJwbc2ytlfpQSWup6ZtmtjYPVY0C/dtUCXSEk6sbDfbaxc7PfqtBd4Kxh0diB1n3cTmfmi/ZmeBJCtIIGsFmNa0dDQAO4IKFkVXLtDYh0vNz1EMYcxxeCpMGjrNsr3ynoJ1WdY1G2Dh1O1lcog1wQNY0NY1rWjYGgADgAt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xQTEhUUExQUFRUXGBQWFxgWGB4ZGRwYFBUWFxUXGhsaHSggGBolHBQUITEhJSksLi4uFx8zODMsNygtLiwBCgoKBQUFDgUFDisZExkrKysrKysrKysrKysrKysrKysrKysrKysrKysrKysrKysrKysrKysrKysrKysrKysrK//AABEIAKMBNQMBIgACEQEDEQH/xAAcAAEAAgMBAQEAAAAAAAAAAAAABAUCAwYBBwj/xABMEAABAwICBQgECQsCBQUAAAABAAIDBBEFIQYSMUFxEyJRYYGRobEyUnLBFCMzQmKCkrLRBxUWJENTY4Oi0uHC8DSTo+LxJTVkc/L/xAAUAQEAAAAAAAAAAAAAAAAAAAAA/8QAFBEBAAAAAAAAAAAAAAAAAAAAAP/aAAwDAQACEQMRAD8A+4oiICIiAiIgIiqNIsX5BnNtyjvR6hvcUFuo1fXMhaXSOAG7pJ6AN5Xzo4xPckTSZ/SP+wok0znm73OcelxufFB9QocQjmF43h3T0jiNoUlfI4nua7WY4tcNhBse8Lo8M0yezmzt1x6zbB3dsPgg7lFDw7E4pxeN4d0jY4cQcwpiAiIgIiICIiAiIgIiICIiAiIgIiICIiAiIgIiICIiAiIgIiICIiAiIg1VM4jY57tjQSez3r5lidc6aRz3b9g6ANg/31rodMMY1jyLDkDzz0kfN7PPguVQeBZJZeEoMHOWNl6QiD1hLSHNJa4bCDYjgQukwvS+RlmzDlG+sMn/AIO8OK5xehB9Qw7E4pxeN4d0jY4cQcwpi+SsJaQ5pLXDYWmxHaF0OHaXSsylaJG+sMn/AIO8EHcoq/Dcahn9B41vVdk7uO3surBAREQEREBERAREQEREBERAREQEREBERAREQEREBERAREQFVaRYqIIsvTdcMHm7gPwU+rqWxsL3mzQLn8OK+b4ziLqiUvOQ2NHQBs7d6CE43zXoCALJB4VrKyKAIMbKPUV0bPTe1vEr2pkJOoz0jtPQFAk0bgd8o3XJ3uzQT6etjf6D2u4FbwVxGNaL/BwZqVzmFuZbfIgbcl12EzGSJjzkS0EoJTnW2rJpUR/ON/mjxK2xMN734BBI1QVcYfpFPFlflW+q/b2O2991TArY0oO7w7SeCXIu5J3qyZdzth8+pXQK+WFgO0KRRVUsPyUjmj1Tm37JyHYg+louTotMCMp4rfSjzHa05jvK6GhxOKYfFyNd1bHDi05hBLREQEREBERAREQEREBERAREQEREBERARahUM9ZveFlyg6R3oM1442zOxQarGYI/Skbfobzj3Bclj2kTphqRgtZvv6TuNtg6kGOlON8s7UZ8m07fWPTw6FSBqyZGtgagwstczwAs55Q0ZqtdLrONyR0WQT2ryQ9G3ctVLE4fOy6Ctc0DQ7XMtnccu5BQV+C1bJDNDMC47WOGXAdC8g0qfGdWrhdGfWAu3vCuJccjj9N7Xezt7lLppoqlvNs4dY/FBE+FsqG6sTg4O2kbgpPJWtGzYBY8AsqKhZC3UiaBckkjrUmOLcO0oNLIr5DYFKDFtbGGheF4tcZ8EEWrdqtuoVJNq3BNxtupLXOJJ29RXhoXHMC2ew9CDfBOHbFIBUdkGqS47TkAF44koJgWJgBN9h3EZFRtd2SlxuyQWNHjVTFseJG9EmZ+1t77q8o9K4nZStdEevnN7xn3hcs1wW219qDvqeqZILse14+iQfJbl85FML3GR6RkVYU2Jzs2SFw6H87xOfig7ZFzUOkzh6cQPW0+4/ip8OkUJ2lzPaafddBbIo8NbG/0XtPAi/cpCAiIgIiICIiAiIgIiIPmTMXJ2uDvbaHLMVLDtjiPC7fJVLcAiPoS24OPvJWRwKQejK49x9yCxe+P91J9RzT4HNaDNCN8zPbhdbvChfm+ob88Hi38HLJgqBtLD2uHuQWMYY70JYz1Xse4hYz0so9FutwIPkVFNVKNrWu+sD95eCvcP2B+qAfulBhJSSNzc0n2gR5rWxrHbLByktx3V2xzN+rJ/wCFhJpTAPSfb27f6moK6XBCXFzpHuB3a2qPBZDCoG5viJ6ydZS3aS05/aQEeyPNrwoh0hp2ei6nNznrPk8s/NBNpqOHa2NoHSQpkUJdkxth1DPwUGn0nYfQlpm8Ig497nXU789yu2VEpHRGw+4lBOiwSY5NjeB1i1+0rfHhTtcRF0TZCCQwyN1iBtIaCSbKiqHyPFjJVOvu+T8dZpUPB8DjhmE5pxE5pu2WaW8hOYJ2uJyPrEm+xB2Eui81/TjA6MyPJefos7byjQeoFR63Ew8DViqJiL+iOTbnbe8tNstxXJz4ljENQ6ePkeTDT+qmUF2qDckBoydnt88kHcw6K53dKCfZ/wAqUdHP4n9H+VupNIiGN5ZrWu1RrBrrgOtmL2F899gtL9MYQSLO45EINTtFRvmv9T/KybomzfI77IXrtMIBa7wL9JGXFYs0zhIuDfgQgyOjEQ2yP8PwXv6Ow+u/w/BQ8R0ovG5zGu1m5gatyeoAbSqah0qncf8Ah5zv+ReP9KDpBgsAGRkz6v8AChyYfqnZI4dQA96rG4xWvJtSzWvkDE4eJW79fI5sUlzuNgQe07EFtT0sZHOZI09ZHuKkjDIzmNZUToa/K9MT9dn9yGCvPoxsZxkHkAUF4KJlsw4HioVQ2Nu0OHcozqOuc0axiDxtIcezcoVVo/VvHOkhtxJ9yDe+qiHzCe0fivI8b1RzWvb0c+3kVSu0TmG2qib2fiVrkwJo9OtjFugD3lB1kWJ1Lm3YRbrff3KTRYvO13xmqW7xrZ8QbLiqKogpyf10EHcQFGrtJKUEk1bexB9UbpBDvJbxH4XU2nro35Me1x6Ac+7avh7tOqMC3Kk8AVDl0/g/ZiV56mlB+hEXzDQ3TCpkbrPheGZWDjckduYX0qmqGyNDmm4Ph1HoKDaiIgIiIPlOt0hp4297Qsm9Te7/ALXqrblvcP8AmN8ASFvbL9JvaQPvMCCd8M1cvjR2OI8WlbWVoPzvtBv4g+CgtnO4t7HN9zwtvKy7s+8/3IJ3K9be54/ELBz27xH9pvvAUAzy74weIPviHmvRW22tt2gf6ggnBoOxo7LHyd7lrlp77dcdrrfcKiOqGHaxp46v9zlgZI/3YHs3HlGg1VWj8Um2KJ/tRscf6nNKr2aI0ofeSGIdF2sb4CWx7irR00e/lh7L5h91oWt8rRmH1HDlJvOxQWdFhMMTfi2WHRHHl/Swea9qJC3ZTzO63PjY3/qSE+CrvhwAzbcfxJJXecaqazG9Q82KlYPW5aRh7W6rAe1yDoPhU4zbDSxD1nSlx7o2W8VNp3yHMyf8qIAfaOse8Bcph+PaxOq9jj/AjYe9zDMSeICuhFLKLkS/XJb7wO9iCc+XPNxv0SS+TWXB4Fqr8XrmxNvJUclfZbUjPZyrg0nLaGXWwYcLWLmgb2tLj3th1b9oK1U2GQROvHASTtc2GJneTqyeaDVo2KOra5zmmcMcWuPwqYi+64ayNhJyyAIVvUQ4XC25oaXI5a7A/b7QJWtzGuBL2yAWJDRNq526OSBz4rU/BYXsDhQVM0lr6vKztBPQC57GkdaCZHpTRx+hT07bHPViA8hkh/KGwei1o22sz/KoW4PVtIvg1MxmZc6SfW1RuGc5ueyymVFC9jNYwYNDfY6XUcATwa6/egmy/lJtvA4tAtbtWoflIu0fGAE7gATwyWEsdQxgea3Dog0azjFShwsBfLmjzUVldMAx5xmRzXk6oiowzdfPWd6ORzQbpfygVVzycczwBtbETc9GTStI02xF+TKWrJ/+l4FuJjWM2MnN5rcSfdmtqgRMG2wbaxOsdqr/AM5Qve4SzVxaPnPqWNbl1NZntPcgu48Yxd22mmAtvcxpv9ZwyVPXxY28l1mRg52fVMFh16riq6bFMMbJZ/KPaBcOfWSHPos21+JWvCsdoS5+rRCQXsNUzTOPQTYm3BBuFPiV7SV9FHuN6lziOxoW44dKGkOxWkLne27uzWuSm13NNNgg1c78pSuHCxksp8EGI3GphtNCAG5vEDMxtPpEjdu3IKGXRdjj8bjEQ6mREn7yiTaMUYJHwjEJ7WtyUDgDw5pXZ0VLiuuHOnpGAXyZeQ59TI/erZzKy15Kx9t/JU+oftSP9yD5/S6MU7yNSgxKXpEhMfRvdqjpVpU6ItjAMeFRMaN9TUA+RcurbRSWu6WoeP4tSyMf9IErA08GrrPfTD2g+c97yPJBzVAbAtDMNjPRGwykdwCnRxVEgy5QW2akDYx3yK5pMSgIc1skpDR+za2NvZYX8VSPxuJ4eORJIuQZHucTbqJQbaehqAc5Le1Lc/ZYLLocLlni2F7nGxuyMjsJdkRxXG4XiFcZGmKncI8r6seqLb83WXX081S++vzBuGtc9zboOqw/F33tMGtB33FwesDcrxfNpKRzec99hvJy8ytrdOY4vi2yl5bkGtbyp4c0XQfREVLguO8s0lzHNta1xa9+om42LxB8/M7x6UU4+rreSwdijB6WuPahKsg07i3vI/BbA5+6/Y4e9xQVTa6F2x0R4gj3LJpiO6J3A28yrMlx2tJ4tDvJq0vgiPpRx9sYHvCCOxrdzQODh/esuTP0uyRetw+nvcRRjhkfAlbPzfCdgcODnfhZBpa0n973uP8ApWZiv+8H1Gn7y9OEwnY5wPU5t/E3WJwNu6STtbrDwug1GjB2n7UcfuCybTN/hfY/BZjBjukIPBw9ywkoy306mMe1IW+8IMX4c1wyMP8Ayz77qvdo4QdtO7fzqcG3CxZ43VtHQA7JmO4Sk+9bBgzt0jftk+ZQQDSWHPq5Gj1WNawDhybNb+pSo6eJoHMfJ9J7gf6pX6w7lv8AzXNulv8AWWYwmXc8jg8jyKDxk1/2dwPVc5/3Y8u9JKsjdG0fTyI4co73LTJgkp2u1vbN/O5WDMAePRMbftHycEGx9S7aKqYDoiYx/wB2E+arpccmZlHDW1BBvrvDIxs2Z6pt2KZJhjm3LjA72nub4uc9IpIGghz4I77dWVrh925PVYbdqCixMYtVNLTQuEbrX15Rn0X1Lm3asWaI4nKxsbxRxMbbVa+7rWGWRtmuqoNIImyRwwskLQ25c2FzocrfFl2rqsyuQQbC2a6x+NNA2AIPnTPyfVr/AJSvaB0RQOdwzvZS2fkvv8pWVr+nVEcY/qzCu3aaRl+oJo3Otm1h1ndXNbcjNefnGaUcyGpdmc+SdH2XkAFkEBn5M6Iem2Z/XJVPHhGLLd+hOHM9GnpSd3KCSYnd8+Qb1Pho6gjnx8mMj8ZIwbvoFyiyOjbZr6qmY7PJrnSHMWyFgSgpWYvQQ5MiijIvfk6aFmY9oOKxqNPWNHN5U9A5QMHdGAvX6EU8rnvJrpHOc53xcPJNJdnkZgRbPpWtmgBF9TD3mxyNTWht+LaZp7kFZLp252yIH2y9/wB9xTD9OJTIwa0bATYhrWtyXRHCY4QNdmFQEbdZjp3fake03v1KFWaW0kPpYiW/Rpoo2Ds+LJ8UEfEq6rmkIibUyNOzUa/U3fOAt4qql0drnGRz2iIOAsZpmNF+AcT4KS/TumkJEEWI1jvbkIv1hpt2WVlS43iAbrRYVS0l8zJUObH2m5DvBAwnR2VsWq+TWN7/ABMUko79VrfFZVOjT9p5Vo/jGOFp++4dqxZiVfN6eJx5/MoKd054a4BA4kL2XQ504u5lVUOO+tquRaevk4QXW6iAgqYsQghJa6ppI3b2gvmJ6trQe5Wzcdfqjko539bYGwNPXeW2XWo82j0lMLtmoKMfO+DwGR4HtuIN+srz/wBKYwS1FRPUvz/4iTVYTv5jLAjbtBQSHY1UuGq1tOXnYOUkqJBxYwWB7VKioMQeC6ecwM6GNbFlw5zvJRINPhq8nh1I6W2VqaGzO1wFh2qZSUmIz86rkgpWuBswnlJO2xDQe0oMvzXTMGtNLyo/iEv7ecbeCpsV0zaJBDQRiQ7xFHrWPXqjJWElFhNMC+qmNU4XHxjrs27BGLM8CVo/TCrl5lBRCCLYJJGcm23SBa57kGcMeMSc5sbIhllI8Nd3C9l6vaWhqXXdPW6zjb5OzWjqF7kogsW0/S3+j8FlyQ/3rDzWgMPTIO38LKQx5/eOHH/LkBo6CPtD3hbAH7i7wPkV7zj88HsH9pXha7ojPZn94IMXlx258Wn/ACtRj6mj6tj4qQHP9QHg5zfLWXhqCNrHDg6/32BBhG8DaP6vcCFkLH/x+JK9+FN363aIz5G69EsZ3d8TwO8ZIBfbpHaB7gsG1L72Dr9h89YrNhi3OYPrlvgQt4pb778HA+ZQYiV++3f/ANi85V3q34Bh87LaaM7suwHyutD4Hj1j15geaD1o/hgfymn7qOfb5rT/AC7ebbLEFw391v7SfFbGyvH+f/0PJBVyP52cMXENhJ/qIWfwst+Z2BlP/eFNfVybmtdxc5vkx3mtb6y+Tmnscfe1qCvOOOBsIZeIjiA+1rkeKkwV9Sf2YA65s7cI4nAd62uqjbIS9j2DzkCjitI3Vn22u+7MSgsg6QixLx7LnkeMYWuKMBzQKSOa97mV3KHqPxpu0DfYFVcuIGT51SBssWxs8XvBK10kDGvLtedxdkQ6UPHY3lnBp6wLoO3p3zFuq18EH0Yoi+3adS32V5UUDLEzVs7gd2u2NvZqMDh3rnnzyNb8W833F+s8jsBu48XBVstBBM39ZnrHNBs8WFO0nbvBe7Pc1yC1rMTwaIHlCyW1yRKXz5/zXEKvp/ys0YcIqOlkf0iKOzQOmzASVFboxCGXw/B2yPde0lYSWA7nFs7tYjqa3Pq2qwbo/ipb+sV1PQxerSRDIdGs7VDT3oN36V4lK27KPkgfnz6sLRszIlcHdPzVAxCoqy39bxOkpbki0bjK43y1QOYA7Lrz6VErcGwyItNTLV17i5uUsriASRYhrNUWvuN9qsaPSahpXWp4KeHaCWtYwn6RIzPagoxoDSuDnthxLEHuOtzzyEbicydZ2oLfWVzh2h8sduSosMoxufJeplHZa39a9/T50+VO2WY61viWOeO0tFh2qVqYjMBeOOmZfN1RKNa3SGM1u4kIJUujTnD9YxKpePUg1KaPhZgL7fWVNNNhlIdcsiLx+1ncZpAfoulLiDt2KRLou11zU4hUynO7KZrYWcLnWdbrDlHlhwugIc2kiL9ofMTM/K2fPJsc9xQV2JacS1TQyhgqJiHAa0Mbi0W23dbVtt7+pYR4PjM1i+OClb0zygnjqsv3GyzqPypue7k6dkkh3Mib4WYDbvUWmhxudwL4mU7D86Y557TqtJcT1GyD3EdG6dn/ALjirnjI8nABGOFzckdyrotI8DpSPg9JyzwcnSXkdfdbW2divKb8ndBrOlr6qSol9J4LhGzouA3nADZtV9g8lFT5YdQmQ+vHHkf5z8j9pBy40nxmss2monQQ9LhqZcXAZcAVvOi9Q4F1fWthYfSbFkR1co/3BdhL+cZvSkhpGdDbySW481rT9pUk2jWHteX1LpKuTaXTO1hfqY2zB3IImCzYRSutSM+EzDe0OqH8L2JZc9GS6Kqqq2pbZsEdNGR6Ux1n8QxuXeQpmH8oWhtJSiNm5z2iNgHUALkcAVK/RN0udVUSvH7uM8mzgS3nniC1BwlZhNAx5+E1DpJDa51+TaLZc1rSB5ovq+HYXDA3VhiZGDmdVoFz0k7XHrOaIIMujEB2B7PZd/ddRZNFfVlP1m38iPJdIiDkZNGJemN3eD5e9RpcFmb8x31Xe4E+S7dEHz59M9vpNePab7yAVpe3oLh1tv5c4eC+jrVLSsd6TGu4gHzQfN2SnZymf0tvcbLM36WdoHuF13MmCQH5luBI8L2UObRaE7C4cbH3IOU1jbY3vIHiQFrAaf2bTwsfJpV7NoSNrXNv1gjxuVDm0TnbsOtwfcdzrIKxxYPmyD2Xe4Pb5LM17W/Pmb9R9u/VcFKdg1U0fJ36gP7HFaH0krfShc3rF/ez3oMWY1Hs+FRg9DyL9x1VvZO52bDBJ2AeI1lAlk3OD7fTAP3ifJRiynO1kWW90Rb/AFWAQX4c/wCdG36rn/2gLwuH7p46w9vvddVVPDGfk7fy5T5BbzC8bJJ29rXDxKCUWs3iXtBf90LB8UR2lwHQYgB26wuoz3SN/an68Ot90C3es4qmT1oXcQWHuuT4INoliGyRnc0fdN1pqXF4Ia89gn843DzW5tRIdrAR9F7veAAtTnNJzht1nUf70FRWR4g0fEPpndUsdQT9pz3eSh07cZJu6aijFt0TnH7nvXTfF+oR/Lt5Be6jDsc0cC8eT2oOfwCCup6l881W+o12kGJkbgLj0Cwusxnh132q4xSHFKturHHDA13zqmW7rdTIw4bCd6SwHc9991ppB35vtxIUaoqTC5rnSzysAN4mgylzjk0XjZew2kmw2IIFJ+TAE61XiUjz6tOzVHXZxv32CsKTAsJps2UzJX3HPnJmN+DrtB35W2KFUVeJ1AtTUohZs5Soe1g+yCSqp2hsmrrV2Ihjbi7KYWHAuIHeg6XENPmRNI12RADICzRwDRmqQaSVVU4/BKaomv8AP1eTZx135qPhs+D07rUtLLWzZ2OqZbniebu6V18FTjFQ20cEFDGRtlN3jLdGzZ2lBW0eieISc6oqYqUHaIxyslvadZo7itdbo/g9KQ6rlfNJ/wDIlLtY7fkxYEZ7AF0dNoK55D6usqJjtLGHkYr7+aznEcXK7o8Io6f5OCFjulrBrcS484ntQcPh2N1Ulm0OHcnDsa5zRAzLYecA4jg0q2nwKrqG/rdUImZEspxncbQZHjMcGBSsYx1xeI6cFzt7Y2mRwO7W1RzAelxAUSDRuunzlc2BuXyh5WTrHJxkMGW/XdwQaaegw6lPMjbI8bHPJldffYvJ1eyy9Gkck7iynY6Qg2tGNYDqcRzWfWIXQUOgtMz5XXqTn8sQWZ7uSaBGRxaT1rpIomtAa0BrRkABYAdAA2IOLpNGKqXOom5JvqMOu+3Rf0Wn7YXR4Xo/BBYsZd3rv5zr9Ivk36oCtEQEREBERAREQEREBERAREQEREBERB45oO0A8VEmwuF22Jn2QD3hTEQU0+i9M7bHbtv4G6hS6GRfMe9nAkfdIXTIg46XRCUehUO+tZ33mlRZsBrm7HxvH0mZ/wBLx17l3aIPm76WrYefTRu62kt+8w+a1z4g5m2nm/luBPdrBfTFg+Jp2gHiLoPln6UU4NniojP04Xkd+qR4qbT4lDJ6ErT3N8Miu9kwuE7Y29mXkoc2jkLvWHAj3goOWaxp3NPj5OSWkB9HUB6w4eSu59Dozsdq9eo0nvKhTaFP+bMe27fuWQUdBgUz7sbOImFxcXNJkcSbA86UutsAsLWVrSfk2pA7XmMtS8G4MzyQD1Ddw2KHi+i+IhlqeWLWzBe5pcRfY5pdJe469a/QujwikrOSa2Z7A8CznNFgbHJwbc2ytlfpQSWup6ZtmtjYPVY0C/dtUCXSEk6sbDfbaxc7PfqtBd4Kxh0diB1n3cTmfmi/ZmeBJCtIIGsFmNa0dDQAO4IKFkVXLtDYh0vNz1EMYcxxeCpMGjrNsr3ynoJ1WdY1G2Dh1O1lcog1wQNY0NY1rWjYGgADgAtiIgIiICIiAiIgIiICIiAiIgIiICIiAiIgIiICIiAiIgIiICIiAiIgIiICIiAiIgIiICIiAiIgIiICIiAiI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9" descr="data:image/jpeg;base64,/9j/4AAQSkZJRgABAQAAAQABAAD/2wCEAAkGBxQTEhUUExQUFRUXGBQWFxgWGB4ZGRwYFBUWFxUXGhsaHSggGBolHBQUITEhJSksLi4uFx8zODMsNygtLiwBCgoKBQUFDgUFDisZExkrKysrKysrKysrKysrKysrKysrKysrKysrKysrKysrKysrKysrKysrKysrKysrKysrK//AABEIAKMBNQMBIgACEQEDEQH/xAAcAAEAAgMBAQEAAAAAAAAAAAAABAUCAwYBBwj/xABMEAABAwICBQgECQsCBQUAAAABAAIDBBEFIQYSMUFxEyJRYYGRobEyUnLBFCMzQmKCkrLRBxUWJENTY4Oi0uHC8DSTo+LxJTVkc/L/xAAUAQEAAAAAAAAAAAAAAAAAAAAA/8QAFBEBAAAAAAAAAAAAAAAAAAAAAP/aAAwDAQACEQMRAD8A+4oiICIiAiIgIiqNIsX5BnNtyjvR6hvcUFuo1fXMhaXSOAG7pJ6AN5Xzo4xPckTSZ/SP+wok0znm73OcelxufFB9QocQjmF43h3T0jiNoUlfI4nua7WY4tcNhBse8Lo8M0yezmzt1x6zbB3dsPgg7lFDw7E4pxeN4d0jY4cQcwpiAiIgIiICIiAiIgIiICIiAiIgIiICIiAiIgIiICIiAiIgIiICIiAiIg1VM4jY57tjQSez3r5lidc6aRz3b9g6ANg/31rodMMY1jyLDkDzz0kfN7PPguVQeBZJZeEoMHOWNl6QiD1hLSHNJa4bCDYjgQukwvS+RlmzDlG+sMn/AIO8OK5xehB9Qw7E4pxeN4d0jY4cQcwpi+SsJaQ5pLXDYWmxHaF0OHaXSsylaJG+sMn/AIO8EHcoq/Dcahn9B41vVdk7uO3surBAREQEREBERAREQEREBERAREQEREBERAREQEREBERAREQFVaRYqIIsvTdcMHm7gPwU+rqWxsL3mzQLn8OK+b4ziLqiUvOQ2NHQBs7d6CE43zXoCALJB4VrKyKAIMbKPUV0bPTe1vEr2pkJOoz0jtPQFAk0bgd8o3XJ3uzQT6etjf6D2u4FbwVxGNaL/BwZqVzmFuZbfIgbcl12EzGSJjzkS0EoJTnW2rJpUR/ON/mjxK2xMN734BBI1QVcYfpFPFlflW+q/b2O2991TArY0oO7w7SeCXIu5J3qyZdzth8+pXQK+WFgO0KRRVUsPyUjmj1Tm37JyHYg+louTotMCMp4rfSjzHa05jvK6GhxOKYfFyNd1bHDi05hBLREQEREBERAREQEREBERAREQEREBERARahUM9ZveFlyg6R3oM1442zOxQarGYI/Skbfobzj3Bclj2kTphqRgtZvv6TuNtg6kGOlON8s7UZ8m07fWPTw6FSBqyZGtgagwstczwAs55Q0ZqtdLrONyR0WQT2ryQ9G3ctVLE4fOy6Ctc0DQ7XMtnccu5BQV+C1bJDNDMC47WOGXAdC8g0qfGdWrhdGfWAu3vCuJccjj9N7Xezt7lLppoqlvNs4dY/FBE+FsqG6sTg4O2kbgpPJWtGzYBY8AsqKhZC3UiaBckkjrUmOLcO0oNLIr5DYFKDFtbGGheF4tcZ8EEWrdqtuoVJNq3BNxtupLXOJJ29RXhoXHMC2ew9CDfBOHbFIBUdkGqS47TkAF44koJgWJgBN9h3EZFRtd2SlxuyQWNHjVTFseJG9EmZ+1t77q8o9K4nZStdEevnN7xn3hcs1wW219qDvqeqZILse14+iQfJbl85FML3GR6RkVYU2Jzs2SFw6H87xOfig7ZFzUOkzh6cQPW0+4/ip8OkUJ2lzPaafddBbIo8NbG/0XtPAi/cpCAiIgIiICIiAiIgIiIPmTMXJ2uDvbaHLMVLDtjiPC7fJVLcAiPoS24OPvJWRwKQejK49x9yCxe+P91J9RzT4HNaDNCN8zPbhdbvChfm+ob88Hi38HLJgqBtLD2uHuQWMYY70JYz1Xse4hYz0so9FutwIPkVFNVKNrWu+sD95eCvcP2B+qAfulBhJSSNzc0n2gR5rWxrHbLByktx3V2xzN+rJ/wCFhJpTAPSfb27f6moK6XBCXFzpHuB3a2qPBZDCoG5viJ6ydZS3aS05/aQEeyPNrwoh0hp2ei6nNznrPk8s/NBNpqOHa2NoHSQpkUJdkxth1DPwUGn0nYfQlpm8Ig497nXU789yu2VEpHRGw+4lBOiwSY5NjeB1i1+0rfHhTtcRF0TZCCQwyN1iBtIaCSbKiqHyPFjJVOvu+T8dZpUPB8DjhmE5pxE5pu2WaW8hOYJ2uJyPrEm+xB2Eui81/TjA6MyPJefos7byjQeoFR63Ew8DViqJiL+iOTbnbe8tNstxXJz4ljENQ6ePkeTDT+qmUF2qDckBoydnt88kHcw6K53dKCfZ/wAqUdHP4n9H+VupNIiGN5ZrWu1RrBrrgOtmL2F899gtL9MYQSLO45EINTtFRvmv9T/KybomzfI77IXrtMIBa7wL9JGXFYs0zhIuDfgQgyOjEQ2yP8PwXv6Ow+u/w/BQ8R0ovG5zGu1m5gatyeoAbSqah0qncf8Ah5zv+ReP9KDpBgsAGRkz6v8AChyYfqnZI4dQA96rG4xWvJtSzWvkDE4eJW79fI5sUlzuNgQe07EFtT0sZHOZI09ZHuKkjDIzmNZUToa/K9MT9dn9yGCvPoxsZxkHkAUF4KJlsw4HioVQ2Nu0OHcozqOuc0axiDxtIcezcoVVo/VvHOkhtxJ9yDe+qiHzCe0fivI8b1RzWvb0c+3kVSu0TmG2qib2fiVrkwJo9OtjFugD3lB1kWJ1Lm3YRbrff3KTRYvO13xmqW7xrZ8QbLiqKogpyf10EHcQFGrtJKUEk1bexB9UbpBDvJbxH4XU2nro35Me1x6Ac+7avh7tOqMC3Kk8AVDl0/g/ZiV56mlB+hEXzDQ3TCpkbrPheGZWDjckduYX0qmqGyNDmm4Ph1HoKDaiIgIiIPlOt0hp4297Qsm9Te7/ALXqrblvcP8AmN8ASFvbL9JvaQPvMCCd8M1cvjR2OI8WlbWVoPzvtBv4g+CgtnO4t7HN9zwtvKy7s+8/3IJ3K9be54/ELBz27xH9pvvAUAzy74weIPviHmvRW22tt2gf6ggnBoOxo7LHyd7lrlp77dcdrrfcKiOqGHaxp46v9zlgZI/3YHs3HlGg1VWj8Um2KJ/tRscf6nNKr2aI0ofeSGIdF2sb4CWx7irR00e/lh7L5h91oWt8rRmH1HDlJvOxQWdFhMMTfi2WHRHHl/Swea9qJC3ZTzO63PjY3/qSE+CrvhwAzbcfxJJXecaqazG9Q82KlYPW5aRh7W6rAe1yDoPhU4zbDSxD1nSlx7o2W8VNp3yHMyf8qIAfaOse8Bcph+PaxOq9jj/AjYe9zDMSeICuhFLKLkS/XJb7wO9iCc+XPNxv0SS+TWXB4Fqr8XrmxNvJUclfZbUjPZyrg0nLaGXWwYcLWLmgb2tLj3th1b9oK1U2GQROvHASTtc2GJneTqyeaDVo2KOra5zmmcMcWuPwqYi+64ayNhJyyAIVvUQ4XC25oaXI5a7A/b7QJWtzGuBL2yAWJDRNq526OSBz4rU/BYXsDhQVM0lr6vKztBPQC57GkdaCZHpTRx+hT07bHPViA8hkh/KGwei1o22sz/KoW4PVtIvg1MxmZc6SfW1RuGc5ueyymVFC9jNYwYNDfY6XUcATwa6/egmy/lJtvA4tAtbtWoflIu0fGAE7gATwyWEsdQxgea3Dog0azjFShwsBfLmjzUVldMAx5xmRzXk6oiowzdfPWd6ORzQbpfygVVzycczwBtbETc9GTStI02xF+TKWrJ/+l4FuJjWM2MnN5rcSfdmtqgRMG2wbaxOsdqr/AM5Qve4SzVxaPnPqWNbl1NZntPcgu48Yxd22mmAtvcxpv9ZwyVPXxY28l1mRg52fVMFh16riq6bFMMbJZ/KPaBcOfWSHPos21+JWvCsdoS5+rRCQXsNUzTOPQTYm3BBuFPiV7SV9FHuN6lziOxoW44dKGkOxWkLne27uzWuSm13NNNgg1c78pSuHCxksp8EGI3GphtNCAG5vEDMxtPpEjdu3IKGXRdjj8bjEQ6mREn7yiTaMUYJHwjEJ7WtyUDgDw5pXZ0VLiuuHOnpGAXyZeQ59TI/erZzKy15Kx9t/JU+oftSP9yD5/S6MU7yNSgxKXpEhMfRvdqjpVpU6ItjAMeFRMaN9TUA+RcurbRSWu6WoeP4tSyMf9IErA08GrrPfTD2g+c97yPJBzVAbAtDMNjPRGwykdwCnRxVEgy5QW2akDYx3yK5pMSgIc1skpDR+za2NvZYX8VSPxuJ4eORJIuQZHucTbqJQbaehqAc5Le1Lc/ZYLLocLlni2F7nGxuyMjsJdkRxXG4XiFcZGmKncI8r6seqLb83WXX081S++vzBuGtc9zboOqw/F33tMGtB33FwesDcrxfNpKRzec99hvJy8ytrdOY4vi2yl5bkGtbyp4c0XQfREVLguO8s0lzHNta1xa9+om42LxB8/M7x6UU4+rreSwdijB6WuPahKsg07i3vI/BbA5+6/Y4e9xQVTa6F2x0R4gj3LJpiO6J3A28yrMlx2tJ4tDvJq0vgiPpRx9sYHvCCOxrdzQODh/esuTP0uyRetw+nvcRRjhkfAlbPzfCdgcODnfhZBpa0n973uP8ApWZiv+8H1Gn7y9OEwnY5wPU5t/E3WJwNu6STtbrDwug1GjB2n7UcfuCybTN/hfY/BZjBjukIPBw9ywkoy306mMe1IW+8IMX4c1wyMP8Ayz77qvdo4QdtO7fzqcG3CxZ43VtHQA7JmO4Sk+9bBgzt0jftk+ZQQDSWHPq5Gj1WNawDhybNb+pSo6eJoHMfJ9J7gf6pX6w7lv8AzXNulv8AWWYwmXc8jg8jyKDxk1/2dwPVc5/3Y8u9JKsjdG0fTyI4co73LTJgkp2u1vbN/O5WDMAePRMbftHycEGx9S7aKqYDoiYx/wB2E+arpccmZlHDW1BBvrvDIxs2Z6pt2KZJhjm3LjA72nub4uc9IpIGghz4I77dWVrh925PVYbdqCixMYtVNLTQuEbrX15Rn0X1Lm3asWaI4nKxsbxRxMbbVa+7rWGWRtmuqoNIImyRwwskLQ25c2FzocrfFl2rqsyuQQbC2a6x+NNA2AIPnTPyfVr/AJSvaB0RQOdwzvZS2fkvv8pWVr+nVEcY/qzCu3aaRl+oJo3Otm1h1ndXNbcjNefnGaUcyGpdmc+SdH2XkAFkEBn5M6Iem2Z/XJVPHhGLLd+hOHM9GnpSd3KCSYnd8+Qb1Pho6gjnx8mMj8ZIwbvoFyiyOjbZr6qmY7PJrnSHMWyFgSgpWYvQQ5MiijIvfk6aFmY9oOKxqNPWNHN5U9A5QMHdGAvX6EU8rnvJrpHOc53xcPJNJdnkZgRbPpWtmgBF9TD3mxyNTWht+LaZp7kFZLp252yIH2y9/wB9xTD9OJTIwa0bATYhrWtyXRHCY4QNdmFQEbdZjp3fake03v1KFWaW0kPpYiW/Rpoo2Ds+LJ8UEfEq6rmkIibUyNOzUa/U3fOAt4qql0drnGRz2iIOAsZpmNF+AcT4KS/TumkJEEWI1jvbkIv1hpt2WVlS43iAbrRYVS0l8zJUObH2m5DvBAwnR2VsWq+TWN7/ABMUko79VrfFZVOjT9p5Vo/jGOFp++4dqxZiVfN6eJx5/MoKd054a4BA4kL2XQ504u5lVUOO+tquRaevk4QXW6iAgqYsQghJa6ppI3b2gvmJ6trQe5Wzcdfqjko539bYGwNPXeW2XWo82j0lMLtmoKMfO+DwGR4HtuIN+srz/wBKYwS1FRPUvz/4iTVYTv5jLAjbtBQSHY1UuGq1tOXnYOUkqJBxYwWB7VKioMQeC6ecwM6GNbFlw5zvJRINPhq8nh1I6W2VqaGzO1wFh2qZSUmIz86rkgpWuBswnlJO2xDQe0oMvzXTMGtNLyo/iEv7ecbeCpsV0zaJBDQRiQ7xFHrWPXqjJWElFhNMC+qmNU4XHxjrs27BGLM8CVo/TCrl5lBRCCLYJJGcm23SBa57kGcMeMSc5sbIhllI8Nd3C9l6vaWhqXXdPW6zjb5OzWjqF7kogsW0/S3+j8FlyQ/3rDzWgMPTIO38LKQx5/eOHH/LkBo6CPtD3hbAH7i7wPkV7zj88HsH9pXha7ojPZn94IMXlx258Wn/ACtRj6mj6tj4qQHP9QHg5zfLWXhqCNrHDg6/32BBhG8DaP6vcCFkLH/x+JK9+FN363aIz5G69EsZ3d8TwO8ZIBfbpHaB7gsG1L72Dr9h89YrNhi3OYPrlvgQt4pb778HA+ZQYiV++3f/ANi85V3q34Bh87LaaM7suwHyutD4Hj1j15geaD1o/hgfymn7qOfb5rT/AC7ebbLEFw391v7SfFbGyvH+f/0PJBVyP52cMXENhJ/qIWfwst+Z2BlP/eFNfVybmtdxc5vkx3mtb6y+Tmnscfe1qCvOOOBsIZeIjiA+1rkeKkwV9Sf2YA65s7cI4nAd62uqjbIS9j2DzkCjitI3Vn22u+7MSgsg6QixLx7LnkeMYWuKMBzQKSOa97mV3KHqPxpu0DfYFVcuIGT51SBssWxs8XvBK10kDGvLtedxdkQ6UPHY3lnBp6wLoO3p3zFuq18EH0Yoi+3adS32V5UUDLEzVs7gd2u2NvZqMDh3rnnzyNb8W833F+s8jsBu48XBVstBBM39ZnrHNBs8WFO0nbvBe7Pc1yC1rMTwaIHlCyW1yRKXz5/zXEKvp/ys0YcIqOlkf0iKOzQOmzASVFboxCGXw/B2yPde0lYSWA7nFs7tYjqa3Pq2qwbo/ipb+sV1PQxerSRDIdGs7VDT3oN36V4lK27KPkgfnz6sLRszIlcHdPzVAxCoqy39bxOkpbki0bjK43y1QOYA7Lrz6VErcGwyItNTLV17i5uUsriASRYhrNUWvuN9qsaPSahpXWp4KeHaCWtYwn6RIzPagoxoDSuDnthxLEHuOtzzyEbicydZ2oLfWVzh2h8sduSosMoxufJeplHZa39a9/T50+VO2WY61viWOeO0tFh2qVqYjMBeOOmZfN1RKNa3SGM1u4kIJUujTnD9YxKpePUg1KaPhZgL7fWVNNNhlIdcsiLx+1ncZpAfoulLiDt2KRLou11zU4hUynO7KZrYWcLnWdbrDlHlhwugIc2kiL9ofMTM/K2fPJsc9xQV2JacS1TQyhgqJiHAa0Mbi0W23dbVtt7+pYR4PjM1i+OClb0zygnjqsv3GyzqPypue7k6dkkh3Mib4WYDbvUWmhxudwL4mU7D86Y557TqtJcT1GyD3EdG6dn/ALjirnjI8nABGOFzckdyrotI8DpSPg9JyzwcnSXkdfdbW2divKb8ndBrOlr6qSol9J4LhGzouA3nADZtV9g8lFT5YdQmQ+vHHkf5z8j9pBy40nxmss2monQQ9LhqZcXAZcAVvOi9Q4F1fWthYfSbFkR1co/3BdhL+cZvSkhpGdDbySW481rT9pUk2jWHteX1LpKuTaXTO1hfqY2zB3IImCzYRSutSM+EzDe0OqH8L2JZc9GS6Kqqq2pbZsEdNGR6Ux1n8QxuXeQpmH8oWhtJSiNm5z2iNgHUALkcAVK/RN0udVUSvH7uM8mzgS3nniC1BwlZhNAx5+E1DpJDa51+TaLZc1rSB5ovq+HYXDA3VhiZGDmdVoFz0k7XHrOaIIMujEB2B7PZd/ddRZNFfVlP1m38iPJdIiDkZNGJemN3eD5e9RpcFmb8x31Xe4E+S7dEHz59M9vpNePab7yAVpe3oLh1tv5c4eC+jrVLSsd6TGu4gHzQfN2SnZymf0tvcbLM36WdoHuF13MmCQH5luBI8L2UObRaE7C4cbH3IOU1jbY3vIHiQFrAaf2bTwsfJpV7NoSNrXNv1gjxuVDm0TnbsOtwfcdzrIKxxYPmyD2Xe4Pb5LM17W/Pmb9R9u/VcFKdg1U0fJ36gP7HFaH0krfShc3rF/ez3oMWY1Hs+FRg9DyL9x1VvZO52bDBJ2AeI1lAlk3OD7fTAP3ifJRiynO1kWW90Rb/AFWAQX4c/wCdG36rn/2gLwuH7p46w9vvddVVPDGfk7fy5T5BbzC8bJJ29rXDxKCUWs3iXtBf90LB8UR2lwHQYgB26wuoz3SN/an68Ot90C3es4qmT1oXcQWHuuT4INoliGyRnc0fdN1pqXF4Ia89gn843DzW5tRIdrAR9F7veAAtTnNJzht1nUf70FRWR4g0fEPpndUsdQT9pz3eSh07cZJu6aijFt0TnH7nvXTfF+oR/Lt5Be6jDsc0cC8eT2oOfwCCup6l881W+o12kGJkbgLj0Cwusxnh132q4xSHFKturHHDA13zqmW7rdTIw4bCd6SwHc9991ppB35vtxIUaoqTC5rnSzysAN4mgylzjk0XjZew2kmw2IIFJ+TAE61XiUjz6tOzVHXZxv32CsKTAsJps2UzJX3HPnJmN+DrtB35W2KFUVeJ1AtTUohZs5Soe1g+yCSqp2hsmrrV2Ihjbi7KYWHAuIHeg6XENPmRNI12RADICzRwDRmqQaSVVU4/BKaomv8AP1eTZx135qPhs+D07rUtLLWzZ2OqZbniebu6V18FTjFQ20cEFDGRtlN3jLdGzZ2lBW0eieISc6oqYqUHaIxyslvadZo7itdbo/g9KQ6rlfNJ/wDIlLtY7fkxYEZ7AF0dNoK55D6usqJjtLGHkYr7+aznEcXK7o8Io6f5OCFjulrBrcS484ntQcPh2N1Ulm0OHcnDsa5zRAzLYecA4jg0q2nwKrqG/rdUImZEspxncbQZHjMcGBSsYx1xeI6cFzt7Y2mRwO7W1RzAelxAUSDRuunzlc2BuXyh5WTrHJxkMGW/XdwQaaegw6lPMjbI8bHPJldffYvJ1eyy9Gkck7iynY6Qg2tGNYDqcRzWfWIXQUOgtMz5XXqTn8sQWZ7uSaBGRxaT1rpIomtAa0BrRkABYAdAA2IOLpNGKqXOom5JvqMOu+3Rf0Wn7YXR4Xo/BBYsZd3rv5zr9Ivk36oCtEQEREBERAREQEREBERAREQEREBERB45oO0A8VEmwuF22Jn2QD3hTEQU0+i9M7bHbtv4G6hS6GRfMe9nAkfdIXTIg46XRCUehUO+tZ33mlRZsBrm7HxvH0mZ/wBLx17l3aIPm76WrYefTRu62kt+8w+a1z4g5m2nm/luBPdrBfTFg+Jp2gHiLoPln6UU4NniojP04Xkd+qR4qbT4lDJ6ErT3N8Miu9kwuE7Y29mXkoc2jkLvWHAj3goOWaxp3NPj5OSWkB9HUB6w4eSu59Dozsdq9eo0nvKhTaFP+bMe27fuWQUdBgUz7sbOImFxcXNJkcSbA86UutsAsLWVrSfk2pA7XmMtS8G4MzyQD1Ddw2KHi+i+IhlqeWLWzBe5pcRfY5pdJe469a/QujwikrOSa2Z7A8CznNFgbHJwbc2ytlfpQSWup6ZtmtjYPVY0C/dtUCXSEk6sbDfbaxc7PfqtBd4Kxh0diB1n3cTmfmi/ZmeBJCtIIGsFmNa0dDQAO4IKFkVXLtDYh0vNz1EMYcxxeCpMGjrNsr3ynoJ1WdY1G2Dh1O1lcog1wQNY0NY1rWjYGgADgAtiIgIiICIiAiIgIiICIiAiIgIiICIiAiIgIiICIiAiIgIiICIiAiIgIiICIiAiIgIiICIiAiIgIiICIiAiIg//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C:\Users\CJW\Desktop\JGS_NewspaperStack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649"/>
            <a:ext cx="3972425" cy="209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7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You will work with the person next to you.</a:t>
            </a:r>
          </a:p>
          <a:p>
            <a:endParaRPr lang="en-GB" dirty="0"/>
          </a:p>
          <a:p>
            <a:r>
              <a:rPr lang="en-GB" dirty="0" smtClean="0"/>
              <a:t>You have 4 minutes to examine the picture and information in front of you. Think about the Questions on the sheets. </a:t>
            </a:r>
          </a:p>
          <a:p>
            <a:endParaRPr lang="en-GB" dirty="0" smtClean="0"/>
          </a:p>
          <a:p>
            <a:r>
              <a:rPr lang="en-GB" dirty="0" smtClean="0"/>
              <a:t>In your books – Answer how each is an effective method of getting publicity.</a:t>
            </a:r>
          </a:p>
          <a:p>
            <a:endParaRPr lang="en-GB" dirty="0"/>
          </a:p>
          <a:p>
            <a:r>
              <a:rPr lang="en-GB" dirty="0" smtClean="0"/>
              <a:t>Source One – Chaining ……</a:t>
            </a:r>
            <a:endParaRPr lang="en-GB" dirty="0"/>
          </a:p>
        </p:txBody>
      </p:sp>
    </p:spTree>
    <p:extLst>
      <p:ext uri="{BB962C8B-B14F-4D97-AF65-F5344CB8AC3E}">
        <p14:creationId xmlns:p14="http://schemas.microsoft.com/office/powerpoint/2010/main" val="3094483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JW\Desktop\2665618_a_355506b.jpg"/>
          <p:cNvPicPr>
            <a:picLocks noChangeAspect="1" noChangeArrowheads="1"/>
          </p:cNvPicPr>
          <p:nvPr/>
        </p:nvPicPr>
        <p:blipFill rotWithShape="1">
          <a:blip r:embed="rId2">
            <a:extLst>
              <a:ext uri="{28A0092B-C50C-407E-A947-70E740481C1C}">
                <a14:useLocalDpi xmlns:a14="http://schemas.microsoft.com/office/drawing/2010/main" val="0"/>
              </a:ext>
            </a:extLst>
          </a:blip>
          <a:srcRect l="23333" r="31250"/>
          <a:stretch/>
        </p:blipFill>
        <p:spPr bwMode="auto">
          <a:xfrm>
            <a:off x="251520" y="309413"/>
            <a:ext cx="4248472" cy="6236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4009" y="2548136"/>
            <a:ext cx="3740418" cy="4247317"/>
          </a:xfrm>
          <a:prstGeom prst="rect">
            <a:avLst/>
          </a:prstGeom>
          <a:noFill/>
        </p:spPr>
        <p:txBody>
          <a:bodyPr wrap="square" rtlCol="0">
            <a:spAutoFit/>
          </a:bodyPr>
          <a:lstStyle/>
          <a:p>
            <a:r>
              <a:rPr lang="en-GB" b="1" dirty="0" smtClean="0">
                <a:solidFill>
                  <a:schemeClr val="bg1"/>
                </a:solidFill>
              </a:rPr>
              <a:t>Chaining to railings.</a:t>
            </a:r>
          </a:p>
          <a:p>
            <a:endParaRPr lang="en-GB" b="1" dirty="0">
              <a:solidFill>
                <a:schemeClr val="bg1"/>
              </a:solidFill>
            </a:endParaRPr>
          </a:p>
          <a:p>
            <a:r>
              <a:rPr lang="en-GB" b="1" dirty="0" smtClean="0">
                <a:solidFill>
                  <a:schemeClr val="bg1"/>
                </a:solidFill>
              </a:rPr>
              <a:t> </a:t>
            </a:r>
            <a:r>
              <a:rPr lang="en-GB" dirty="0" smtClean="0">
                <a:solidFill>
                  <a:schemeClr val="bg1"/>
                </a:solidFill>
              </a:rPr>
              <a:t>Suffragettes chained themselves to railings so that they had more time to protest before police took them away.</a:t>
            </a:r>
          </a:p>
          <a:p>
            <a:endParaRPr lang="en-GB" b="1" dirty="0">
              <a:solidFill>
                <a:schemeClr val="bg1"/>
              </a:solidFill>
            </a:endParaRPr>
          </a:p>
          <a:p>
            <a:r>
              <a:rPr lang="en-GB" dirty="0" smtClean="0">
                <a:solidFill>
                  <a:schemeClr val="bg1"/>
                </a:solidFill>
              </a:rPr>
              <a:t>Q. Police brutality! How would you react to seeing this poor women being mistreated.</a:t>
            </a:r>
          </a:p>
          <a:p>
            <a:endParaRPr lang="en-GB" dirty="0">
              <a:solidFill>
                <a:schemeClr val="bg1"/>
              </a:solidFill>
            </a:endParaRPr>
          </a:p>
          <a:p>
            <a:r>
              <a:rPr lang="en-GB" dirty="0" smtClean="0">
                <a:solidFill>
                  <a:schemeClr val="bg1"/>
                </a:solidFill>
              </a:rPr>
              <a:t>Q. What could have happened before this picture?</a:t>
            </a:r>
          </a:p>
          <a:p>
            <a:endParaRPr lang="en-GB" dirty="0">
              <a:solidFill>
                <a:schemeClr val="bg1"/>
              </a:solidFill>
            </a:endParaRPr>
          </a:p>
          <a:p>
            <a:r>
              <a:rPr lang="en-GB" dirty="0" smtClean="0">
                <a:solidFill>
                  <a:schemeClr val="bg1"/>
                </a:solidFill>
              </a:rPr>
              <a:t>Q. Is this just police overreaction?</a:t>
            </a:r>
            <a:endParaRPr lang="en-GB"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02179"/>
            <a:ext cx="3740418" cy="221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14256" y="476672"/>
            <a:ext cx="504056" cy="707886"/>
          </a:xfrm>
          <a:prstGeom prst="rect">
            <a:avLst/>
          </a:prstGeom>
          <a:noFill/>
        </p:spPr>
        <p:txBody>
          <a:bodyPr wrap="square" rtlCol="0">
            <a:spAutoFit/>
          </a:bodyPr>
          <a:lstStyle/>
          <a:p>
            <a:r>
              <a:rPr lang="en-GB" sz="4000" dirty="0" smtClean="0"/>
              <a:t>1</a:t>
            </a:r>
            <a:endParaRPr lang="en-GB" sz="4000" dirty="0"/>
          </a:p>
        </p:txBody>
      </p:sp>
    </p:spTree>
    <p:extLst>
      <p:ext uri="{BB962C8B-B14F-4D97-AF65-F5344CB8AC3E}">
        <p14:creationId xmlns:p14="http://schemas.microsoft.com/office/powerpoint/2010/main" val="3654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8024" y="209064"/>
            <a:ext cx="3672408" cy="6463308"/>
          </a:xfrm>
          <a:prstGeom prst="rect">
            <a:avLst/>
          </a:prstGeom>
          <a:noFill/>
        </p:spPr>
        <p:txBody>
          <a:bodyPr wrap="square" rtlCol="0">
            <a:spAutoFit/>
          </a:bodyPr>
          <a:lstStyle/>
          <a:p>
            <a:r>
              <a:rPr lang="en-GB" b="1" dirty="0" smtClean="0">
                <a:solidFill>
                  <a:schemeClr val="bg1"/>
                </a:solidFill>
              </a:rPr>
              <a:t>Newspapers.</a:t>
            </a:r>
          </a:p>
          <a:p>
            <a:endParaRPr lang="en-GB" b="1" dirty="0" smtClean="0">
              <a:solidFill>
                <a:schemeClr val="bg1"/>
              </a:solidFill>
            </a:endParaRPr>
          </a:p>
          <a:p>
            <a:r>
              <a:rPr lang="en-GB" dirty="0" smtClean="0">
                <a:solidFill>
                  <a:schemeClr val="bg1"/>
                </a:solidFill>
              </a:rPr>
              <a:t>The</a:t>
            </a:r>
            <a:r>
              <a:rPr lang="en-GB" b="1" dirty="0" smtClean="0">
                <a:solidFill>
                  <a:schemeClr val="bg1"/>
                </a:solidFill>
              </a:rPr>
              <a:t> </a:t>
            </a:r>
            <a:r>
              <a:rPr lang="en-GB" dirty="0" smtClean="0">
                <a:solidFill>
                  <a:schemeClr val="bg1"/>
                </a:solidFill>
              </a:rPr>
              <a:t>Suffragettes published their own weekly newspaper </a:t>
            </a:r>
            <a:r>
              <a:rPr lang="en-GB" i="1" dirty="0" smtClean="0">
                <a:solidFill>
                  <a:schemeClr val="bg1"/>
                </a:solidFill>
              </a:rPr>
              <a:t>Votes for Women. </a:t>
            </a:r>
            <a:r>
              <a:rPr lang="en-GB" dirty="0" smtClean="0">
                <a:solidFill>
                  <a:schemeClr val="bg1"/>
                </a:solidFill>
              </a:rPr>
              <a:t>It was sold in shops all over Britain and on the street by suffragette members. Women had to stand in the street to sell their newspaper because they could be arrested for obstruction if they stood on the pavement. The newspaper had pictures and articles about suffragette processions and meetings, fund raising reports and letters. Prizes of bicycles painted in the suffragette colours were given to the women who sold the most copies.</a:t>
            </a:r>
          </a:p>
          <a:p>
            <a:endParaRPr lang="en-GB" b="1" dirty="0">
              <a:solidFill>
                <a:schemeClr val="bg1"/>
              </a:solidFill>
            </a:endParaRPr>
          </a:p>
          <a:p>
            <a:r>
              <a:rPr lang="en-GB" dirty="0" smtClean="0">
                <a:solidFill>
                  <a:schemeClr val="bg1"/>
                </a:solidFill>
              </a:rPr>
              <a:t>Q. How does this increase publicity?</a:t>
            </a:r>
          </a:p>
          <a:p>
            <a:endParaRPr lang="en-GB" dirty="0">
              <a:solidFill>
                <a:schemeClr val="bg1"/>
              </a:solidFill>
            </a:endParaRPr>
          </a:p>
          <a:p>
            <a:r>
              <a:rPr lang="en-GB" dirty="0" smtClean="0">
                <a:solidFill>
                  <a:schemeClr val="bg1"/>
                </a:solidFill>
              </a:rPr>
              <a:t>Q. What Questions do you want answered from this image.</a:t>
            </a:r>
            <a:endParaRPr lang="en-GB"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4429261"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614256" y="476672"/>
            <a:ext cx="504056" cy="707886"/>
          </a:xfrm>
          <a:prstGeom prst="rect">
            <a:avLst/>
          </a:prstGeom>
          <a:noFill/>
        </p:spPr>
        <p:txBody>
          <a:bodyPr wrap="square" rtlCol="0">
            <a:spAutoFit/>
          </a:bodyPr>
          <a:lstStyle/>
          <a:p>
            <a:r>
              <a:rPr lang="en-GB" sz="4000" dirty="0" smtClean="0"/>
              <a:t>2</a:t>
            </a:r>
            <a:endParaRPr lang="en-GB" sz="4000" dirty="0"/>
          </a:p>
        </p:txBody>
      </p:sp>
    </p:spTree>
    <p:extLst>
      <p:ext uri="{BB962C8B-B14F-4D97-AF65-F5344CB8AC3E}">
        <p14:creationId xmlns:p14="http://schemas.microsoft.com/office/powerpoint/2010/main" val="605412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3528392" cy="5909310"/>
          </a:xfrm>
          <a:prstGeom prst="rect">
            <a:avLst/>
          </a:prstGeom>
          <a:noFill/>
        </p:spPr>
        <p:txBody>
          <a:bodyPr wrap="square" rtlCol="0">
            <a:spAutoFit/>
          </a:bodyPr>
          <a:lstStyle/>
          <a:p>
            <a:r>
              <a:rPr lang="en-GB" b="1" dirty="0" smtClean="0">
                <a:solidFill>
                  <a:schemeClr val="bg1"/>
                </a:solidFill>
              </a:rPr>
              <a:t>Banners.</a:t>
            </a:r>
          </a:p>
          <a:p>
            <a:endParaRPr lang="en-GB" b="1" dirty="0">
              <a:solidFill>
                <a:schemeClr val="bg1"/>
              </a:solidFill>
            </a:endParaRPr>
          </a:p>
          <a:p>
            <a:r>
              <a:rPr lang="en-GB" dirty="0" smtClean="0">
                <a:solidFill>
                  <a:schemeClr val="bg1"/>
                </a:solidFill>
              </a:rPr>
              <a:t>The Suffragettes insisted that banners should be made skilfully and with good materials. Their rules were: </a:t>
            </a:r>
          </a:p>
          <a:p>
            <a:r>
              <a:rPr lang="en-GB" dirty="0" smtClean="0">
                <a:solidFill>
                  <a:schemeClr val="bg1"/>
                </a:solidFill>
              </a:rPr>
              <a:t>‘Never use anything that is ugly’.</a:t>
            </a:r>
          </a:p>
          <a:p>
            <a:endParaRPr lang="en-GB" dirty="0" smtClean="0">
              <a:solidFill>
                <a:schemeClr val="bg1"/>
              </a:solidFill>
            </a:endParaRPr>
          </a:p>
          <a:p>
            <a:r>
              <a:rPr lang="en-GB" dirty="0" smtClean="0">
                <a:solidFill>
                  <a:schemeClr val="bg1"/>
                </a:solidFill>
              </a:rPr>
              <a:t>‘If it is not exactly right it won’t do at all’.</a:t>
            </a:r>
          </a:p>
          <a:p>
            <a:endParaRPr lang="en-GB" dirty="0">
              <a:solidFill>
                <a:schemeClr val="bg1"/>
              </a:solidFill>
            </a:endParaRPr>
          </a:p>
          <a:p>
            <a:r>
              <a:rPr lang="en-GB" dirty="0" smtClean="0">
                <a:solidFill>
                  <a:schemeClr val="bg1"/>
                </a:solidFill>
              </a:rPr>
              <a:t> ‘Do not use the wrong colour.’</a:t>
            </a:r>
          </a:p>
          <a:p>
            <a:endParaRPr lang="en-GB" dirty="0">
              <a:solidFill>
                <a:schemeClr val="bg1"/>
              </a:solidFill>
            </a:endParaRPr>
          </a:p>
          <a:p>
            <a:r>
              <a:rPr lang="en-GB" dirty="0" smtClean="0">
                <a:solidFill>
                  <a:schemeClr val="bg1"/>
                </a:solidFill>
              </a:rPr>
              <a:t>Q. Why would be so important to be consistent?</a:t>
            </a:r>
          </a:p>
          <a:p>
            <a:endParaRPr lang="en-GB" dirty="0">
              <a:solidFill>
                <a:schemeClr val="bg1"/>
              </a:solidFill>
            </a:endParaRPr>
          </a:p>
          <a:p>
            <a:r>
              <a:rPr lang="en-GB" dirty="0" smtClean="0">
                <a:solidFill>
                  <a:schemeClr val="bg1"/>
                </a:solidFill>
              </a:rPr>
              <a:t>Q. What might this consistency say about the suffragette movement?</a:t>
            </a:r>
          </a:p>
          <a:p>
            <a:endParaRPr lang="en-GB" dirty="0">
              <a:solidFill>
                <a:schemeClr val="bg1"/>
              </a:solidFill>
            </a:endParaRPr>
          </a:p>
          <a:p>
            <a:r>
              <a:rPr lang="en-GB" dirty="0" smtClean="0">
                <a:solidFill>
                  <a:schemeClr val="bg1"/>
                </a:solidFill>
              </a:rPr>
              <a:t>THINK -  Organised or Disorganised?</a:t>
            </a:r>
            <a:endParaRPr lang="en-GB" dirty="0">
              <a:solidFill>
                <a:schemeClr val="bg1"/>
              </a:solidFill>
            </a:endParaRPr>
          </a:p>
        </p:txBody>
      </p:sp>
      <p:sp>
        <p:nvSpPr>
          <p:cNvPr id="5" name="TextBox 4"/>
          <p:cNvSpPr txBox="1"/>
          <p:nvPr/>
        </p:nvSpPr>
        <p:spPr>
          <a:xfrm>
            <a:off x="8614256" y="476672"/>
            <a:ext cx="504056" cy="707886"/>
          </a:xfrm>
          <a:prstGeom prst="rect">
            <a:avLst/>
          </a:prstGeom>
          <a:noFill/>
        </p:spPr>
        <p:txBody>
          <a:bodyPr wrap="square" rtlCol="0">
            <a:spAutoFit/>
          </a:bodyPr>
          <a:lstStyle/>
          <a:p>
            <a:r>
              <a:rPr lang="en-GB" sz="4000" dirty="0" smtClean="0"/>
              <a:t>3</a:t>
            </a:r>
            <a:endParaRPr lang="en-GB"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416" y="265233"/>
            <a:ext cx="3454896" cy="234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795" y="3212976"/>
            <a:ext cx="5003771" cy="34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7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3528392" cy="3693319"/>
          </a:xfrm>
          <a:prstGeom prst="rect">
            <a:avLst/>
          </a:prstGeom>
          <a:noFill/>
        </p:spPr>
        <p:txBody>
          <a:bodyPr wrap="square" rtlCol="0">
            <a:spAutoFit/>
          </a:bodyPr>
          <a:lstStyle/>
          <a:p>
            <a:r>
              <a:rPr lang="en-GB" b="1" dirty="0" smtClean="0">
                <a:solidFill>
                  <a:schemeClr val="bg1"/>
                </a:solidFill>
              </a:rPr>
              <a:t>Processions.</a:t>
            </a:r>
          </a:p>
          <a:p>
            <a:endParaRPr lang="en-GB" b="1" dirty="0">
              <a:solidFill>
                <a:schemeClr val="bg1"/>
              </a:solidFill>
            </a:endParaRPr>
          </a:p>
          <a:p>
            <a:r>
              <a:rPr lang="en-GB" dirty="0" smtClean="0">
                <a:solidFill>
                  <a:schemeClr val="bg1"/>
                </a:solidFill>
              </a:rPr>
              <a:t>In 1908, 300,000 suffragettes joined a march to Hyde Park. The marchers wore white, green and purple as a uniform. Six brass and silver bands played suffragette songs. </a:t>
            </a:r>
          </a:p>
          <a:p>
            <a:endParaRPr lang="en-GB" dirty="0">
              <a:solidFill>
                <a:schemeClr val="bg1"/>
              </a:solidFill>
            </a:endParaRPr>
          </a:p>
          <a:p>
            <a:r>
              <a:rPr lang="en-GB" dirty="0" smtClean="0">
                <a:solidFill>
                  <a:schemeClr val="bg1"/>
                </a:solidFill>
              </a:rPr>
              <a:t>Q. How would the Government react?</a:t>
            </a:r>
          </a:p>
          <a:p>
            <a:endParaRPr lang="en-GB" dirty="0">
              <a:solidFill>
                <a:schemeClr val="bg1"/>
              </a:solidFill>
            </a:endParaRPr>
          </a:p>
          <a:p>
            <a:r>
              <a:rPr lang="en-GB" dirty="0" smtClean="0">
                <a:solidFill>
                  <a:schemeClr val="bg1"/>
                </a:solidFill>
              </a:rPr>
              <a:t>Q. How would the country react?</a:t>
            </a:r>
            <a:endParaRPr lang="en-GB" dirty="0">
              <a:solidFill>
                <a:schemeClr val="bg1"/>
              </a:solidFill>
            </a:endParaRPr>
          </a:p>
        </p:txBody>
      </p:sp>
      <p:sp>
        <p:nvSpPr>
          <p:cNvPr id="5" name="TextBox 4"/>
          <p:cNvSpPr txBox="1"/>
          <p:nvPr/>
        </p:nvSpPr>
        <p:spPr>
          <a:xfrm>
            <a:off x="8614256" y="476672"/>
            <a:ext cx="504056" cy="707886"/>
          </a:xfrm>
          <a:prstGeom prst="rect">
            <a:avLst/>
          </a:prstGeom>
          <a:noFill/>
        </p:spPr>
        <p:txBody>
          <a:bodyPr wrap="square" rtlCol="0">
            <a:spAutoFit/>
          </a:bodyPr>
          <a:lstStyle/>
          <a:p>
            <a:r>
              <a:rPr lang="en-GB" sz="4000" dirty="0" smtClean="0"/>
              <a:t>4</a:t>
            </a:r>
            <a:endParaRPr lang="en-GB"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41" y="3284984"/>
            <a:ext cx="487803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589079"/>
            <a:ext cx="4176464" cy="234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36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3528392" cy="4247317"/>
          </a:xfrm>
          <a:prstGeom prst="rect">
            <a:avLst/>
          </a:prstGeom>
          <a:noFill/>
        </p:spPr>
        <p:txBody>
          <a:bodyPr wrap="square" rtlCol="0">
            <a:spAutoFit/>
          </a:bodyPr>
          <a:lstStyle/>
          <a:p>
            <a:r>
              <a:rPr lang="en-GB" b="1" dirty="0" smtClean="0">
                <a:solidFill>
                  <a:schemeClr val="bg1"/>
                </a:solidFill>
              </a:rPr>
              <a:t>Photo Opportunities.</a:t>
            </a:r>
          </a:p>
          <a:p>
            <a:endParaRPr lang="en-GB" b="1" dirty="0">
              <a:solidFill>
                <a:schemeClr val="bg1"/>
              </a:solidFill>
            </a:endParaRPr>
          </a:p>
          <a:p>
            <a:r>
              <a:rPr lang="en-GB" dirty="0" err="1" smtClean="0">
                <a:solidFill>
                  <a:schemeClr val="bg1"/>
                </a:solidFill>
              </a:rPr>
              <a:t>Christable</a:t>
            </a:r>
            <a:r>
              <a:rPr lang="en-GB" dirty="0" smtClean="0">
                <a:solidFill>
                  <a:schemeClr val="bg1"/>
                </a:solidFill>
              </a:rPr>
              <a:t> Pankhurst buying heather to welcome the ‘Scotch Lassie;. Mary Phillips on her release from prison in 1908. She was the longest serving suffragette prisoner.</a:t>
            </a:r>
          </a:p>
          <a:p>
            <a:endParaRPr lang="en-GB" dirty="0">
              <a:solidFill>
                <a:schemeClr val="bg1"/>
              </a:solidFill>
            </a:endParaRPr>
          </a:p>
          <a:p>
            <a:endParaRPr lang="en-GB" dirty="0" smtClean="0">
              <a:solidFill>
                <a:schemeClr val="bg1"/>
              </a:solidFill>
            </a:endParaRPr>
          </a:p>
          <a:p>
            <a:r>
              <a:rPr lang="en-GB" dirty="0" smtClean="0">
                <a:solidFill>
                  <a:schemeClr val="bg1"/>
                </a:solidFill>
              </a:rPr>
              <a:t>Q. Why would the suffragettes want this photo taken?</a:t>
            </a:r>
          </a:p>
          <a:p>
            <a:endParaRPr lang="en-GB" dirty="0">
              <a:solidFill>
                <a:schemeClr val="bg1"/>
              </a:solidFill>
            </a:endParaRPr>
          </a:p>
          <a:p>
            <a:r>
              <a:rPr lang="en-GB" dirty="0" smtClean="0">
                <a:solidFill>
                  <a:schemeClr val="bg1"/>
                </a:solidFill>
              </a:rPr>
              <a:t>- Would they want the image reproduced?</a:t>
            </a:r>
          </a:p>
        </p:txBody>
      </p:sp>
      <p:sp>
        <p:nvSpPr>
          <p:cNvPr id="5" name="TextBox 4"/>
          <p:cNvSpPr txBox="1"/>
          <p:nvPr/>
        </p:nvSpPr>
        <p:spPr>
          <a:xfrm>
            <a:off x="8614256" y="476672"/>
            <a:ext cx="504056" cy="707886"/>
          </a:xfrm>
          <a:prstGeom prst="rect">
            <a:avLst/>
          </a:prstGeom>
          <a:noFill/>
        </p:spPr>
        <p:txBody>
          <a:bodyPr wrap="square" rtlCol="0">
            <a:spAutoFit/>
          </a:bodyPr>
          <a:lstStyle/>
          <a:p>
            <a:r>
              <a:rPr lang="en-GB" sz="4000" dirty="0" smtClean="0"/>
              <a:t>5</a:t>
            </a:r>
            <a:endParaRPr lang="en-GB" sz="4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819156"/>
            <a:ext cx="4223146" cy="524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47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ustom 12">
      <a:dk1>
        <a:srgbClr val="94147C"/>
      </a:dk1>
      <a:lt1>
        <a:srgbClr val="94147C"/>
      </a:lt1>
      <a:dk2>
        <a:srgbClr val="FFFFFF"/>
      </a:dk2>
      <a:lt2>
        <a:srgbClr val="00B050"/>
      </a:lt2>
      <a:accent1>
        <a:srgbClr val="00B050"/>
      </a:accent1>
      <a:accent2>
        <a:srgbClr val="7030A0"/>
      </a:accent2>
      <a:accent3>
        <a:srgbClr val="00B050"/>
      </a:accent3>
      <a:accent4>
        <a:srgbClr val="94147C"/>
      </a:accent4>
      <a:accent5>
        <a:srgbClr val="5D5AD2"/>
      </a:accent5>
      <a:accent6>
        <a:srgbClr val="6F6C7D"/>
      </a:accent6>
      <a:hlink>
        <a:srgbClr val="6187E3"/>
      </a:hlink>
      <a:folHlink>
        <a:srgbClr val="7B8EB8"/>
      </a:folHlink>
    </a:clrScheme>
    <a:fontScheme name="Custom 1">
      <a:majorFont>
        <a:latin typeface="Impact"/>
        <a:ea typeface=""/>
        <a:cs typeface=""/>
      </a:majorFont>
      <a:minorFont>
        <a:latin typeface="Candara"/>
        <a:ea typeface=""/>
        <a:cs typeface=""/>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89</TotalTime>
  <Words>648</Words>
  <Application>Microsoft Office PowerPoint</Application>
  <PresentationFormat>On-screen Show (4:3)</PresentationFormat>
  <Paragraphs>91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Perspective</vt:lpstr>
      <vt:lpstr>Questionnaire… </vt:lpstr>
      <vt:lpstr>WALT: How did the Suffragettes get publicity?</vt:lpstr>
      <vt:lpstr>Publicity.</vt:lpstr>
      <vt:lpstr>TASK</vt:lpstr>
      <vt:lpstr>PowerPoint Presentation</vt:lpstr>
      <vt:lpstr>PowerPoint Presentation</vt:lpstr>
      <vt:lpstr>PowerPoint Presentation</vt:lpstr>
      <vt:lpstr>PowerPoint Presentation</vt:lpstr>
      <vt:lpstr>PowerPoint Presentation</vt:lpstr>
      <vt:lpstr>PowerPoint Presentation</vt:lpstr>
      <vt:lpstr>Task</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CJW</dc:creator>
  <cp:lastModifiedBy>CJW</cp:lastModifiedBy>
  <cp:revision>10</cp:revision>
  <dcterms:created xsi:type="dcterms:W3CDTF">2014-02-24T21:16:10Z</dcterms:created>
  <dcterms:modified xsi:type="dcterms:W3CDTF">2014-02-25T19:27:59Z</dcterms:modified>
</cp:coreProperties>
</file>