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9" r:id="rId3"/>
    <p:sldId id="261" r:id="rId4"/>
    <p:sldId id="262" r:id="rId5"/>
    <p:sldId id="268" r:id="rId6"/>
    <p:sldId id="263" r:id="rId7"/>
    <p:sldId id="264" r:id="rId8"/>
    <p:sldId id="269" r:id="rId9"/>
    <p:sldId id="266" r:id="rId10"/>
    <p:sldId id="267" r:id="rId11"/>
    <p:sldId id="265" r:id="rId12"/>
    <p:sldId id="258" r:id="rId13"/>
    <p:sldId id="260" r:id="rId14"/>
    <p:sldId id="257" r:id="rId15"/>
  </p:sldIdLst>
  <p:sldSz cx="9144000" cy="6858000" type="screen4x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92092" autoAdjust="0"/>
  </p:normalViewPr>
  <p:slideViewPr>
    <p:cSldViewPr snapToGrid="0">
      <p:cViewPr varScale="1">
        <p:scale>
          <a:sx n="85" d="100"/>
          <a:sy n="85" d="100"/>
        </p:scale>
        <p:origin x="-108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720282"/>
          </a:xfrm>
          <a:prstGeom prst="rect">
            <a:avLst/>
          </a:prstGeom>
        </p:spPr>
        <p:txBody>
          <a:bodyPr vert="horz" lIns="132762" tIns="66381" rIns="132762" bIns="66381" rtlCol="0"/>
          <a:lstStyle>
            <a:lvl1pPr algn="l">
              <a:defRPr sz="1700"/>
            </a:lvl1pPr>
          </a:lstStyle>
          <a:p>
            <a:endParaRPr lang="en-GB"/>
          </a:p>
        </p:txBody>
      </p:sp>
      <p:sp>
        <p:nvSpPr>
          <p:cNvPr id="3" name="Date Placeholder 2"/>
          <p:cNvSpPr>
            <a:spLocks noGrp="1"/>
          </p:cNvSpPr>
          <p:nvPr>
            <p:ph type="dt" idx="1"/>
          </p:nvPr>
        </p:nvSpPr>
        <p:spPr>
          <a:xfrm>
            <a:off x="5622799" y="0"/>
            <a:ext cx="4301543" cy="720282"/>
          </a:xfrm>
          <a:prstGeom prst="rect">
            <a:avLst/>
          </a:prstGeom>
        </p:spPr>
        <p:txBody>
          <a:bodyPr vert="horz" lIns="132762" tIns="66381" rIns="132762" bIns="66381" rtlCol="0"/>
          <a:lstStyle>
            <a:lvl1pPr algn="r">
              <a:defRPr sz="1700"/>
            </a:lvl1pPr>
          </a:lstStyle>
          <a:p>
            <a:fld id="{BE3092EF-AD82-4171-A215-C76E24F9A527}" type="datetimeFigureOut">
              <a:rPr lang="en-GB" smtClean="0"/>
              <a:t>24/05/2016</a:t>
            </a:fld>
            <a:endParaRPr lang="en-GB"/>
          </a:p>
        </p:txBody>
      </p:sp>
      <p:sp>
        <p:nvSpPr>
          <p:cNvPr id="4" name="Slide Image Placeholder 3"/>
          <p:cNvSpPr>
            <a:spLocks noGrp="1" noRot="1" noChangeAspect="1"/>
          </p:cNvSpPr>
          <p:nvPr>
            <p:ph type="sldImg" idx="2"/>
          </p:nvPr>
        </p:nvSpPr>
        <p:spPr>
          <a:xfrm>
            <a:off x="1733550" y="1795463"/>
            <a:ext cx="6459538" cy="4843462"/>
          </a:xfrm>
          <a:prstGeom prst="rect">
            <a:avLst/>
          </a:prstGeom>
          <a:noFill/>
          <a:ln w="12700">
            <a:solidFill>
              <a:prstClr val="black"/>
            </a:solidFill>
          </a:ln>
        </p:spPr>
        <p:txBody>
          <a:bodyPr vert="horz" lIns="132762" tIns="66381" rIns="132762" bIns="66381" rtlCol="0" anchor="ctr"/>
          <a:lstStyle/>
          <a:p>
            <a:endParaRPr lang="en-GB"/>
          </a:p>
        </p:txBody>
      </p:sp>
      <p:sp>
        <p:nvSpPr>
          <p:cNvPr id="5" name="Notes Placeholder 4"/>
          <p:cNvSpPr>
            <a:spLocks noGrp="1"/>
          </p:cNvSpPr>
          <p:nvPr>
            <p:ph type="body" sz="quarter" idx="3"/>
          </p:nvPr>
        </p:nvSpPr>
        <p:spPr>
          <a:xfrm>
            <a:off x="992665" y="6908710"/>
            <a:ext cx="7941310" cy="5652582"/>
          </a:xfrm>
          <a:prstGeom prst="rect">
            <a:avLst/>
          </a:prstGeom>
        </p:spPr>
        <p:txBody>
          <a:bodyPr vert="horz" lIns="132762" tIns="66381" rIns="132762" bIns="6638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13635485"/>
            <a:ext cx="4301543" cy="720280"/>
          </a:xfrm>
          <a:prstGeom prst="rect">
            <a:avLst/>
          </a:prstGeom>
        </p:spPr>
        <p:txBody>
          <a:bodyPr vert="horz" lIns="132762" tIns="66381" rIns="132762" bIns="66381" rtlCol="0" anchor="b"/>
          <a:lstStyle>
            <a:lvl1pPr algn="l">
              <a:defRPr sz="1700"/>
            </a:lvl1pPr>
          </a:lstStyle>
          <a:p>
            <a:endParaRPr lang="en-GB"/>
          </a:p>
        </p:txBody>
      </p:sp>
      <p:sp>
        <p:nvSpPr>
          <p:cNvPr id="7" name="Slide Number Placeholder 6"/>
          <p:cNvSpPr>
            <a:spLocks noGrp="1"/>
          </p:cNvSpPr>
          <p:nvPr>
            <p:ph type="sldNum" sz="quarter" idx="5"/>
          </p:nvPr>
        </p:nvSpPr>
        <p:spPr>
          <a:xfrm>
            <a:off x="5622799" y="13635485"/>
            <a:ext cx="4301543" cy="720280"/>
          </a:xfrm>
          <a:prstGeom prst="rect">
            <a:avLst/>
          </a:prstGeom>
        </p:spPr>
        <p:txBody>
          <a:bodyPr vert="horz" lIns="132762" tIns="66381" rIns="132762" bIns="66381" rtlCol="0" anchor="b"/>
          <a:lstStyle>
            <a:lvl1pPr algn="r">
              <a:defRPr sz="1700"/>
            </a:lvl1pPr>
          </a:lstStyle>
          <a:p>
            <a:fld id="{A440BA74-EF12-4E1A-A84F-5794BBB7C3B3}" type="slidenum">
              <a:rPr lang="en-GB" smtClean="0"/>
              <a:t>‹#›</a:t>
            </a:fld>
            <a:endParaRPr lang="en-GB"/>
          </a:p>
        </p:txBody>
      </p:sp>
    </p:spTree>
    <p:extLst>
      <p:ext uri="{BB962C8B-B14F-4D97-AF65-F5344CB8AC3E}">
        <p14:creationId xmlns:p14="http://schemas.microsoft.com/office/powerpoint/2010/main" val="165302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https://www.youtube.com/watch?v=Au9oohI1MuM</a:t>
            </a:r>
          </a:p>
        </p:txBody>
      </p:sp>
      <p:sp>
        <p:nvSpPr>
          <p:cNvPr id="4" name="Slide Number Placeholder 3"/>
          <p:cNvSpPr>
            <a:spLocks noGrp="1"/>
          </p:cNvSpPr>
          <p:nvPr>
            <p:ph type="sldNum" sz="quarter" idx="10"/>
          </p:nvPr>
        </p:nvSpPr>
        <p:spPr/>
        <p:txBody>
          <a:bodyPr/>
          <a:lstStyle/>
          <a:p>
            <a:fld id="{A440BA74-EF12-4E1A-A84F-5794BBB7C3B3}" type="slidenum">
              <a:rPr lang="en-GB" smtClean="0"/>
              <a:t>4</a:t>
            </a:fld>
            <a:endParaRPr lang="en-GB"/>
          </a:p>
        </p:txBody>
      </p:sp>
    </p:spTree>
    <p:extLst>
      <p:ext uri="{BB962C8B-B14F-4D97-AF65-F5344CB8AC3E}">
        <p14:creationId xmlns:p14="http://schemas.microsoft.com/office/powerpoint/2010/main" val="3764314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Project on screen.</a:t>
            </a:r>
            <a:r>
              <a:rPr lang="en-GB" baseline="0" dirty="0" smtClean="0"/>
              <a:t> Students copy on to A3 – this is their notes</a:t>
            </a:r>
            <a:endParaRPr lang="en-GB" dirty="0"/>
          </a:p>
        </p:txBody>
      </p:sp>
      <p:sp>
        <p:nvSpPr>
          <p:cNvPr id="4" name="Slide Number Placeholder 3"/>
          <p:cNvSpPr>
            <a:spLocks noGrp="1"/>
          </p:cNvSpPr>
          <p:nvPr>
            <p:ph type="sldNum" sz="quarter" idx="10"/>
          </p:nvPr>
        </p:nvSpPr>
        <p:spPr/>
        <p:txBody>
          <a:bodyPr/>
          <a:lstStyle/>
          <a:p>
            <a:fld id="{B3B71112-4214-5846-BC7D-FFA30EA60C72}" type="slidenum">
              <a:rPr lang="en-US" smtClean="0"/>
              <a:t>5</a:t>
            </a:fld>
            <a:endParaRPr lang="en-US"/>
          </a:p>
        </p:txBody>
      </p:sp>
    </p:spTree>
    <p:extLst>
      <p:ext uri="{BB962C8B-B14F-4D97-AF65-F5344CB8AC3E}">
        <p14:creationId xmlns:p14="http://schemas.microsoft.com/office/powerpoint/2010/main" val="132093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students to read the </a:t>
            </a:r>
            <a:r>
              <a:rPr lang="en-GB" dirty="0" err="1" smtClean="0"/>
              <a:t>ms</a:t>
            </a:r>
            <a:r>
              <a:rPr lang="en-GB" dirty="0" smtClean="0"/>
              <a:t> and write down what they need to do</a:t>
            </a:r>
            <a:r>
              <a:rPr lang="en-GB" baseline="0" dirty="0" smtClean="0"/>
              <a:t> to meet their target- recipe for success</a:t>
            </a:r>
            <a:endParaRPr lang="en-GB" dirty="0"/>
          </a:p>
        </p:txBody>
      </p:sp>
      <p:sp>
        <p:nvSpPr>
          <p:cNvPr id="4" name="Slide Number Placeholder 3"/>
          <p:cNvSpPr>
            <a:spLocks noGrp="1"/>
          </p:cNvSpPr>
          <p:nvPr>
            <p:ph type="sldNum" sz="quarter" idx="10"/>
          </p:nvPr>
        </p:nvSpPr>
        <p:spPr/>
        <p:txBody>
          <a:bodyPr/>
          <a:lstStyle/>
          <a:p>
            <a:fld id="{B1096869-17EB-423E-AB32-9BA8CDE19656}" type="slidenum">
              <a:rPr lang="en-GB" smtClean="0"/>
              <a:t>8</a:t>
            </a:fld>
            <a:endParaRPr lang="en-GB"/>
          </a:p>
        </p:txBody>
      </p:sp>
    </p:spTree>
    <p:extLst>
      <p:ext uri="{BB962C8B-B14F-4D97-AF65-F5344CB8AC3E}">
        <p14:creationId xmlns:p14="http://schemas.microsoft.com/office/powerpoint/2010/main" val="146644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Remind students that they will get blank</a:t>
            </a:r>
            <a:r>
              <a:rPr lang="en-GB" baseline="0" dirty="0" smtClean="0"/>
              <a:t> copies during the write-up</a:t>
            </a:r>
            <a:endParaRPr lang="en-GB" dirty="0"/>
          </a:p>
        </p:txBody>
      </p:sp>
      <p:sp>
        <p:nvSpPr>
          <p:cNvPr id="4" name="Slide Number Placeholder 3"/>
          <p:cNvSpPr>
            <a:spLocks noGrp="1"/>
          </p:cNvSpPr>
          <p:nvPr>
            <p:ph type="sldNum" sz="quarter" idx="10"/>
          </p:nvPr>
        </p:nvSpPr>
        <p:spPr/>
        <p:txBody>
          <a:bodyPr/>
          <a:lstStyle/>
          <a:p>
            <a:fld id="{46B57F05-1638-4EF8-BE98-CBD0B40B7E19}" type="slidenum">
              <a:rPr lang="en-GB" smtClean="0"/>
              <a:t>9</a:t>
            </a:fld>
            <a:endParaRPr lang="en-GB"/>
          </a:p>
        </p:txBody>
      </p:sp>
    </p:spTree>
    <p:extLst>
      <p:ext uri="{BB962C8B-B14F-4D97-AF65-F5344CB8AC3E}">
        <p14:creationId xmlns:p14="http://schemas.microsoft.com/office/powerpoint/2010/main" val="59667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66E76E-F41D-4374-85BA-DCDCFF6181DF}" type="datetimeFigureOut">
              <a:rPr lang="en-GB" smtClean="0"/>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83864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66E76E-F41D-4374-85BA-DCDCFF6181DF}" type="datetimeFigureOut">
              <a:rPr lang="en-GB" smtClean="0"/>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250811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66E76E-F41D-4374-85BA-DCDCFF6181DF}" type="datetimeFigureOut">
              <a:rPr lang="en-GB" smtClean="0"/>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399205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66E76E-F41D-4374-85BA-DCDCFF6181DF}" type="datetimeFigureOut">
              <a:rPr lang="en-GB" smtClean="0"/>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195790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66E76E-F41D-4374-85BA-DCDCFF6181DF}" type="datetimeFigureOut">
              <a:rPr lang="en-GB" smtClean="0"/>
              <a:t>24/05/2016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418521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66E76E-F41D-4374-85BA-DCDCFF6181DF}" type="datetimeFigureOut">
              <a:rPr lang="en-GB" smtClean="0"/>
              <a:t>24/05/2016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414752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66E76E-F41D-4374-85BA-DCDCFF6181DF}" type="datetimeFigureOut">
              <a:rPr lang="en-GB" smtClean="0"/>
              <a:t>24/05/2016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360190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66E76E-F41D-4374-85BA-DCDCFF6181DF}" type="datetimeFigureOut">
              <a:rPr lang="en-GB" smtClean="0"/>
              <a:t>24/05/2016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295937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6E76E-F41D-4374-85BA-DCDCFF6181DF}" type="datetimeFigureOut">
              <a:rPr lang="en-GB" smtClean="0"/>
              <a:t>24/05/2016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271639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66E76E-F41D-4374-85BA-DCDCFF6181DF}" type="datetimeFigureOut">
              <a:rPr lang="en-GB" smtClean="0"/>
              <a:t>24/05/2016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380346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66E76E-F41D-4374-85BA-DCDCFF6181DF}" type="datetimeFigureOut">
              <a:rPr lang="en-GB" smtClean="0"/>
              <a:t>24/05/2016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C07C1-084A-4843-9E0C-539EA83088EA}" type="slidenum">
              <a:rPr lang="en-GB" smtClean="0"/>
              <a:t>‹#›</a:t>
            </a:fld>
            <a:endParaRPr lang="en-GB"/>
          </a:p>
        </p:txBody>
      </p:sp>
    </p:spTree>
    <p:extLst>
      <p:ext uri="{BB962C8B-B14F-4D97-AF65-F5344CB8AC3E}">
        <p14:creationId xmlns:p14="http://schemas.microsoft.com/office/powerpoint/2010/main" val="333446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6E76E-F41D-4374-85BA-DCDCFF6181DF}" type="datetimeFigureOut">
              <a:rPr lang="en-GB" smtClean="0"/>
              <a:t>24/05/2016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C07C1-084A-4843-9E0C-539EA83088EA}" type="slidenum">
              <a:rPr lang="en-GB" smtClean="0"/>
              <a:t>‹#›</a:t>
            </a:fld>
            <a:endParaRPr lang="en-GB"/>
          </a:p>
        </p:txBody>
      </p:sp>
    </p:spTree>
    <p:extLst>
      <p:ext uri="{BB962C8B-B14F-4D97-AF65-F5344CB8AC3E}">
        <p14:creationId xmlns:p14="http://schemas.microsoft.com/office/powerpoint/2010/main" val="1393552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anchor="ctr">
            <a:normAutofit/>
          </a:bodyPr>
          <a:lstStyle/>
          <a:p>
            <a:r>
              <a:rPr lang="en-GB" sz="4400" b="1" dirty="0">
                <a:latin typeface="Candara" panose="020E0502030303020204" pitchFamily="34" charset="0"/>
              </a:rPr>
              <a:t>Controlled Assessment: Part C</a:t>
            </a:r>
          </a:p>
        </p:txBody>
      </p:sp>
      <p:sp>
        <p:nvSpPr>
          <p:cNvPr id="3" name="Subtitle 2"/>
          <p:cNvSpPr>
            <a:spLocks noGrp="1"/>
          </p:cNvSpPr>
          <p:nvPr>
            <p:ph type="subTitle" idx="1"/>
          </p:nvPr>
        </p:nvSpPr>
        <p:spPr>
          <a:xfrm>
            <a:off x="1143000" y="3602038"/>
            <a:ext cx="6858000" cy="2356802"/>
          </a:xfrm>
          <a:solidFill>
            <a:schemeClr val="accent1">
              <a:lumMod val="20000"/>
              <a:lumOff val="80000"/>
            </a:schemeClr>
          </a:solidFill>
          <a:ln>
            <a:solidFill>
              <a:schemeClr val="tx1"/>
            </a:solidFill>
          </a:ln>
        </p:spPr>
        <p:txBody>
          <a:bodyPr anchor="ctr">
            <a:noAutofit/>
          </a:bodyPr>
          <a:lstStyle/>
          <a:p>
            <a:pPr algn="l"/>
            <a:r>
              <a:rPr lang="en-GB" sz="1600" b="1" dirty="0">
                <a:solidFill>
                  <a:schemeClr val="accent6">
                    <a:lumMod val="75000"/>
                  </a:schemeClr>
                </a:solidFill>
                <a:latin typeface="Candara" panose="020E0502030303020204" pitchFamily="34" charset="0"/>
              </a:rPr>
              <a:t>A: Analyse all the sources using ABC and decide which is the best representation referring to all factors, own knowledge is used to support Judgment</a:t>
            </a:r>
          </a:p>
          <a:p>
            <a:pPr algn="l"/>
            <a:r>
              <a:rPr lang="en-GB" sz="1600" b="1" dirty="0">
                <a:solidFill>
                  <a:schemeClr val="accent2">
                    <a:lumMod val="75000"/>
                  </a:schemeClr>
                </a:solidFill>
                <a:latin typeface="Candara" panose="020E0502030303020204" pitchFamily="34" charset="0"/>
              </a:rPr>
              <a:t>B: Analyse all of the sources and comparing them. Some reference to ABC. Compared to own knowledge.</a:t>
            </a:r>
          </a:p>
          <a:p>
            <a:pPr algn="l"/>
            <a:r>
              <a:rPr lang="en-GB" sz="1600" b="1" dirty="0">
                <a:solidFill>
                  <a:srgbClr val="FF0000"/>
                </a:solidFill>
                <a:latin typeface="Candara" panose="020E0502030303020204" pitchFamily="34" charset="0"/>
              </a:rPr>
              <a:t>C: Compare the different sources and make a judgment. Some reference to own knowledge.</a:t>
            </a:r>
          </a:p>
        </p:txBody>
      </p:sp>
    </p:spTree>
    <p:extLst>
      <p:ext uri="{BB962C8B-B14F-4D97-AF65-F5344CB8AC3E}">
        <p14:creationId xmlns:p14="http://schemas.microsoft.com/office/powerpoint/2010/main" val="4251694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5536" y="0"/>
            <a:ext cx="8229600" cy="836712"/>
          </a:xfrm>
        </p:spPr>
        <p:txBody>
          <a:bodyPr>
            <a:normAutofit/>
          </a:bodyPr>
          <a:lstStyle/>
          <a:p>
            <a:r>
              <a:rPr lang="en-GB" sz="3200" b="1" u="sng" dirty="0" smtClean="0">
                <a:solidFill>
                  <a:schemeClr val="accent1"/>
                </a:solidFill>
              </a:rPr>
              <a:t>How should I structure my answer?</a:t>
            </a:r>
          </a:p>
        </p:txBody>
      </p:sp>
      <p:sp>
        <p:nvSpPr>
          <p:cNvPr id="8195" name="Content Placeholder 2"/>
          <p:cNvSpPr>
            <a:spLocks noGrp="1"/>
          </p:cNvSpPr>
          <p:nvPr>
            <p:ph idx="1"/>
          </p:nvPr>
        </p:nvSpPr>
        <p:spPr>
          <a:xfrm>
            <a:off x="251520" y="908720"/>
            <a:ext cx="8784976" cy="4525963"/>
          </a:xfrm>
        </p:spPr>
        <p:txBody>
          <a:bodyPr>
            <a:noAutofit/>
          </a:bodyPr>
          <a:lstStyle/>
          <a:p>
            <a:pPr marL="0" indent="0">
              <a:buNone/>
            </a:pPr>
            <a:r>
              <a:rPr lang="en-GB" sz="1600" u="sng" dirty="0" smtClean="0"/>
              <a:t>Introduction</a:t>
            </a:r>
            <a:r>
              <a:rPr lang="en-GB" sz="1600" dirty="0" smtClean="0"/>
              <a:t>: Use the words from the question and make your overall decision about the best representation clear.</a:t>
            </a:r>
          </a:p>
          <a:p>
            <a:pPr marL="0" indent="0">
              <a:buNone/>
            </a:pPr>
            <a:endParaRPr lang="en-GB" sz="1600" u="sng" dirty="0" smtClean="0"/>
          </a:p>
          <a:p>
            <a:pPr marL="0" indent="0">
              <a:buNone/>
            </a:pPr>
            <a:r>
              <a:rPr lang="en-GB" sz="1600" u="sng" dirty="0" smtClean="0"/>
              <a:t>Main: </a:t>
            </a:r>
          </a:p>
          <a:p>
            <a:r>
              <a:rPr lang="en-GB" sz="1600" b="1" dirty="0" smtClean="0">
                <a:solidFill>
                  <a:srgbClr val="FF0000"/>
                </a:solidFill>
              </a:rPr>
              <a:t>Section 1: Which representation is the most </a:t>
            </a:r>
            <a:r>
              <a:rPr lang="en-GB" sz="1600" b="1" u="sng" dirty="0" smtClean="0">
                <a:solidFill>
                  <a:srgbClr val="FF0000"/>
                </a:solidFill>
              </a:rPr>
              <a:t>accurate</a:t>
            </a:r>
            <a:r>
              <a:rPr lang="en-GB" sz="1600" b="1" dirty="0" smtClean="0">
                <a:solidFill>
                  <a:srgbClr val="FF0000"/>
                </a:solidFill>
              </a:rPr>
              <a:t>?</a:t>
            </a:r>
            <a:r>
              <a:rPr lang="en-GB" sz="1600" dirty="0" smtClean="0">
                <a:solidFill>
                  <a:srgbClr val="FF0000"/>
                </a:solidFill>
              </a:rPr>
              <a:t> Compare all 3 representations</a:t>
            </a:r>
          </a:p>
          <a:p>
            <a:r>
              <a:rPr lang="en-GB" sz="1600" b="1" dirty="0" smtClean="0">
                <a:solidFill>
                  <a:schemeClr val="accent6">
                    <a:lumMod val="75000"/>
                  </a:schemeClr>
                </a:solidFill>
              </a:rPr>
              <a:t>Section 2: Which representation is the most </a:t>
            </a:r>
            <a:r>
              <a:rPr lang="en-GB" sz="1600" b="1" u="sng" dirty="0" smtClean="0">
                <a:solidFill>
                  <a:schemeClr val="accent6">
                    <a:lumMod val="75000"/>
                  </a:schemeClr>
                </a:solidFill>
              </a:rPr>
              <a:t>balanced</a:t>
            </a:r>
            <a:r>
              <a:rPr lang="en-GB" sz="1600" b="1" dirty="0" smtClean="0">
                <a:solidFill>
                  <a:schemeClr val="accent6">
                    <a:lumMod val="75000"/>
                  </a:schemeClr>
                </a:solidFill>
              </a:rPr>
              <a:t>? </a:t>
            </a:r>
            <a:r>
              <a:rPr lang="en-GB" sz="1600" dirty="0" smtClean="0">
                <a:solidFill>
                  <a:schemeClr val="accent6">
                    <a:lumMod val="75000"/>
                  </a:schemeClr>
                </a:solidFill>
              </a:rPr>
              <a:t>Compare all 3 representations</a:t>
            </a:r>
          </a:p>
          <a:p>
            <a:r>
              <a:rPr lang="en-GB" sz="1600" b="1" dirty="0" smtClean="0">
                <a:solidFill>
                  <a:srgbClr val="00B050"/>
                </a:solidFill>
              </a:rPr>
              <a:t>Section 3: Which representation is the most </a:t>
            </a:r>
            <a:r>
              <a:rPr lang="en-GB" sz="1600" b="1" u="sng" dirty="0" smtClean="0">
                <a:solidFill>
                  <a:srgbClr val="00B050"/>
                </a:solidFill>
              </a:rPr>
              <a:t>complete</a:t>
            </a:r>
            <a:r>
              <a:rPr lang="en-GB" sz="1600" b="1" dirty="0" smtClean="0">
                <a:solidFill>
                  <a:srgbClr val="00B050"/>
                </a:solidFill>
              </a:rPr>
              <a:t>?</a:t>
            </a:r>
            <a:r>
              <a:rPr lang="en-GB" sz="1600" dirty="0" smtClean="0">
                <a:solidFill>
                  <a:srgbClr val="00B050"/>
                </a:solidFill>
              </a:rPr>
              <a:t> Compare all 3 representations</a:t>
            </a:r>
          </a:p>
          <a:p>
            <a:pPr marL="0" indent="0" algn="ctr">
              <a:buNone/>
            </a:pPr>
            <a:endParaRPr lang="en-GB" sz="1600" b="1" dirty="0" smtClean="0"/>
          </a:p>
          <a:p>
            <a:pPr marL="0" indent="0" algn="ctr">
              <a:buNone/>
            </a:pPr>
            <a:r>
              <a:rPr lang="en-GB" sz="1600" b="1" dirty="0" smtClean="0"/>
              <a:t>Use own knowledge to prove how accurate or complete each representation is. </a:t>
            </a:r>
          </a:p>
          <a:p>
            <a:pPr marL="0" indent="0" algn="ctr">
              <a:buNone/>
            </a:pPr>
            <a:r>
              <a:rPr lang="en-GB" sz="1600" dirty="0" smtClean="0"/>
              <a:t>(</a:t>
            </a:r>
            <a:r>
              <a:rPr lang="en-GB" sz="1600" i="1" dirty="0" smtClean="0"/>
              <a:t>i.e. Representation 2 does not show the full picture as it fails to mention …</a:t>
            </a:r>
          </a:p>
          <a:p>
            <a:pPr marL="0" indent="0" algn="ctr">
              <a:buNone/>
            </a:pPr>
            <a:r>
              <a:rPr lang="en-GB" sz="1600" i="1" dirty="0" smtClean="0"/>
              <a:t>Representation 3 states that ‘</a:t>
            </a:r>
            <a:r>
              <a:rPr lang="en-GB" sz="1600" b="1" dirty="0">
                <a:solidFill>
                  <a:srgbClr val="0070C0"/>
                </a:solidFill>
                <a:latin typeface="Candara" panose="020E0502030303020204" pitchFamily="34" charset="0"/>
              </a:rPr>
              <a:t>Montgomery’s bus company held out until in November 1956, when the Supreme Court declared the city’s Jim Crow public transport laws </a:t>
            </a:r>
            <a:r>
              <a:rPr lang="en-GB" sz="1600" b="1" dirty="0" smtClean="0">
                <a:solidFill>
                  <a:srgbClr val="0070C0"/>
                </a:solidFill>
                <a:latin typeface="Candara" panose="020E0502030303020204" pitchFamily="34" charset="0"/>
              </a:rPr>
              <a:t>unconstitutional</a:t>
            </a:r>
            <a:r>
              <a:rPr lang="en-GB" sz="1600" i="1" dirty="0" smtClean="0"/>
              <a:t>’ however it was clear that there was still a high level of discrimination in southern schools as shown by the events of the Freedom Rides. Therefore, Representation 1 is not complete as it fails to mention the negativity experienced between these two events.  .)</a:t>
            </a:r>
            <a:endParaRPr lang="en-GB" sz="1600" i="1" dirty="0" smtClean="0">
              <a:solidFill>
                <a:srgbClr val="00B050"/>
              </a:solidFill>
            </a:endParaRPr>
          </a:p>
          <a:p>
            <a:pPr marL="0" indent="0">
              <a:buNone/>
            </a:pPr>
            <a:r>
              <a:rPr lang="en-GB" sz="1600" u="sng" dirty="0" smtClean="0"/>
              <a:t>Conclusion </a:t>
            </a:r>
            <a:r>
              <a:rPr lang="en-GB" sz="1600" dirty="0" smtClean="0"/>
              <a:t>– Which is the </a:t>
            </a:r>
            <a:r>
              <a:rPr lang="en-GB" sz="1600" b="1" u="sng" dirty="0">
                <a:solidFill>
                  <a:srgbClr val="0070C0"/>
                </a:solidFill>
              </a:rPr>
              <a:t>best representation </a:t>
            </a:r>
            <a:r>
              <a:rPr lang="en-GB" sz="1600" dirty="0"/>
              <a:t>of the outcomes of </a:t>
            </a:r>
            <a:r>
              <a:rPr lang="en-GB" sz="1600" dirty="0" smtClean="0"/>
              <a:t>peaceful civil </a:t>
            </a:r>
            <a:r>
              <a:rPr lang="en-GB" sz="1600" dirty="0"/>
              <a:t>rights protest in the USA.</a:t>
            </a:r>
            <a:br>
              <a:rPr lang="en-GB" sz="1600" dirty="0"/>
            </a:br>
            <a:r>
              <a:rPr lang="en-GB" sz="1600" dirty="0" smtClean="0"/>
              <a:t>Why? Use </a:t>
            </a:r>
            <a:r>
              <a:rPr lang="en-GB" sz="1600" b="1" dirty="0" smtClean="0"/>
              <a:t>own knowledge </a:t>
            </a:r>
            <a:r>
              <a:rPr lang="en-GB" sz="1600" dirty="0" smtClean="0"/>
              <a:t>to help prove your argument. </a:t>
            </a:r>
          </a:p>
          <a:p>
            <a:pPr marL="0" indent="0">
              <a:buNone/>
            </a:pPr>
            <a:r>
              <a:rPr lang="en-GB" sz="1600" dirty="0" smtClean="0"/>
              <a:t>(A*-B: compare all three representations here- </a:t>
            </a:r>
            <a:r>
              <a:rPr lang="en-GB" sz="1600" i="1" dirty="0" smtClean="0"/>
              <a:t>i.e. Representation 1 is a better portrayal of the outcomes of the civil rights protest in the USA because …)</a:t>
            </a:r>
          </a:p>
        </p:txBody>
      </p:sp>
    </p:spTree>
    <p:extLst>
      <p:ext uri="{BB962C8B-B14F-4D97-AF65-F5344CB8AC3E}">
        <p14:creationId xmlns:p14="http://schemas.microsoft.com/office/powerpoint/2010/main" val="3630768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57834"/>
          </a:xfrm>
          <a:solidFill>
            <a:schemeClr val="accent1">
              <a:lumMod val="40000"/>
              <a:lumOff val="60000"/>
            </a:schemeClr>
          </a:solidFill>
          <a:ln>
            <a:solidFill>
              <a:schemeClr val="tx1"/>
            </a:solidFill>
          </a:ln>
        </p:spPr>
        <p:txBody>
          <a:bodyPr>
            <a:noAutofit/>
          </a:bodyPr>
          <a:lstStyle/>
          <a:p>
            <a:r>
              <a:rPr lang="en-GB" sz="2800" dirty="0">
                <a:latin typeface="Candara" panose="020E0502030303020204" pitchFamily="34" charset="0"/>
              </a:rPr>
              <a:t>What would the perfect source contain? </a:t>
            </a:r>
          </a:p>
        </p:txBody>
      </p:sp>
      <p:sp>
        <p:nvSpPr>
          <p:cNvPr id="3" name="Content Placeholder 2"/>
          <p:cNvSpPr>
            <a:spLocks noGrp="1"/>
          </p:cNvSpPr>
          <p:nvPr>
            <p:ph idx="1"/>
          </p:nvPr>
        </p:nvSpPr>
        <p:spPr>
          <a:xfrm>
            <a:off x="628650" y="903605"/>
            <a:ext cx="7886700" cy="439860"/>
          </a:xfrm>
          <a:solidFill>
            <a:schemeClr val="accent4">
              <a:lumMod val="40000"/>
              <a:lumOff val="60000"/>
            </a:schemeClr>
          </a:solidFill>
          <a:ln>
            <a:solidFill>
              <a:schemeClr val="tx1"/>
            </a:solidFill>
          </a:ln>
        </p:spPr>
        <p:txBody>
          <a:bodyPr>
            <a:normAutofit/>
          </a:bodyPr>
          <a:lstStyle/>
          <a:p>
            <a:pPr marL="0" indent="0">
              <a:buNone/>
            </a:pPr>
            <a:r>
              <a:rPr lang="en-GB" sz="1800" dirty="0">
                <a:latin typeface="Candara" panose="020E0502030303020204" pitchFamily="34" charset="0"/>
              </a:rPr>
              <a:t>What did peaceful protest achieve for the civil rights in the USA?</a:t>
            </a:r>
          </a:p>
          <a:p>
            <a:endParaRPr lang="en-GB" sz="1800" dirty="0"/>
          </a:p>
        </p:txBody>
      </p:sp>
      <p:sp>
        <p:nvSpPr>
          <p:cNvPr id="4" name="TextBox 3"/>
          <p:cNvSpPr txBox="1"/>
          <p:nvPr/>
        </p:nvSpPr>
        <p:spPr>
          <a:xfrm>
            <a:off x="628650" y="1424109"/>
            <a:ext cx="7886700" cy="4924425"/>
          </a:xfrm>
          <a:prstGeom prst="rect">
            <a:avLst/>
          </a:prstGeom>
          <a:noFill/>
        </p:spPr>
        <p:txBody>
          <a:bodyPr wrap="square" rtlCol="0">
            <a:spAutoFit/>
          </a:bodyPr>
          <a:lstStyle/>
          <a:p>
            <a:r>
              <a:rPr lang="en-GB" sz="1600" dirty="0">
                <a:latin typeface="Candara" panose="020E0502030303020204" pitchFamily="34" charset="0"/>
              </a:rPr>
              <a:t>The perfect source would be accurate with the information that it contains. It would include accurate statistics, dates and facts.</a:t>
            </a:r>
          </a:p>
          <a:p>
            <a:endParaRPr lang="en-GB" sz="1600" dirty="0">
              <a:latin typeface="Candara" panose="020E0502030303020204" pitchFamily="34" charset="0"/>
            </a:endParaRPr>
          </a:p>
          <a:p>
            <a:r>
              <a:rPr lang="en-GB" sz="1600" dirty="0">
                <a:latin typeface="Candara" panose="020E0502030303020204" pitchFamily="34" charset="0"/>
              </a:rPr>
              <a:t>The perfect source would be balanced and use neutral language to describe key events. For example it wouldn’t say ‘national outrage’ it would say ‘caused concern among some of the population’. It wouldn’t be overly positive about the contributions of individuals or overly negative.</a:t>
            </a:r>
          </a:p>
          <a:p>
            <a:endParaRPr lang="en-GB" sz="1600" dirty="0">
              <a:latin typeface="Candara" panose="020E0502030303020204" pitchFamily="34" charset="0"/>
            </a:endParaRPr>
          </a:p>
          <a:p>
            <a:r>
              <a:rPr lang="en-GB" sz="1600" dirty="0">
                <a:latin typeface="Candara" panose="020E0502030303020204" pitchFamily="34" charset="0"/>
              </a:rPr>
              <a:t>It would be complete, it would mention all of the events below. </a:t>
            </a:r>
          </a:p>
          <a:p>
            <a:pPr marL="285750" indent="-285750">
              <a:buFontTx/>
              <a:buChar char="-"/>
            </a:pPr>
            <a:endParaRPr lang="en-GB" sz="1600" dirty="0">
              <a:latin typeface="Candara" panose="020E0502030303020204" pitchFamily="34" charset="0"/>
            </a:endParaRPr>
          </a:p>
          <a:p>
            <a:pPr marL="285750" indent="-285750">
              <a:buFontTx/>
              <a:buChar char="-"/>
            </a:pPr>
            <a:r>
              <a:rPr lang="en-GB" sz="1600" dirty="0">
                <a:latin typeface="Candara" panose="020E0502030303020204" pitchFamily="34" charset="0"/>
              </a:rPr>
              <a:t>Montgomery Bus Boycott 1955</a:t>
            </a:r>
          </a:p>
          <a:p>
            <a:pPr marL="285750" indent="-285750">
              <a:buFontTx/>
              <a:buChar char="-"/>
            </a:pPr>
            <a:r>
              <a:rPr lang="en-GB" sz="1600" dirty="0">
                <a:latin typeface="Candara" panose="020E0502030303020204" pitchFamily="34" charset="0"/>
              </a:rPr>
              <a:t>Birmingham Campaign 1963</a:t>
            </a:r>
          </a:p>
          <a:p>
            <a:pPr marL="285750" indent="-285750">
              <a:buFontTx/>
              <a:buChar char="-"/>
            </a:pPr>
            <a:r>
              <a:rPr lang="en-GB" sz="1600" dirty="0">
                <a:latin typeface="Candara" panose="020E0502030303020204" pitchFamily="34" charset="0"/>
              </a:rPr>
              <a:t>March on Washington 1963</a:t>
            </a:r>
          </a:p>
          <a:p>
            <a:pPr marL="285750" indent="-285750">
              <a:buFontTx/>
              <a:buChar char="-"/>
            </a:pPr>
            <a:r>
              <a:rPr lang="en-GB" sz="1600" dirty="0">
                <a:latin typeface="Candara" panose="020E0502030303020204" pitchFamily="34" charset="0"/>
              </a:rPr>
              <a:t>Selma 1965</a:t>
            </a:r>
          </a:p>
          <a:p>
            <a:pPr marL="285750" indent="-285750">
              <a:buFontTx/>
              <a:buChar char="-"/>
            </a:pPr>
            <a:endParaRPr lang="en-GB" sz="1600" dirty="0">
              <a:latin typeface="Candara" panose="020E0502030303020204" pitchFamily="34" charset="0"/>
            </a:endParaRPr>
          </a:p>
          <a:p>
            <a:r>
              <a:rPr lang="en-GB" sz="1600" b="1" dirty="0">
                <a:latin typeface="Candara" panose="020E0502030303020204" pitchFamily="34" charset="0"/>
              </a:rPr>
              <a:t>Outcomes</a:t>
            </a:r>
          </a:p>
          <a:p>
            <a:pPr marL="285750" indent="-285750">
              <a:buFontTx/>
              <a:buChar char="-"/>
            </a:pPr>
            <a:r>
              <a:rPr lang="en-GB" sz="1600" dirty="0">
                <a:latin typeface="Candara" panose="020E0502030303020204" pitchFamily="34" charset="0"/>
              </a:rPr>
              <a:t>Civil Rights Act 1964</a:t>
            </a:r>
          </a:p>
          <a:p>
            <a:pPr marL="285750" indent="-285750">
              <a:buFontTx/>
              <a:buChar char="-"/>
            </a:pPr>
            <a:r>
              <a:rPr lang="en-GB" sz="1600" dirty="0">
                <a:latin typeface="Candara" panose="020E0502030303020204" pitchFamily="34" charset="0"/>
              </a:rPr>
              <a:t>Voting rights Act 1965</a:t>
            </a:r>
          </a:p>
          <a:p>
            <a:pPr marL="285750" indent="-285750">
              <a:buFontTx/>
              <a:buChar char="-"/>
            </a:pPr>
            <a:r>
              <a:rPr lang="en-GB" sz="1600" dirty="0">
                <a:latin typeface="Candara" panose="020E0502030303020204" pitchFamily="34" charset="0"/>
              </a:rPr>
              <a:t>Watts Riot</a:t>
            </a:r>
          </a:p>
        </p:txBody>
      </p:sp>
    </p:spTree>
    <p:extLst>
      <p:ext uri="{BB962C8B-B14F-4D97-AF65-F5344CB8AC3E}">
        <p14:creationId xmlns:p14="http://schemas.microsoft.com/office/powerpoint/2010/main" val="1890947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79377"/>
            <a:ext cx="7886700" cy="556894"/>
          </a:xfrm>
        </p:spPr>
        <p:txBody>
          <a:bodyPr>
            <a:noAutofit/>
          </a:bodyPr>
          <a:lstStyle/>
          <a:p>
            <a:r>
              <a:rPr lang="en-GB" sz="3200" dirty="0">
                <a:latin typeface="Candara" panose="020E0502030303020204" pitchFamily="34" charset="0"/>
              </a:rPr>
              <a:t>Representation 1</a:t>
            </a:r>
          </a:p>
        </p:txBody>
      </p:sp>
      <p:sp>
        <p:nvSpPr>
          <p:cNvPr id="3" name="Content Placeholder 2"/>
          <p:cNvSpPr>
            <a:spLocks noGrp="1"/>
          </p:cNvSpPr>
          <p:nvPr>
            <p:ph idx="1"/>
          </p:nvPr>
        </p:nvSpPr>
        <p:spPr>
          <a:xfrm>
            <a:off x="142875" y="636271"/>
            <a:ext cx="8820150" cy="6040754"/>
          </a:xfrm>
        </p:spPr>
        <p:txBody>
          <a:bodyPr>
            <a:normAutofit/>
          </a:bodyPr>
          <a:lstStyle/>
          <a:p>
            <a:pPr marL="0" indent="0" algn="just">
              <a:lnSpc>
                <a:spcPct val="120000"/>
              </a:lnSpc>
              <a:buNone/>
            </a:pPr>
            <a:r>
              <a:rPr lang="en-GB" sz="1200" b="1" dirty="0">
                <a:latin typeface="Candara" panose="020E0502030303020204" pitchFamily="34" charset="0"/>
              </a:rPr>
              <a:t>From Causes and Consequences of the African-American Civil Rights Movement written by Michael Weber and published in 1997.</a:t>
            </a:r>
          </a:p>
          <a:p>
            <a:pPr marL="0" indent="0" algn="just">
              <a:lnSpc>
                <a:spcPct val="120000"/>
              </a:lnSpc>
              <a:buNone/>
            </a:pPr>
            <a:r>
              <a:rPr lang="en-GB" sz="1200" dirty="0">
                <a:latin typeface="Candara" panose="020E0502030303020204" pitchFamily="34" charset="0"/>
              </a:rPr>
              <a:t>The progress of civil rights by means of legal action through the courts was </a:t>
            </a:r>
            <a:r>
              <a:rPr lang="en-GB" sz="1200" dirty="0">
                <a:solidFill>
                  <a:srgbClr val="FF0000"/>
                </a:solidFill>
                <a:latin typeface="Candara" panose="020E0502030303020204" pitchFamily="34" charset="0"/>
              </a:rPr>
              <a:t>frustratingly slow </a:t>
            </a:r>
            <a:r>
              <a:rPr lang="en-GB" sz="1200" dirty="0">
                <a:latin typeface="Candara" panose="020E0502030303020204" pitchFamily="34" charset="0"/>
              </a:rPr>
              <a:t>and </a:t>
            </a:r>
            <a:r>
              <a:rPr lang="en-GB" sz="1200" dirty="0">
                <a:solidFill>
                  <a:srgbClr val="FF0000"/>
                </a:solidFill>
                <a:latin typeface="Candara" panose="020E0502030303020204" pitchFamily="34" charset="0"/>
              </a:rPr>
              <a:t>difficult to implement</a:t>
            </a:r>
            <a:r>
              <a:rPr lang="en-GB" sz="1200" dirty="0">
                <a:latin typeface="Candara" panose="020E0502030303020204" pitchFamily="34" charset="0"/>
              </a:rPr>
              <a:t>. However, the Brown decision encouraged Southern blacks to take more direct action.</a:t>
            </a:r>
          </a:p>
          <a:p>
            <a:pPr marL="0" indent="0" algn="just">
              <a:lnSpc>
                <a:spcPct val="120000"/>
              </a:lnSpc>
              <a:buNone/>
            </a:pPr>
            <a:r>
              <a:rPr lang="en-GB" sz="1200" dirty="0">
                <a:latin typeface="Candara" panose="020E0502030303020204" pitchFamily="34" charset="0"/>
              </a:rPr>
              <a:t>Montgomery was the capital of Alabama and known as the ‘Cradle of the Confederacy’. The city was thoroughly segregated. On 1 December 1955, Rosa Parks, a black seamstress, refused to give up her seat on a bus to a white person. She was arrested and jailed. Montgomery’s black community had long wanted to do something about the segregated bus system. They decided to call on people to stage a boycott.</a:t>
            </a:r>
          </a:p>
          <a:p>
            <a:pPr marL="0" indent="0" algn="just">
              <a:lnSpc>
                <a:spcPct val="120000"/>
              </a:lnSpc>
              <a:buNone/>
            </a:pPr>
            <a:r>
              <a:rPr lang="en-GB" sz="1200" dirty="0">
                <a:latin typeface="Candara" panose="020E0502030303020204" pitchFamily="34" charset="0"/>
              </a:rPr>
              <a:t>The bus boycott lasted a year. Terrorists bombed the homes of King and other black leaders and burnt churches. King urged his followers not to respond in kind. </a:t>
            </a:r>
            <a:r>
              <a:rPr lang="en-GB" sz="1200" b="1" dirty="0">
                <a:solidFill>
                  <a:srgbClr val="0070C0"/>
                </a:solidFill>
                <a:latin typeface="Candara" panose="020E0502030303020204" pitchFamily="34" charset="0"/>
              </a:rPr>
              <a:t>Montgomery’s bus company held out until in November 1956, when the Supreme Court declared the city’s Jim Crow public transport laws unconstitutional.</a:t>
            </a:r>
          </a:p>
          <a:p>
            <a:pPr marL="0" indent="0" algn="just">
              <a:lnSpc>
                <a:spcPct val="120000"/>
              </a:lnSpc>
              <a:buNone/>
            </a:pPr>
            <a:r>
              <a:rPr lang="en-GB" sz="1200" dirty="0">
                <a:latin typeface="Candara" panose="020E0502030303020204" pitchFamily="34" charset="0"/>
              </a:rPr>
              <a:t>King’s non-violent </a:t>
            </a:r>
            <a:r>
              <a:rPr lang="en-GB" sz="1200" dirty="0">
                <a:solidFill>
                  <a:srgbClr val="FF0000"/>
                </a:solidFill>
                <a:latin typeface="Candara" panose="020E0502030303020204" pitchFamily="34" charset="0"/>
              </a:rPr>
              <a:t>example helped inspire the</a:t>
            </a:r>
            <a:r>
              <a:rPr lang="en-GB" sz="1200" dirty="0">
                <a:latin typeface="Candara" panose="020E0502030303020204" pitchFamily="34" charset="0"/>
              </a:rPr>
              <a:t> next important development in the civil rights movement. On I February 1960, four young students sat down at a whites only lunch counter of the Greensboro’s Woolworth store. They were refused service. They repeated this over five days, with more students joining them each time. </a:t>
            </a:r>
            <a:r>
              <a:rPr lang="en-GB" sz="1200" dirty="0">
                <a:solidFill>
                  <a:srgbClr val="FF0000"/>
                </a:solidFill>
                <a:latin typeface="Candara" panose="020E0502030303020204" pitchFamily="34" charset="0"/>
              </a:rPr>
              <a:t>Angry white spectators abused them </a:t>
            </a:r>
            <a:r>
              <a:rPr lang="en-GB" sz="1200" dirty="0">
                <a:latin typeface="Candara" panose="020E0502030303020204" pitchFamily="34" charset="0"/>
              </a:rPr>
              <a:t>with curses, spit and blows. However, as a </a:t>
            </a:r>
            <a:r>
              <a:rPr lang="en-GB" sz="1200" dirty="0">
                <a:solidFill>
                  <a:srgbClr val="FF0000"/>
                </a:solidFill>
                <a:latin typeface="Candara" panose="020E0502030303020204" pitchFamily="34" charset="0"/>
              </a:rPr>
              <a:t>result of their peaceful protest restaurants in the South were desegregated</a:t>
            </a:r>
            <a:r>
              <a:rPr lang="en-GB" sz="1200" b="1" dirty="0">
                <a:solidFill>
                  <a:srgbClr val="0070C0"/>
                </a:solidFill>
                <a:latin typeface="Candara" panose="020E0502030303020204" pitchFamily="34" charset="0"/>
              </a:rPr>
              <a:t> within six months. The Greensboro</a:t>
            </a:r>
            <a:r>
              <a:rPr lang="en-GB" sz="1200" dirty="0">
                <a:latin typeface="Candara" panose="020E0502030303020204" pitchFamily="34" charset="0"/>
              </a:rPr>
              <a:t> </a:t>
            </a:r>
            <a:r>
              <a:rPr lang="en-GB" sz="1200" b="1" dirty="0">
                <a:solidFill>
                  <a:srgbClr val="0070C0"/>
                </a:solidFill>
                <a:latin typeface="Candara" panose="020E0502030303020204" pitchFamily="34" charset="0"/>
              </a:rPr>
              <a:t>sit-in </a:t>
            </a:r>
            <a:r>
              <a:rPr lang="en-GB" sz="1200" dirty="0">
                <a:solidFill>
                  <a:srgbClr val="FF0000"/>
                </a:solidFill>
                <a:latin typeface="Candara" panose="020E0502030303020204" pitchFamily="34" charset="0"/>
              </a:rPr>
              <a:t>electrified idealistic </a:t>
            </a:r>
            <a:r>
              <a:rPr lang="en-GB" sz="1200" b="1" dirty="0">
                <a:solidFill>
                  <a:srgbClr val="0070C0"/>
                </a:solidFill>
                <a:latin typeface="Candara" panose="020E0502030303020204" pitchFamily="34" charset="0"/>
              </a:rPr>
              <a:t>people all over America.</a:t>
            </a:r>
          </a:p>
          <a:p>
            <a:pPr marL="0" indent="0" algn="just">
              <a:lnSpc>
                <a:spcPct val="120000"/>
              </a:lnSpc>
              <a:buNone/>
            </a:pPr>
            <a:r>
              <a:rPr lang="en-GB" sz="1200" dirty="0">
                <a:latin typeface="Candara" panose="020E0502030303020204" pitchFamily="34" charset="0"/>
              </a:rPr>
              <a:t>‘Freedom Rides’ organised by CORE to integrate inter-state bus facilities began in May 1961. Protestors rode buses through the South and refused to use segregated rest rooms and restaurants in the terminals. In many places, mobs of whites awaited them. Finally, in September, the Inter-state Commerce Commission ordered an end to segregation on all interstate buses and trains.</a:t>
            </a:r>
          </a:p>
          <a:p>
            <a:pPr marL="0" indent="0" algn="just">
              <a:lnSpc>
                <a:spcPct val="120000"/>
              </a:lnSpc>
              <a:buNone/>
            </a:pPr>
            <a:r>
              <a:rPr lang="en-GB" sz="1200" dirty="0">
                <a:latin typeface="Candara" panose="020E0502030303020204" pitchFamily="34" charset="0"/>
              </a:rPr>
              <a:t>Peaceful protests in Birmingham, arranged by King and SCLC included sit-ins and marches. The city’s brutal police commissioner, Eugene ‘Bull’ Connor used police dogs and fire hoses against the demonstrators. The </a:t>
            </a:r>
            <a:r>
              <a:rPr lang="en-GB" sz="1200" dirty="0">
                <a:solidFill>
                  <a:srgbClr val="FF0000"/>
                </a:solidFill>
                <a:latin typeface="Candara" panose="020E0502030303020204" pitchFamily="34" charset="0"/>
              </a:rPr>
              <a:t>national outrage</a:t>
            </a:r>
            <a:r>
              <a:rPr lang="en-GB" sz="1200" dirty="0">
                <a:latin typeface="Candara" panose="020E0502030303020204" pitchFamily="34" charset="0"/>
              </a:rPr>
              <a:t>, as these images filled the news media, </a:t>
            </a:r>
            <a:r>
              <a:rPr lang="en-GB" sz="1200" dirty="0">
                <a:solidFill>
                  <a:srgbClr val="FF0000"/>
                </a:solidFill>
                <a:latin typeface="Candara" panose="020E0502030303020204" pitchFamily="34" charset="0"/>
              </a:rPr>
              <a:t>pressured the city’s leaders into a comprehensive </a:t>
            </a:r>
            <a:r>
              <a:rPr lang="en-GB" sz="1200" b="1" dirty="0">
                <a:solidFill>
                  <a:srgbClr val="0070C0"/>
                </a:solidFill>
                <a:latin typeface="Candara" panose="020E0502030303020204" pitchFamily="34" charset="0"/>
              </a:rPr>
              <a:t>agreement to desegregate parks, libraries, and other facilities.</a:t>
            </a:r>
          </a:p>
          <a:p>
            <a:pPr marL="0" indent="0" algn="just">
              <a:lnSpc>
                <a:spcPct val="120000"/>
              </a:lnSpc>
              <a:buNone/>
            </a:pPr>
            <a:r>
              <a:rPr lang="en-GB" sz="1200" dirty="0">
                <a:latin typeface="Candara" panose="020E0502030303020204" pitchFamily="34" charset="0"/>
              </a:rPr>
              <a:t>Hundreds of other civil rights demonstrations took place throughout the nation. </a:t>
            </a:r>
            <a:r>
              <a:rPr lang="en-GB" sz="1200" dirty="0">
                <a:solidFill>
                  <a:srgbClr val="FF0000"/>
                </a:solidFill>
                <a:latin typeface="Candara" panose="020E0502030303020204" pitchFamily="34" charset="0"/>
              </a:rPr>
              <a:t>The events of spring 1963 marked a landmark for America on civil rights.</a:t>
            </a:r>
          </a:p>
        </p:txBody>
      </p:sp>
    </p:spTree>
    <p:extLst>
      <p:ext uri="{BB962C8B-B14F-4D97-AF65-F5344CB8AC3E}">
        <p14:creationId xmlns:p14="http://schemas.microsoft.com/office/powerpoint/2010/main" val="512409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98426"/>
            <a:ext cx="7886700" cy="558799"/>
          </a:xfrm>
        </p:spPr>
        <p:txBody>
          <a:bodyPr>
            <a:normAutofit fontScale="90000"/>
          </a:bodyPr>
          <a:lstStyle/>
          <a:p>
            <a:r>
              <a:rPr lang="en-GB" sz="4000" dirty="0">
                <a:latin typeface="Candara" panose="020E0502030303020204" pitchFamily="34" charset="0"/>
              </a:rPr>
              <a:t>Representation 2</a:t>
            </a:r>
          </a:p>
        </p:txBody>
      </p:sp>
      <p:sp>
        <p:nvSpPr>
          <p:cNvPr id="3" name="Content Placeholder 2"/>
          <p:cNvSpPr>
            <a:spLocks noGrp="1"/>
          </p:cNvSpPr>
          <p:nvPr>
            <p:ph idx="1"/>
          </p:nvPr>
        </p:nvSpPr>
        <p:spPr>
          <a:xfrm>
            <a:off x="114300" y="657225"/>
            <a:ext cx="8877300" cy="6019800"/>
          </a:xfrm>
        </p:spPr>
        <p:txBody>
          <a:bodyPr>
            <a:noAutofit/>
          </a:bodyPr>
          <a:lstStyle/>
          <a:p>
            <a:pPr marL="0" indent="0" algn="just">
              <a:lnSpc>
                <a:spcPct val="120000"/>
              </a:lnSpc>
              <a:buNone/>
            </a:pPr>
            <a:r>
              <a:rPr lang="en-GB" sz="1200" b="1" dirty="0">
                <a:latin typeface="Candara" panose="020E0502030303020204" pitchFamily="34" charset="0"/>
              </a:rPr>
              <a:t>From Civil Rights Movement: Black Power Era published on the </a:t>
            </a:r>
            <a:r>
              <a:rPr lang="en-GB" sz="1200" b="1" dirty="0" err="1">
                <a:latin typeface="Candara" panose="020E0502030303020204" pitchFamily="34" charset="0"/>
              </a:rPr>
              <a:t>Shmoop</a:t>
            </a:r>
            <a:r>
              <a:rPr lang="en-GB" sz="1200" b="1" dirty="0">
                <a:latin typeface="Candara" panose="020E0502030303020204" pitchFamily="34" charset="0"/>
              </a:rPr>
              <a:t> website in 2015. </a:t>
            </a:r>
            <a:r>
              <a:rPr lang="en-GB" sz="1200" b="1" dirty="0" err="1">
                <a:latin typeface="Candara" panose="020E0502030303020204" pitchFamily="34" charset="0"/>
              </a:rPr>
              <a:t>Shmoop</a:t>
            </a:r>
            <a:r>
              <a:rPr lang="en-GB" sz="1200" b="1" dirty="0">
                <a:latin typeface="Candara" panose="020E0502030303020204" pitchFamily="34" charset="0"/>
              </a:rPr>
              <a:t> is a digital publishing company that </a:t>
            </a:r>
            <a:r>
              <a:rPr lang="en-GB" sz="1200" b="1" dirty="0">
                <a:solidFill>
                  <a:srgbClr val="FF0000"/>
                </a:solidFill>
                <a:latin typeface="Candara" panose="020E0502030303020204" pitchFamily="34" charset="0"/>
              </a:rPr>
              <a:t>states it ‘has a point of view’.</a:t>
            </a:r>
          </a:p>
          <a:p>
            <a:pPr marL="0" indent="0" algn="just">
              <a:lnSpc>
                <a:spcPct val="120000"/>
              </a:lnSpc>
              <a:buNone/>
            </a:pPr>
            <a:r>
              <a:rPr lang="en-GB" sz="1200" dirty="0">
                <a:latin typeface="Candara" panose="020E0502030303020204" pitchFamily="34" charset="0"/>
              </a:rPr>
              <a:t>The impressive March on Washington in the summer of 1963 has been remembered as one of the great successes of the Civil Rights Movement, a glorious high point in which a quarter of a million people, black and white, gathered in the nation’s capital to demonstrate for ‘freedom now.’ But for many African-Americans, especially those living in inner-city ghettos, who discovered that non-violent boycotts and sit-ins</a:t>
            </a:r>
            <a:r>
              <a:rPr lang="en-GB" sz="1200" dirty="0">
                <a:solidFill>
                  <a:srgbClr val="FF0000"/>
                </a:solidFill>
                <a:latin typeface="Candara" panose="020E0502030303020204" pitchFamily="34" charset="0"/>
              </a:rPr>
              <a:t> did little to alter their daily lives</a:t>
            </a:r>
            <a:r>
              <a:rPr lang="en-GB" sz="1200" dirty="0">
                <a:latin typeface="Candara" panose="020E0502030303020204" pitchFamily="34" charset="0"/>
              </a:rPr>
              <a:t>, the great march of 1963 marked only the first stage of a new, more radical phase of the Civil Rights Movement.</a:t>
            </a:r>
          </a:p>
          <a:p>
            <a:pPr marL="0" indent="0" algn="just">
              <a:lnSpc>
                <a:spcPct val="120000"/>
              </a:lnSpc>
              <a:buNone/>
            </a:pPr>
            <a:r>
              <a:rPr lang="en-GB" sz="1200" dirty="0">
                <a:latin typeface="Candara" panose="020E0502030303020204" pitchFamily="34" charset="0"/>
              </a:rPr>
              <a:t>By the early 1960s, the Civil Rights Movement had achieved several major goals. Under the direction of inspiring leaders such as A. Philip Randolph, Martin Luther King, Jr., Medgar Evers, and Ella Baker, </a:t>
            </a:r>
            <a:r>
              <a:rPr lang="en-GB" sz="1200" b="1" dirty="0">
                <a:solidFill>
                  <a:srgbClr val="0070C0"/>
                </a:solidFill>
                <a:latin typeface="Candara" panose="020E0502030303020204" pitchFamily="34" charset="0"/>
              </a:rPr>
              <a:t>non-violent protest demonstrations had forced many southern officials, white proprietors and citizens to accept integration</a:t>
            </a:r>
            <a:r>
              <a:rPr lang="en-GB" sz="1200" dirty="0">
                <a:latin typeface="Candara" panose="020E0502030303020204" pitchFamily="34" charset="0"/>
              </a:rPr>
              <a:t>. </a:t>
            </a:r>
            <a:r>
              <a:rPr lang="en-GB" sz="1200" b="1" dirty="0">
                <a:latin typeface="Candara" panose="020E0502030303020204" pitchFamily="34" charset="0"/>
              </a:rPr>
              <a:t>Legal battles in favour of desegregation in schools and in public transportation had been won. </a:t>
            </a:r>
            <a:r>
              <a:rPr lang="en-GB" sz="1200" dirty="0">
                <a:latin typeface="Candara" panose="020E0502030303020204" pitchFamily="34" charset="0"/>
              </a:rPr>
              <a:t>National media coverage of violence, even murder, directed toward blacks outraged the American public.</a:t>
            </a:r>
          </a:p>
          <a:p>
            <a:pPr marL="0" indent="0" algn="just">
              <a:lnSpc>
                <a:spcPct val="120000"/>
              </a:lnSpc>
              <a:buNone/>
            </a:pPr>
            <a:r>
              <a:rPr lang="en-GB" sz="1200" dirty="0">
                <a:latin typeface="Candara" panose="020E0502030303020204" pitchFamily="34" charset="0"/>
              </a:rPr>
              <a:t>The </a:t>
            </a:r>
            <a:r>
              <a:rPr lang="en-GB" sz="1200" b="1" dirty="0">
                <a:solidFill>
                  <a:srgbClr val="0070C0"/>
                </a:solidFill>
                <a:latin typeface="Candara" panose="020E0502030303020204" pitchFamily="34" charset="0"/>
              </a:rPr>
              <a:t>non-violent protest movement and the support it gained helped bring in a wave of revolutionary federal reforms</a:t>
            </a:r>
            <a:r>
              <a:rPr lang="en-GB" sz="1200" dirty="0">
                <a:latin typeface="Candara" panose="020E0502030303020204" pitchFamily="34" charset="0"/>
              </a:rPr>
              <a:t>, including two major acts. The first was the Civil Rights Act (1964) which outlawed segregation and required equal employment opportunity for people of all races. The second was the Voting Rights Act (1965) which prohibited all forms of discrimination at the polls.</a:t>
            </a:r>
          </a:p>
          <a:p>
            <a:pPr marL="0" indent="0" algn="just">
              <a:lnSpc>
                <a:spcPct val="120000"/>
              </a:lnSpc>
              <a:buNone/>
            </a:pPr>
            <a:r>
              <a:rPr lang="en-GB" sz="1200" b="1" dirty="0">
                <a:solidFill>
                  <a:srgbClr val="0070C0"/>
                </a:solidFill>
                <a:latin typeface="Candara" panose="020E0502030303020204" pitchFamily="34" charset="0"/>
              </a:rPr>
              <a:t>However, just five days after President Lyndon B. Johnson signed the Voting Rights Act, the Watts Riots took place. This was a six-day uprising in the largely-black Watts neighbourhood in Los Angeles - a major riot in a California city</a:t>
            </a:r>
            <a:r>
              <a:rPr lang="en-GB" sz="1200" dirty="0">
                <a:latin typeface="Candara" panose="020E0502030303020204" pitchFamily="34" charset="0"/>
              </a:rPr>
              <a:t> that left at least 34 people dead, 1,000 people injured, and more than 4,000 citizens arrested.</a:t>
            </a:r>
          </a:p>
          <a:p>
            <a:pPr marL="0" indent="0" algn="just">
              <a:lnSpc>
                <a:spcPct val="120000"/>
              </a:lnSpc>
              <a:buNone/>
            </a:pPr>
            <a:r>
              <a:rPr lang="en-GB" sz="1200" dirty="0">
                <a:latin typeface="Candara" panose="020E0502030303020204" pitchFamily="34" charset="0"/>
              </a:rPr>
              <a:t>The Watts Riots were surprising, not because they happened, </a:t>
            </a:r>
            <a:r>
              <a:rPr lang="en-GB" sz="1200" dirty="0">
                <a:solidFill>
                  <a:srgbClr val="FF0000"/>
                </a:solidFill>
                <a:latin typeface="Candara" panose="020E0502030303020204" pitchFamily="34" charset="0"/>
              </a:rPr>
              <a:t>but because they hadn’t happened much, much sooner</a:t>
            </a:r>
            <a:r>
              <a:rPr lang="en-GB" sz="1200" dirty="0">
                <a:latin typeface="Candara" panose="020E0502030303020204" pitchFamily="34" charset="0"/>
              </a:rPr>
              <a:t>. The violence in Watts revealed frustrations brewing in black communities, especially in inner-city communities in the North and the West. In these areas housing and employment discrimination, ‘white flight’ from inner-city areas and racial bigotry kept people living in poverty.</a:t>
            </a:r>
          </a:p>
          <a:p>
            <a:pPr marL="0" indent="0" algn="just">
              <a:lnSpc>
                <a:spcPct val="120000"/>
              </a:lnSpc>
              <a:buNone/>
            </a:pPr>
            <a:r>
              <a:rPr lang="en-GB" sz="1200" b="1" dirty="0">
                <a:solidFill>
                  <a:srgbClr val="0070C0"/>
                </a:solidFill>
                <a:latin typeface="Candara" panose="020E0502030303020204" pitchFamily="34" charset="0"/>
              </a:rPr>
              <a:t>Clearly, the 1963 March on Washington hadn’t proved that the nation, white and black, had at last come together in peace, </a:t>
            </a:r>
            <a:r>
              <a:rPr lang="en-GB" sz="1200" dirty="0">
                <a:solidFill>
                  <a:srgbClr val="FF0000"/>
                </a:solidFill>
                <a:latin typeface="Candara" panose="020E0502030303020204" pitchFamily="34" charset="0"/>
              </a:rPr>
              <a:t>with respect and love for one another. Nor had Johnson’s reforms proved that equality had been won. In fact, for many African-Americans, equality, especially economic equality, seemed increasingly unattainable.</a:t>
            </a:r>
          </a:p>
          <a:p>
            <a:pPr algn="just">
              <a:lnSpc>
                <a:spcPct val="120000"/>
              </a:lnSpc>
            </a:pPr>
            <a:endParaRPr lang="en-GB" sz="1200" dirty="0">
              <a:latin typeface="Candara" panose="020E0502030303020204" pitchFamily="34" charset="0"/>
            </a:endParaRPr>
          </a:p>
        </p:txBody>
      </p:sp>
    </p:spTree>
    <p:extLst>
      <p:ext uri="{BB962C8B-B14F-4D97-AF65-F5344CB8AC3E}">
        <p14:creationId xmlns:p14="http://schemas.microsoft.com/office/powerpoint/2010/main" val="3405038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5663" t="32570" r="51094" b="19722"/>
          <a:stretch/>
        </p:blipFill>
        <p:spPr>
          <a:xfrm>
            <a:off x="123824" y="161924"/>
            <a:ext cx="8829676" cy="6543676"/>
          </a:xfrm>
          <a:prstGeom prst="rect">
            <a:avLst/>
          </a:prstGeom>
        </p:spPr>
      </p:pic>
    </p:spTree>
    <p:extLst>
      <p:ext uri="{BB962C8B-B14F-4D97-AF65-F5344CB8AC3E}">
        <p14:creationId xmlns:p14="http://schemas.microsoft.com/office/powerpoint/2010/main" val="170896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a:ln>
            <a:solidFill>
              <a:schemeClr val="tx1"/>
            </a:solidFill>
          </a:ln>
        </p:spPr>
        <p:txBody>
          <a:bodyPr>
            <a:normAutofit/>
          </a:bodyPr>
          <a:lstStyle/>
          <a:p>
            <a:r>
              <a:rPr lang="en-GB" b="1" dirty="0">
                <a:latin typeface="Candara" panose="020E0502030303020204" pitchFamily="34" charset="0"/>
              </a:rPr>
              <a:t>Your Question.</a:t>
            </a:r>
          </a:p>
        </p:txBody>
      </p:sp>
      <p:sp>
        <p:nvSpPr>
          <p:cNvPr id="3" name="Content Placeholder 2"/>
          <p:cNvSpPr>
            <a:spLocks noGrp="1"/>
          </p:cNvSpPr>
          <p:nvPr>
            <p:ph idx="1"/>
          </p:nvPr>
        </p:nvSpPr>
        <p:spPr>
          <a:solidFill>
            <a:schemeClr val="accent1">
              <a:lumMod val="20000"/>
              <a:lumOff val="80000"/>
            </a:schemeClr>
          </a:solidFill>
          <a:ln>
            <a:solidFill>
              <a:schemeClr val="tx1"/>
            </a:solidFill>
          </a:ln>
        </p:spPr>
        <p:txBody>
          <a:bodyPr/>
          <a:lstStyle/>
          <a:p>
            <a:pPr marL="0" indent="0">
              <a:buNone/>
            </a:pPr>
            <a:r>
              <a:rPr lang="en-GB" dirty="0">
                <a:latin typeface="Candara" panose="020E0502030303020204" pitchFamily="34" charset="0"/>
              </a:rPr>
              <a:t>Analyse the representations and choose the one which you think is the </a:t>
            </a:r>
            <a:r>
              <a:rPr lang="en-GB" b="1" dirty="0">
                <a:solidFill>
                  <a:srgbClr val="FF0000"/>
                </a:solidFill>
                <a:latin typeface="Candara" panose="020E0502030303020204" pitchFamily="34" charset="0"/>
              </a:rPr>
              <a:t>best</a:t>
            </a:r>
            <a:r>
              <a:rPr lang="en-GB" dirty="0">
                <a:latin typeface="Candara" panose="020E0502030303020204" pitchFamily="34" charset="0"/>
              </a:rPr>
              <a:t> representation of the </a:t>
            </a:r>
            <a:r>
              <a:rPr lang="en-GB" b="1" dirty="0">
                <a:solidFill>
                  <a:srgbClr val="FF0000"/>
                </a:solidFill>
                <a:latin typeface="Candara" panose="020E0502030303020204" pitchFamily="34" charset="0"/>
              </a:rPr>
              <a:t>results</a:t>
            </a:r>
            <a:r>
              <a:rPr lang="en-GB" dirty="0">
                <a:latin typeface="Candara" panose="020E0502030303020204" pitchFamily="34" charset="0"/>
              </a:rPr>
              <a:t> that peaceful protest secured for civil rights in the USA.</a:t>
            </a:r>
          </a:p>
          <a:p>
            <a:endParaRPr lang="en-GB" dirty="0">
              <a:latin typeface="Candara" panose="020E0502030303020204" pitchFamily="34" charset="0"/>
            </a:endParaRPr>
          </a:p>
          <a:p>
            <a:pPr marL="0" indent="0">
              <a:buNone/>
            </a:pPr>
            <a:r>
              <a:rPr lang="en-GB" b="1" dirty="0">
                <a:solidFill>
                  <a:schemeClr val="accent2">
                    <a:lumMod val="75000"/>
                  </a:schemeClr>
                </a:solidFill>
                <a:latin typeface="Candara" panose="020E0502030303020204" pitchFamily="34" charset="0"/>
              </a:rPr>
              <a:t>Explain</a:t>
            </a:r>
            <a:r>
              <a:rPr lang="en-GB" b="1" dirty="0">
                <a:latin typeface="Candara" panose="020E0502030303020204" pitchFamily="34" charset="0"/>
              </a:rPr>
              <a:t> your choice, using all </a:t>
            </a:r>
            <a:r>
              <a:rPr lang="en-GB" b="1" dirty="0">
                <a:solidFill>
                  <a:schemeClr val="accent2">
                    <a:lumMod val="75000"/>
                  </a:schemeClr>
                </a:solidFill>
                <a:latin typeface="Candara" panose="020E0502030303020204" pitchFamily="34" charset="0"/>
              </a:rPr>
              <a:t>three</a:t>
            </a:r>
            <a:r>
              <a:rPr lang="en-GB" b="1" dirty="0">
                <a:latin typeface="Candara" panose="020E0502030303020204" pitchFamily="34" charset="0"/>
              </a:rPr>
              <a:t> representations and your own knowledge.</a:t>
            </a:r>
          </a:p>
        </p:txBody>
      </p:sp>
    </p:spTree>
    <p:extLst>
      <p:ext uri="{BB962C8B-B14F-4D97-AF65-F5344CB8AC3E}">
        <p14:creationId xmlns:p14="http://schemas.microsoft.com/office/powerpoint/2010/main" val="64495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solidFill>
              <a:schemeClr val="tx1"/>
            </a:solidFill>
          </a:ln>
        </p:spPr>
        <p:txBody>
          <a:bodyPr/>
          <a:lstStyle/>
          <a:p>
            <a:r>
              <a:rPr lang="en-GB" dirty="0">
                <a:latin typeface="Candara" panose="020E0502030303020204" pitchFamily="34" charset="0"/>
              </a:rPr>
              <a:t>What would the perfect source contain? </a:t>
            </a:r>
          </a:p>
        </p:txBody>
      </p:sp>
      <p:sp>
        <p:nvSpPr>
          <p:cNvPr id="3" name="Content Placeholder 2"/>
          <p:cNvSpPr>
            <a:spLocks noGrp="1"/>
          </p:cNvSpPr>
          <p:nvPr>
            <p:ph idx="1"/>
          </p:nvPr>
        </p:nvSpPr>
        <p:spPr>
          <a:xfrm>
            <a:off x="628650" y="1825625"/>
            <a:ext cx="7886700" cy="976190"/>
          </a:xfrm>
          <a:solidFill>
            <a:schemeClr val="accent4">
              <a:lumMod val="40000"/>
              <a:lumOff val="60000"/>
            </a:schemeClr>
          </a:solidFill>
          <a:ln>
            <a:solidFill>
              <a:schemeClr val="tx1"/>
            </a:solidFill>
          </a:ln>
        </p:spPr>
        <p:txBody>
          <a:bodyPr/>
          <a:lstStyle/>
          <a:p>
            <a:pPr marL="0" indent="0">
              <a:buNone/>
            </a:pPr>
            <a:r>
              <a:rPr lang="en-GB" dirty="0">
                <a:latin typeface="Candara" panose="020E0502030303020204" pitchFamily="34" charset="0"/>
              </a:rPr>
              <a:t>What did peaceful protest achieve for the civil rights in the USA?</a:t>
            </a:r>
          </a:p>
          <a:p>
            <a:endParaRPr lang="en-GB" dirty="0"/>
          </a:p>
        </p:txBody>
      </p:sp>
      <p:sp>
        <p:nvSpPr>
          <p:cNvPr id="4" name="TextBox 3"/>
          <p:cNvSpPr txBox="1"/>
          <p:nvPr/>
        </p:nvSpPr>
        <p:spPr>
          <a:xfrm>
            <a:off x="628651" y="2914650"/>
            <a:ext cx="7886700" cy="2585323"/>
          </a:xfrm>
          <a:prstGeom prst="rect">
            <a:avLst/>
          </a:prstGeom>
          <a:noFill/>
        </p:spPr>
        <p:txBody>
          <a:bodyPr wrap="square" rtlCol="0">
            <a:spAutoFit/>
          </a:bodyPr>
          <a:lstStyle/>
          <a:p>
            <a:pPr marL="285750" indent="-285750">
              <a:buFontTx/>
              <a:buChar char="-"/>
            </a:pPr>
            <a:r>
              <a:rPr lang="en-GB" dirty="0"/>
              <a:t>Montgomery Bus Boycott 1955</a:t>
            </a:r>
          </a:p>
          <a:p>
            <a:pPr marL="285750" indent="-285750">
              <a:buFontTx/>
              <a:buChar char="-"/>
            </a:pPr>
            <a:r>
              <a:rPr lang="en-GB" dirty="0"/>
              <a:t>Birmingham Campaign 1963</a:t>
            </a:r>
          </a:p>
          <a:p>
            <a:pPr marL="285750" indent="-285750">
              <a:buFontTx/>
              <a:buChar char="-"/>
            </a:pPr>
            <a:r>
              <a:rPr lang="en-GB" dirty="0"/>
              <a:t>March on Washington 1963</a:t>
            </a:r>
          </a:p>
          <a:p>
            <a:pPr marL="285750" indent="-285750">
              <a:buFontTx/>
              <a:buChar char="-"/>
            </a:pPr>
            <a:r>
              <a:rPr lang="en-GB" dirty="0"/>
              <a:t>Selma 1965</a:t>
            </a:r>
          </a:p>
          <a:p>
            <a:pPr marL="285750" indent="-285750">
              <a:buFontTx/>
              <a:buChar char="-"/>
            </a:pPr>
            <a:endParaRPr lang="en-GB" dirty="0"/>
          </a:p>
          <a:p>
            <a:r>
              <a:rPr lang="en-GB" b="1" dirty="0"/>
              <a:t>Outcomes</a:t>
            </a:r>
          </a:p>
          <a:p>
            <a:pPr marL="285750" indent="-285750">
              <a:buFontTx/>
              <a:buChar char="-"/>
            </a:pPr>
            <a:r>
              <a:rPr lang="en-GB" dirty="0"/>
              <a:t>Civil Rights Act 1964</a:t>
            </a:r>
          </a:p>
          <a:p>
            <a:pPr marL="285750" indent="-285750">
              <a:buFontTx/>
              <a:buChar char="-"/>
            </a:pPr>
            <a:r>
              <a:rPr lang="en-GB" dirty="0"/>
              <a:t>Voting rights Act 1965</a:t>
            </a:r>
          </a:p>
          <a:p>
            <a:pPr marL="285750" indent="-285750">
              <a:buFontTx/>
              <a:buChar char="-"/>
            </a:pPr>
            <a:r>
              <a:rPr lang="en-GB" dirty="0"/>
              <a:t>Watts Riot</a:t>
            </a:r>
          </a:p>
        </p:txBody>
      </p:sp>
    </p:spTree>
    <p:extLst>
      <p:ext uri="{BB962C8B-B14F-4D97-AF65-F5344CB8AC3E}">
        <p14:creationId xmlns:p14="http://schemas.microsoft.com/office/powerpoint/2010/main" val="178508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GB" dirty="0">
                <a:latin typeface="Candara" panose="020E0502030303020204" pitchFamily="34" charset="0"/>
              </a:rPr>
              <a:t>In a Black neighbourhood of Los Angeles a scuffle between two white policemen and a black motorist (suspected of being drunk) a riot erupted. A large riot erupted over a 50 mile area of LA. They looted stores, torched building and firing on white police and firefighters. Order was restored by the National Guard on the 16</a:t>
            </a:r>
            <a:r>
              <a:rPr lang="en-GB" baseline="30000" dirty="0">
                <a:latin typeface="Candara" panose="020E0502030303020204" pitchFamily="34" charset="0"/>
              </a:rPr>
              <a:t>th</a:t>
            </a:r>
            <a:r>
              <a:rPr lang="en-GB" dirty="0">
                <a:latin typeface="Candara" panose="020E0502030303020204" pitchFamily="34" charset="0"/>
              </a:rPr>
              <a:t> Aug.</a:t>
            </a:r>
          </a:p>
          <a:p>
            <a:pPr algn="just"/>
            <a:r>
              <a:rPr lang="en-GB" b="1" dirty="0">
                <a:solidFill>
                  <a:srgbClr val="0070C0"/>
                </a:solidFill>
                <a:latin typeface="Candara" panose="020E0502030303020204" pitchFamily="34" charset="0"/>
              </a:rPr>
              <a:t>The five days of violence left 34 dead, 1,032 injured, nearly 4,000 arrested, and $40 million worth of property destroyed. The Watts riot was the worst urban riot in 20 years and foreshadowed the many rebellions to occur in ensuing years in Detroit, Newark, and other American cities.</a:t>
            </a:r>
          </a:p>
        </p:txBody>
      </p:sp>
      <p:sp>
        <p:nvSpPr>
          <p:cNvPr id="5" name="Title 1"/>
          <p:cNvSpPr txBox="1">
            <a:spLocks/>
          </p:cNvSpPr>
          <p:nvPr/>
        </p:nvSpPr>
        <p:spPr>
          <a:xfrm>
            <a:off x="628650" y="390778"/>
            <a:ext cx="7886700" cy="1325563"/>
          </a:xfrm>
          <a:prstGeom prst="rect">
            <a:avLst/>
          </a:prstGeom>
          <a:solidFill>
            <a:schemeClr val="accent1">
              <a:lumMod val="40000"/>
              <a:lumOff val="60000"/>
            </a:schemeClr>
          </a:solidFill>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Candara" panose="020E0502030303020204" pitchFamily="34" charset="0"/>
              </a:rPr>
              <a:t>What was the Watts Riot? </a:t>
            </a:r>
          </a:p>
        </p:txBody>
      </p:sp>
    </p:spTree>
    <p:extLst>
      <p:ext uri="{BB962C8B-B14F-4D97-AF65-F5344CB8AC3E}">
        <p14:creationId xmlns:p14="http://schemas.microsoft.com/office/powerpoint/2010/main" val="160889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757014284"/>
              </p:ext>
            </p:extLst>
          </p:nvPr>
        </p:nvGraphicFramePr>
        <p:xfrm>
          <a:off x="1" y="548680"/>
          <a:ext cx="9144001" cy="6001542"/>
        </p:xfrm>
        <a:graphic>
          <a:graphicData uri="http://schemas.openxmlformats.org/drawingml/2006/table">
            <a:tbl>
              <a:tblPr firstRow="1" bandRow="1">
                <a:tableStyleId>{5940675A-B579-460E-94D1-54222C63F5DA}</a:tableStyleId>
              </a:tblPr>
              <a:tblGrid>
                <a:gridCol w="1403650"/>
                <a:gridCol w="2592288"/>
                <a:gridCol w="2862063"/>
                <a:gridCol w="2286000"/>
              </a:tblGrid>
              <a:tr h="378357">
                <a:tc>
                  <a:txBody>
                    <a:bodyPr/>
                    <a:lstStyle/>
                    <a:p>
                      <a:r>
                        <a:rPr lang="en-GB" dirty="0" smtClean="0"/>
                        <a:t>Criteria</a:t>
                      </a:r>
                      <a:endParaRPr lang="en-GB" dirty="0"/>
                    </a:p>
                  </a:txBody>
                  <a:tcPr/>
                </a:tc>
                <a:tc>
                  <a:txBody>
                    <a:bodyPr/>
                    <a:lstStyle/>
                    <a:p>
                      <a:r>
                        <a:rPr lang="en-GB" dirty="0" smtClean="0"/>
                        <a:t>Representation 1 </a:t>
                      </a:r>
                      <a:endParaRPr lang="en-GB" dirty="0"/>
                    </a:p>
                  </a:txBody>
                  <a:tcPr/>
                </a:tc>
                <a:tc>
                  <a:txBody>
                    <a:bodyPr/>
                    <a:lstStyle/>
                    <a:p>
                      <a:r>
                        <a:rPr lang="en-GB" dirty="0" smtClean="0"/>
                        <a:t>Representation 2</a:t>
                      </a:r>
                    </a:p>
                  </a:txBody>
                  <a:tcPr/>
                </a:tc>
                <a:tc>
                  <a:txBody>
                    <a:bodyPr/>
                    <a:lstStyle/>
                    <a:p>
                      <a:r>
                        <a:rPr lang="en-GB" dirty="0" smtClean="0"/>
                        <a:t>Representation 3</a:t>
                      </a:r>
                    </a:p>
                  </a:txBody>
                  <a:tcPr/>
                </a:tc>
              </a:tr>
              <a:tr h="1195071">
                <a:tc>
                  <a:txBody>
                    <a:bodyPr/>
                    <a:lstStyle/>
                    <a:p>
                      <a:r>
                        <a:rPr lang="en-GB" sz="1400" b="1" dirty="0" smtClean="0"/>
                        <a:t>A</a:t>
                      </a:r>
                      <a:r>
                        <a:rPr lang="en-GB" sz="1400" dirty="0" smtClean="0"/>
                        <a:t>ccurate? </a:t>
                      </a:r>
                    </a:p>
                    <a:p>
                      <a:r>
                        <a:rPr lang="en-GB" sz="1100" dirty="0" smtClean="0"/>
                        <a:t>Is it correct?</a:t>
                      </a:r>
                    </a:p>
                    <a:p>
                      <a:r>
                        <a:rPr lang="en-GB" sz="1100" dirty="0" smtClean="0"/>
                        <a:t>Can  you prove this with your own knowledge?</a:t>
                      </a:r>
                    </a:p>
                  </a:txBody>
                  <a:tcPr/>
                </a:tc>
                <a:tc>
                  <a:txBody>
                    <a:bodyPr/>
                    <a:lstStyle/>
                    <a:p>
                      <a:endParaRPr lang="en-GB" dirty="0"/>
                    </a:p>
                  </a:txBody>
                  <a:tcPr/>
                </a:tc>
                <a:tc>
                  <a:txBody>
                    <a:bodyPr/>
                    <a:lstStyle/>
                    <a:p>
                      <a:endParaRPr lang="en-GB" dirty="0"/>
                    </a:p>
                  </a:txBody>
                  <a:tcPr/>
                </a:tc>
                <a:tc>
                  <a:txBody>
                    <a:bodyPr/>
                    <a:lstStyle/>
                    <a:p>
                      <a:endParaRPr lang="en-GB" dirty="0"/>
                    </a:p>
                  </a:txBody>
                  <a:tcPr/>
                </a:tc>
              </a:tr>
              <a:tr h="1394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B</a:t>
                      </a:r>
                      <a:r>
                        <a:rPr lang="en-GB" sz="1400" dirty="0" smtClean="0"/>
                        <a:t>alanced or objective?</a:t>
                      </a:r>
                      <a:endParaRPr lang="en-GB" sz="1100" dirty="0" smtClean="0"/>
                    </a:p>
                    <a:p>
                      <a:r>
                        <a:rPr lang="en-GB" sz="1100" dirty="0" smtClean="0"/>
                        <a:t>Does it give you a positive and negative view?</a:t>
                      </a:r>
                    </a:p>
                    <a:p>
                      <a:endParaRPr lang="en-GB" sz="1100" dirty="0" smtClean="0"/>
                    </a:p>
                    <a:p>
                      <a:r>
                        <a:rPr lang="en-GB" sz="1100" dirty="0" smtClean="0"/>
                        <a:t>Is it impartial?</a:t>
                      </a:r>
                    </a:p>
                  </a:txBody>
                  <a:tcPr/>
                </a:tc>
                <a:tc>
                  <a:txBody>
                    <a:bodyPr/>
                    <a:lstStyle/>
                    <a:p>
                      <a:endParaRPr lang="en-GB" dirty="0"/>
                    </a:p>
                  </a:txBody>
                  <a:tcPr/>
                </a:tc>
                <a:tc>
                  <a:txBody>
                    <a:bodyPr/>
                    <a:lstStyle/>
                    <a:p>
                      <a:endParaRPr lang="en-GB" dirty="0"/>
                    </a:p>
                  </a:txBody>
                  <a:tcPr/>
                </a:tc>
                <a:tc>
                  <a:txBody>
                    <a:bodyPr/>
                    <a:lstStyle/>
                    <a:p>
                      <a:endParaRPr lang="en-GB"/>
                    </a:p>
                  </a:txBody>
                  <a:tcPr/>
                </a:tc>
              </a:tr>
              <a:tr h="1614350">
                <a:tc>
                  <a:txBody>
                    <a:bodyPr/>
                    <a:lstStyle/>
                    <a:p>
                      <a:r>
                        <a:rPr lang="en-GB" sz="1400" b="1" dirty="0" smtClean="0"/>
                        <a:t>C</a:t>
                      </a:r>
                      <a:r>
                        <a:rPr lang="en-GB" sz="1400" dirty="0" smtClean="0"/>
                        <a:t>omplete or comprehensive? </a:t>
                      </a:r>
                    </a:p>
                    <a:p>
                      <a:r>
                        <a:rPr lang="en-GB" sz="1100" dirty="0" smtClean="0"/>
                        <a:t>Does it tell the</a:t>
                      </a:r>
                      <a:r>
                        <a:rPr lang="en-GB" sz="1100" baseline="0" dirty="0" smtClean="0"/>
                        <a:t> full story? </a:t>
                      </a:r>
                    </a:p>
                    <a:p>
                      <a:endParaRPr lang="en-GB" sz="1100" baseline="0" dirty="0" smtClean="0"/>
                    </a:p>
                    <a:p>
                      <a:r>
                        <a:rPr lang="en-GB" sz="1100" baseline="0" dirty="0" smtClean="0"/>
                        <a:t>Does it miss anything out?</a:t>
                      </a:r>
                      <a:endParaRPr lang="en-GB" sz="1100" dirty="0" smtClean="0"/>
                    </a:p>
                    <a:p>
                      <a:endParaRPr lang="en-GB" sz="1400" dirty="0" smtClean="0"/>
                    </a:p>
                  </a:txBody>
                  <a:tcPr/>
                </a:tc>
                <a:tc>
                  <a:txBody>
                    <a:bodyPr/>
                    <a:lstStyle/>
                    <a:p>
                      <a:endParaRPr lang="en-GB" dirty="0"/>
                    </a:p>
                  </a:txBody>
                  <a:tcPr/>
                </a:tc>
                <a:tc>
                  <a:txBody>
                    <a:bodyPr/>
                    <a:lstStyle/>
                    <a:p>
                      <a:endParaRPr lang="en-GB" dirty="0"/>
                    </a:p>
                  </a:txBody>
                  <a:tcPr/>
                </a:tc>
                <a:tc>
                  <a:txBody>
                    <a:bodyPr/>
                    <a:lstStyle/>
                    <a:p>
                      <a:endParaRPr lang="en-GB" dirty="0"/>
                    </a:p>
                  </a:txBody>
                  <a:tcPr/>
                </a:tc>
              </a:tr>
              <a:tr h="1418840">
                <a:tc>
                  <a:txBody>
                    <a:bodyPr/>
                    <a:lstStyle/>
                    <a:p>
                      <a:r>
                        <a:rPr lang="en-GB" sz="1400" dirty="0" smtClean="0"/>
                        <a:t>Which is the </a:t>
                      </a:r>
                      <a:r>
                        <a:rPr lang="en-GB" sz="1400" b="1" dirty="0" smtClean="0"/>
                        <a:t>best </a:t>
                      </a:r>
                      <a:r>
                        <a:rPr lang="en-GB" sz="1400" dirty="0" smtClean="0"/>
                        <a:t>representation?</a:t>
                      </a:r>
                    </a:p>
                    <a:p>
                      <a:r>
                        <a:rPr lang="en-GB" sz="1400" dirty="0" smtClean="0"/>
                        <a:t>(rank and explain)</a:t>
                      </a:r>
                      <a:endParaRPr lang="en-GB" sz="1400"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5" name="Rectangle 4"/>
          <p:cNvSpPr/>
          <p:nvPr/>
        </p:nvSpPr>
        <p:spPr>
          <a:xfrm>
            <a:off x="0" y="-6565"/>
            <a:ext cx="9144000" cy="1077218"/>
          </a:xfrm>
          <a:prstGeom prst="rect">
            <a:avLst/>
          </a:prstGeom>
        </p:spPr>
        <p:txBody>
          <a:bodyPr wrap="square">
            <a:spAutoFit/>
          </a:bodyPr>
          <a:lstStyle/>
          <a:p>
            <a:pPr algn="ctr"/>
            <a:r>
              <a:rPr lang="en-GB" sz="1600" dirty="0">
                <a:latin typeface="Candara" panose="020E0502030303020204" pitchFamily="34" charset="0"/>
              </a:rPr>
              <a:t>Analyse the representations and choose the one which you think is the </a:t>
            </a:r>
            <a:r>
              <a:rPr lang="en-GB" sz="1600" b="1" dirty="0">
                <a:solidFill>
                  <a:srgbClr val="FF0000"/>
                </a:solidFill>
                <a:latin typeface="Candara" panose="020E0502030303020204" pitchFamily="34" charset="0"/>
              </a:rPr>
              <a:t>best</a:t>
            </a:r>
            <a:r>
              <a:rPr lang="en-GB" sz="1600" dirty="0">
                <a:latin typeface="Candara" panose="020E0502030303020204" pitchFamily="34" charset="0"/>
              </a:rPr>
              <a:t> representation of the </a:t>
            </a:r>
            <a:r>
              <a:rPr lang="en-GB" sz="1600" b="1" dirty="0">
                <a:solidFill>
                  <a:srgbClr val="FF0000"/>
                </a:solidFill>
                <a:latin typeface="Candara" panose="020E0502030303020204" pitchFamily="34" charset="0"/>
              </a:rPr>
              <a:t>results</a:t>
            </a:r>
            <a:r>
              <a:rPr lang="en-GB" sz="1600" dirty="0">
                <a:latin typeface="Candara" panose="020E0502030303020204" pitchFamily="34" charset="0"/>
              </a:rPr>
              <a:t> that peaceful protest secured for civil rights in the USA.</a:t>
            </a:r>
          </a:p>
          <a:p>
            <a:pPr algn="ctr"/>
            <a:r>
              <a:rPr lang="en-US" sz="1600" b="1" u="sng" dirty="0"/>
              <a:t/>
            </a:r>
            <a:br>
              <a:rPr lang="en-US" sz="1600" b="1" u="sng" dirty="0"/>
            </a:br>
            <a:endParaRPr lang="en-GB" sz="1600" b="1" u="sng" dirty="0"/>
          </a:p>
        </p:txBody>
      </p:sp>
      <p:sp>
        <p:nvSpPr>
          <p:cNvPr id="2" name="Rectangle 1"/>
          <p:cNvSpPr/>
          <p:nvPr/>
        </p:nvSpPr>
        <p:spPr>
          <a:xfrm>
            <a:off x="0" y="6550222"/>
            <a:ext cx="9144000" cy="307777"/>
          </a:xfrm>
          <a:prstGeom prst="rect">
            <a:avLst/>
          </a:prstGeom>
        </p:spPr>
        <p:txBody>
          <a:bodyPr wrap="square">
            <a:spAutoFit/>
          </a:bodyPr>
          <a:lstStyle/>
          <a:p>
            <a:r>
              <a:rPr lang="en-US" sz="1400" b="1" u="sng" dirty="0" smtClean="0"/>
              <a:t>Extension: </a:t>
            </a:r>
            <a:r>
              <a:rPr lang="en-US" sz="1400" dirty="0" smtClean="0"/>
              <a:t>can you add in any more own knowledge from the textbooks or your folders?</a:t>
            </a:r>
            <a:endParaRPr lang="en-US" sz="1400" dirty="0"/>
          </a:p>
        </p:txBody>
      </p:sp>
    </p:spTree>
    <p:extLst>
      <p:ext uri="{BB962C8B-B14F-4D97-AF65-F5344CB8AC3E}">
        <p14:creationId xmlns:p14="http://schemas.microsoft.com/office/powerpoint/2010/main" val="1992773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79377"/>
            <a:ext cx="7886700" cy="556894"/>
          </a:xfrm>
        </p:spPr>
        <p:txBody>
          <a:bodyPr>
            <a:noAutofit/>
          </a:bodyPr>
          <a:lstStyle/>
          <a:p>
            <a:r>
              <a:rPr lang="en-GB" sz="3200" dirty="0">
                <a:latin typeface="Candara" panose="020E0502030303020204" pitchFamily="34" charset="0"/>
              </a:rPr>
              <a:t>Representation 1</a:t>
            </a:r>
          </a:p>
        </p:txBody>
      </p:sp>
      <p:sp>
        <p:nvSpPr>
          <p:cNvPr id="3" name="Content Placeholder 2"/>
          <p:cNvSpPr>
            <a:spLocks noGrp="1"/>
          </p:cNvSpPr>
          <p:nvPr>
            <p:ph idx="1"/>
          </p:nvPr>
        </p:nvSpPr>
        <p:spPr>
          <a:xfrm>
            <a:off x="1774902" y="1167904"/>
            <a:ext cx="5655945" cy="4733925"/>
          </a:xfrm>
        </p:spPr>
        <p:txBody>
          <a:bodyPr>
            <a:normAutofit fontScale="77500" lnSpcReduction="20000"/>
          </a:bodyPr>
          <a:lstStyle/>
          <a:p>
            <a:pPr marL="0" indent="0" algn="just">
              <a:lnSpc>
                <a:spcPct val="120000"/>
              </a:lnSpc>
              <a:buNone/>
            </a:pPr>
            <a:r>
              <a:rPr lang="en-GB" sz="1200" b="1" dirty="0">
                <a:latin typeface="Candara" panose="020E0502030303020204" pitchFamily="34" charset="0"/>
              </a:rPr>
              <a:t>From Causes and Consequences of the African-American Civil Rights Movement written by Michael Weber and published in 1997.</a:t>
            </a:r>
          </a:p>
          <a:p>
            <a:pPr marL="0" indent="0" algn="just">
              <a:lnSpc>
                <a:spcPct val="120000"/>
              </a:lnSpc>
              <a:buNone/>
            </a:pPr>
            <a:r>
              <a:rPr lang="en-GB" sz="1200" dirty="0">
                <a:latin typeface="Candara" panose="020E0502030303020204" pitchFamily="34" charset="0"/>
              </a:rPr>
              <a:t>The progress of civil rights by means of legal action through the courts was </a:t>
            </a:r>
            <a:r>
              <a:rPr lang="en-GB" sz="1200" dirty="0">
                <a:solidFill>
                  <a:srgbClr val="FF0000"/>
                </a:solidFill>
                <a:latin typeface="Candara" panose="020E0502030303020204" pitchFamily="34" charset="0"/>
              </a:rPr>
              <a:t>frustratingly slow </a:t>
            </a:r>
            <a:r>
              <a:rPr lang="en-GB" sz="1200" dirty="0">
                <a:latin typeface="Candara" panose="020E0502030303020204" pitchFamily="34" charset="0"/>
              </a:rPr>
              <a:t>and </a:t>
            </a:r>
            <a:r>
              <a:rPr lang="en-GB" sz="1200" dirty="0">
                <a:solidFill>
                  <a:srgbClr val="FF0000"/>
                </a:solidFill>
                <a:latin typeface="Candara" panose="020E0502030303020204" pitchFamily="34" charset="0"/>
              </a:rPr>
              <a:t>difficult to implement</a:t>
            </a:r>
            <a:r>
              <a:rPr lang="en-GB" sz="1200" dirty="0">
                <a:latin typeface="Candara" panose="020E0502030303020204" pitchFamily="34" charset="0"/>
              </a:rPr>
              <a:t>. However, the Brown decision encouraged Southern blacks to take more direct action.</a:t>
            </a:r>
          </a:p>
          <a:p>
            <a:pPr marL="0" indent="0" algn="just">
              <a:lnSpc>
                <a:spcPct val="120000"/>
              </a:lnSpc>
              <a:buNone/>
            </a:pPr>
            <a:r>
              <a:rPr lang="en-GB" sz="1200" dirty="0">
                <a:latin typeface="Candara" panose="020E0502030303020204" pitchFamily="34" charset="0"/>
              </a:rPr>
              <a:t>Montgomery was the capital of Alabama and known as the ‘Cradle of the Confederacy’. The city was thoroughly segregated. On 1 December 1955, Rosa Parks, a black seamstress, refused to give up her seat on a bus to a white person. She was arrested and jailed. Montgomery’s black community had long wanted to do something about the segregated bus system. They decided to call on people to stage a boycott.</a:t>
            </a:r>
          </a:p>
          <a:p>
            <a:pPr marL="0" indent="0" algn="just">
              <a:lnSpc>
                <a:spcPct val="120000"/>
              </a:lnSpc>
              <a:buNone/>
            </a:pPr>
            <a:r>
              <a:rPr lang="en-GB" sz="1200" dirty="0">
                <a:latin typeface="Candara" panose="020E0502030303020204" pitchFamily="34" charset="0"/>
              </a:rPr>
              <a:t>The bus boycott lasted a year. Terrorists bombed the homes of King and other black leaders and burnt churches. King urged his followers not to respond in kind. </a:t>
            </a:r>
            <a:r>
              <a:rPr lang="en-GB" sz="1200" b="1" dirty="0">
                <a:solidFill>
                  <a:srgbClr val="0070C0"/>
                </a:solidFill>
                <a:latin typeface="Candara" panose="020E0502030303020204" pitchFamily="34" charset="0"/>
              </a:rPr>
              <a:t>Montgomery’s bus company held out until in November 1956, when the Supreme Court declared the city’s Jim Crow public transport laws unconstitutional.</a:t>
            </a:r>
          </a:p>
          <a:p>
            <a:pPr marL="0" indent="0" algn="just">
              <a:lnSpc>
                <a:spcPct val="120000"/>
              </a:lnSpc>
              <a:buNone/>
            </a:pPr>
            <a:r>
              <a:rPr lang="en-GB" sz="1200" dirty="0">
                <a:latin typeface="Candara" panose="020E0502030303020204" pitchFamily="34" charset="0"/>
              </a:rPr>
              <a:t>King’s non-violent </a:t>
            </a:r>
            <a:r>
              <a:rPr lang="en-GB" sz="1200" dirty="0">
                <a:solidFill>
                  <a:srgbClr val="FF0000"/>
                </a:solidFill>
                <a:latin typeface="Candara" panose="020E0502030303020204" pitchFamily="34" charset="0"/>
              </a:rPr>
              <a:t>example helped inspire the</a:t>
            </a:r>
            <a:r>
              <a:rPr lang="en-GB" sz="1200" dirty="0">
                <a:latin typeface="Candara" panose="020E0502030303020204" pitchFamily="34" charset="0"/>
              </a:rPr>
              <a:t> next important development in the civil rights movement. On I February 1960, four young students sat down at a whites only lunch counter of the Greensboro’s Woolworth store. They were refused service. They repeated this over five days, with more students joining them each time. </a:t>
            </a:r>
            <a:r>
              <a:rPr lang="en-GB" sz="1200" dirty="0">
                <a:solidFill>
                  <a:srgbClr val="FF0000"/>
                </a:solidFill>
                <a:latin typeface="Candara" panose="020E0502030303020204" pitchFamily="34" charset="0"/>
              </a:rPr>
              <a:t>Angry white spectators abused them </a:t>
            </a:r>
            <a:r>
              <a:rPr lang="en-GB" sz="1200" dirty="0">
                <a:latin typeface="Candara" panose="020E0502030303020204" pitchFamily="34" charset="0"/>
              </a:rPr>
              <a:t>with curses, spit and blows. However, as a </a:t>
            </a:r>
            <a:r>
              <a:rPr lang="en-GB" sz="1200" dirty="0">
                <a:solidFill>
                  <a:srgbClr val="FF0000"/>
                </a:solidFill>
                <a:latin typeface="Candara" panose="020E0502030303020204" pitchFamily="34" charset="0"/>
              </a:rPr>
              <a:t>result of their peaceful protest restaurants in the South were desegregated</a:t>
            </a:r>
            <a:r>
              <a:rPr lang="en-GB" sz="1200" b="1" dirty="0">
                <a:solidFill>
                  <a:srgbClr val="0070C0"/>
                </a:solidFill>
                <a:latin typeface="Candara" panose="020E0502030303020204" pitchFamily="34" charset="0"/>
              </a:rPr>
              <a:t> within six months. The Greensboro</a:t>
            </a:r>
            <a:r>
              <a:rPr lang="en-GB" sz="1200" dirty="0">
                <a:latin typeface="Candara" panose="020E0502030303020204" pitchFamily="34" charset="0"/>
              </a:rPr>
              <a:t> </a:t>
            </a:r>
            <a:r>
              <a:rPr lang="en-GB" sz="1200" b="1" dirty="0">
                <a:solidFill>
                  <a:srgbClr val="0070C0"/>
                </a:solidFill>
                <a:latin typeface="Candara" panose="020E0502030303020204" pitchFamily="34" charset="0"/>
              </a:rPr>
              <a:t>sit-in </a:t>
            </a:r>
            <a:r>
              <a:rPr lang="en-GB" sz="1200" dirty="0">
                <a:solidFill>
                  <a:srgbClr val="FF0000"/>
                </a:solidFill>
                <a:latin typeface="Candara" panose="020E0502030303020204" pitchFamily="34" charset="0"/>
              </a:rPr>
              <a:t>electrified idealistic </a:t>
            </a:r>
            <a:r>
              <a:rPr lang="en-GB" sz="1200" b="1" dirty="0">
                <a:solidFill>
                  <a:srgbClr val="0070C0"/>
                </a:solidFill>
                <a:latin typeface="Candara" panose="020E0502030303020204" pitchFamily="34" charset="0"/>
              </a:rPr>
              <a:t>people all over America.</a:t>
            </a:r>
          </a:p>
          <a:p>
            <a:pPr marL="0" indent="0" algn="just">
              <a:lnSpc>
                <a:spcPct val="120000"/>
              </a:lnSpc>
              <a:buNone/>
            </a:pPr>
            <a:r>
              <a:rPr lang="en-GB" sz="1200" dirty="0">
                <a:latin typeface="Candara" panose="020E0502030303020204" pitchFamily="34" charset="0"/>
              </a:rPr>
              <a:t>‘Freedom Rides’ organised by CORE to integrate inter-state bus facilities began in May 1961. Protestors rode buses through the South and refused to use segregated rest rooms and restaurants in the terminals. In many places, mobs of whites awaited them. Finally, in September, the Inter-state Commerce Commission ordered an end to segregation on all interstate buses and trains.</a:t>
            </a:r>
          </a:p>
          <a:p>
            <a:pPr marL="0" indent="0" algn="just">
              <a:lnSpc>
                <a:spcPct val="120000"/>
              </a:lnSpc>
              <a:buNone/>
            </a:pPr>
            <a:r>
              <a:rPr lang="en-GB" sz="1200" dirty="0">
                <a:latin typeface="Candara" panose="020E0502030303020204" pitchFamily="34" charset="0"/>
              </a:rPr>
              <a:t>Peaceful protests in Birmingham, arranged by King and SCLC included sit-ins and marches. The city’s brutal police commissioner, Eugene ‘Bull’ Connor used police dogs and fire hoses against the demonstrators. The </a:t>
            </a:r>
            <a:r>
              <a:rPr lang="en-GB" sz="1200" dirty="0">
                <a:solidFill>
                  <a:srgbClr val="FF0000"/>
                </a:solidFill>
                <a:latin typeface="Candara" panose="020E0502030303020204" pitchFamily="34" charset="0"/>
              </a:rPr>
              <a:t>national outrage</a:t>
            </a:r>
            <a:r>
              <a:rPr lang="en-GB" sz="1200" dirty="0">
                <a:latin typeface="Candara" panose="020E0502030303020204" pitchFamily="34" charset="0"/>
              </a:rPr>
              <a:t>, as these images filled the news media, </a:t>
            </a:r>
            <a:r>
              <a:rPr lang="en-GB" sz="1200" dirty="0">
                <a:solidFill>
                  <a:srgbClr val="FF0000"/>
                </a:solidFill>
                <a:latin typeface="Candara" panose="020E0502030303020204" pitchFamily="34" charset="0"/>
              </a:rPr>
              <a:t>pressured the city’s leaders into a comprehensive </a:t>
            </a:r>
            <a:r>
              <a:rPr lang="en-GB" sz="1200" b="1" dirty="0">
                <a:solidFill>
                  <a:srgbClr val="0070C0"/>
                </a:solidFill>
                <a:latin typeface="Candara" panose="020E0502030303020204" pitchFamily="34" charset="0"/>
              </a:rPr>
              <a:t>agreement to desegregate parks, libraries, and other facilities.</a:t>
            </a:r>
          </a:p>
          <a:p>
            <a:pPr marL="0" indent="0" algn="just">
              <a:lnSpc>
                <a:spcPct val="120000"/>
              </a:lnSpc>
              <a:buNone/>
            </a:pPr>
            <a:r>
              <a:rPr lang="en-GB" sz="1200" dirty="0">
                <a:latin typeface="Candara" panose="020E0502030303020204" pitchFamily="34" charset="0"/>
              </a:rPr>
              <a:t>Hundreds of other civil rights demonstrations took place throughout the nation. </a:t>
            </a:r>
            <a:r>
              <a:rPr lang="en-GB" sz="1200" dirty="0">
                <a:solidFill>
                  <a:srgbClr val="FF0000"/>
                </a:solidFill>
                <a:latin typeface="Candara" panose="020E0502030303020204" pitchFamily="34" charset="0"/>
              </a:rPr>
              <a:t>The events of spring 1963 marked a landmark for America on civil rights.</a:t>
            </a:r>
          </a:p>
        </p:txBody>
      </p:sp>
    </p:spTree>
    <p:extLst>
      <p:ext uri="{BB962C8B-B14F-4D97-AF65-F5344CB8AC3E}">
        <p14:creationId xmlns:p14="http://schemas.microsoft.com/office/powerpoint/2010/main" val="336930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98426"/>
            <a:ext cx="7886700" cy="558799"/>
          </a:xfrm>
        </p:spPr>
        <p:txBody>
          <a:bodyPr>
            <a:normAutofit fontScale="90000"/>
          </a:bodyPr>
          <a:lstStyle/>
          <a:p>
            <a:r>
              <a:rPr lang="en-GB" sz="4000" dirty="0">
                <a:latin typeface="Candara" panose="020E0502030303020204" pitchFamily="34" charset="0"/>
              </a:rPr>
              <a:t>Representation 2</a:t>
            </a:r>
          </a:p>
        </p:txBody>
      </p:sp>
      <p:sp>
        <p:nvSpPr>
          <p:cNvPr id="3" name="Content Placeholder 2"/>
          <p:cNvSpPr>
            <a:spLocks noGrp="1"/>
          </p:cNvSpPr>
          <p:nvPr>
            <p:ph idx="1"/>
          </p:nvPr>
        </p:nvSpPr>
        <p:spPr>
          <a:xfrm>
            <a:off x="1623060" y="1089660"/>
            <a:ext cx="5814060" cy="3316604"/>
          </a:xfrm>
        </p:spPr>
        <p:txBody>
          <a:bodyPr>
            <a:noAutofit/>
          </a:bodyPr>
          <a:lstStyle/>
          <a:p>
            <a:pPr marL="0" indent="0" algn="just">
              <a:lnSpc>
                <a:spcPct val="120000"/>
              </a:lnSpc>
              <a:buNone/>
            </a:pPr>
            <a:r>
              <a:rPr lang="en-GB" sz="900" b="1" dirty="0">
                <a:latin typeface="Candara" panose="020E0502030303020204" pitchFamily="34" charset="0"/>
              </a:rPr>
              <a:t>From Civil Rights Movement: Black Power Era published on the </a:t>
            </a:r>
            <a:r>
              <a:rPr lang="en-GB" sz="900" b="1" dirty="0" err="1">
                <a:latin typeface="Candara" panose="020E0502030303020204" pitchFamily="34" charset="0"/>
              </a:rPr>
              <a:t>Shmoop</a:t>
            </a:r>
            <a:r>
              <a:rPr lang="en-GB" sz="900" b="1" dirty="0">
                <a:latin typeface="Candara" panose="020E0502030303020204" pitchFamily="34" charset="0"/>
              </a:rPr>
              <a:t> website in 2015. </a:t>
            </a:r>
            <a:r>
              <a:rPr lang="en-GB" sz="900" b="1" dirty="0" err="1">
                <a:latin typeface="Candara" panose="020E0502030303020204" pitchFamily="34" charset="0"/>
              </a:rPr>
              <a:t>Shmoop</a:t>
            </a:r>
            <a:r>
              <a:rPr lang="en-GB" sz="900" b="1" dirty="0">
                <a:latin typeface="Candara" panose="020E0502030303020204" pitchFamily="34" charset="0"/>
              </a:rPr>
              <a:t> is a digital publishing company that </a:t>
            </a:r>
            <a:r>
              <a:rPr lang="en-GB" sz="900" b="1" dirty="0">
                <a:solidFill>
                  <a:srgbClr val="FF0000"/>
                </a:solidFill>
                <a:latin typeface="Candara" panose="020E0502030303020204" pitchFamily="34" charset="0"/>
              </a:rPr>
              <a:t>states it ‘has a point of view’.</a:t>
            </a:r>
          </a:p>
          <a:p>
            <a:pPr marL="0" indent="0" algn="just">
              <a:lnSpc>
                <a:spcPct val="120000"/>
              </a:lnSpc>
              <a:buNone/>
            </a:pPr>
            <a:r>
              <a:rPr lang="en-GB" sz="900" dirty="0">
                <a:latin typeface="Candara" panose="020E0502030303020204" pitchFamily="34" charset="0"/>
              </a:rPr>
              <a:t>The impressive March on Washington in the summer of 1963 has been remembered as one of the great successes of the Civil Rights Movement, a glorious high point in which a quarter of a million people, black and white, gathered in the nation’s capital to demonstrate for ‘freedom now.’ But for many African-Americans, especially those living in inner-city ghettos, who discovered that non-violent boycotts and sit-ins</a:t>
            </a:r>
            <a:r>
              <a:rPr lang="en-GB" sz="900" dirty="0">
                <a:solidFill>
                  <a:srgbClr val="FF0000"/>
                </a:solidFill>
                <a:latin typeface="Candara" panose="020E0502030303020204" pitchFamily="34" charset="0"/>
              </a:rPr>
              <a:t> did little to alter their daily lives</a:t>
            </a:r>
            <a:r>
              <a:rPr lang="en-GB" sz="900" dirty="0">
                <a:latin typeface="Candara" panose="020E0502030303020204" pitchFamily="34" charset="0"/>
              </a:rPr>
              <a:t>, the great march of 1963 marked only the first stage of a new, more radical phase of the Civil Rights Movement.</a:t>
            </a:r>
          </a:p>
          <a:p>
            <a:pPr marL="0" indent="0" algn="just">
              <a:lnSpc>
                <a:spcPct val="120000"/>
              </a:lnSpc>
              <a:buNone/>
            </a:pPr>
            <a:r>
              <a:rPr lang="en-GB" sz="900" dirty="0">
                <a:latin typeface="Candara" panose="020E0502030303020204" pitchFamily="34" charset="0"/>
              </a:rPr>
              <a:t>By the early 1960s, the Civil Rights Movement had achieved several major goals. Under the direction of inspiring leaders such as A. Philip Randolph, Martin Luther King, Jr., Medgar Evers, and Ella Baker, </a:t>
            </a:r>
            <a:r>
              <a:rPr lang="en-GB" sz="900" b="1" dirty="0">
                <a:solidFill>
                  <a:srgbClr val="0070C0"/>
                </a:solidFill>
                <a:latin typeface="Candara" panose="020E0502030303020204" pitchFamily="34" charset="0"/>
              </a:rPr>
              <a:t>non-violent protest demonstrations had forced many southern officials, white proprietors and citizens to accept integration</a:t>
            </a:r>
            <a:r>
              <a:rPr lang="en-GB" sz="900" dirty="0">
                <a:latin typeface="Candara" panose="020E0502030303020204" pitchFamily="34" charset="0"/>
              </a:rPr>
              <a:t>. </a:t>
            </a:r>
            <a:r>
              <a:rPr lang="en-GB" sz="900" b="1" dirty="0">
                <a:latin typeface="Candara" panose="020E0502030303020204" pitchFamily="34" charset="0"/>
              </a:rPr>
              <a:t>Legal battles in favour of desegregation in schools and in public transportation had been won. </a:t>
            </a:r>
            <a:r>
              <a:rPr lang="en-GB" sz="900" dirty="0">
                <a:latin typeface="Candara" panose="020E0502030303020204" pitchFamily="34" charset="0"/>
              </a:rPr>
              <a:t>National media coverage of violence, even murder, directed toward blacks outraged the American public.</a:t>
            </a:r>
          </a:p>
          <a:p>
            <a:pPr marL="0" indent="0" algn="just">
              <a:lnSpc>
                <a:spcPct val="120000"/>
              </a:lnSpc>
              <a:buNone/>
            </a:pPr>
            <a:r>
              <a:rPr lang="en-GB" sz="900" dirty="0">
                <a:latin typeface="Candara" panose="020E0502030303020204" pitchFamily="34" charset="0"/>
              </a:rPr>
              <a:t>The </a:t>
            </a:r>
            <a:r>
              <a:rPr lang="en-GB" sz="900" b="1" dirty="0">
                <a:solidFill>
                  <a:srgbClr val="0070C0"/>
                </a:solidFill>
                <a:latin typeface="Candara" panose="020E0502030303020204" pitchFamily="34" charset="0"/>
              </a:rPr>
              <a:t>non-violent protest movement and the support it gained helped bring in a wave of revolutionary federal reforms</a:t>
            </a:r>
            <a:r>
              <a:rPr lang="en-GB" sz="900" dirty="0">
                <a:latin typeface="Candara" panose="020E0502030303020204" pitchFamily="34" charset="0"/>
              </a:rPr>
              <a:t>, including two major acts. The first was the Civil Rights Act (1964) which outlawed segregation and required equal employment opportunity for people of all races. The second was the Voting Rights Act (1965) which prohibited all forms of discrimination at the polls.</a:t>
            </a:r>
          </a:p>
          <a:p>
            <a:pPr marL="0" indent="0" algn="just">
              <a:lnSpc>
                <a:spcPct val="120000"/>
              </a:lnSpc>
              <a:buNone/>
            </a:pPr>
            <a:r>
              <a:rPr lang="en-GB" sz="900" b="1" dirty="0">
                <a:solidFill>
                  <a:srgbClr val="0070C0"/>
                </a:solidFill>
                <a:latin typeface="Candara" panose="020E0502030303020204" pitchFamily="34" charset="0"/>
              </a:rPr>
              <a:t>However, just five days after President Lyndon B. Johnson signed the Voting Rights Act, the Watts Riots took place. This was a six-day uprising in the largely-black Watts neighbourhood in Los Angeles - a major riot in a California city</a:t>
            </a:r>
            <a:r>
              <a:rPr lang="en-GB" sz="900" dirty="0">
                <a:latin typeface="Candara" panose="020E0502030303020204" pitchFamily="34" charset="0"/>
              </a:rPr>
              <a:t> that left at least 34 people dead, 1,000 people injured, and more than 4,000 citizens arrested.</a:t>
            </a:r>
          </a:p>
          <a:p>
            <a:pPr marL="0" indent="0" algn="just">
              <a:lnSpc>
                <a:spcPct val="120000"/>
              </a:lnSpc>
              <a:buNone/>
            </a:pPr>
            <a:r>
              <a:rPr lang="en-GB" sz="900" dirty="0">
                <a:latin typeface="Candara" panose="020E0502030303020204" pitchFamily="34" charset="0"/>
              </a:rPr>
              <a:t>The Watts Riots were surprising, not because they happened, </a:t>
            </a:r>
            <a:r>
              <a:rPr lang="en-GB" sz="900" dirty="0">
                <a:solidFill>
                  <a:srgbClr val="FF0000"/>
                </a:solidFill>
                <a:latin typeface="Candara" panose="020E0502030303020204" pitchFamily="34" charset="0"/>
              </a:rPr>
              <a:t>but because they hadn’t happened much, much sooner</a:t>
            </a:r>
            <a:r>
              <a:rPr lang="en-GB" sz="900" dirty="0">
                <a:latin typeface="Candara" panose="020E0502030303020204" pitchFamily="34" charset="0"/>
              </a:rPr>
              <a:t>. The violence in Watts revealed frustrations brewing in black communities, especially in inner-city communities in the North and the West. In these areas housing and employment discrimination, ‘white flight’ from inner-city areas and racial bigotry kept people living in poverty.</a:t>
            </a:r>
          </a:p>
          <a:p>
            <a:pPr marL="0" indent="0" algn="just">
              <a:lnSpc>
                <a:spcPct val="120000"/>
              </a:lnSpc>
              <a:buNone/>
            </a:pPr>
            <a:r>
              <a:rPr lang="en-GB" sz="900" b="1" dirty="0">
                <a:solidFill>
                  <a:srgbClr val="0070C0"/>
                </a:solidFill>
                <a:latin typeface="Candara" panose="020E0502030303020204" pitchFamily="34" charset="0"/>
              </a:rPr>
              <a:t>Clearly, the 1963 March on Washington hadn’t proved that the nation, white and black, had at last come together in peace, </a:t>
            </a:r>
            <a:r>
              <a:rPr lang="en-GB" sz="900" dirty="0">
                <a:solidFill>
                  <a:srgbClr val="FF0000"/>
                </a:solidFill>
                <a:latin typeface="Candara" panose="020E0502030303020204" pitchFamily="34" charset="0"/>
              </a:rPr>
              <a:t>with respect and love for one another. Nor had Johnson’s reforms proved that equality had been won. In fact, for many African-Americans, equality, especially economic equality, seemed increasingly unattainable.</a:t>
            </a:r>
          </a:p>
          <a:p>
            <a:pPr algn="just">
              <a:lnSpc>
                <a:spcPct val="120000"/>
              </a:lnSpc>
            </a:pPr>
            <a:endParaRPr lang="en-GB" sz="900" dirty="0">
              <a:latin typeface="Candara" panose="020E0502030303020204" pitchFamily="34" charset="0"/>
            </a:endParaRPr>
          </a:p>
        </p:txBody>
      </p:sp>
    </p:spTree>
    <p:extLst>
      <p:ext uri="{BB962C8B-B14F-4D97-AF65-F5344CB8AC3E}">
        <p14:creationId xmlns:p14="http://schemas.microsoft.com/office/powerpoint/2010/main" val="74151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562074"/>
          </a:xfrm>
        </p:spPr>
        <p:txBody>
          <a:bodyPr>
            <a:normAutofit/>
          </a:bodyPr>
          <a:lstStyle/>
          <a:p>
            <a:r>
              <a:rPr lang="en-GB" sz="3200" b="1" dirty="0" smtClean="0">
                <a:solidFill>
                  <a:schemeClr val="accent1"/>
                </a:solidFill>
              </a:rPr>
              <a:t>Part C Mark-scheme</a:t>
            </a:r>
            <a:endParaRPr lang="en-GB" sz="3200" b="1"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6192646"/>
              </p:ext>
            </p:extLst>
          </p:nvPr>
        </p:nvGraphicFramePr>
        <p:xfrm>
          <a:off x="107504" y="764704"/>
          <a:ext cx="5904656" cy="6235192"/>
        </p:xfrm>
        <a:graphic>
          <a:graphicData uri="http://schemas.openxmlformats.org/drawingml/2006/table">
            <a:tbl>
              <a:tblPr firstRow="1" firstCol="1" bandRow="1">
                <a:tableStyleId>{5940675A-B579-460E-94D1-54222C63F5DA}</a:tableStyleId>
              </a:tblPr>
              <a:tblGrid>
                <a:gridCol w="433170"/>
                <a:gridCol w="4977620"/>
                <a:gridCol w="493866"/>
              </a:tblGrid>
              <a:tr h="2184948">
                <a:tc>
                  <a:txBody>
                    <a:bodyPr/>
                    <a:lstStyle/>
                    <a:p>
                      <a:pPr>
                        <a:lnSpc>
                          <a:spcPct val="115000"/>
                        </a:lnSpc>
                        <a:spcAft>
                          <a:spcPts val="0"/>
                        </a:spcAft>
                      </a:pPr>
                      <a:r>
                        <a:rPr lang="en-GB" sz="1050" dirty="0">
                          <a:effectLst/>
                        </a:rPr>
                        <a:t>3</a:t>
                      </a:r>
                      <a:endParaRPr lang="en-GB" sz="1050" dirty="0">
                        <a:effectLst/>
                        <a:latin typeface="Calibri"/>
                        <a:ea typeface="Calibri"/>
                        <a:cs typeface="Times New Roman"/>
                      </a:endParaRPr>
                    </a:p>
                  </a:txBody>
                  <a:tcPr marL="67856" marR="67856" marT="0" marB="0"/>
                </a:tc>
                <a:tc>
                  <a:txBody>
                    <a:bodyPr/>
                    <a:lstStyle/>
                    <a:p>
                      <a:pPr marL="342900" lvl="0" indent="-342900">
                        <a:lnSpc>
                          <a:spcPct val="115000"/>
                        </a:lnSpc>
                        <a:spcAft>
                          <a:spcPts val="0"/>
                        </a:spcAft>
                        <a:buFont typeface="Symbol"/>
                        <a:buChar char=""/>
                      </a:pPr>
                      <a:r>
                        <a:rPr lang="en-GB" sz="1050" dirty="0">
                          <a:effectLst/>
                        </a:rPr>
                        <a:t>The answer analyses the representations to show some of the ways the past situation has been portrayed. The answer uses detail from the representations to show how the portrayal is conveyed.</a:t>
                      </a:r>
                    </a:p>
                    <a:p>
                      <a:pPr marL="342900" lvl="0" indent="-342900">
                        <a:lnSpc>
                          <a:spcPct val="115000"/>
                        </a:lnSpc>
                        <a:spcAft>
                          <a:spcPts val="0"/>
                        </a:spcAft>
                        <a:buFont typeface="Symbol"/>
                        <a:buChar char=""/>
                      </a:pPr>
                      <a:r>
                        <a:rPr lang="en-GB" sz="1050" dirty="0">
                          <a:effectLst/>
                        </a:rPr>
                        <a:t>The answer selects one representation as being ‘best’, making valid comparisons. In evaluating the portrayal in the representations, answers will apply two criteria relevant to the representation (for example accuracy, objectivity, comprehensiveness).</a:t>
                      </a:r>
                    </a:p>
                    <a:p>
                      <a:pPr marL="342900" lvl="0" indent="-342900">
                        <a:lnSpc>
                          <a:spcPct val="115000"/>
                        </a:lnSpc>
                        <a:spcAft>
                          <a:spcPts val="0"/>
                        </a:spcAft>
                        <a:buFont typeface="Symbol"/>
                        <a:buChar char=""/>
                      </a:pPr>
                      <a:r>
                        <a:rPr lang="en-GB" sz="1050" dirty="0">
                          <a:effectLst/>
                        </a:rPr>
                        <a:t>The answer will make use of detailed information about the historical context to support the application of criteria and evaluation of the representations.</a:t>
                      </a:r>
                    </a:p>
                    <a:p>
                      <a:pPr marL="342900" lvl="0" indent="-342900">
                        <a:lnSpc>
                          <a:spcPct val="115000"/>
                        </a:lnSpc>
                        <a:spcAft>
                          <a:spcPts val="0"/>
                        </a:spcAft>
                        <a:buFont typeface="Symbol"/>
                        <a:buChar char=""/>
                      </a:pPr>
                      <a:r>
                        <a:rPr lang="en-GB" sz="1050" dirty="0">
                          <a:effectLst/>
                        </a:rPr>
                        <a:t>Writing communicates ideas with precision and some succinctness, using historical terms accurately and showing some direction and control in the organising of material. The student uses some of the rules of grammar appropriately and spells and punctuates with considerable accuracy, although some spelling errors may still be found</a:t>
                      </a:r>
                      <a:r>
                        <a:rPr lang="en-GB" sz="1050" dirty="0" smtClean="0">
                          <a:effectLst/>
                        </a:rPr>
                        <a:t>.</a:t>
                      </a:r>
                    </a:p>
                    <a:p>
                      <a:pPr marL="342900" lvl="0" indent="-342900">
                        <a:lnSpc>
                          <a:spcPct val="115000"/>
                        </a:lnSpc>
                        <a:spcAft>
                          <a:spcPts val="0"/>
                        </a:spcAft>
                        <a:buFont typeface="Symbol"/>
                        <a:buChar char=""/>
                      </a:pPr>
                      <a:endParaRPr lang="en-GB" sz="1050" dirty="0">
                        <a:effectLst/>
                      </a:endParaRPr>
                    </a:p>
                    <a:p>
                      <a:pPr algn="ctr">
                        <a:lnSpc>
                          <a:spcPct val="115000"/>
                        </a:lnSpc>
                        <a:spcAft>
                          <a:spcPts val="0"/>
                        </a:spcAft>
                      </a:pPr>
                      <a:r>
                        <a:rPr lang="en-GB" sz="1050" b="1" dirty="0">
                          <a:effectLst/>
                        </a:rPr>
                        <a:t>Maximum 13 marks for answers which do not make use of knowledge and understanding of the historical context when evaluating representations.</a:t>
                      </a:r>
                      <a:endParaRPr lang="en-GB" sz="1050" b="1" dirty="0">
                        <a:effectLst/>
                        <a:latin typeface="Calibri"/>
                        <a:ea typeface="Calibri"/>
                        <a:cs typeface="Times New Roman"/>
                      </a:endParaRPr>
                    </a:p>
                  </a:txBody>
                  <a:tcPr marL="67856" marR="67856" marT="0" marB="0"/>
                </a:tc>
                <a:tc>
                  <a:txBody>
                    <a:bodyPr/>
                    <a:lstStyle/>
                    <a:p>
                      <a:pPr>
                        <a:lnSpc>
                          <a:spcPct val="115000"/>
                        </a:lnSpc>
                        <a:spcAft>
                          <a:spcPts val="0"/>
                        </a:spcAft>
                      </a:pPr>
                      <a:r>
                        <a:rPr lang="en-GB" sz="1050" dirty="0">
                          <a:effectLst/>
                        </a:rPr>
                        <a:t>11-15</a:t>
                      </a:r>
                      <a:endParaRPr lang="en-GB" sz="1050" dirty="0">
                        <a:effectLst/>
                        <a:latin typeface="Calibri"/>
                        <a:ea typeface="Calibri"/>
                        <a:cs typeface="Times New Roman"/>
                      </a:endParaRPr>
                    </a:p>
                  </a:txBody>
                  <a:tcPr marL="67856" marR="67856" marT="0" marB="0"/>
                </a:tc>
              </a:tr>
              <a:tr h="2341015">
                <a:tc>
                  <a:txBody>
                    <a:bodyPr/>
                    <a:lstStyle/>
                    <a:p>
                      <a:pPr>
                        <a:lnSpc>
                          <a:spcPct val="115000"/>
                        </a:lnSpc>
                        <a:spcAft>
                          <a:spcPts val="0"/>
                        </a:spcAft>
                      </a:pPr>
                      <a:r>
                        <a:rPr lang="en-GB" sz="1050">
                          <a:effectLst/>
                        </a:rPr>
                        <a:t>4</a:t>
                      </a:r>
                      <a:endParaRPr lang="en-GB" sz="1050">
                        <a:effectLst/>
                        <a:latin typeface="Calibri"/>
                        <a:ea typeface="Calibri"/>
                        <a:cs typeface="Times New Roman"/>
                      </a:endParaRPr>
                    </a:p>
                  </a:txBody>
                  <a:tcPr marL="67856" marR="67856" marT="0" marB="0"/>
                </a:tc>
                <a:tc>
                  <a:txBody>
                    <a:bodyPr/>
                    <a:lstStyle/>
                    <a:p>
                      <a:pPr marL="342900" lvl="0" indent="-342900">
                        <a:lnSpc>
                          <a:spcPct val="115000"/>
                        </a:lnSpc>
                        <a:spcAft>
                          <a:spcPts val="0"/>
                        </a:spcAft>
                        <a:buFont typeface="Symbol"/>
                        <a:buChar char=""/>
                      </a:pPr>
                      <a:r>
                        <a:rPr lang="en-GB" sz="1050" dirty="0">
                          <a:effectLst/>
                        </a:rPr>
                        <a:t>The answer analyses the representations to show how the past situation has been portrayed. The answer uses precisely-selected detail from the representations to show how the portrayal is conveyed.</a:t>
                      </a:r>
                    </a:p>
                    <a:p>
                      <a:pPr marL="342900" lvl="0" indent="-342900">
                        <a:lnSpc>
                          <a:spcPct val="115000"/>
                        </a:lnSpc>
                        <a:spcAft>
                          <a:spcPts val="0"/>
                        </a:spcAft>
                        <a:buFont typeface="Symbol"/>
                        <a:buChar char=""/>
                      </a:pPr>
                      <a:r>
                        <a:rPr lang="en-GB" sz="1050" dirty="0">
                          <a:effectLst/>
                        </a:rPr>
                        <a:t>The answer selects one representation as being ‘best’, making valid comparisons. In evaluating the portrayal in the representations, answers will apply at least three criteria relevant to the representation (for example accuracy, objectivity, comprehensiveness, or the way the author’s purpose has influenced the portrayal).</a:t>
                      </a:r>
                    </a:p>
                    <a:p>
                      <a:pPr marL="342900" lvl="0" indent="-342900">
                        <a:lnSpc>
                          <a:spcPct val="115000"/>
                        </a:lnSpc>
                        <a:spcAft>
                          <a:spcPts val="0"/>
                        </a:spcAft>
                        <a:buFont typeface="Symbol"/>
                        <a:buChar char=""/>
                      </a:pPr>
                      <a:r>
                        <a:rPr lang="en-GB" sz="1050" dirty="0">
                          <a:effectLst/>
                        </a:rPr>
                        <a:t>The answer will deploy well-selected information about the historical context to support the application of criteria and evaluation of the representations. </a:t>
                      </a:r>
                    </a:p>
                    <a:p>
                      <a:pPr marL="342900" lvl="0" indent="-342900">
                        <a:lnSpc>
                          <a:spcPct val="115000"/>
                        </a:lnSpc>
                        <a:spcAft>
                          <a:spcPts val="0"/>
                        </a:spcAft>
                        <a:buFont typeface="Symbol"/>
                        <a:buChar char=""/>
                      </a:pPr>
                      <a:r>
                        <a:rPr lang="en-GB" sz="1050" dirty="0">
                          <a:effectLst/>
                        </a:rPr>
                        <a:t>Writing communicates ideas effectively, succinctly and with precision, using a range of precisely-selected historical terms and organising information clearly and coherently. The student spells, punctuates and uses the rules of grammar with considerable accuracy, although some spelling errors may still be found</a:t>
                      </a:r>
                      <a:r>
                        <a:rPr lang="en-GB" sz="1050" dirty="0" smtClean="0">
                          <a:effectLst/>
                        </a:rPr>
                        <a:t>.</a:t>
                      </a:r>
                    </a:p>
                    <a:p>
                      <a:pPr marL="342900" lvl="0" indent="-342900">
                        <a:lnSpc>
                          <a:spcPct val="115000"/>
                        </a:lnSpc>
                        <a:spcAft>
                          <a:spcPts val="0"/>
                        </a:spcAft>
                        <a:buFont typeface="Symbol"/>
                        <a:buChar char=""/>
                      </a:pPr>
                      <a:endParaRPr lang="en-GB" sz="1050" dirty="0">
                        <a:effectLst/>
                      </a:endParaRPr>
                    </a:p>
                    <a:p>
                      <a:pPr algn="ctr">
                        <a:lnSpc>
                          <a:spcPct val="115000"/>
                        </a:lnSpc>
                        <a:spcAft>
                          <a:spcPts val="0"/>
                        </a:spcAft>
                      </a:pPr>
                      <a:r>
                        <a:rPr lang="en-GB" sz="1050" b="1" dirty="0">
                          <a:effectLst/>
                        </a:rPr>
                        <a:t>No access to Level 4 for answers which do not make use of knowledge and understanding of the historical context.</a:t>
                      </a:r>
                      <a:endParaRPr lang="en-GB" sz="1050" b="1" dirty="0">
                        <a:effectLst/>
                        <a:latin typeface="Calibri"/>
                        <a:ea typeface="Calibri"/>
                        <a:cs typeface="Times New Roman"/>
                      </a:endParaRPr>
                    </a:p>
                  </a:txBody>
                  <a:tcPr marL="67856" marR="67856" marT="0" marB="0"/>
                </a:tc>
                <a:tc>
                  <a:txBody>
                    <a:bodyPr/>
                    <a:lstStyle/>
                    <a:p>
                      <a:pPr>
                        <a:lnSpc>
                          <a:spcPct val="115000"/>
                        </a:lnSpc>
                        <a:spcAft>
                          <a:spcPts val="0"/>
                        </a:spcAft>
                      </a:pPr>
                      <a:r>
                        <a:rPr lang="en-GB" sz="1050" dirty="0">
                          <a:effectLst/>
                        </a:rPr>
                        <a:t>16-20</a:t>
                      </a:r>
                      <a:endParaRPr lang="en-GB" sz="1050" dirty="0">
                        <a:effectLst/>
                        <a:latin typeface="Calibri"/>
                        <a:ea typeface="Calibri"/>
                        <a:cs typeface="Times New Roman"/>
                      </a:endParaRPr>
                    </a:p>
                  </a:txBody>
                  <a:tcPr marL="67856" marR="67856" marT="0" marB="0"/>
                </a:tc>
              </a:tr>
            </a:tbl>
          </a:graphicData>
        </a:graphic>
      </p:graphicFrame>
      <p:sp>
        <p:nvSpPr>
          <p:cNvPr id="5" name="TextBox 4"/>
          <p:cNvSpPr txBox="1"/>
          <p:nvPr/>
        </p:nvSpPr>
        <p:spPr>
          <a:xfrm>
            <a:off x="6156176" y="804105"/>
            <a:ext cx="2880320" cy="2677656"/>
          </a:xfrm>
          <a:prstGeom prst="rect">
            <a:avLst/>
          </a:prstGeom>
          <a:solidFill>
            <a:schemeClr val="accent6">
              <a:lumMod val="20000"/>
              <a:lumOff val="80000"/>
            </a:schemeClr>
          </a:solidFill>
          <a:ln>
            <a:solidFill>
              <a:schemeClr val="accent1"/>
            </a:solidFill>
          </a:ln>
        </p:spPr>
        <p:txBody>
          <a:bodyPr wrap="square" rtlCol="0">
            <a:spAutoFit/>
          </a:bodyPr>
          <a:lstStyle/>
          <a:p>
            <a:r>
              <a:rPr lang="en-GB" sz="1400" b="1" dirty="0" smtClean="0"/>
              <a:t>Level 3 (C-B)</a:t>
            </a:r>
          </a:p>
          <a:p>
            <a:pPr marL="171450" indent="-171450">
              <a:buFontTx/>
              <a:buChar char="-"/>
            </a:pPr>
            <a:r>
              <a:rPr lang="en-GB" sz="1400" dirty="0" smtClean="0"/>
              <a:t>Content used to explain what the message of the source is.</a:t>
            </a:r>
          </a:p>
          <a:p>
            <a:pPr marL="171450" indent="-171450">
              <a:buFontTx/>
              <a:buChar char="-"/>
            </a:pPr>
            <a:r>
              <a:rPr lang="en-GB" sz="1400" dirty="0" smtClean="0"/>
              <a:t>The best one is chosen in comparison with the other sources . At least 2 criterion applied. (accuracy, objectivity and comprehensiveness, purpose)</a:t>
            </a:r>
          </a:p>
          <a:p>
            <a:pPr marL="171450" indent="-171450">
              <a:buFontTx/>
              <a:buChar char="-"/>
            </a:pPr>
            <a:r>
              <a:rPr lang="en-GB" sz="1400" dirty="0" smtClean="0"/>
              <a:t>Own knowledge used to evaluate the representations. </a:t>
            </a:r>
          </a:p>
          <a:p>
            <a:pPr marL="171450" indent="-171450">
              <a:buFontTx/>
              <a:buChar char="-"/>
            </a:pPr>
            <a:r>
              <a:rPr lang="en-GB" sz="1400" dirty="0" smtClean="0"/>
              <a:t>Very good </a:t>
            </a:r>
            <a:r>
              <a:rPr lang="en-GB" sz="1400" dirty="0" err="1" smtClean="0"/>
              <a:t>SPaG</a:t>
            </a:r>
            <a:r>
              <a:rPr lang="en-GB" sz="1400" dirty="0" smtClean="0"/>
              <a:t>. </a:t>
            </a:r>
          </a:p>
          <a:p>
            <a:endParaRPr lang="en-GB" sz="1400" dirty="0"/>
          </a:p>
        </p:txBody>
      </p:sp>
      <p:sp>
        <p:nvSpPr>
          <p:cNvPr id="6" name="TextBox 5"/>
          <p:cNvSpPr txBox="1"/>
          <p:nvPr/>
        </p:nvSpPr>
        <p:spPr>
          <a:xfrm>
            <a:off x="6156176" y="3645024"/>
            <a:ext cx="2880320" cy="3108543"/>
          </a:xfrm>
          <a:prstGeom prst="rect">
            <a:avLst/>
          </a:prstGeom>
          <a:solidFill>
            <a:schemeClr val="accent6">
              <a:lumMod val="20000"/>
              <a:lumOff val="80000"/>
            </a:schemeClr>
          </a:solidFill>
          <a:ln>
            <a:solidFill>
              <a:schemeClr val="accent1"/>
            </a:solidFill>
          </a:ln>
        </p:spPr>
        <p:txBody>
          <a:bodyPr wrap="square" rtlCol="0">
            <a:spAutoFit/>
          </a:bodyPr>
          <a:lstStyle/>
          <a:p>
            <a:r>
              <a:rPr lang="en-GB" sz="1400" b="1" dirty="0" smtClean="0"/>
              <a:t>Level 4 (B-A*)</a:t>
            </a:r>
          </a:p>
          <a:p>
            <a:pPr marL="171450" indent="-171450">
              <a:buFontTx/>
              <a:buChar char="-"/>
            </a:pPr>
            <a:r>
              <a:rPr lang="en-GB" sz="1400" dirty="0" smtClean="0"/>
              <a:t>Carefully selected content used to explain what the message of the source </a:t>
            </a:r>
            <a:r>
              <a:rPr lang="en-GB" sz="1400" dirty="0" smtClean="0"/>
              <a:t>is.</a:t>
            </a:r>
            <a:endParaRPr lang="en-GB" sz="1400" dirty="0" smtClean="0"/>
          </a:p>
          <a:p>
            <a:pPr marL="171450" indent="-171450">
              <a:buFontTx/>
              <a:buChar char="-"/>
            </a:pPr>
            <a:r>
              <a:rPr lang="en-GB" sz="1400" dirty="0" smtClean="0"/>
              <a:t>The best one is chosen in comparison with the other </a:t>
            </a:r>
            <a:r>
              <a:rPr lang="en-GB" sz="1400" dirty="0"/>
              <a:t>sources . At least </a:t>
            </a:r>
            <a:r>
              <a:rPr lang="en-GB" sz="1400" dirty="0" smtClean="0"/>
              <a:t>3 criterion </a:t>
            </a:r>
            <a:r>
              <a:rPr lang="en-GB" sz="1400" dirty="0"/>
              <a:t>applied. (</a:t>
            </a:r>
            <a:r>
              <a:rPr lang="en-GB" sz="1400" dirty="0" smtClean="0"/>
              <a:t>accuracy, objectivity and comprehensiveness, purpose)</a:t>
            </a:r>
          </a:p>
          <a:p>
            <a:pPr marL="171450" indent="-171450">
              <a:buFontTx/>
              <a:buChar char="-"/>
            </a:pPr>
            <a:r>
              <a:rPr lang="en-GB" sz="1400" dirty="0" smtClean="0"/>
              <a:t>Well selected own knowledge used to evaluate the representations. </a:t>
            </a:r>
          </a:p>
          <a:p>
            <a:pPr marL="171450" indent="-171450">
              <a:buFontTx/>
              <a:buChar char="-"/>
            </a:pPr>
            <a:r>
              <a:rPr lang="en-GB" sz="1400" dirty="0" smtClean="0"/>
              <a:t>Excellent </a:t>
            </a:r>
            <a:r>
              <a:rPr lang="en-GB" sz="1400" dirty="0" err="1" smtClean="0"/>
              <a:t>SPaG</a:t>
            </a:r>
            <a:r>
              <a:rPr lang="en-GB" sz="1400" dirty="0" smtClean="0"/>
              <a:t>. </a:t>
            </a:r>
          </a:p>
          <a:p>
            <a:endParaRPr lang="en-GB" sz="1400" dirty="0"/>
          </a:p>
        </p:txBody>
      </p:sp>
    </p:spTree>
    <p:extLst>
      <p:ext uri="{BB962C8B-B14F-4D97-AF65-F5344CB8AC3E}">
        <p14:creationId xmlns:p14="http://schemas.microsoft.com/office/powerpoint/2010/main" val="1675264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79512" y="116632"/>
            <a:ext cx="8856984" cy="1143000"/>
          </a:xfrm>
          <a:solidFill>
            <a:srgbClr val="FFFF00"/>
          </a:solidFill>
          <a:ln>
            <a:solidFill>
              <a:schemeClr val="accent1"/>
            </a:solidFill>
          </a:ln>
        </p:spPr>
        <p:txBody>
          <a:bodyPr>
            <a:noAutofit/>
          </a:bodyPr>
          <a:lstStyle/>
          <a:p>
            <a:r>
              <a:rPr lang="en-GB" sz="3200" b="1" dirty="0" smtClean="0">
                <a:solidFill>
                  <a:schemeClr val="accent1"/>
                </a:solidFill>
              </a:rPr>
              <a:t>Task: </a:t>
            </a:r>
            <a:r>
              <a:rPr lang="en-GB" sz="3200" dirty="0" smtClean="0"/>
              <a:t>Choose three different highlighters. Create a key on the front of your pack.</a:t>
            </a:r>
          </a:p>
        </p:txBody>
      </p:sp>
      <p:sp>
        <p:nvSpPr>
          <p:cNvPr id="3" name="Content Placeholder 2"/>
          <p:cNvSpPr>
            <a:spLocks noGrp="1"/>
          </p:cNvSpPr>
          <p:nvPr>
            <p:ph idx="1"/>
          </p:nvPr>
        </p:nvSpPr>
        <p:spPr>
          <a:xfrm>
            <a:off x="88369" y="1448264"/>
            <a:ext cx="9036496" cy="5400675"/>
          </a:xfrm>
        </p:spPr>
        <p:txBody>
          <a:bodyPr>
            <a:normAutofit lnSpcReduction="10000"/>
          </a:bodyPr>
          <a:lstStyle/>
          <a:p>
            <a:pPr>
              <a:defRPr/>
            </a:pPr>
            <a:r>
              <a:rPr lang="en-GB" b="1" u="sng" dirty="0" smtClean="0">
                <a:solidFill>
                  <a:srgbClr val="FF0000"/>
                </a:solidFill>
                <a:latin typeface="Candara" panose="020E0502030303020204" pitchFamily="34" charset="0"/>
              </a:rPr>
              <a:t>A</a:t>
            </a:r>
            <a:r>
              <a:rPr lang="en-GB" u="sng" dirty="0" smtClean="0">
                <a:solidFill>
                  <a:srgbClr val="FF0000"/>
                </a:solidFill>
                <a:latin typeface="Candara" panose="020E0502030303020204" pitchFamily="34" charset="0"/>
              </a:rPr>
              <a:t>ccurate</a:t>
            </a:r>
            <a:r>
              <a:rPr lang="en-GB" dirty="0" smtClean="0">
                <a:solidFill>
                  <a:srgbClr val="FF0000"/>
                </a:solidFill>
                <a:latin typeface="Candara" panose="020E0502030303020204" pitchFamily="34" charset="0"/>
              </a:rPr>
              <a:t> – highlight something accurate and expand upon it with your own knowledge (you can use your folders to help you) AT LEAST 2 EXAMPLES FOR EACH REPRESENTATION</a:t>
            </a:r>
            <a:r>
              <a:rPr lang="en-GB" dirty="0" smtClean="0">
                <a:solidFill>
                  <a:srgbClr val="FF0000"/>
                </a:solidFill>
                <a:latin typeface="Candara" panose="020E0502030303020204" pitchFamily="34" charset="0"/>
              </a:rPr>
              <a:t>.</a:t>
            </a:r>
          </a:p>
          <a:p>
            <a:pPr>
              <a:defRPr/>
            </a:pPr>
            <a:endParaRPr lang="en-GB" b="1" dirty="0">
              <a:latin typeface="Candara" panose="020E0502030303020204" pitchFamily="34" charset="0"/>
            </a:endParaRPr>
          </a:p>
          <a:p>
            <a:pPr>
              <a:defRPr/>
            </a:pPr>
            <a:r>
              <a:rPr lang="en-GB" b="1" u="sng" dirty="0" smtClean="0">
                <a:solidFill>
                  <a:schemeClr val="accent6">
                    <a:lumMod val="75000"/>
                  </a:schemeClr>
                </a:solidFill>
                <a:latin typeface="Candara" panose="020E0502030303020204" pitchFamily="34" charset="0"/>
              </a:rPr>
              <a:t>B</a:t>
            </a:r>
            <a:r>
              <a:rPr lang="en-GB" u="sng" dirty="0" smtClean="0">
                <a:solidFill>
                  <a:schemeClr val="accent6">
                    <a:lumMod val="75000"/>
                  </a:schemeClr>
                </a:solidFill>
                <a:latin typeface="Candara" panose="020E0502030303020204" pitchFamily="34" charset="0"/>
              </a:rPr>
              <a:t>alanced</a:t>
            </a:r>
            <a:r>
              <a:rPr lang="en-GB" dirty="0" smtClean="0">
                <a:solidFill>
                  <a:schemeClr val="accent6">
                    <a:lumMod val="75000"/>
                  </a:schemeClr>
                </a:solidFill>
                <a:latin typeface="Candara" panose="020E0502030303020204" pitchFamily="34" charset="0"/>
              </a:rPr>
              <a:t> – Highlight quotes that are positive or negative. Is it objective (neutral) or is it trying to persuade you of a certain opinion</a:t>
            </a:r>
            <a:r>
              <a:rPr lang="en-GB" dirty="0" smtClean="0">
                <a:solidFill>
                  <a:schemeClr val="accent6">
                    <a:lumMod val="75000"/>
                  </a:schemeClr>
                </a:solidFill>
                <a:latin typeface="Candara" panose="020E0502030303020204" pitchFamily="34" charset="0"/>
              </a:rPr>
              <a:t>?</a:t>
            </a:r>
          </a:p>
          <a:p>
            <a:pPr>
              <a:defRPr/>
            </a:pPr>
            <a:endParaRPr lang="en-GB" b="1" dirty="0">
              <a:solidFill>
                <a:schemeClr val="accent6">
                  <a:lumMod val="75000"/>
                </a:schemeClr>
              </a:solidFill>
              <a:latin typeface="Candara" panose="020E0502030303020204" pitchFamily="34" charset="0"/>
            </a:endParaRPr>
          </a:p>
          <a:p>
            <a:pPr>
              <a:defRPr/>
            </a:pPr>
            <a:r>
              <a:rPr lang="en-GB" b="1" u="sng" dirty="0" smtClean="0">
                <a:solidFill>
                  <a:srgbClr val="00B050"/>
                </a:solidFill>
                <a:latin typeface="Candara" panose="020E0502030303020204" pitchFamily="34" charset="0"/>
              </a:rPr>
              <a:t>C</a:t>
            </a:r>
            <a:r>
              <a:rPr lang="en-GB" u="sng" dirty="0" smtClean="0">
                <a:solidFill>
                  <a:srgbClr val="00B050"/>
                </a:solidFill>
                <a:latin typeface="Candara" panose="020E0502030303020204" pitchFamily="34" charset="0"/>
              </a:rPr>
              <a:t>omplete</a:t>
            </a:r>
            <a:r>
              <a:rPr lang="en-GB" dirty="0" smtClean="0">
                <a:solidFill>
                  <a:srgbClr val="00B050"/>
                </a:solidFill>
                <a:latin typeface="Candara" panose="020E0502030303020204" pitchFamily="34" charset="0"/>
              </a:rPr>
              <a:t> – Does it tell you the full story of the title/blurb of the representation? If it is not what key detail does it miss out? What impact does this have on the representation?</a:t>
            </a:r>
          </a:p>
        </p:txBody>
      </p:sp>
    </p:spTree>
    <p:extLst>
      <p:ext uri="{BB962C8B-B14F-4D97-AF65-F5344CB8AC3E}">
        <p14:creationId xmlns:p14="http://schemas.microsoft.com/office/powerpoint/2010/main" val="3965466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3230</Words>
  <Application>Microsoft Office PowerPoint</Application>
  <PresentationFormat>On-screen Show (4:3)</PresentationFormat>
  <Paragraphs>147</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Controlled Assessment: Part C</vt:lpstr>
      <vt:lpstr>Your Question.</vt:lpstr>
      <vt:lpstr>What would the perfect source contain? </vt:lpstr>
      <vt:lpstr>PowerPoint Presentation</vt:lpstr>
      <vt:lpstr>PowerPoint Presentation</vt:lpstr>
      <vt:lpstr>Representation 1</vt:lpstr>
      <vt:lpstr>Representation 2</vt:lpstr>
      <vt:lpstr>Part C Mark-scheme</vt:lpstr>
      <vt:lpstr>Task: Choose three different highlighters. Create a key on the front of your pack.</vt:lpstr>
      <vt:lpstr>How should I structure my answer?</vt:lpstr>
      <vt:lpstr>What would the perfect source contain? </vt:lpstr>
      <vt:lpstr>Representation 1</vt:lpstr>
      <vt:lpstr>Representation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watkins</dc:creator>
  <cp:lastModifiedBy>Chris Watkins</cp:lastModifiedBy>
  <cp:revision>11</cp:revision>
  <cp:lastPrinted>2016-05-24T06:59:27Z</cp:lastPrinted>
  <dcterms:created xsi:type="dcterms:W3CDTF">2016-05-23T19:14:29Z</dcterms:created>
  <dcterms:modified xsi:type="dcterms:W3CDTF">2016-05-24T07:05:31Z</dcterms:modified>
</cp:coreProperties>
</file>