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8" r:id="rId2"/>
    <p:sldId id="256" r:id="rId3"/>
    <p:sldId id="353" r:id="rId4"/>
    <p:sldId id="348" r:id="rId5"/>
    <p:sldId id="380" r:id="rId6"/>
    <p:sldId id="381" r:id="rId7"/>
    <p:sldId id="354" r:id="rId8"/>
    <p:sldId id="355" r:id="rId9"/>
    <p:sldId id="356" r:id="rId10"/>
    <p:sldId id="357" r:id="rId11"/>
    <p:sldId id="376" r:id="rId12"/>
    <p:sldId id="377" r:id="rId13"/>
    <p:sldId id="379" r:id="rId14"/>
    <p:sldId id="349" r:id="rId15"/>
    <p:sldId id="378" r:id="rId16"/>
    <p:sldId id="358" r:id="rId17"/>
    <p:sldId id="359" r:id="rId18"/>
    <p:sldId id="360" r:id="rId19"/>
    <p:sldId id="367" r:id="rId20"/>
    <p:sldId id="368" r:id="rId21"/>
    <p:sldId id="369" r:id="rId22"/>
    <p:sldId id="370" r:id="rId23"/>
    <p:sldId id="366" r:id="rId24"/>
    <p:sldId id="374" r:id="rId25"/>
    <p:sldId id="371" r:id="rId26"/>
    <p:sldId id="375" r:id="rId27"/>
    <p:sldId id="372" r:id="rId28"/>
    <p:sldId id="373" r:id="rId29"/>
    <p:sldId id="361" r:id="rId30"/>
    <p:sldId id="362" r:id="rId31"/>
    <p:sldId id="363" r:id="rId32"/>
    <p:sldId id="364" r:id="rId33"/>
    <p:sldId id="365" r:id="rId3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Watkins" initials="MW" lastIdx="1" clrIdx="0">
    <p:extLst>
      <p:ext uri="{19B8F6BF-5375-455C-9EA6-DF929625EA0E}">
        <p15:presenceInfo xmlns:p15="http://schemas.microsoft.com/office/powerpoint/2012/main" userId="S-1-5-21-2671061539-2685327972-3567550601-8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86738" autoAdjust="0"/>
  </p:normalViewPr>
  <p:slideViewPr>
    <p:cSldViewPr snapToGrid="0">
      <p:cViewPr>
        <p:scale>
          <a:sx n="75" d="100"/>
          <a:sy n="75" d="100"/>
        </p:scale>
        <p:origin x="1056" y="498"/>
      </p:cViewPr>
      <p:guideLst/>
    </p:cSldViewPr>
  </p:slideViewPr>
  <p:notesTextViewPr>
    <p:cViewPr>
      <p:scale>
        <a:sx n="1" d="1"/>
        <a:sy n="1" d="1"/>
      </p:scale>
      <p:origin x="0" y="0"/>
    </p:cViewPr>
  </p:notesTextViewPr>
  <p:notesViewPr>
    <p:cSldViewPr snapToGrid="0">
      <p:cViewPr varScale="1">
        <p:scale>
          <a:sx n="123" d="100"/>
          <a:sy n="123" d="100"/>
        </p:scale>
        <p:origin x="497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56"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9B73E70-CEBA-4F71-B861-FAE46809BC0F}"/>
              </a:ext>
            </a:extLst>
          </p:cNvPr>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7FF3EAC2-C9B8-42CC-B134-A7C7D52452F7}"/>
              </a:ext>
            </a:extLst>
          </p:cNvPr>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17B008C2-DE68-4EED-A73C-D930EEA2DB68}" type="datetimeFigureOut">
              <a:rPr lang="en-GB" smtClean="0"/>
              <a:t>17/10/2017</a:t>
            </a:fld>
            <a:endParaRPr lang="en-GB"/>
          </a:p>
        </p:txBody>
      </p:sp>
      <p:sp>
        <p:nvSpPr>
          <p:cNvPr id="4" name="Footer Placeholder 3">
            <a:extLst>
              <a:ext uri="{FF2B5EF4-FFF2-40B4-BE49-F238E27FC236}">
                <a16:creationId xmlns:a16="http://schemas.microsoft.com/office/drawing/2014/main" xmlns="" id="{C0B93677-75AE-428D-BB2C-D3A26C27C61A}"/>
              </a:ext>
            </a:extLst>
          </p:cNvPr>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3A1A4D15-7A27-4F42-B609-857459C9A87F}"/>
              </a:ext>
            </a:extLst>
          </p:cNvPr>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84A3ACE9-8B21-49B2-97BD-B12A9F369D59}" type="slidenum">
              <a:rPr lang="en-GB" smtClean="0"/>
              <a:t>‹#›</a:t>
            </a:fld>
            <a:endParaRPr lang="en-GB"/>
          </a:p>
        </p:txBody>
      </p:sp>
    </p:spTree>
    <p:extLst>
      <p:ext uri="{BB962C8B-B14F-4D97-AF65-F5344CB8AC3E}">
        <p14:creationId xmlns:p14="http://schemas.microsoft.com/office/powerpoint/2010/main" val="2175257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A6FC8EC2-DC47-44E6-B97E-9ADEC239F864}" type="datetimeFigureOut">
              <a:rPr lang="en-GB" smtClean="0"/>
              <a:t>17/10/2017</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61CEF993-76C2-4C83-851F-8A5F5791BC62}" type="slidenum">
              <a:rPr lang="en-GB" smtClean="0"/>
              <a:t>‹#›</a:t>
            </a:fld>
            <a:endParaRPr lang="en-GB"/>
          </a:p>
        </p:txBody>
      </p:sp>
    </p:spTree>
    <p:extLst>
      <p:ext uri="{BB962C8B-B14F-4D97-AF65-F5344CB8AC3E}">
        <p14:creationId xmlns:p14="http://schemas.microsoft.com/office/powerpoint/2010/main" val="96161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https://www.youtube.com/watch?v=jroufYZOfFE</a:t>
            </a:r>
            <a:endParaRPr lang="en-GB" dirty="0"/>
          </a:p>
        </p:txBody>
      </p:sp>
      <p:sp>
        <p:nvSpPr>
          <p:cNvPr id="4" name="Slide Number Placeholder 3"/>
          <p:cNvSpPr>
            <a:spLocks noGrp="1"/>
          </p:cNvSpPr>
          <p:nvPr>
            <p:ph type="sldNum" sz="quarter" idx="10"/>
          </p:nvPr>
        </p:nvSpPr>
        <p:spPr/>
        <p:txBody>
          <a:bodyPr/>
          <a:lstStyle/>
          <a:p>
            <a:fld id="{61CEF993-76C2-4C83-851F-8A5F5791BC62}" type="slidenum">
              <a:rPr lang="en-GB" smtClean="0"/>
              <a:t>13</a:t>
            </a:fld>
            <a:endParaRPr lang="en-GB"/>
          </a:p>
        </p:txBody>
      </p:sp>
    </p:spTree>
    <p:extLst>
      <p:ext uri="{BB962C8B-B14F-4D97-AF65-F5344CB8AC3E}">
        <p14:creationId xmlns:p14="http://schemas.microsoft.com/office/powerpoint/2010/main" val="209685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https://www.youtube.com/watch?v=6S_d1eVv0E8</a:t>
            </a:r>
            <a:endParaRPr lang="en-GB" dirty="0"/>
          </a:p>
        </p:txBody>
      </p:sp>
      <p:sp>
        <p:nvSpPr>
          <p:cNvPr id="4" name="Slide Number Placeholder 3"/>
          <p:cNvSpPr>
            <a:spLocks noGrp="1"/>
          </p:cNvSpPr>
          <p:nvPr>
            <p:ph type="sldNum" sz="quarter" idx="10"/>
          </p:nvPr>
        </p:nvSpPr>
        <p:spPr/>
        <p:txBody>
          <a:bodyPr/>
          <a:lstStyle/>
          <a:p>
            <a:fld id="{61CEF993-76C2-4C83-851F-8A5F5791BC62}" type="slidenum">
              <a:rPr lang="en-GB" smtClean="0"/>
              <a:t>16</a:t>
            </a:fld>
            <a:endParaRPr lang="en-GB"/>
          </a:p>
        </p:txBody>
      </p:sp>
    </p:spTree>
    <p:extLst>
      <p:ext uri="{BB962C8B-B14F-4D97-AF65-F5344CB8AC3E}">
        <p14:creationId xmlns:p14="http://schemas.microsoft.com/office/powerpoint/2010/main" val="330368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https://www.youtube.com/watch?v=v_YsnoXaphk</a:t>
            </a:r>
            <a:endParaRPr lang="en-GB" dirty="0"/>
          </a:p>
        </p:txBody>
      </p:sp>
      <p:sp>
        <p:nvSpPr>
          <p:cNvPr id="4" name="Slide Number Placeholder 3"/>
          <p:cNvSpPr>
            <a:spLocks noGrp="1"/>
          </p:cNvSpPr>
          <p:nvPr>
            <p:ph type="sldNum" sz="quarter" idx="10"/>
          </p:nvPr>
        </p:nvSpPr>
        <p:spPr/>
        <p:txBody>
          <a:bodyPr/>
          <a:lstStyle/>
          <a:p>
            <a:fld id="{61CEF993-76C2-4C83-851F-8A5F5791BC62}" type="slidenum">
              <a:rPr lang="en-GB" smtClean="0"/>
              <a:t>18</a:t>
            </a:fld>
            <a:endParaRPr lang="en-GB"/>
          </a:p>
        </p:txBody>
      </p:sp>
    </p:spTree>
    <p:extLst>
      <p:ext uri="{BB962C8B-B14F-4D97-AF65-F5344CB8AC3E}">
        <p14:creationId xmlns:p14="http://schemas.microsoft.com/office/powerpoint/2010/main" val="91751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solidFill>
            <a:schemeClr val="accent5">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solidFill>
            <a:schemeClr val="accent5">
              <a:lumMod val="20000"/>
              <a:lumOff val="80000"/>
            </a:schemeClr>
          </a:solidFill>
          <a:ln>
            <a:solidFill>
              <a:schemeClr val="tx1"/>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38A0BC-6BF2-424F-AB62-4BD74E144EA8}" type="datetimeFigureOut">
              <a:rPr lang="en-GB" smtClean="0"/>
              <a:t>17/10/2017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111049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8A0BC-6BF2-424F-AB62-4BD74E144EA8}" type="datetimeFigureOut">
              <a:rPr lang="en-GB" smtClean="0"/>
              <a:t>17/10/2017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8672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8A0BC-6BF2-424F-AB62-4BD74E144EA8}" type="datetimeFigureOut">
              <a:rPr lang="en-GB" smtClean="0"/>
              <a:t>17/10/2017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41548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8783"/>
          </a:xfrm>
          <a:solidFill>
            <a:schemeClr val="accent5">
              <a:lumMod val="40000"/>
              <a:lumOff val="60000"/>
            </a:schemeClr>
          </a:solidFill>
          <a:ln>
            <a:solidFill>
              <a:schemeClr val="tx1"/>
            </a:solidFill>
          </a:ln>
        </p:spPr>
        <p:txBody>
          <a:bodyPr/>
          <a:lstStyle/>
          <a:p>
            <a:r>
              <a:rPr lang="en-US" dirty="0"/>
              <a:t>Click to edit Master title style</a:t>
            </a:r>
          </a:p>
        </p:txBody>
      </p:sp>
      <p:sp>
        <p:nvSpPr>
          <p:cNvPr id="3" name="Content Placeholder 2"/>
          <p:cNvSpPr>
            <a:spLocks noGrp="1"/>
          </p:cNvSpPr>
          <p:nvPr>
            <p:ph idx="1"/>
          </p:nvPr>
        </p:nvSpPr>
        <p:spPr>
          <a:xfrm>
            <a:off x="628650" y="1787769"/>
            <a:ext cx="7886700" cy="444780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E38A0BC-6BF2-424F-AB62-4BD74E144EA8}" type="datetimeFigureOut">
              <a:rPr lang="en-GB" smtClean="0"/>
              <a:t>17/10/2017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234797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38A0BC-6BF2-424F-AB62-4BD74E144EA8}" type="datetimeFigureOut">
              <a:rPr lang="en-GB" smtClean="0"/>
              <a:t>17/10/2017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24382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38A0BC-6BF2-424F-AB62-4BD74E144EA8}" type="datetimeFigureOut">
              <a:rPr lang="en-GB" smtClean="0"/>
              <a:t>17/10/2017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21089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38A0BC-6BF2-424F-AB62-4BD74E144EA8}" type="datetimeFigureOut">
              <a:rPr lang="en-GB" smtClean="0"/>
              <a:t>17/10/2017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119076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38A0BC-6BF2-424F-AB62-4BD74E144EA8}" type="datetimeFigureOut">
              <a:rPr lang="en-GB" smtClean="0"/>
              <a:t>17/10/2017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88281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8A0BC-6BF2-424F-AB62-4BD74E144EA8}" type="datetimeFigureOut">
              <a:rPr lang="en-GB" smtClean="0"/>
              <a:t>17/10/2017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175502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38A0BC-6BF2-424F-AB62-4BD74E144EA8}" type="datetimeFigureOut">
              <a:rPr lang="en-GB" smtClean="0"/>
              <a:t>17/10/2017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93194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38A0BC-6BF2-424F-AB62-4BD74E144EA8}" type="datetimeFigureOut">
              <a:rPr lang="en-GB" smtClean="0"/>
              <a:t>17/10/2017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392935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8A0BC-6BF2-424F-AB62-4BD74E144EA8}" type="datetimeFigureOut">
              <a:rPr lang="en-GB" smtClean="0"/>
              <a:t>17/10/2017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0039B-0144-4611-8C4D-5D9079A65197}" type="slidenum">
              <a:rPr lang="en-GB" smtClean="0"/>
              <a:t>‹#›</a:t>
            </a:fld>
            <a:endParaRPr lang="en-GB"/>
          </a:p>
        </p:txBody>
      </p:sp>
    </p:spTree>
    <p:extLst>
      <p:ext uri="{BB962C8B-B14F-4D97-AF65-F5344CB8AC3E}">
        <p14:creationId xmlns:p14="http://schemas.microsoft.com/office/powerpoint/2010/main" val="636166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Religious_pluralis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r>
              <a:rPr lang="en-GB" sz="1800" dirty="0" smtClean="0"/>
              <a:t>Spot the difference</a:t>
            </a:r>
            <a:endParaRPr lang="en-GB" sz="1800" dirty="0"/>
          </a:p>
        </p:txBody>
      </p:sp>
      <p:pic>
        <p:nvPicPr>
          <p:cNvPr id="3" name="Picture 2"/>
          <p:cNvPicPr>
            <a:picLocks noChangeAspect="1"/>
          </p:cNvPicPr>
          <p:nvPr/>
        </p:nvPicPr>
        <p:blipFill rotWithShape="1">
          <a:blip r:embed="rId2"/>
          <a:srcRect l="16509" r="19429"/>
          <a:stretch/>
        </p:blipFill>
        <p:spPr>
          <a:xfrm>
            <a:off x="628650" y="1733700"/>
            <a:ext cx="3789680" cy="2699385"/>
          </a:xfrm>
          <a:prstGeom prst="rect">
            <a:avLst/>
          </a:prstGeom>
        </p:spPr>
      </p:pic>
      <p:pic>
        <p:nvPicPr>
          <p:cNvPr id="6" name="Picture 5"/>
          <p:cNvPicPr>
            <a:picLocks noChangeAspect="1"/>
          </p:cNvPicPr>
          <p:nvPr/>
        </p:nvPicPr>
        <p:blipFill rotWithShape="1">
          <a:blip r:embed="rId3"/>
          <a:srcRect l="19711" t="21308" r="24897" b="14819"/>
          <a:stretch/>
        </p:blipFill>
        <p:spPr>
          <a:xfrm>
            <a:off x="4687447" y="4064001"/>
            <a:ext cx="3827903" cy="2585870"/>
          </a:xfrm>
          <a:prstGeom prst="rect">
            <a:avLst/>
          </a:prstGeom>
        </p:spPr>
      </p:pic>
      <p:pic>
        <p:nvPicPr>
          <p:cNvPr id="7" name="Picture 6"/>
          <p:cNvPicPr>
            <a:picLocks noChangeAspect="1"/>
          </p:cNvPicPr>
          <p:nvPr/>
        </p:nvPicPr>
        <p:blipFill>
          <a:blip r:embed="rId4"/>
          <a:stretch>
            <a:fillRect/>
          </a:stretch>
        </p:blipFill>
        <p:spPr>
          <a:xfrm>
            <a:off x="4805680" y="1281748"/>
            <a:ext cx="3709670" cy="2782253"/>
          </a:xfrm>
          <a:prstGeom prst="rect">
            <a:avLst/>
          </a:prstGeom>
        </p:spPr>
      </p:pic>
      <p:pic>
        <p:nvPicPr>
          <p:cNvPr id="9" name="Picture 8"/>
          <p:cNvPicPr>
            <a:picLocks noChangeAspect="1"/>
          </p:cNvPicPr>
          <p:nvPr/>
        </p:nvPicPr>
        <p:blipFill>
          <a:blip r:embed="rId5"/>
          <a:stretch>
            <a:fillRect/>
          </a:stretch>
        </p:blipFill>
        <p:spPr>
          <a:xfrm>
            <a:off x="631047" y="4330700"/>
            <a:ext cx="4122971" cy="2319171"/>
          </a:xfrm>
          <a:prstGeom prst="rect">
            <a:avLst/>
          </a:prstGeom>
        </p:spPr>
      </p:pic>
    </p:spTree>
    <p:extLst>
      <p:ext uri="{BB962C8B-B14F-4D97-AF65-F5344CB8AC3E}">
        <p14:creationId xmlns:p14="http://schemas.microsoft.com/office/powerpoint/2010/main" val="1231659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84808" y="2944813"/>
            <a:ext cx="5339455" cy="2998787"/>
          </a:xfrm>
          <a:prstGeom prst="rect">
            <a:avLst/>
          </a:prstGeom>
        </p:spPr>
      </p:pic>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8"/>
            <a:ext cx="7886700" cy="148895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endParaRPr lang="en-GB" sz="1800" dirty="0" smtClean="0"/>
          </a:p>
          <a:p>
            <a:pPr marL="342900" indent="-342900">
              <a:buAutoNum type="arabicPeriod"/>
            </a:pPr>
            <a:r>
              <a:rPr lang="en-GB" sz="1800" dirty="0" smtClean="0"/>
              <a:t>Churches</a:t>
            </a:r>
            <a:endParaRPr lang="en-GB" sz="1800" dirty="0"/>
          </a:p>
          <a:p>
            <a:pPr marL="342900" indent="-342900">
              <a:buAutoNum type="arabicPeriod"/>
            </a:pPr>
            <a:r>
              <a:rPr lang="en-GB" sz="1800" dirty="0"/>
              <a:t>Denominations</a:t>
            </a:r>
          </a:p>
          <a:p>
            <a:pPr marL="342900" indent="-342900">
              <a:buAutoNum type="arabicPeriod"/>
            </a:pPr>
            <a:r>
              <a:rPr lang="en-GB" sz="1800" dirty="0"/>
              <a:t>Sects</a:t>
            </a:r>
          </a:p>
          <a:p>
            <a:pPr marL="342900" indent="-342900">
              <a:buAutoNum type="arabicPeriod"/>
            </a:pPr>
            <a:r>
              <a:rPr lang="en-GB" sz="1800" dirty="0"/>
              <a:t>Cults</a:t>
            </a:r>
          </a:p>
        </p:txBody>
      </p:sp>
      <p:sp>
        <p:nvSpPr>
          <p:cNvPr id="3" name="TextBox 2"/>
          <p:cNvSpPr txBox="1"/>
          <p:nvPr/>
        </p:nvSpPr>
        <p:spPr>
          <a:xfrm>
            <a:off x="628650" y="1791478"/>
            <a:ext cx="7886700" cy="461665"/>
          </a:xfrm>
          <a:prstGeom prst="rect">
            <a:avLst/>
          </a:prstGeom>
          <a:noFill/>
        </p:spPr>
        <p:txBody>
          <a:bodyPr wrap="square" rtlCol="0">
            <a:spAutoFit/>
          </a:bodyPr>
          <a:lstStyle/>
          <a:p>
            <a:pPr marL="342900" indent="-342900">
              <a:buAutoNum type="arabicPeriod"/>
            </a:pPr>
            <a:endParaRPr lang="en-GB" sz="2400" dirty="0"/>
          </a:p>
        </p:txBody>
      </p:sp>
      <p:sp>
        <p:nvSpPr>
          <p:cNvPr id="4" name="TextBox 3"/>
          <p:cNvSpPr txBox="1"/>
          <p:nvPr/>
        </p:nvSpPr>
        <p:spPr>
          <a:xfrm>
            <a:off x="2251072" y="5854700"/>
            <a:ext cx="460692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dirty="0" smtClean="0"/>
              <a:t>Scientology</a:t>
            </a:r>
            <a:endParaRPr lang="en-GB" sz="3600" b="1" dirty="0"/>
          </a:p>
        </p:txBody>
      </p:sp>
    </p:spTree>
    <p:extLst>
      <p:ext uri="{BB962C8B-B14F-4D97-AF65-F5344CB8AC3E}">
        <p14:creationId xmlns:p14="http://schemas.microsoft.com/office/powerpoint/2010/main" val="761506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39262"/>
            <a:ext cx="9144000" cy="4557434"/>
          </a:xfrm>
        </p:spPr>
        <p:txBody>
          <a:bodyPr>
            <a:noAutofit/>
          </a:bodyPr>
          <a:lstStyle/>
          <a:p>
            <a:r>
              <a:rPr lang="en-GB" sz="2000" b="1" dirty="0"/>
              <a:t>Scale: </a:t>
            </a:r>
            <a:r>
              <a:rPr lang="en-GB" sz="2000" dirty="0"/>
              <a:t>SKCON as of 2009 is a worldwide confederation of more than 650 temples and centres, including 60 farm communities, some aiming for self-sufficiency, 50 schools, and 90 restaurants.</a:t>
            </a:r>
          </a:p>
          <a:p>
            <a:r>
              <a:rPr lang="en-GB" sz="2000" b="1" dirty="0" smtClean="0"/>
              <a:t>Practices: </a:t>
            </a:r>
            <a:r>
              <a:rPr lang="en-GB" sz="2000" dirty="0" smtClean="0"/>
              <a:t>A form of Hinduism; where Krishna </a:t>
            </a:r>
            <a:r>
              <a:rPr lang="en-GB" sz="2000" dirty="0"/>
              <a:t>is described as the source of all the avatars of </a:t>
            </a:r>
            <a:r>
              <a:rPr lang="en-GB" sz="2000" dirty="0" smtClean="0"/>
              <a:t>God.</a:t>
            </a:r>
            <a:r>
              <a:rPr lang="en-GB" sz="2000" dirty="0"/>
              <a:t> Thus ISKCON devotees worship Krishna as </a:t>
            </a:r>
            <a:r>
              <a:rPr lang="en-GB" sz="2000" dirty="0" smtClean="0"/>
              <a:t>God. It is monotheistic. </a:t>
            </a:r>
          </a:p>
          <a:p>
            <a:r>
              <a:rPr lang="en-GB" sz="2000" b="1" dirty="0" smtClean="0"/>
              <a:t>Purpose: </a:t>
            </a:r>
            <a:r>
              <a:rPr lang="en-GB" sz="2000" dirty="0" smtClean="0"/>
              <a:t>7 aims: To spread spiritual knowledge and education, To spread belief of Krishna, To bring society together, To teach their religious beliefs, To erect religious building, To bring a simpler way, To publish information. </a:t>
            </a:r>
            <a:endParaRPr lang="en-GB" sz="2000" b="1" dirty="0"/>
          </a:p>
          <a:p>
            <a:r>
              <a:rPr lang="en-GB" sz="2000" b="1" dirty="0" smtClean="0"/>
              <a:t>Principles: </a:t>
            </a:r>
            <a:r>
              <a:rPr lang="en-GB" sz="2000" dirty="0" smtClean="0"/>
              <a:t>Vegetarian, No illicit sex, No gambling, No drugs</a:t>
            </a:r>
          </a:p>
          <a:p>
            <a:r>
              <a:rPr lang="en-GB" sz="2000" b="1" dirty="0" smtClean="0"/>
              <a:t>Organisation: </a:t>
            </a:r>
            <a:r>
              <a:rPr lang="en-GB" sz="2000" dirty="0" err="1" smtClean="0"/>
              <a:t>Bhaktivedanta</a:t>
            </a:r>
            <a:r>
              <a:rPr lang="en-GB" sz="2000" dirty="0" smtClean="0"/>
              <a:t> </a:t>
            </a:r>
            <a:r>
              <a:rPr lang="en-GB" sz="2000" dirty="0"/>
              <a:t>Swami spent much of the last decade of his life setting up the institution of ISKCON. As a charismatic </a:t>
            </a:r>
            <a:r>
              <a:rPr lang="en-GB" sz="2000" dirty="0" smtClean="0"/>
              <a:t>leader. The</a:t>
            </a:r>
            <a:r>
              <a:rPr lang="en-GB" sz="2000" dirty="0"/>
              <a:t> Governing Body Commission (or GBC) was created by </a:t>
            </a:r>
            <a:r>
              <a:rPr lang="en-GB" sz="2000" dirty="0" err="1"/>
              <a:t>Bhaktivedanta</a:t>
            </a:r>
            <a:r>
              <a:rPr lang="en-GB" sz="2000" dirty="0"/>
              <a:t> Swami in 1970</a:t>
            </a:r>
            <a:r>
              <a:rPr lang="en-GB" sz="2000" dirty="0" smtClean="0"/>
              <a:t>.</a:t>
            </a:r>
            <a:r>
              <a:rPr lang="en-GB" sz="2000" baseline="30000" dirty="0" smtClean="0"/>
              <a:t> </a:t>
            </a:r>
            <a:r>
              <a:rPr lang="en-GB" sz="2000" dirty="0"/>
              <a:t> GBC has since grown in size to include 48 senior members from the movement who make decisions based on consensus of opinion rather than any one person having ultimate authority.</a:t>
            </a:r>
            <a:endParaRPr lang="en-GB" sz="2000" b="1" dirty="0"/>
          </a:p>
        </p:txBody>
      </p:sp>
      <p:pic>
        <p:nvPicPr>
          <p:cNvPr id="4" name="Picture 3"/>
          <p:cNvPicPr>
            <a:picLocks noChangeAspect="1"/>
          </p:cNvPicPr>
          <p:nvPr/>
        </p:nvPicPr>
        <p:blipFill rotWithShape="1">
          <a:blip r:embed="rId2"/>
          <a:srcRect l="19711" t="21308" r="24897" b="14819"/>
          <a:stretch/>
        </p:blipFill>
        <p:spPr>
          <a:xfrm>
            <a:off x="125607" y="116842"/>
            <a:ext cx="2401693" cy="1622420"/>
          </a:xfrm>
          <a:prstGeom prst="rect">
            <a:avLst/>
          </a:prstGeom>
        </p:spPr>
      </p:pic>
      <p:sp>
        <p:nvSpPr>
          <p:cNvPr id="5" name="Rectangle 4"/>
          <p:cNvSpPr/>
          <p:nvPr/>
        </p:nvSpPr>
        <p:spPr>
          <a:xfrm>
            <a:off x="2628900" y="116842"/>
            <a:ext cx="5080000" cy="830997"/>
          </a:xfrm>
          <a:prstGeom prst="rect">
            <a:avLst/>
          </a:prstGeom>
        </p:spPr>
        <p:txBody>
          <a:bodyPr wrap="square">
            <a:spAutoFit/>
          </a:bodyPr>
          <a:lstStyle/>
          <a:p>
            <a:r>
              <a:rPr lang="en-GB" sz="2400" b="1" dirty="0"/>
              <a:t>Name: </a:t>
            </a:r>
            <a:r>
              <a:rPr lang="en-GB" sz="2400" dirty="0"/>
              <a:t>International Society for Krishna Consciousness (Hare Krishna</a:t>
            </a:r>
            <a:r>
              <a:rPr lang="en-GB" sz="2400" dirty="0" smtClean="0"/>
              <a:t>)</a:t>
            </a:r>
            <a:endParaRPr lang="en-GB" sz="2400" dirty="0"/>
          </a:p>
        </p:txBody>
      </p:sp>
    </p:spTree>
    <p:extLst>
      <p:ext uri="{BB962C8B-B14F-4D97-AF65-F5344CB8AC3E}">
        <p14:creationId xmlns:p14="http://schemas.microsoft.com/office/powerpoint/2010/main" val="394350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 y="1919566"/>
            <a:ext cx="9144000" cy="4557434"/>
          </a:xfrm>
        </p:spPr>
        <p:txBody>
          <a:bodyPr>
            <a:noAutofit/>
          </a:bodyPr>
          <a:lstStyle/>
          <a:p>
            <a:r>
              <a:rPr lang="en-GB" sz="2400" b="1" dirty="0" smtClean="0"/>
              <a:t>Practices: </a:t>
            </a:r>
            <a:r>
              <a:rPr lang="en-GB" sz="2400" dirty="0"/>
              <a:t>Scientology is a religion that offers a precise path leading to a complete and certain understanding of one’s true spiritual nature and one’s relationship to self, family, groups, Mankind, all life forms, the material universe, the spiritual universe and the Supreme Being</a:t>
            </a:r>
            <a:endParaRPr lang="en-GB" sz="2400" dirty="0" smtClean="0"/>
          </a:p>
          <a:p>
            <a:r>
              <a:rPr lang="en-GB" sz="2400" b="1" dirty="0" smtClean="0"/>
              <a:t>Purpose: S</a:t>
            </a:r>
            <a:r>
              <a:rPr lang="en-GB" sz="2400" dirty="0" smtClean="0"/>
              <a:t>eek </a:t>
            </a:r>
            <a:r>
              <a:rPr lang="en-GB" sz="2400" dirty="0"/>
              <a:t>only evolution to higher states of being for the individual and for society</a:t>
            </a:r>
            <a:r>
              <a:rPr lang="en-GB" sz="2400" dirty="0" smtClean="0"/>
              <a:t>.</a:t>
            </a:r>
          </a:p>
          <a:p>
            <a:r>
              <a:rPr lang="en-GB" sz="2400" b="1" dirty="0" smtClean="0"/>
              <a:t>Principles: </a:t>
            </a:r>
            <a:r>
              <a:rPr lang="en-GB" sz="2400" dirty="0"/>
              <a:t>The fundamental principles are </a:t>
            </a:r>
            <a:r>
              <a:rPr lang="en-GB" sz="2400" dirty="0" smtClean="0"/>
              <a:t>threefold: Man </a:t>
            </a:r>
            <a:r>
              <a:rPr lang="en-GB" sz="2400" dirty="0"/>
              <a:t>is an immortal spiritual </a:t>
            </a:r>
            <a:r>
              <a:rPr lang="en-GB" sz="2400" dirty="0" smtClean="0"/>
              <a:t>being. His </a:t>
            </a:r>
            <a:r>
              <a:rPr lang="en-GB" sz="2400" dirty="0"/>
              <a:t>experience extends well beyond a single lifetime</a:t>
            </a:r>
            <a:r>
              <a:rPr lang="en-GB" sz="2400" dirty="0" smtClean="0"/>
              <a:t>. </a:t>
            </a:r>
            <a:r>
              <a:rPr lang="en-GB" sz="2400" dirty="0"/>
              <a:t>His capabilities are unlimited, even if not presently realised.</a:t>
            </a:r>
            <a:endParaRPr lang="en-GB" sz="2400" b="1" dirty="0"/>
          </a:p>
        </p:txBody>
      </p:sp>
      <p:sp>
        <p:nvSpPr>
          <p:cNvPr id="5" name="Rectangle 4"/>
          <p:cNvSpPr/>
          <p:nvPr/>
        </p:nvSpPr>
        <p:spPr>
          <a:xfrm>
            <a:off x="1816100" y="220026"/>
            <a:ext cx="7327900" cy="1569660"/>
          </a:xfrm>
          <a:prstGeom prst="rect">
            <a:avLst/>
          </a:prstGeom>
        </p:spPr>
        <p:txBody>
          <a:bodyPr wrap="square">
            <a:spAutoFit/>
          </a:bodyPr>
          <a:lstStyle/>
          <a:p>
            <a:pPr marL="342900" indent="-342900">
              <a:buFont typeface="Arial" panose="020B0604020202020204" pitchFamily="34" charset="0"/>
              <a:buChar char="•"/>
            </a:pPr>
            <a:r>
              <a:rPr lang="en-GB" sz="2400" b="1" dirty="0"/>
              <a:t>Name: </a:t>
            </a:r>
            <a:r>
              <a:rPr lang="en-GB" sz="2400" dirty="0" smtClean="0"/>
              <a:t>Church of Scientology</a:t>
            </a:r>
          </a:p>
          <a:p>
            <a:pPr marL="342900" indent="-342900">
              <a:buFont typeface="Arial" panose="020B0604020202020204" pitchFamily="34" charset="0"/>
              <a:buChar char="•"/>
            </a:pPr>
            <a:r>
              <a:rPr lang="en-GB" sz="2400" b="1" dirty="0"/>
              <a:t>Scale: </a:t>
            </a:r>
            <a:r>
              <a:rPr lang="en-GB" sz="2400" dirty="0"/>
              <a:t>Worldwide estimates of Scientology's core practicing membership ranges between 100,000 and 200,000</a:t>
            </a:r>
            <a:endParaRPr lang="en-GB" sz="2400" dirty="0" smtClean="0"/>
          </a:p>
        </p:txBody>
      </p:sp>
      <p:pic>
        <p:nvPicPr>
          <p:cNvPr id="1026" name="Picture 2" descr="Scientology Symbol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20026"/>
            <a:ext cx="11430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604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 y="1919566"/>
            <a:ext cx="9144000" cy="4557434"/>
          </a:xfrm>
        </p:spPr>
        <p:txBody>
          <a:bodyPr>
            <a:noAutofit/>
          </a:bodyPr>
          <a:lstStyle/>
          <a:p>
            <a:r>
              <a:rPr lang="en-GB" sz="2400" b="1" dirty="0" smtClean="0"/>
              <a:t>Practices: </a:t>
            </a:r>
            <a:r>
              <a:rPr lang="en-GB" sz="2400" dirty="0" smtClean="0"/>
              <a:t>Members hand over their choice of life partner to Reverend Moon, a self proclaimed messiah who believes Jesus Christ has called upon him to carry out unfinished work.</a:t>
            </a:r>
          </a:p>
          <a:p>
            <a:r>
              <a:rPr lang="en-GB" sz="2400" b="1" dirty="0" smtClean="0"/>
              <a:t>Purpose</a:t>
            </a:r>
            <a:r>
              <a:rPr lang="en-GB" sz="2400" b="1" dirty="0"/>
              <a:t>: </a:t>
            </a:r>
            <a:r>
              <a:rPr lang="en-GB" sz="2400" dirty="0"/>
              <a:t>My wish is to completely tear down barriers and to create a world in which everyone becomes </a:t>
            </a:r>
            <a:r>
              <a:rPr lang="en-GB" sz="2400" dirty="0" smtClean="0"/>
              <a:t>one.</a:t>
            </a:r>
          </a:p>
        </p:txBody>
      </p:sp>
      <p:sp>
        <p:nvSpPr>
          <p:cNvPr id="5" name="Rectangle 4"/>
          <p:cNvSpPr/>
          <p:nvPr/>
        </p:nvSpPr>
        <p:spPr>
          <a:xfrm>
            <a:off x="1816100" y="220026"/>
            <a:ext cx="7327900" cy="1200329"/>
          </a:xfrm>
          <a:prstGeom prst="rect">
            <a:avLst/>
          </a:prstGeom>
        </p:spPr>
        <p:txBody>
          <a:bodyPr wrap="square">
            <a:spAutoFit/>
          </a:bodyPr>
          <a:lstStyle/>
          <a:p>
            <a:pPr marL="342900" indent="-342900">
              <a:buFont typeface="Arial" panose="020B0604020202020204" pitchFamily="34" charset="0"/>
              <a:buChar char="•"/>
            </a:pPr>
            <a:r>
              <a:rPr lang="en-GB" sz="2400" b="1" dirty="0"/>
              <a:t>Name: </a:t>
            </a:r>
            <a:r>
              <a:rPr lang="en-GB" sz="2400" dirty="0" smtClean="0"/>
              <a:t>Unification Church (Moonies)</a:t>
            </a:r>
          </a:p>
          <a:p>
            <a:pPr marL="342900" indent="-342900">
              <a:buFont typeface="Arial" panose="020B0604020202020204" pitchFamily="34" charset="0"/>
              <a:buChar char="•"/>
            </a:pPr>
            <a:r>
              <a:rPr lang="en-GB" sz="2400" b="1" dirty="0"/>
              <a:t>Scale: </a:t>
            </a:r>
            <a:r>
              <a:rPr lang="en-GB" sz="2400" dirty="0" err="1"/>
              <a:t>Unificationism</a:t>
            </a:r>
            <a:r>
              <a:rPr lang="en-GB" sz="2400" dirty="0"/>
              <a:t> has attracted hundreds of thousands of members worldwide.</a:t>
            </a:r>
            <a:endParaRPr lang="en-GB" sz="2400" dirty="0" smtClean="0"/>
          </a:p>
        </p:txBody>
      </p:sp>
      <p:pic>
        <p:nvPicPr>
          <p:cNvPr id="1026" name="Picture 2" descr="Scientology Symbol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220026"/>
            <a:ext cx="11430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26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Use </a:t>
            </a:r>
            <a:r>
              <a:rPr lang="en-GB" sz="1800" b="1" dirty="0"/>
              <a:t>AQA book </a:t>
            </a:r>
            <a:r>
              <a:rPr lang="en-GB" sz="1800" dirty="0" err="1"/>
              <a:t>pg</a:t>
            </a:r>
            <a:r>
              <a:rPr lang="en-GB" sz="1800" dirty="0"/>
              <a:t> 48</a:t>
            </a:r>
          </a:p>
        </p:txBody>
      </p:sp>
      <p:sp>
        <p:nvSpPr>
          <p:cNvPr id="3" name="TextBox 2"/>
          <p:cNvSpPr txBox="1"/>
          <p:nvPr/>
        </p:nvSpPr>
        <p:spPr>
          <a:xfrm>
            <a:off x="628650" y="1791478"/>
            <a:ext cx="7886700" cy="2677656"/>
          </a:xfrm>
          <a:prstGeom prst="rect">
            <a:avLst/>
          </a:prstGeom>
          <a:noFill/>
        </p:spPr>
        <p:txBody>
          <a:bodyPr wrap="square" rtlCol="0">
            <a:spAutoFit/>
          </a:bodyPr>
          <a:lstStyle/>
          <a:p>
            <a:r>
              <a:rPr lang="en-GB" sz="2400" b="1" dirty="0">
                <a:solidFill>
                  <a:srgbClr val="C00000"/>
                </a:solidFill>
              </a:rPr>
              <a:t>Roy Wallis </a:t>
            </a:r>
            <a:r>
              <a:rPr lang="en-GB" sz="2400" dirty="0"/>
              <a:t>(1985) – New Religious </a:t>
            </a:r>
            <a:r>
              <a:rPr lang="en-GB" sz="2400" dirty="0" smtClean="0"/>
              <a:t>Movements</a:t>
            </a:r>
          </a:p>
          <a:p>
            <a:endParaRPr lang="en-GB" sz="2400" dirty="0"/>
          </a:p>
          <a:p>
            <a:pPr marL="514350" indent="-514350">
              <a:buAutoNum type="arabicPeriod"/>
            </a:pPr>
            <a:r>
              <a:rPr lang="en-GB" sz="2400" dirty="0"/>
              <a:t>World Rejecting NRM</a:t>
            </a:r>
          </a:p>
          <a:p>
            <a:pPr marL="514350" indent="-514350">
              <a:buAutoNum type="arabicPeriod"/>
            </a:pPr>
            <a:r>
              <a:rPr lang="en-GB" sz="2400" dirty="0"/>
              <a:t>World Accommodating NRM</a:t>
            </a:r>
          </a:p>
          <a:p>
            <a:pPr marL="514350" indent="-514350">
              <a:buAutoNum type="arabicPeriod"/>
            </a:pPr>
            <a:r>
              <a:rPr lang="en-GB" sz="2400" dirty="0"/>
              <a:t>World Affirming NRM</a:t>
            </a:r>
          </a:p>
          <a:p>
            <a:pPr marL="514350" indent="-514350">
              <a:buAutoNum type="arabicPeriod"/>
            </a:pPr>
            <a:endParaRPr lang="en-GB" sz="2400" dirty="0"/>
          </a:p>
          <a:p>
            <a:pPr marL="514350" indent="-514350">
              <a:buNone/>
            </a:pPr>
            <a:r>
              <a:rPr lang="en-GB" sz="2400" dirty="0"/>
              <a:t>Use </a:t>
            </a:r>
            <a:r>
              <a:rPr lang="en-GB" sz="2400" b="1" dirty="0" smtClean="0"/>
              <a:t>AQA </a:t>
            </a:r>
            <a:r>
              <a:rPr lang="en-GB" sz="2400" b="1" dirty="0"/>
              <a:t>book </a:t>
            </a:r>
            <a:r>
              <a:rPr lang="en-GB" sz="2400" dirty="0" err="1"/>
              <a:t>pg</a:t>
            </a:r>
            <a:r>
              <a:rPr lang="en-GB" sz="2400" dirty="0"/>
              <a:t> </a:t>
            </a:r>
            <a:r>
              <a:rPr lang="en-GB" sz="2400" dirty="0" smtClean="0"/>
              <a:t>48</a:t>
            </a:r>
          </a:p>
        </p:txBody>
      </p:sp>
    </p:spTree>
    <p:extLst>
      <p:ext uri="{BB962C8B-B14F-4D97-AF65-F5344CB8AC3E}">
        <p14:creationId xmlns:p14="http://schemas.microsoft.com/office/powerpoint/2010/main" val="734652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Use </a:t>
            </a:r>
            <a:r>
              <a:rPr lang="en-GB" sz="1800" b="1" dirty="0"/>
              <a:t>AQA book </a:t>
            </a:r>
            <a:r>
              <a:rPr lang="en-GB" sz="1800" dirty="0" err="1"/>
              <a:t>pg</a:t>
            </a:r>
            <a:r>
              <a:rPr lang="en-GB" sz="1800" dirty="0"/>
              <a:t> 48</a:t>
            </a:r>
          </a:p>
        </p:txBody>
      </p:sp>
      <p:pic>
        <p:nvPicPr>
          <p:cNvPr id="2050" name="Picture 2" descr="https://upload.wikimedia.org/wikipedia/commons/thumb/2/2c/Church-sect_continuum.svg/400px-Church-sect_continuu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733700"/>
            <a:ext cx="7886700" cy="335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021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a:t>
            </a:r>
            <a:r>
              <a:rPr lang="en-GB" sz="1800" dirty="0" smtClean="0"/>
              <a:t>What are New Religion Movements – World Rejecting</a:t>
            </a:r>
          </a:p>
        </p:txBody>
      </p:sp>
      <p:sp>
        <p:nvSpPr>
          <p:cNvPr id="3" name="TextBox 2"/>
          <p:cNvSpPr txBox="1"/>
          <p:nvPr/>
        </p:nvSpPr>
        <p:spPr>
          <a:xfrm>
            <a:off x="628650" y="1791478"/>
            <a:ext cx="7886700" cy="5632311"/>
          </a:xfrm>
          <a:prstGeom prst="rect">
            <a:avLst/>
          </a:prstGeom>
          <a:noFill/>
        </p:spPr>
        <p:txBody>
          <a:bodyPr wrap="square" rtlCol="0">
            <a:spAutoFit/>
          </a:bodyPr>
          <a:lstStyle/>
          <a:p>
            <a:r>
              <a:rPr lang="en-GB" sz="2000" b="1" dirty="0">
                <a:solidFill>
                  <a:srgbClr val="C00000"/>
                </a:solidFill>
              </a:rPr>
              <a:t>HAVE MOST IN COMMON WITH </a:t>
            </a:r>
            <a:r>
              <a:rPr lang="en-GB" sz="2000" b="1" dirty="0" smtClean="0">
                <a:solidFill>
                  <a:srgbClr val="C00000"/>
                </a:solidFill>
              </a:rPr>
              <a:t>SECTS</a:t>
            </a:r>
          </a:p>
          <a:p>
            <a:endParaRPr lang="en-GB" sz="2000" b="1" dirty="0">
              <a:solidFill>
                <a:srgbClr val="C00000"/>
              </a:solidFill>
            </a:endParaRPr>
          </a:p>
          <a:p>
            <a:r>
              <a:rPr lang="en-GB" sz="2000" dirty="0"/>
              <a:t>To achieve salvation members are expected to make a sharp break from conventional life when they join the movement.  The organisation acts as a </a:t>
            </a:r>
            <a:r>
              <a:rPr lang="en-GB" sz="2000" b="1" dirty="0">
                <a:solidFill>
                  <a:srgbClr val="C00000"/>
                </a:solidFill>
              </a:rPr>
              <a:t>TOTAL INSTITUTION, </a:t>
            </a:r>
            <a:r>
              <a:rPr lang="en-GB" sz="2000" dirty="0"/>
              <a:t>which control every aspect of the life's of their members</a:t>
            </a:r>
            <a:r>
              <a:rPr lang="en-GB" sz="2000" dirty="0" smtClean="0"/>
              <a:t>.</a:t>
            </a:r>
          </a:p>
          <a:p>
            <a:endParaRPr lang="en-GB" sz="2000" dirty="0"/>
          </a:p>
          <a:p>
            <a:r>
              <a:rPr lang="en-GB" sz="2000" dirty="0"/>
              <a:t>Members must be highly disciplined and devote themselves to their religion rather than personal pleasures</a:t>
            </a:r>
            <a:r>
              <a:rPr lang="en-GB" sz="2000" dirty="0" smtClean="0"/>
              <a:t>.</a:t>
            </a:r>
          </a:p>
          <a:p>
            <a:endParaRPr lang="en-GB" sz="2000" dirty="0"/>
          </a:p>
          <a:p>
            <a:r>
              <a:rPr lang="en-GB" sz="2000" dirty="0"/>
              <a:t>They have a reputation for </a:t>
            </a:r>
            <a:r>
              <a:rPr lang="en-GB" sz="2000" dirty="0">
                <a:solidFill>
                  <a:srgbClr val="C00000"/>
                </a:solidFill>
              </a:rPr>
              <a:t>brainwashing.  </a:t>
            </a:r>
            <a:r>
              <a:rPr lang="en-GB" sz="2000" dirty="0"/>
              <a:t>Family and friends are cut off and are often unable to understand the reasons for joining the movement</a:t>
            </a:r>
            <a:r>
              <a:rPr lang="en-GB" sz="2000" dirty="0" smtClean="0"/>
              <a:t>.</a:t>
            </a:r>
          </a:p>
          <a:p>
            <a:endParaRPr lang="en-GB" sz="2000" dirty="0"/>
          </a:p>
          <a:p>
            <a:r>
              <a:rPr lang="en-GB" sz="2000" dirty="0"/>
              <a:t>Most world-rejecting movements base their lives around </a:t>
            </a:r>
            <a:r>
              <a:rPr lang="en-GB" sz="2000" dirty="0">
                <a:solidFill>
                  <a:srgbClr val="C00000"/>
                </a:solidFill>
              </a:rPr>
              <a:t>commune.</a:t>
            </a:r>
          </a:p>
          <a:p>
            <a:r>
              <a:rPr lang="en-GB" sz="2000" i="1" dirty="0">
                <a:solidFill>
                  <a:schemeClr val="tx1">
                    <a:lumMod val="50000"/>
                    <a:lumOff val="50000"/>
                  </a:schemeClr>
                </a:solidFill>
              </a:rPr>
              <a:t>E.g. People’s Temple, Branch </a:t>
            </a:r>
            <a:r>
              <a:rPr lang="en-GB" sz="2000" i="1" dirty="0" err="1">
                <a:solidFill>
                  <a:schemeClr val="tx1">
                    <a:lumMod val="50000"/>
                    <a:lumOff val="50000"/>
                  </a:schemeClr>
                </a:solidFill>
              </a:rPr>
              <a:t>Davidians</a:t>
            </a:r>
            <a:r>
              <a:rPr lang="en-GB" sz="2000" i="1" dirty="0">
                <a:solidFill>
                  <a:schemeClr val="tx1">
                    <a:lumMod val="50000"/>
                    <a:lumOff val="50000"/>
                  </a:schemeClr>
                </a:solidFill>
              </a:rPr>
              <a:t>, Children of God</a:t>
            </a:r>
          </a:p>
          <a:p>
            <a:endParaRPr lang="en-GB" sz="2000" dirty="0"/>
          </a:p>
          <a:p>
            <a:endParaRPr lang="en-GB" sz="2000" dirty="0"/>
          </a:p>
        </p:txBody>
      </p:sp>
    </p:spTree>
    <p:extLst>
      <p:ext uri="{BB962C8B-B14F-4D97-AF65-F5344CB8AC3E}">
        <p14:creationId xmlns:p14="http://schemas.microsoft.com/office/powerpoint/2010/main" val="3252779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a:t>
            </a:r>
            <a:r>
              <a:rPr lang="en-GB" sz="1800" dirty="0" smtClean="0"/>
              <a:t>What are New Religion Movements – World Affirming</a:t>
            </a:r>
          </a:p>
        </p:txBody>
      </p:sp>
      <p:sp>
        <p:nvSpPr>
          <p:cNvPr id="3" name="TextBox 2"/>
          <p:cNvSpPr txBox="1"/>
          <p:nvPr/>
        </p:nvSpPr>
        <p:spPr>
          <a:xfrm>
            <a:off x="628650" y="1791478"/>
            <a:ext cx="7886700" cy="5016758"/>
          </a:xfrm>
          <a:prstGeom prst="rect">
            <a:avLst/>
          </a:prstGeom>
          <a:noFill/>
        </p:spPr>
        <p:txBody>
          <a:bodyPr wrap="square" rtlCol="0">
            <a:spAutoFit/>
          </a:bodyPr>
          <a:lstStyle/>
          <a:p>
            <a:r>
              <a:rPr lang="en-GB" sz="2000" b="1" dirty="0">
                <a:solidFill>
                  <a:srgbClr val="C00000"/>
                </a:solidFill>
              </a:rPr>
              <a:t>HAVE MOST IN COMMON WITH </a:t>
            </a:r>
            <a:r>
              <a:rPr lang="en-GB" sz="2000" b="1" dirty="0" smtClean="0">
                <a:solidFill>
                  <a:srgbClr val="C00000"/>
                </a:solidFill>
              </a:rPr>
              <a:t>CULTS</a:t>
            </a:r>
          </a:p>
          <a:p>
            <a:endParaRPr lang="en-GB" sz="2000" dirty="0"/>
          </a:p>
          <a:p>
            <a:r>
              <a:rPr lang="en-GB" sz="2000" dirty="0"/>
              <a:t>Often lack the typical characteristics of a religion, e.g. The may not involve a belief on God</a:t>
            </a:r>
            <a:r>
              <a:rPr lang="en-GB" sz="2000" dirty="0" smtClean="0"/>
              <a:t>.</a:t>
            </a:r>
          </a:p>
          <a:p>
            <a:endParaRPr lang="en-GB" sz="2000" dirty="0"/>
          </a:p>
          <a:p>
            <a:r>
              <a:rPr lang="en-GB" sz="2000" dirty="0"/>
              <a:t>Rather than turning against the world these are often positive about the world, but agree that individuals are often </a:t>
            </a:r>
            <a:r>
              <a:rPr lang="en-GB" sz="2000" dirty="0">
                <a:solidFill>
                  <a:srgbClr val="C00000"/>
                </a:solidFill>
              </a:rPr>
              <a:t>lacking something spiritually </a:t>
            </a:r>
            <a:r>
              <a:rPr lang="en-GB" sz="2000" dirty="0"/>
              <a:t>and this is preventing them from achieving fulfilment and success</a:t>
            </a:r>
            <a:r>
              <a:rPr lang="en-GB" sz="2000" dirty="0" smtClean="0"/>
              <a:t>.</a:t>
            </a:r>
          </a:p>
          <a:p>
            <a:endParaRPr lang="en-GB" sz="2000" dirty="0"/>
          </a:p>
          <a:p>
            <a:r>
              <a:rPr lang="en-GB" sz="2000" dirty="0"/>
              <a:t>They offer their followers access to supernatural or spiritual powers that will enhance their ability to lead fulfilling and successful lives.</a:t>
            </a:r>
          </a:p>
          <a:p>
            <a:r>
              <a:rPr lang="en-GB" sz="2000" dirty="0"/>
              <a:t>Followers are unlikely to live in a commune or give up other aspects of their lives.  However, there are sometimes </a:t>
            </a:r>
            <a:r>
              <a:rPr lang="en-GB" sz="2000" dirty="0" err="1"/>
              <a:t>hardcore</a:t>
            </a:r>
            <a:r>
              <a:rPr lang="en-GB" sz="2000" dirty="0"/>
              <a:t> followers who do give up their normal lives to follow the movement. </a:t>
            </a:r>
          </a:p>
          <a:p>
            <a:r>
              <a:rPr lang="en-GB" sz="2000" i="1" dirty="0">
                <a:solidFill>
                  <a:schemeClr val="tx1">
                    <a:lumMod val="50000"/>
                    <a:lumOff val="50000"/>
                  </a:schemeClr>
                </a:solidFill>
              </a:rPr>
              <a:t>E.g. Transcendental Meditation (TM), Scientology</a:t>
            </a:r>
          </a:p>
        </p:txBody>
      </p:sp>
    </p:spTree>
    <p:extLst>
      <p:ext uri="{BB962C8B-B14F-4D97-AF65-F5344CB8AC3E}">
        <p14:creationId xmlns:p14="http://schemas.microsoft.com/office/powerpoint/2010/main" val="1003318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a:t>
            </a:r>
            <a:r>
              <a:rPr lang="en-GB" sz="1800" dirty="0" smtClean="0"/>
              <a:t>What are New Religion Movements – World Accommodating</a:t>
            </a:r>
          </a:p>
        </p:txBody>
      </p:sp>
      <p:sp>
        <p:nvSpPr>
          <p:cNvPr id="3" name="TextBox 2"/>
          <p:cNvSpPr txBox="1"/>
          <p:nvPr/>
        </p:nvSpPr>
        <p:spPr>
          <a:xfrm>
            <a:off x="628650" y="1791478"/>
            <a:ext cx="7886700" cy="5324535"/>
          </a:xfrm>
          <a:prstGeom prst="rect">
            <a:avLst/>
          </a:prstGeom>
          <a:noFill/>
        </p:spPr>
        <p:txBody>
          <a:bodyPr wrap="square" rtlCol="0">
            <a:spAutoFit/>
          </a:bodyPr>
          <a:lstStyle/>
          <a:p>
            <a:r>
              <a:rPr lang="en-GB" sz="2000" b="1" dirty="0">
                <a:solidFill>
                  <a:srgbClr val="C00000"/>
                </a:solidFill>
              </a:rPr>
              <a:t>THEY ARE OFTEN OFFSHOOTS OF AN EXISTING MAJOR CHURCH OR </a:t>
            </a:r>
            <a:r>
              <a:rPr lang="en-GB" sz="2000" b="1" dirty="0" smtClean="0">
                <a:solidFill>
                  <a:srgbClr val="C00000"/>
                </a:solidFill>
              </a:rPr>
              <a:t>DENOMINATION</a:t>
            </a:r>
          </a:p>
          <a:p>
            <a:endParaRPr lang="en-GB" sz="2000" dirty="0"/>
          </a:p>
          <a:p>
            <a:r>
              <a:rPr lang="en-GB" sz="2000" dirty="0"/>
              <a:t>Typically they neither accept not reject the world as it is, they simply live with it</a:t>
            </a:r>
            <a:r>
              <a:rPr lang="en-GB" sz="2000" dirty="0" smtClean="0"/>
              <a:t>.</a:t>
            </a:r>
          </a:p>
          <a:p>
            <a:endParaRPr lang="en-GB" sz="2000" dirty="0"/>
          </a:p>
          <a:p>
            <a:r>
              <a:rPr lang="en-GB" sz="2000" dirty="0"/>
              <a:t>They are concerned more with religious than worldly </a:t>
            </a:r>
            <a:r>
              <a:rPr lang="en-GB" sz="2000" dirty="0" smtClean="0"/>
              <a:t>questions</a:t>
            </a:r>
          </a:p>
          <a:p>
            <a:endParaRPr lang="en-GB" sz="2000" dirty="0"/>
          </a:p>
          <a:p>
            <a:r>
              <a:rPr lang="en-GB" sz="2000" dirty="0"/>
              <a:t>The often seek to restore religious purity to a religion that they believe has lost its commitment to it’s core values</a:t>
            </a:r>
          </a:p>
          <a:p>
            <a:endParaRPr lang="en-GB" sz="2000" dirty="0"/>
          </a:p>
          <a:p>
            <a:r>
              <a:rPr lang="en-GB" sz="2000" i="1" dirty="0">
                <a:solidFill>
                  <a:schemeClr val="tx1">
                    <a:lumMod val="50000"/>
                    <a:lumOff val="50000"/>
                  </a:schemeClr>
                </a:solidFill>
              </a:rPr>
              <a:t>E.g. Neo-Pentecostalism</a:t>
            </a:r>
          </a:p>
          <a:p>
            <a:pPr>
              <a:buNone/>
            </a:pPr>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1060379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a:t>
            </a:r>
            <a:r>
              <a:rPr lang="en-GB" sz="1800" b="1" dirty="0" smtClean="0">
                <a:solidFill>
                  <a:srgbClr val="C00000"/>
                </a:solidFill>
              </a:rPr>
              <a:t>STARK </a:t>
            </a:r>
            <a:r>
              <a:rPr lang="en-GB" sz="1800" b="1" dirty="0">
                <a:solidFill>
                  <a:srgbClr val="C00000"/>
                </a:solidFill>
              </a:rPr>
              <a:t>&amp; BAINBRIDGE (1985</a:t>
            </a:r>
            <a:r>
              <a:rPr lang="en-GB" sz="1800" b="1" dirty="0" smtClean="0">
                <a:solidFill>
                  <a:srgbClr val="C00000"/>
                </a:solidFill>
              </a:rPr>
              <a:t>)</a:t>
            </a:r>
            <a:endParaRPr lang="en-GB" sz="1800" b="1" dirty="0">
              <a:solidFill>
                <a:srgbClr val="C00000"/>
              </a:solidFill>
            </a:endParaRPr>
          </a:p>
        </p:txBody>
      </p:sp>
      <p:sp>
        <p:nvSpPr>
          <p:cNvPr id="3" name="TextBox 2"/>
          <p:cNvSpPr txBox="1"/>
          <p:nvPr/>
        </p:nvSpPr>
        <p:spPr>
          <a:xfrm>
            <a:off x="628650" y="1791478"/>
            <a:ext cx="7886700" cy="4370427"/>
          </a:xfrm>
          <a:prstGeom prst="rect">
            <a:avLst/>
          </a:prstGeom>
          <a:noFill/>
        </p:spPr>
        <p:txBody>
          <a:bodyPr wrap="square" rtlCol="0">
            <a:spAutoFit/>
          </a:bodyPr>
          <a:lstStyle/>
          <a:p>
            <a:pPr marL="3714750" lvl="7" indent="-514350">
              <a:buAutoNum type="arabicPeriod"/>
            </a:pPr>
            <a:endParaRPr lang="en-GB" sz="2000" dirty="0"/>
          </a:p>
          <a:p>
            <a:pPr marL="571500" indent="-571500">
              <a:buAutoNum type="romanLcPeriod"/>
            </a:pPr>
            <a:r>
              <a:rPr lang="en-GB" b="1" dirty="0">
                <a:solidFill>
                  <a:schemeClr val="accent3">
                    <a:lumMod val="50000"/>
                  </a:schemeClr>
                </a:solidFill>
              </a:rPr>
              <a:t>Audience Cult </a:t>
            </a:r>
            <a:r>
              <a:rPr lang="en-GB" dirty="0">
                <a:solidFill>
                  <a:schemeClr val="accent3">
                    <a:lumMod val="50000"/>
                  </a:schemeClr>
                </a:solidFill>
              </a:rPr>
              <a:t>– These require little commitment from their followers and often act as little more than a form of entertainment, e.g. Astrology</a:t>
            </a:r>
          </a:p>
          <a:p>
            <a:pPr marL="571500" indent="-571500">
              <a:buAutoNum type="romanLcPeriod"/>
            </a:pPr>
            <a:r>
              <a:rPr lang="en-GB" b="1" dirty="0">
                <a:solidFill>
                  <a:schemeClr val="accent3">
                    <a:lumMod val="50000"/>
                  </a:schemeClr>
                </a:solidFill>
              </a:rPr>
              <a:t>Client Cult </a:t>
            </a:r>
            <a:r>
              <a:rPr lang="en-GB" dirty="0">
                <a:solidFill>
                  <a:schemeClr val="accent3">
                    <a:lumMod val="50000"/>
                  </a:schemeClr>
                </a:solidFill>
              </a:rPr>
              <a:t>– These offer services to their followers, who are seen as customers.  They offer a way of enhancing life rather than an alternative lifestyle, e.g. Scientology</a:t>
            </a:r>
          </a:p>
          <a:p>
            <a:pPr marL="571500" indent="-571500">
              <a:buAutoNum type="romanLcPeriod"/>
            </a:pPr>
            <a:r>
              <a:rPr lang="en-GB" b="1" dirty="0">
                <a:solidFill>
                  <a:schemeClr val="accent3">
                    <a:lumMod val="50000"/>
                  </a:schemeClr>
                </a:solidFill>
              </a:rPr>
              <a:t>Cult Movements </a:t>
            </a:r>
            <a:r>
              <a:rPr lang="en-GB" dirty="0">
                <a:solidFill>
                  <a:schemeClr val="accent3">
                    <a:lumMod val="50000"/>
                  </a:schemeClr>
                </a:solidFill>
              </a:rPr>
              <a:t>– Members may expect to give up aspects of their life by living in a commune.  They offer members a complete </a:t>
            </a:r>
            <a:r>
              <a:rPr lang="en-GB" dirty="0" smtClean="0">
                <a:solidFill>
                  <a:schemeClr val="accent3">
                    <a:lumMod val="50000"/>
                  </a:schemeClr>
                </a:solidFill>
              </a:rPr>
              <a:t>spiritual </a:t>
            </a:r>
            <a:r>
              <a:rPr lang="en-GB" dirty="0">
                <a:solidFill>
                  <a:schemeClr val="accent3">
                    <a:lumMod val="50000"/>
                  </a:schemeClr>
                </a:solidFill>
              </a:rPr>
              <a:t>package including answers to core questions e.g. What happens when you die, e.g. Heaven’s Gate Cult</a:t>
            </a:r>
            <a:r>
              <a:rPr lang="en-GB" dirty="0" smtClean="0">
                <a:solidFill>
                  <a:schemeClr val="accent3">
                    <a:lumMod val="50000"/>
                  </a:schemeClr>
                </a:solidFill>
              </a:rPr>
              <a:t>.</a:t>
            </a:r>
          </a:p>
          <a:p>
            <a:pPr marL="571500" indent="-571500">
              <a:buAutoNum type="romanLcPeriod"/>
            </a:pPr>
            <a:endParaRPr lang="en-GB" sz="2000" dirty="0">
              <a:solidFill>
                <a:schemeClr val="accent3">
                  <a:lumMod val="50000"/>
                </a:schemeClr>
              </a:solidFill>
            </a:endParaRPr>
          </a:p>
          <a:p>
            <a:pPr marL="571500" indent="-571500"/>
            <a:r>
              <a:rPr lang="en-GB" dirty="0"/>
              <a:t>Their Typology can also be criticised.  It’s unclear how much </a:t>
            </a:r>
            <a:r>
              <a:rPr lang="en-GB" dirty="0" smtClean="0"/>
              <a:t>involvement </a:t>
            </a:r>
            <a:r>
              <a:rPr lang="en-GB" dirty="0"/>
              <a:t>members need to have.  Their typology is just as inadequate as Wallis</a:t>
            </a:r>
          </a:p>
          <a:p>
            <a:pPr>
              <a:buNone/>
            </a:pPr>
            <a:endParaRPr lang="en-GB" sz="2000" dirty="0"/>
          </a:p>
          <a:p>
            <a:pPr>
              <a:buNone/>
            </a:pPr>
            <a:endParaRPr lang="en-GB" sz="2000" dirty="0"/>
          </a:p>
        </p:txBody>
      </p:sp>
    </p:spTree>
    <p:extLst>
      <p:ext uri="{BB962C8B-B14F-4D97-AF65-F5344CB8AC3E}">
        <p14:creationId xmlns:p14="http://schemas.microsoft.com/office/powerpoint/2010/main" val="425575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3EF44-3A48-43B8-A4D7-58EF551EA684}"/>
              </a:ext>
            </a:extLst>
          </p:cNvPr>
          <p:cNvSpPr>
            <a:spLocks noGrp="1"/>
          </p:cNvSpPr>
          <p:nvPr>
            <p:ph type="ctrTitle"/>
          </p:nvPr>
        </p:nvSpPr>
        <p:spPr/>
        <p:txBody>
          <a:bodyPr>
            <a:normAutofit fontScale="90000"/>
          </a:bodyPr>
          <a:lstStyle/>
          <a:p>
            <a:r>
              <a:rPr lang="en-GB" b="1" dirty="0"/>
              <a:t>Title: </a:t>
            </a:r>
            <a:r>
              <a:rPr lang="en-GB" dirty="0" smtClean="0"/>
              <a:t>Organisations, movements and members</a:t>
            </a:r>
            <a:endParaRPr lang="en-GB" dirty="0"/>
          </a:p>
        </p:txBody>
      </p:sp>
      <p:sp>
        <p:nvSpPr>
          <p:cNvPr id="3" name="Subtitle 2">
            <a:extLst>
              <a:ext uri="{FF2B5EF4-FFF2-40B4-BE49-F238E27FC236}">
                <a16:creationId xmlns:a16="http://schemas.microsoft.com/office/drawing/2014/main" xmlns="" id="{97D29C7E-788E-498B-B0E9-6DC994557975}"/>
              </a:ext>
            </a:extLst>
          </p:cNvPr>
          <p:cNvSpPr>
            <a:spLocks noGrp="1"/>
          </p:cNvSpPr>
          <p:nvPr>
            <p:ph type="subTitle" idx="1"/>
          </p:nvPr>
        </p:nvSpPr>
        <p:spPr/>
        <p:txBody>
          <a:bodyPr anchor="ctr">
            <a:normAutofit/>
          </a:bodyPr>
          <a:lstStyle/>
          <a:p>
            <a:pPr algn="l"/>
            <a:r>
              <a:rPr lang="en-GB" dirty="0"/>
              <a:t>Describe </a:t>
            </a:r>
            <a:r>
              <a:rPr lang="en-GB" dirty="0" smtClean="0"/>
              <a:t>who came and why.</a:t>
            </a:r>
          </a:p>
          <a:p>
            <a:pPr algn="l"/>
            <a:r>
              <a:rPr lang="en-GB" dirty="0" smtClean="0"/>
              <a:t>Explain their experience and actions.</a:t>
            </a:r>
          </a:p>
          <a:p>
            <a:pPr algn="l"/>
            <a:r>
              <a:rPr lang="en-GB" dirty="0" smtClean="0"/>
              <a:t>Evaluate their impact.</a:t>
            </a:r>
            <a:endParaRPr lang="en-GB" dirty="0"/>
          </a:p>
        </p:txBody>
      </p:sp>
    </p:spTree>
    <p:extLst>
      <p:ext uri="{BB962C8B-B14F-4D97-AF65-F5344CB8AC3E}">
        <p14:creationId xmlns:p14="http://schemas.microsoft.com/office/powerpoint/2010/main" val="4061854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a:t>
            </a:r>
            <a:r>
              <a:rPr lang="en-GB" sz="1800" b="1" dirty="0" smtClean="0">
                <a:solidFill>
                  <a:srgbClr val="C00000"/>
                </a:solidFill>
              </a:rPr>
              <a:t>STARK </a:t>
            </a:r>
            <a:r>
              <a:rPr lang="en-GB" sz="1800" b="1" dirty="0">
                <a:solidFill>
                  <a:srgbClr val="C00000"/>
                </a:solidFill>
              </a:rPr>
              <a:t>&amp; BAINBRIDGE (1985</a:t>
            </a:r>
            <a:r>
              <a:rPr lang="en-GB" sz="1800" b="1" dirty="0" smtClean="0">
                <a:solidFill>
                  <a:srgbClr val="C00000"/>
                </a:solidFill>
              </a:rPr>
              <a:t>)</a:t>
            </a:r>
            <a:endParaRPr lang="en-GB" sz="1800" b="1" dirty="0">
              <a:solidFill>
                <a:srgbClr val="C00000"/>
              </a:solidFill>
            </a:endParaRPr>
          </a:p>
        </p:txBody>
      </p:sp>
      <p:sp>
        <p:nvSpPr>
          <p:cNvPr id="3" name="TextBox 2"/>
          <p:cNvSpPr txBox="1"/>
          <p:nvPr/>
        </p:nvSpPr>
        <p:spPr>
          <a:xfrm>
            <a:off x="628650" y="1791478"/>
            <a:ext cx="7886700" cy="4370427"/>
          </a:xfrm>
          <a:prstGeom prst="rect">
            <a:avLst/>
          </a:prstGeom>
          <a:noFill/>
        </p:spPr>
        <p:txBody>
          <a:bodyPr wrap="square" rtlCol="0">
            <a:spAutoFit/>
          </a:bodyPr>
          <a:lstStyle/>
          <a:p>
            <a:pPr marL="3714750" lvl="7" indent="-514350">
              <a:buAutoNum type="arabicPeriod"/>
            </a:pPr>
            <a:endParaRPr lang="en-GB" sz="2000" dirty="0"/>
          </a:p>
          <a:p>
            <a:pPr marL="571500" indent="-571500">
              <a:buAutoNum type="romanLcPeriod"/>
            </a:pPr>
            <a:r>
              <a:rPr lang="en-GB" b="1" dirty="0">
                <a:solidFill>
                  <a:schemeClr val="accent3">
                    <a:lumMod val="50000"/>
                  </a:schemeClr>
                </a:solidFill>
              </a:rPr>
              <a:t>Audience Cult </a:t>
            </a:r>
            <a:r>
              <a:rPr lang="en-GB" dirty="0">
                <a:solidFill>
                  <a:schemeClr val="accent3">
                    <a:lumMod val="50000"/>
                  </a:schemeClr>
                </a:solidFill>
              </a:rPr>
              <a:t>– These require little commitment from their followers and often act as little more than a form of entertainment, e.g. Astrology</a:t>
            </a:r>
          </a:p>
          <a:p>
            <a:pPr marL="571500" indent="-571500">
              <a:buAutoNum type="romanLcPeriod"/>
            </a:pPr>
            <a:r>
              <a:rPr lang="en-GB" b="1" dirty="0">
                <a:solidFill>
                  <a:schemeClr val="accent3">
                    <a:lumMod val="50000"/>
                  </a:schemeClr>
                </a:solidFill>
              </a:rPr>
              <a:t>Client Cult </a:t>
            </a:r>
            <a:r>
              <a:rPr lang="en-GB" dirty="0">
                <a:solidFill>
                  <a:schemeClr val="accent3">
                    <a:lumMod val="50000"/>
                  </a:schemeClr>
                </a:solidFill>
              </a:rPr>
              <a:t>– These offer services to their followers, who are seen as customers.  They offer a way of enhancing life rather than an alternative lifestyle, e.g. Scientology</a:t>
            </a:r>
          </a:p>
          <a:p>
            <a:pPr marL="571500" indent="-571500">
              <a:buAutoNum type="romanLcPeriod"/>
            </a:pPr>
            <a:r>
              <a:rPr lang="en-GB" b="1" dirty="0">
                <a:solidFill>
                  <a:schemeClr val="accent3">
                    <a:lumMod val="50000"/>
                  </a:schemeClr>
                </a:solidFill>
              </a:rPr>
              <a:t>Cult Movements </a:t>
            </a:r>
            <a:r>
              <a:rPr lang="en-GB" dirty="0">
                <a:solidFill>
                  <a:schemeClr val="accent3">
                    <a:lumMod val="50000"/>
                  </a:schemeClr>
                </a:solidFill>
              </a:rPr>
              <a:t>– Members may expect to give up aspects of their life by living in a commune.  They offer members a complete </a:t>
            </a:r>
            <a:r>
              <a:rPr lang="en-GB" dirty="0" smtClean="0">
                <a:solidFill>
                  <a:schemeClr val="accent3">
                    <a:lumMod val="50000"/>
                  </a:schemeClr>
                </a:solidFill>
              </a:rPr>
              <a:t>spiritual </a:t>
            </a:r>
            <a:r>
              <a:rPr lang="en-GB" dirty="0">
                <a:solidFill>
                  <a:schemeClr val="accent3">
                    <a:lumMod val="50000"/>
                  </a:schemeClr>
                </a:solidFill>
              </a:rPr>
              <a:t>package including answers to core questions e.g. What happens when you die, e.g. Heaven’s Gate Cult</a:t>
            </a:r>
            <a:r>
              <a:rPr lang="en-GB" dirty="0" smtClean="0">
                <a:solidFill>
                  <a:schemeClr val="accent3">
                    <a:lumMod val="50000"/>
                  </a:schemeClr>
                </a:solidFill>
              </a:rPr>
              <a:t>.</a:t>
            </a:r>
          </a:p>
          <a:p>
            <a:pPr marL="571500" indent="-571500">
              <a:buAutoNum type="romanLcPeriod"/>
            </a:pPr>
            <a:endParaRPr lang="en-GB" sz="2000" dirty="0">
              <a:solidFill>
                <a:schemeClr val="accent3">
                  <a:lumMod val="50000"/>
                </a:schemeClr>
              </a:solidFill>
            </a:endParaRPr>
          </a:p>
          <a:p>
            <a:pPr marL="571500" indent="-571500"/>
            <a:r>
              <a:rPr lang="en-GB" dirty="0"/>
              <a:t>Their Typology can also be criticised.  It’s unclear how much </a:t>
            </a:r>
            <a:r>
              <a:rPr lang="en-GB" dirty="0" smtClean="0"/>
              <a:t>involvement </a:t>
            </a:r>
            <a:r>
              <a:rPr lang="en-GB" dirty="0"/>
              <a:t>members need to have.  Their typology is just as inadequate as Wallis</a:t>
            </a:r>
          </a:p>
          <a:p>
            <a:pPr>
              <a:buNone/>
            </a:pPr>
            <a:endParaRPr lang="en-GB" sz="2000" dirty="0"/>
          </a:p>
          <a:p>
            <a:pPr>
              <a:buNone/>
            </a:pPr>
            <a:endParaRPr lang="en-GB" sz="2000" dirty="0"/>
          </a:p>
        </p:txBody>
      </p:sp>
    </p:spTree>
    <p:extLst>
      <p:ext uri="{BB962C8B-B14F-4D97-AF65-F5344CB8AC3E}">
        <p14:creationId xmlns:p14="http://schemas.microsoft.com/office/powerpoint/2010/main" val="4046895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a:t>
            </a:r>
            <a:r>
              <a:rPr lang="en-GB" sz="1800" b="1" dirty="0" smtClean="0">
                <a:solidFill>
                  <a:srgbClr val="C00000"/>
                </a:solidFill>
              </a:rPr>
              <a:t>STARK </a:t>
            </a:r>
            <a:r>
              <a:rPr lang="en-GB" sz="1800" b="1" dirty="0">
                <a:solidFill>
                  <a:srgbClr val="C00000"/>
                </a:solidFill>
              </a:rPr>
              <a:t>&amp; BAINBRIDGE (1985</a:t>
            </a:r>
            <a:r>
              <a:rPr lang="en-GB" sz="1800" b="1" dirty="0" smtClean="0">
                <a:solidFill>
                  <a:srgbClr val="C00000"/>
                </a:solidFill>
              </a:rPr>
              <a:t>)</a:t>
            </a:r>
            <a:endParaRPr lang="en-GB" sz="1800" b="1" dirty="0">
              <a:solidFill>
                <a:srgbClr val="C00000"/>
              </a:solidFill>
            </a:endParaRPr>
          </a:p>
        </p:txBody>
      </p:sp>
      <p:sp>
        <p:nvSpPr>
          <p:cNvPr id="3" name="TextBox 2"/>
          <p:cNvSpPr txBox="1"/>
          <p:nvPr/>
        </p:nvSpPr>
        <p:spPr>
          <a:xfrm>
            <a:off x="628650" y="1791478"/>
            <a:ext cx="7886700" cy="1200329"/>
          </a:xfrm>
          <a:prstGeom prst="rect">
            <a:avLst/>
          </a:prstGeom>
          <a:noFill/>
        </p:spPr>
        <p:txBody>
          <a:bodyPr wrap="square" rtlCol="0">
            <a:spAutoFit/>
          </a:bodyPr>
          <a:lstStyle/>
          <a:p>
            <a:r>
              <a:rPr lang="en-GB" dirty="0"/>
              <a:t>Even Wallis accepts that not all organisations fit neatly into his typology – e.g. Members might live in communes but still hold conventional jobs – e.g. Divine Light Mission, Holy Organisation (3HO)</a:t>
            </a:r>
          </a:p>
          <a:p>
            <a:endParaRPr lang="en-GB" dirty="0"/>
          </a:p>
        </p:txBody>
      </p:sp>
    </p:spTree>
    <p:extLst>
      <p:ext uri="{BB962C8B-B14F-4D97-AF65-F5344CB8AC3E}">
        <p14:creationId xmlns:p14="http://schemas.microsoft.com/office/powerpoint/2010/main" val="1451718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GROWTH OF SECTS AND CULTS</a:t>
            </a:r>
            <a:br>
              <a:rPr lang="en-GB" sz="1800" dirty="0"/>
            </a:br>
            <a:r>
              <a:rPr lang="en-GB" sz="1800" dirty="0">
                <a:solidFill>
                  <a:srgbClr val="C00000"/>
                </a:solidFill>
              </a:rPr>
              <a:t>WHO MIGHT JOIN AND WHY?</a:t>
            </a:r>
          </a:p>
        </p:txBody>
      </p:sp>
      <p:sp>
        <p:nvSpPr>
          <p:cNvPr id="3" name="TextBox 2"/>
          <p:cNvSpPr txBox="1"/>
          <p:nvPr/>
        </p:nvSpPr>
        <p:spPr>
          <a:xfrm>
            <a:off x="628650" y="3607578"/>
            <a:ext cx="7886700" cy="1908215"/>
          </a:xfrm>
          <a:prstGeom prst="rect">
            <a:avLst/>
          </a:prstGeom>
          <a:noFill/>
        </p:spPr>
        <p:txBody>
          <a:bodyPr wrap="square" rtlCol="0">
            <a:spAutoFit/>
          </a:bodyPr>
          <a:lstStyle/>
          <a:p>
            <a:r>
              <a:rPr lang="en-GB" dirty="0"/>
              <a:t>Figures suggest that many groups have grown in numbers – e.g. Moonies have trebled to 1,200.  Scientology has also increased, however anyone who has completed a course is a member.</a:t>
            </a:r>
          </a:p>
          <a:p>
            <a:endParaRPr lang="en-GB" sz="1000" dirty="0"/>
          </a:p>
          <a:p>
            <a:r>
              <a:rPr lang="en-GB" dirty="0"/>
              <a:t>Many of these figures are open to </a:t>
            </a:r>
            <a:r>
              <a:rPr lang="en-GB" dirty="0" smtClean="0"/>
              <a:t>question.</a:t>
            </a:r>
          </a:p>
          <a:p>
            <a:endParaRPr lang="en-GB" dirty="0">
              <a:solidFill>
                <a:srgbClr val="C00000"/>
              </a:solidFill>
            </a:endParaRPr>
          </a:p>
          <a:p>
            <a:r>
              <a:rPr lang="en-GB" dirty="0" smtClean="0">
                <a:solidFill>
                  <a:srgbClr val="C00000"/>
                </a:solidFill>
              </a:rPr>
              <a:t>Reasons </a:t>
            </a:r>
            <a:r>
              <a:rPr lang="en-GB" dirty="0">
                <a:solidFill>
                  <a:srgbClr val="C00000"/>
                </a:solidFill>
              </a:rPr>
              <a:t>why people might join cults and sects...</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778376830"/>
              </p:ext>
            </p:extLst>
          </p:nvPr>
        </p:nvGraphicFramePr>
        <p:xfrm>
          <a:off x="251520" y="1860667"/>
          <a:ext cx="8640960" cy="1483360"/>
        </p:xfrm>
        <a:graphic>
          <a:graphicData uri="http://schemas.openxmlformats.org/drawingml/2006/table">
            <a:tbl>
              <a:tblPr firstRow="1" bandRow="1">
                <a:tableStyleId>{21E4AEA4-8DFA-4A89-87EB-49C32662AFE0}</a:tableStyleId>
              </a:tblPr>
              <a:tblGrid>
                <a:gridCol w="2880320"/>
                <a:gridCol w="2880320"/>
                <a:gridCol w="2880320"/>
              </a:tblGrid>
              <a:tr h="370840">
                <a:tc>
                  <a:txBody>
                    <a:bodyPr/>
                    <a:lstStyle/>
                    <a:p>
                      <a:r>
                        <a:rPr lang="en-GB" dirty="0" smtClean="0"/>
                        <a:t>DATE</a:t>
                      </a:r>
                      <a:endParaRPr lang="en-GB" dirty="0"/>
                    </a:p>
                  </a:txBody>
                  <a:tcPr/>
                </a:tc>
                <a:tc>
                  <a:txBody>
                    <a:bodyPr/>
                    <a:lstStyle/>
                    <a:p>
                      <a:r>
                        <a:rPr lang="en-GB" dirty="0" smtClean="0"/>
                        <a:t>MEMBERS</a:t>
                      </a:r>
                      <a:endParaRPr lang="en-GB" dirty="0"/>
                    </a:p>
                  </a:txBody>
                  <a:tcPr/>
                </a:tc>
                <a:tc>
                  <a:txBody>
                    <a:bodyPr/>
                    <a:lstStyle/>
                    <a:p>
                      <a:r>
                        <a:rPr lang="en-GB" dirty="0" smtClean="0"/>
                        <a:t>NO. OF NEW GROUPS</a:t>
                      </a:r>
                    </a:p>
                  </a:txBody>
                  <a:tcPr/>
                </a:tc>
              </a:tr>
              <a:tr h="370840">
                <a:tc>
                  <a:txBody>
                    <a:bodyPr/>
                    <a:lstStyle/>
                    <a:p>
                      <a:r>
                        <a:rPr lang="en-GB" b="1" dirty="0" smtClean="0"/>
                        <a:t>1995</a:t>
                      </a:r>
                      <a:endParaRPr lang="en-GB" b="1" dirty="0"/>
                    </a:p>
                  </a:txBody>
                  <a:tcPr/>
                </a:tc>
                <a:tc>
                  <a:txBody>
                    <a:bodyPr/>
                    <a:lstStyle/>
                    <a:p>
                      <a:r>
                        <a:rPr lang="en-GB" dirty="0" smtClean="0"/>
                        <a:t>14,350</a:t>
                      </a:r>
                      <a:endParaRPr lang="en-GB" dirty="0"/>
                    </a:p>
                  </a:txBody>
                  <a:tcPr/>
                </a:tc>
                <a:tc>
                  <a:txBody>
                    <a:bodyPr/>
                    <a:lstStyle/>
                    <a:p>
                      <a:r>
                        <a:rPr lang="en-GB" dirty="0" smtClean="0"/>
                        <a:t>No figs available</a:t>
                      </a:r>
                      <a:endParaRPr lang="en-GB" dirty="0"/>
                    </a:p>
                  </a:txBody>
                  <a:tcPr/>
                </a:tc>
              </a:tr>
              <a:tr h="370840">
                <a:tc>
                  <a:txBody>
                    <a:bodyPr/>
                    <a:lstStyle/>
                    <a:p>
                      <a:r>
                        <a:rPr lang="en-GB" b="1" dirty="0" smtClean="0"/>
                        <a:t>2000</a:t>
                      </a:r>
                      <a:endParaRPr lang="en-GB" b="1" dirty="0"/>
                    </a:p>
                  </a:txBody>
                  <a:tcPr/>
                </a:tc>
                <a:tc>
                  <a:txBody>
                    <a:bodyPr/>
                    <a:lstStyle/>
                    <a:p>
                      <a:r>
                        <a:rPr lang="en-GB" dirty="0" smtClean="0"/>
                        <a:t>29,503</a:t>
                      </a:r>
                      <a:endParaRPr lang="en-GB" dirty="0"/>
                    </a:p>
                  </a:txBody>
                  <a:tcPr/>
                </a:tc>
                <a:tc>
                  <a:txBody>
                    <a:bodyPr/>
                    <a:lstStyle/>
                    <a:p>
                      <a:r>
                        <a:rPr lang="en-GB" dirty="0" smtClean="0"/>
                        <a:t>775</a:t>
                      </a:r>
                      <a:endParaRPr lang="en-GB" dirty="0"/>
                    </a:p>
                  </a:txBody>
                  <a:tcPr/>
                </a:tc>
              </a:tr>
              <a:tr h="370840">
                <a:tc>
                  <a:txBody>
                    <a:bodyPr/>
                    <a:lstStyle/>
                    <a:p>
                      <a:r>
                        <a:rPr lang="en-GB" b="1" dirty="0" smtClean="0"/>
                        <a:t>2005</a:t>
                      </a:r>
                      <a:endParaRPr lang="en-GB" b="1" dirty="0"/>
                    </a:p>
                  </a:txBody>
                  <a:tcPr/>
                </a:tc>
                <a:tc>
                  <a:txBody>
                    <a:bodyPr/>
                    <a:lstStyle/>
                    <a:p>
                      <a:r>
                        <a:rPr lang="en-GB" dirty="0" smtClean="0"/>
                        <a:t>37,412</a:t>
                      </a:r>
                      <a:endParaRPr lang="en-GB" dirty="0"/>
                    </a:p>
                  </a:txBody>
                  <a:tcPr/>
                </a:tc>
                <a:tc>
                  <a:txBody>
                    <a:bodyPr/>
                    <a:lstStyle/>
                    <a:p>
                      <a:r>
                        <a:rPr lang="en-GB" dirty="0" smtClean="0"/>
                        <a:t>829</a:t>
                      </a:r>
                      <a:endParaRPr lang="en-GB" dirty="0"/>
                    </a:p>
                  </a:txBody>
                  <a:tcPr/>
                </a:tc>
              </a:tr>
            </a:tbl>
          </a:graphicData>
        </a:graphic>
      </p:graphicFrame>
    </p:spTree>
    <p:extLst>
      <p:ext uri="{BB962C8B-B14F-4D97-AF65-F5344CB8AC3E}">
        <p14:creationId xmlns:p14="http://schemas.microsoft.com/office/powerpoint/2010/main" val="394959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34663730"/>
              </p:ext>
            </p:extLst>
          </p:nvPr>
        </p:nvGraphicFramePr>
        <p:xfrm>
          <a:off x="0" y="0"/>
          <a:ext cx="9144000" cy="6832600"/>
        </p:xfrm>
        <a:graphic>
          <a:graphicData uri="http://schemas.openxmlformats.org/drawingml/2006/table">
            <a:tbl>
              <a:tblPr firstRow="1" bandRow="1">
                <a:tableStyleId>{5940675A-B579-460E-94D1-54222C63F5DA}</a:tableStyleId>
              </a:tblPr>
              <a:tblGrid>
                <a:gridCol w="1473200"/>
                <a:gridCol w="3098800"/>
                <a:gridCol w="3505200"/>
                <a:gridCol w="1066800"/>
              </a:tblGrid>
              <a:tr h="2921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Reason</a:t>
                      </a:r>
                      <a:r>
                        <a:rPr lang="en-GB" sz="1400" b="1" baseline="0" dirty="0" smtClean="0"/>
                        <a:t> </a:t>
                      </a:r>
                      <a:endParaRPr lang="en-GB" sz="1400" b="1" dirty="0" smtClean="0"/>
                    </a:p>
                  </a:txBody>
                  <a:tcPr/>
                </a:tc>
                <a:tc>
                  <a:txBody>
                    <a:bodyPr/>
                    <a:lstStyle/>
                    <a:p>
                      <a:pPr algn="ctr"/>
                      <a:r>
                        <a:rPr lang="en-GB" sz="1400" b="1" dirty="0" smtClean="0"/>
                        <a:t>Definition</a:t>
                      </a:r>
                      <a:endParaRPr lang="en-GB" sz="1400" b="1" dirty="0"/>
                    </a:p>
                  </a:txBody>
                  <a:tcPr/>
                </a:tc>
                <a:tc>
                  <a:txBody>
                    <a:bodyPr/>
                    <a:lstStyle/>
                    <a:p>
                      <a:pPr algn="ctr"/>
                      <a:r>
                        <a:rPr lang="en-GB" sz="1400" b="1" dirty="0" smtClean="0"/>
                        <a:t>Reason</a:t>
                      </a:r>
                      <a:endParaRPr lang="en-GB"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Who said</a:t>
                      </a:r>
                      <a:r>
                        <a:rPr lang="en-GB" sz="1400" b="1" baseline="0" dirty="0" smtClean="0"/>
                        <a:t> it</a:t>
                      </a:r>
                      <a:endParaRPr lang="en-GB" sz="1400" b="1" dirty="0" smtClean="0"/>
                    </a:p>
                  </a:txBody>
                  <a:tcPr/>
                </a:tc>
              </a:tr>
              <a:tr h="1798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MARGINALITY</a:t>
                      </a:r>
                    </a:p>
                    <a:p>
                      <a:pPr algn="ctr"/>
                      <a:endParaRPr lang="en-GB" sz="1600" dirty="0"/>
                    </a:p>
                  </a:txBody>
                  <a:tcPr anchor="ctr"/>
                </a:tc>
                <a:tc>
                  <a:txBody>
                    <a:bodyPr/>
                    <a:lstStyle/>
                    <a:p>
                      <a:r>
                        <a:rPr lang="en-GB" sz="1600" dirty="0" smtClean="0"/>
                        <a:t>Marginalised people (those outside of mainstream social life) tend to be attracted to sects </a:t>
                      </a:r>
                      <a:endParaRPr lang="en-GB" sz="1600" dirty="0"/>
                    </a:p>
                  </a:txBody>
                  <a:tcPr anchor="ctr"/>
                </a:tc>
                <a:tc>
                  <a:txBody>
                    <a:bodyPr/>
                    <a:lstStyle/>
                    <a:p>
                      <a:endParaRPr lang="en-GB" dirty="0"/>
                    </a:p>
                  </a:txBody>
                  <a:tcPr/>
                </a:tc>
                <a:tc>
                  <a:txBody>
                    <a:bodyPr/>
                    <a:lstStyle/>
                    <a:p>
                      <a:r>
                        <a:rPr lang="en-GB" sz="1100" dirty="0" smtClean="0"/>
                        <a:t>Roy Wallis</a:t>
                      </a:r>
                    </a:p>
                    <a:p>
                      <a:r>
                        <a:rPr lang="en-GB" sz="1100" dirty="0" smtClean="0"/>
                        <a:t>Max Weber</a:t>
                      </a:r>
                      <a:endParaRPr lang="en-GB" sz="1100" dirty="0"/>
                    </a:p>
                  </a:txBody>
                  <a:tcPr anchor="ctr"/>
                </a:tc>
              </a:tr>
              <a:tr h="1798820">
                <a:tc>
                  <a:txBody>
                    <a:bodyPr/>
                    <a:lstStyle/>
                    <a:p>
                      <a:pPr algn="ctr"/>
                      <a:r>
                        <a:rPr lang="en-GB" sz="1600" dirty="0" smtClean="0"/>
                        <a:t>RELATIVE DEPRIVATION</a:t>
                      </a:r>
                      <a:endParaRPr lang="en-GB" sz="1600" b="1" dirty="0"/>
                    </a:p>
                  </a:txBody>
                  <a:tcPr anchor="ctr"/>
                </a:tc>
                <a:tc>
                  <a:txBody>
                    <a:bodyPr/>
                    <a:lstStyle/>
                    <a:p>
                      <a:r>
                        <a:rPr lang="en-GB" sz="1600" dirty="0" smtClean="0"/>
                        <a:t>People who</a:t>
                      </a:r>
                      <a:r>
                        <a:rPr lang="en-GB" sz="1600" baseline="0" dirty="0" smtClean="0"/>
                        <a:t> experience a sense of deprivation (lacking in something) even if they are not poor</a:t>
                      </a:r>
                      <a:endParaRPr lang="en-GB" sz="1600" dirty="0"/>
                    </a:p>
                  </a:txBody>
                  <a:tcPr anchor="ctr"/>
                </a:tc>
                <a:tc>
                  <a:txBody>
                    <a:bodyPr/>
                    <a:lstStyle/>
                    <a:p>
                      <a:endParaRPr lang="en-GB" dirty="0"/>
                    </a:p>
                  </a:txBody>
                  <a:tcPr/>
                </a:tc>
                <a:tc>
                  <a:txBody>
                    <a:bodyPr/>
                    <a:lstStyle/>
                    <a:p>
                      <a:r>
                        <a:rPr lang="en-GB" sz="1100" dirty="0" smtClean="0"/>
                        <a:t>Roy Wallis</a:t>
                      </a:r>
                      <a:endParaRPr lang="en-GB" sz="1100" dirty="0"/>
                    </a:p>
                  </a:txBody>
                  <a:tcPr anchor="ctr"/>
                </a:tc>
              </a:tr>
              <a:tr h="2930160">
                <a:tc>
                  <a:txBody>
                    <a:bodyPr/>
                    <a:lstStyle/>
                    <a:p>
                      <a:pPr algn="ctr"/>
                      <a:r>
                        <a:rPr lang="en-GB" sz="1600" dirty="0" smtClean="0"/>
                        <a:t>SOCIAL CHANGE</a:t>
                      </a:r>
                      <a:endParaRPr lang="en-GB" sz="1600" b="1" dirty="0"/>
                    </a:p>
                  </a:txBody>
                  <a:tcPr anchor="ctr"/>
                </a:tc>
                <a:tc>
                  <a:txBody>
                    <a:bodyPr/>
                    <a:lstStyle/>
                    <a:p>
                      <a:r>
                        <a:rPr lang="en-GB" sz="1600" dirty="0" smtClean="0"/>
                        <a:t>Period of rapid social change when traditional norms are disrupted and social relationships come to lack consistent meaning. </a:t>
                      </a:r>
                      <a:endParaRPr lang="en-GB" sz="1600" dirty="0"/>
                    </a:p>
                  </a:txBody>
                  <a:tcPr anchor="ctr"/>
                </a:tc>
                <a:tc>
                  <a:txBody>
                    <a:bodyPr/>
                    <a:lstStyle/>
                    <a:p>
                      <a:endParaRPr lang="en-GB" dirty="0"/>
                    </a:p>
                  </a:txBody>
                  <a:tcPr/>
                </a:tc>
                <a:tc>
                  <a:txBody>
                    <a:bodyPr/>
                    <a:lstStyle/>
                    <a:p>
                      <a:r>
                        <a:rPr lang="en-GB" sz="1100" dirty="0" smtClean="0"/>
                        <a:t>Brian</a:t>
                      </a:r>
                      <a:r>
                        <a:rPr lang="en-GB" sz="1100" baseline="0" dirty="0" smtClean="0"/>
                        <a:t> Wilson</a:t>
                      </a:r>
                    </a:p>
                    <a:p>
                      <a:r>
                        <a:rPr lang="en-GB" sz="1100" baseline="0" dirty="0" smtClean="0"/>
                        <a:t>Steve Bruce</a:t>
                      </a:r>
                      <a:endParaRPr lang="en-GB" sz="1100" dirty="0"/>
                    </a:p>
                  </a:txBody>
                  <a:tcPr anchor="ctr"/>
                </a:tc>
              </a:tr>
            </a:tbl>
          </a:graphicData>
        </a:graphic>
      </p:graphicFrame>
    </p:spTree>
    <p:extLst>
      <p:ext uri="{BB962C8B-B14F-4D97-AF65-F5344CB8AC3E}">
        <p14:creationId xmlns:p14="http://schemas.microsoft.com/office/powerpoint/2010/main" val="2991949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Why might sects be short lived?</a:t>
            </a:r>
            <a:endParaRPr lang="en-GB" sz="1800" dirty="0">
              <a:solidFill>
                <a:srgbClr val="C00000"/>
              </a:solidFill>
            </a:endParaRPr>
          </a:p>
        </p:txBody>
      </p:sp>
      <p:sp>
        <p:nvSpPr>
          <p:cNvPr id="3" name="TextBox 2"/>
          <p:cNvSpPr txBox="1"/>
          <p:nvPr/>
        </p:nvSpPr>
        <p:spPr>
          <a:xfrm>
            <a:off x="628650" y="1791478"/>
            <a:ext cx="7886700" cy="7232749"/>
          </a:xfrm>
          <a:prstGeom prst="rect">
            <a:avLst/>
          </a:prstGeom>
          <a:noFill/>
        </p:spPr>
        <p:txBody>
          <a:bodyPr wrap="square" rtlCol="0">
            <a:spAutoFit/>
          </a:bodyPr>
          <a:lstStyle/>
          <a:p>
            <a:pPr>
              <a:buNone/>
            </a:pPr>
            <a:r>
              <a:rPr lang="en-GB" b="1" dirty="0">
                <a:solidFill>
                  <a:srgbClr val="C00000"/>
                </a:solidFill>
              </a:rPr>
              <a:t>H.R. NIEBUHR </a:t>
            </a:r>
            <a:r>
              <a:rPr lang="en-GB" dirty="0"/>
              <a:t>(1929) – Sects can’t survive more than a single generation without changing or disappearing</a:t>
            </a:r>
          </a:p>
          <a:p>
            <a:pPr marL="514350" indent="-514350">
              <a:buAutoNum type="arabicPeriod"/>
            </a:pPr>
            <a:r>
              <a:rPr lang="en-GB" dirty="0"/>
              <a:t>Sect membership is based on voluntary adult commitment where people choose to follow the beliefs of religion.  Once members start to have children, the children themselves cannot give the same commitment because they are not old enough to understand the teachings of the sect.  They will not have the same fervour as the 1</a:t>
            </a:r>
            <a:r>
              <a:rPr lang="en-GB" baseline="30000" dirty="0"/>
              <a:t>st</a:t>
            </a:r>
            <a:r>
              <a:rPr lang="en-GB" dirty="0"/>
              <a:t> generation, the organisation will become less extreme and </a:t>
            </a:r>
            <a:r>
              <a:rPr lang="en-GB" b="1" dirty="0"/>
              <a:t>turn into a denomination.</a:t>
            </a:r>
          </a:p>
          <a:p>
            <a:pPr marL="514350" indent="-514350">
              <a:buAutoNum type="arabicPeriod"/>
            </a:pPr>
            <a:r>
              <a:rPr lang="en-GB" dirty="0"/>
              <a:t>Sects that depend upon a charismatic leader will tend to disappear when that leader dies.  Alternatively, following the death, the organisation might develop into a bureaucratic structure rather than being held together by the charisma of an individual.  It will therefore tend to </a:t>
            </a:r>
            <a:r>
              <a:rPr lang="en-GB" b="1" dirty="0"/>
              <a:t>become a denomination. </a:t>
            </a:r>
          </a:p>
          <a:p>
            <a:pPr marL="514350" indent="-514350">
              <a:buAutoNum type="arabicPeriod"/>
            </a:pPr>
            <a:r>
              <a:rPr lang="en-GB" dirty="0"/>
              <a:t>The ideology of the sect may contain the seeds of its own destruction.  Sects often encourage members to work hard and save money.  As a result the members will be upwardly socially  mobile and will no longer want to belong to an organisation that caters for marginal members of society.  The sect may change to accommodate this by </a:t>
            </a:r>
            <a:r>
              <a:rPr lang="en-GB" b="1" dirty="0"/>
              <a:t>becoming a denomination</a:t>
            </a:r>
            <a:r>
              <a:rPr lang="en-GB" dirty="0"/>
              <a:t> or </a:t>
            </a:r>
            <a:r>
              <a:rPr lang="en-GB" b="1" dirty="0"/>
              <a:t>disappearing</a:t>
            </a:r>
            <a:r>
              <a:rPr lang="en-GB" dirty="0"/>
              <a:t> once it’s members have left. </a:t>
            </a:r>
          </a:p>
          <a:p>
            <a:pPr marL="514350" indent="-514350">
              <a:buAutoNum type="arabicPeriod"/>
            </a:pPr>
            <a:endParaRPr lang="en-GB" sz="1400" dirty="0"/>
          </a:p>
          <a:p>
            <a:pPr marL="514350" indent="-514350" algn="ctr">
              <a:buNone/>
            </a:pPr>
            <a:r>
              <a:rPr lang="en-GB" dirty="0"/>
              <a:t>A good example of Niebuhr’s ideas are the Methodists.  They were once a radical group opposed to conventional religion with marginalised members.  As it’s membership grew it’s rejection of society was watered down.</a:t>
            </a:r>
          </a:p>
          <a:p>
            <a:pPr marL="514350" indent="-514350">
              <a:buAutoNum type="arabicPeriod"/>
            </a:pPr>
            <a:endParaRPr lang="en-GB" dirty="0"/>
          </a:p>
          <a:p>
            <a:pPr marL="514350" indent="-514350">
              <a:buAutoNum type="arabicPeriod"/>
            </a:pPr>
            <a:endParaRPr lang="en-GB" dirty="0"/>
          </a:p>
        </p:txBody>
      </p:sp>
    </p:spTree>
    <p:extLst>
      <p:ext uri="{BB962C8B-B14F-4D97-AF65-F5344CB8AC3E}">
        <p14:creationId xmlns:p14="http://schemas.microsoft.com/office/powerpoint/2010/main" val="3156135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a:t>
            </a:r>
            <a:r>
              <a:rPr lang="en-GB" sz="1800" b="1" dirty="0" smtClean="0">
                <a:solidFill>
                  <a:srgbClr val="C00000"/>
                </a:solidFill>
              </a:rPr>
              <a:t>Sect Life Cycle</a:t>
            </a:r>
            <a:endParaRPr lang="en-GB" sz="1800" b="1" dirty="0">
              <a:solidFill>
                <a:srgbClr val="C00000"/>
              </a:solidFill>
            </a:endParaRPr>
          </a:p>
        </p:txBody>
      </p:sp>
      <p:sp>
        <p:nvSpPr>
          <p:cNvPr id="3" name="TextBox 2"/>
          <p:cNvSpPr txBox="1"/>
          <p:nvPr/>
        </p:nvSpPr>
        <p:spPr>
          <a:xfrm>
            <a:off x="628650" y="1791478"/>
            <a:ext cx="7886700" cy="3416320"/>
          </a:xfrm>
          <a:prstGeom prst="rect">
            <a:avLst/>
          </a:prstGeom>
          <a:noFill/>
        </p:spPr>
        <p:txBody>
          <a:bodyPr wrap="square" rtlCol="0">
            <a:spAutoFit/>
          </a:bodyPr>
          <a:lstStyle/>
          <a:p>
            <a:r>
              <a:rPr lang="en-GB" dirty="0"/>
              <a:t>Not all agree with </a:t>
            </a:r>
            <a:r>
              <a:rPr lang="en-GB" dirty="0" smtClean="0"/>
              <a:t>Niebuhr</a:t>
            </a:r>
          </a:p>
          <a:p>
            <a:endParaRPr lang="en-GB" dirty="0"/>
          </a:p>
          <a:p>
            <a:r>
              <a:rPr lang="en-GB" b="1" dirty="0">
                <a:solidFill>
                  <a:srgbClr val="C00000"/>
                </a:solidFill>
              </a:rPr>
              <a:t>Brian Wilson </a:t>
            </a:r>
            <a:r>
              <a:rPr lang="en-GB" dirty="0"/>
              <a:t>(1966) – Some sects survive for long periods of time, especially ‘Adventist Sects’ which believe that God will return to judge the people and only sect members will go to heaven – e.g. JWs, Seventh Day </a:t>
            </a:r>
            <a:r>
              <a:rPr lang="en-GB" dirty="0" smtClean="0"/>
              <a:t>Adventists</a:t>
            </a:r>
          </a:p>
          <a:p>
            <a:endParaRPr lang="en-GB" dirty="0"/>
          </a:p>
          <a:p>
            <a:r>
              <a:rPr lang="en-GB" dirty="0"/>
              <a:t>Brian Wilson – also suggests some sects are better at recruiting children of followers and integrating them into the sect, e.g. Quakers</a:t>
            </a:r>
          </a:p>
          <a:p>
            <a:pPr>
              <a:buNone/>
            </a:pPr>
            <a:endParaRPr lang="en-GB" dirty="0"/>
          </a:p>
          <a:p>
            <a:r>
              <a:rPr lang="en-GB" dirty="0"/>
              <a:t>However rising education standards, new media and increased opportunities all threaten sects as do the death of Charismatic leaders (</a:t>
            </a:r>
            <a:r>
              <a:rPr lang="en-GB" dirty="0" err="1"/>
              <a:t>Davidians</a:t>
            </a:r>
            <a:r>
              <a:rPr lang="en-GB" dirty="0"/>
              <a:t>), mass death of members!! (People’s Temple)</a:t>
            </a:r>
          </a:p>
        </p:txBody>
      </p:sp>
    </p:spTree>
    <p:extLst>
      <p:ext uri="{BB962C8B-B14F-4D97-AF65-F5344CB8AC3E}">
        <p14:creationId xmlns:p14="http://schemas.microsoft.com/office/powerpoint/2010/main" val="485952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a:t>
            </a:r>
            <a:r>
              <a:rPr lang="en-GB" sz="1800" b="1" dirty="0" smtClean="0">
                <a:solidFill>
                  <a:srgbClr val="C00000"/>
                </a:solidFill>
              </a:rPr>
              <a:t>Sect Life Cycle</a:t>
            </a:r>
            <a:endParaRPr lang="en-GB" sz="1800" b="1" dirty="0">
              <a:solidFill>
                <a:srgbClr val="C00000"/>
              </a:solidFill>
            </a:endParaRPr>
          </a:p>
        </p:txBody>
      </p:sp>
      <p:sp>
        <p:nvSpPr>
          <p:cNvPr id="3" name="TextBox 2"/>
          <p:cNvSpPr txBox="1"/>
          <p:nvPr/>
        </p:nvSpPr>
        <p:spPr>
          <a:xfrm>
            <a:off x="628650" y="1791478"/>
            <a:ext cx="7886700" cy="3970318"/>
          </a:xfrm>
          <a:prstGeom prst="rect">
            <a:avLst/>
          </a:prstGeom>
          <a:noFill/>
        </p:spPr>
        <p:txBody>
          <a:bodyPr wrap="square" rtlCol="0">
            <a:spAutoFit/>
          </a:bodyPr>
          <a:lstStyle/>
          <a:p>
            <a:pPr>
              <a:buNone/>
            </a:pPr>
            <a:r>
              <a:rPr lang="en-GB" b="1" dirty="0">
                <a:solidFill>
                  <a:srgbClr val="C00000"/>
                </a:solidFill>
              </a:rPr>
              <a:t>Roy Wallis </a:t>
            </a:r>
            <a:r>
              <a:rPr lang="en-GB" dirty="0"/>
              <a:t>(1984</a:t>
            </a:r>
            <a:r>
              <a:rPr lang="en-GB" dirty="0" smtClean="0"/>
              <a:t>)</a:t>
            </a:r>
          </a:p>
          <a:p>
            <a:pPr>
              <a:buNone/>
            </a:pPr>
            <a:endParaRPr lang="en-GB" dirty="0"/>
          </a:p>
          <a:p>
            <a:pPr marL="342900" indent="-342900">
              <a:buAutoNum type="arabicPeriod"/>
            </a:pPr>
            <a:r>
              <a:rPr lang="en-GB" b="1" dirty="0" smtClean="0"/>
              <a:t>World </a:t>
            </a:r>
            <a:r>
              <a:rPr lang="en-GB" b="1" dirty="0"/>
              <a:t>Rejecting Sects </a:t>
            </a:r>
            <a:r>
              <a:rPr lang="en-GB" dirty="0"/>
              <a:t>often change as time passes, e.g. Groups might soften their hostility to society.  Groups often break up when a Charismatic leader dies, but new groups develop.  These groups are often unstable and few survive long term</a:t>
            </a:r>
            <a:r>
              <a:rPr lang="en-GB" dirty="0" smtClean="0"/>
              <a:t>.</a:t>
            </a:r>
          </a:p>
          <a:p>
            <a:pPr marL="342900" indent="-342900">
              <a:buAutoNum type="arabicPeriod"/>
            </a:pPr>
            <a:endParaRPr lang="en-GB" dirty="0"/>
          </a:p>
          <a:p>
            <a:pPr>
              <a:buNone/>
            </a:pPr>
            <a:r>
              <a:rPr lang="en-GB" b="1" dirty="0"/>
              <a:t>2. Affirming Movements </a:t>
            </a:r>
            <a:r>
              <a:rPr lang="en-GB" dirty="0"/>
              <a:t>(cult like) often sell their services commercially (like a business).  Competition in the market place can see the disappearance of some groups or remodel themselves.  These groups are very flexible and can evolve as circumstances change</a:t>
            </a:r>
            <a:r>
              <a:rPr lang="en-GB" dirty="0" smtClean="0"/>
              <a:t>.</a:t>
            </a:r>
          </a:p>
          <a:p>
            <a:pPr>
              <a:buNone/>
            </a:pPr>
            <a:endParaRPr lang="en-GB" dirty="0"/>
          </a:p>
          <a:p>
            <a:pPr>
              <a:buNone/>
            </a:pPr>
            <a:r>
              <a:rPr lang="en-GB" b="1" dirty="0"/>
              <a:t>3. World Accommodating groups </a:t>
            </a:r>
            <a:r>
              <a:rPr lang="en-GB" dirty="0"/>
              <a:t>tend to be the most stable, continuing for long periods without major change. </a:t>
            </a:r>
          </a:p>
        </p:txBody>
      </p:sp>
    </p:spTree>
    <p:extLst>
      <p:ext uri="{BB962C8B-B14F-4D97-AF65-F5344CB8AC3E}">
        <p14:creationId xmlns:p14="http://schemas.microsoft.com/office/powerpoint/2010/main" val="3236388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N.B:  New Age Movements</a:t>
            </a:r>
            <a:endParaRPr lang="en-GB" sz="1800" b="1" dirty="0">
              <a:solidFill>
                <a:srgbClr val="C00000"/>
              </a:solidFill>
            </a:endParaRPr>
          </a:p>
        </p:txBody>
      </p:sp>
      <p:sp>
        <p:nvSpPr>
          <p:cNvPr id="3" name="TextBox 2"/>
          <p:cNvSpPr txBox="1"/>
          <p:nvPr/>
        </p:nvSpPr>
        <p:spPr>
          <a:xfrm>
            <a:off x="628650" y="1791478"/>
            <a:ext cx="7886700" cy="3139321"/>
          </a:xfrm>
          <a:prstGeom prst="rect">
            <a:avLst/>
          </a:prstGeom>
          <a:noFill/>
        </p:spPr>
        <p:txBody>
          <a:bodyPr wrap="square" rtlCol="0">
            <a:spAutoFit/>
          </a:bodyPr>
          <a:lstStyle/>
          <a:p>
            <a:pPr algn="ctr">
              <a:buNone/>
            </a:pPr>
            <a:r>
              <a:rPr lang="en-GB" dirty="0"/>
              <a:t>Became popular from the 1980s.  Associated with spiritualism not traditional religion, e.gs</a:t>
            </a:r>
          </a:p>
          <a:p>
            <a:r>
              <a:rPr lang="en-GB" i="1" dirty="0">
                <a:solidFill>
                  <a:schemeClr val="tx1">
                    <a:lumMod val="50000"/>
                    <a:lumOff val="50000"/>
                  </a:schemeClr>
                </a:solidFill>
              </a:rPr>
              <a:t>Clairvoyance</a:t>
            </a:r>
          </a:p>
          <a:p>
            <a:r>
              <a:rPr lang="en-GB" i="1" dirty="0">
                <a:solidFill>
                  <a:schemeClr val="tx1">
                    <a:lumMod val="50000"/>
                    <a:lumOff val="50000"/>
                  </a:schemeClr>
                </a:solidFill>
              </a:rPr>
              <a:t>Paganism/witchcraft &amp; magic</a:t>
            </a:r>
          </a:p>
          <a:p>
            <a:r>
              <a:rPr lang="en-GB" i="1" dirty="0">
                <a:solidFill>
                  <a:schemeClr val="tx1">
                    <a:lumMod val="50000"/>
                    <a:lumOff val="50000"/>
                  </a:schemeClr>
                </a:solidFill>
              </a:rPr>
              <a:t>Feng </a:t>
            </a:r>
            <a:r>
              <a:rPr lang="en-GB" i="1" dirty="0" err="1">
                <a:solidFill>
                  <a:schemeClr val="tx1">
                    <a:lumMod val="50000"/>
                    <a:lumOff val="50000"/>
                  </a:schemeClr>
                </a:solidFill>
              </a:rPr>
              <a:t>Shui</a:t>
            </a:r>
            <a:endParaRPr lang="en-GB" i="1" dirty="0">
              <a:solidFill>
                <a:schemeClr val="tx1">
                  <a:lumMod val="50000"/>
                  <a:lumOff val="50000"/>
                </a:schemeClr>
              </a:solidFill>
            </a:endParaRPr>
          </a:p>
          <a:p>
            <a:r>
              <a:rPr lang="en-GB" i="1" dirty="0">
                <a:solidFill>
                  <a:schemeClr val="tx1">
                    <a:lumMod val="50000"/>
                    <a:lumOff val="50000"/>
                  </a:schemeClr>
                </a:solidFill>
              </a:rPr>
              <a:t>Alternative medicine (e.g. Herbal remedies, aromatherapy, reflexology</a:t>
            </a:r>
            <a:r>
              <a:rPr lang="en-GB" i="1" dirty="0" smtClean="0">
                <a:solidFill>
                  <a:schemeClr val="tx1">
                    <a:lumMod val="50000"/>
                    <a:lumOff val="50000"/>
                  </a:schemeClr>
                </a:solidFill>
              </a:rPr>
              <a:t>)</a:t>
            </a:r>
          </a:p>
          <a:p>
            <a:endParaRPr lang="en-GB" i="1" dirty="0">
              <a:solidFill>
                <a:schemeClr val="tx1">
                  <a:lumMod val="50000"/>
                  <a:lumOff val="50000"/>
                </a:schemeClr>
              </a:solidFill>
            </a:endParaRPr>
          </a:p>
          <a:p>
            <a:r>
              <a:rPr lang="en-GB" dirty="0"/>
              <a:t>New Age movements often see as part of </a:t>
            </a:r>
            <a:r>
              <a:rPr lang="en-GB" b="1" dirty="0"/>
              <a:t>Modernity</a:t>
            </a:r>
            <a:r>
              <a:rPr lang="en-GB" dirty="0"/>
              <a:t> and an emphasis on </a:t>
            </a:r>
            <a:r>
              <a:rPr lang="en-GB" b="1" dirty="0"/>
              <a:t>individualism</a:t>
            </a:r>
            <a:r>
              <a:rPr lang="en-GB" dirty="0"/>
              <a:t> and achieving your </a:t>
            </a:r>
            <a:r>
              <a:rPr lang="en-GB" b="1" dirty="0"/>
              <a:t>human potential </a:t>
            </a:r>
            <a:r>
              <a:rPr lang="en-GB" dirty="0"/>
              <a:t>(self improvement &amp; perfection).  New Age Movements are part of a </a:t>
            </a:r>
            <a:r>
              <a:rPr lang="en-GB" b="1" dirty="0"/>
              <a:t>Spiritual Revolution </a:t>
            </a:r>
            <a:r>
              <a:rPr lang="en-GB" dirty="0"/>
              <a:t>– a shift towards discovering your spirituality and moving away from traditional religion. </a:t>
            </a:r>
          </a:p>
        </p:txBody>
      </p:sp>
    </p:spTree>
    <p:extLst>
      <p:ext uri="{BB962C8B-B14F-4D97-AF65-F5344CB8AC3E}">
        <p14:creationId xmlns:p14="http://schemas.microsoft.com/office/powerpoint/2010/main" val="708892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r>
              <a:rPr lang="en-GB" sz="1800" b="1" dirty="0"/>
              <a:t>Task</a:t>
            </a:r>
            <a:r>
              <a:rPr lang="en-GB" sz="1800" dirty="0"/>
              <a:t>: </a:t>
            </a:r>
            <a:r>
              <a:rPr lang="en-GB" sz="1800" b="1" dirty="0" smtClean="0">
                <a:solidFill>
                  <a:srgbClr val="C00000"/>
                </a:solidFill>
              </a:rPr>
              <a:t>STARK </a:t>
            </a:r>
            <a:r>
              <a:rPr lang="en-GB" sz="1800" b="1" dirty="0">
                <a:solidFill>
                  <a:srgbClr val="C00000"/>
                </a:solidFill>
              </a:rPr>
              <a:t>&amp; BAINBRIDGE (1985</a:t>
            </a:r>
            <a:r>
              <a:rPr lang="en-GB" sz="1800" b="1" dirty="0" smtClean="0">
                <a:solidFill>
                  <a:srgbClr val="C00000"/>
                </a:solidFill>
              </a:rPr>
              <a:t>)</a:t>
            </a:r>
            <a:endParaRPr lang="en-GB" sz="1800" b="1" dirty="0">
              <a:solidFill>
                <a:srgbClr val="C00000"/>
              </a:solidFill>
            </a:endParaRPr>
          </a:p>
        </p:txBody>
      </p:sp>
      <p:sp>
        <p:nvSpPr>
          <p:cNvPr id="3" name="TextBox 2"/>
          <p:cNvSpPr txBox="1"/>
          <p:nvPr/>
        </p:nvSpPr>
        <p:spPr>
          <a:xfrm>
            <a:off x="628650" y="1791478"/>
            <a:ext cx="7886700" cy="7232749"/>
          </a:xfrm>
          <a:prstGeom prst="rect">
            <a:avLst/>
          </a:prstGeom>
          <a:noFill/>
        </p:spPr>
        <p:txBody>
          <a:bodyPr wrap="square" rtlCol="0">
            <a:spAutoFit/>
          </a:bodyPr>
          <a:lstStyle/>
          <a:p>
            <a:pPr>
              <a:buNone/>
            </a:pPr>
            <a:r>
              <a:rPr lang="en-GB" b="1" dirty="0">
                <a:solidFill>
                  <a:srgbClr val="C00000"/>
                </a:solidFill>
              </a:rPr>
              <a:t>H.R. NIEBUHR </a:t>
            </a:r>
            <a:r>
              <a:rPr lang="en-GB" dirty="0"/>
              <a:t>(1929) – Sects can’t survive more than a single generation without changing or disappearing</a:t>
            </a:r>
          </a:p>
          <a:p>
            <a:pPr marL="514350" indent="-514350">
              <a:buAutoNum type="arabicPeriod"/>
            </a:pPr>
            <a:r>
              <a:rPr lang="en-GB" dirty="0"/>
              <a:t>Sect membership is based on voluntary adult commitment where people choose to follow the beliefs of religion.  Once members start to have children, the children themselves cannot give the same commitment because they are not old enough to understand the teachings of the sect.  They will not have the same fervour as the 1</a:t>
            </a:r>
            <a:r>
              <a:rPr lang="en-GB" baseline="30000" dirty="0"/>
              <a:t>st</a:t>
            </a:r>
            <a:r>
              <a:rPr lang="en-GB" dirty="0"/>
              <a:t> generation, the organisation will become less extreme and </a:t>
            </a:r>
            <a:r>
              <a:rPr lang="en-GB" b="1" dirty="0"/>
              <a:t>turn into a denomination.</a:t>
            </a:r>
          </a:p>
          <a:p>
            <a:pPr marL="514350" indent="-514350">
              <a:buAutoNum type="arabicPeriod"/>
            </a:pPr>
            <a:r>
              <a:rPr lang="en-GB" dirty="0"/>
              <a:t>Sects that depend upon a charismatic leader will tend to disappear when that leader dies.  Alternatively, following the death, the organisation might develop into a bureaucratic structure rather than being held together by the charisma of an individual.  It will therefore tend to </a:t>
            </a:r>
            <a:r>
              <a:rPr lang="en-GB" b="1" dirty="0"/>
              <a:t>become a denomination. </a:t>
            </a:r>
          </a:p>
          <a:p>
            <a:pPr marL="514350" indent="-514350">
              <a:buAutoNum type="arabicPeriod"/>
            </a:pPr>
            <a:r>
              <a:rPr lang="en-GB" dirty="0"/>
              <a:t>The ideology of the sect may contain the seeds of its own destruction.  Sects often encourage members to work hard and save money.  As a result the members will be upwardly socially  mobile and will no longer want to belong to an organisation that caters for marginal members of society.  The sect may change to accommodate this by </a:t>
            </a:r>
            <a:r>
              <a:rPr lang="en-GB" b="1" dirty="0"/>
              <a:t>becoming a denomination</a:t>
            </a:r>
            <a:r>
              <a:rPr lang="en-GB" dirty="0"/>
              <a:t> or </a:t>
            </a:r>
            <a:r>
              <a:rPr lang="en-GB" b="1" dirty="0"/>
              <a:t>disappearing</a:t>
            </a:r>
            <a:r>
              <a:rPr lang="en-GB" dirty="0"/>
              <a:t> once it’s members have left. </a:t>
            </a:r>
          </a:p>
          <a:p>
            <a:pPr marL="514350" indent="-514350">
              <a:buAutoNum type="arabicPeriod"/>
            </a:pPr>
            <a:endParaRPr lang="en-GB" sz="1400" dirty="0"/>
          </a:p>
          <a:p>
            <a:pPr marL="514350" indent="-514350" algn="ctr">
              <a:buNone/>
            </a:pPr>
            <a:r>
              <a:rPr lang="en-GB" dirty="0"/>
              <a:t>A good example of Niebuhr’s ideas are the Methodists.  They were once a radical group opposed to conventional religion with marginalised members.  As it’s membership grew it’s rejection of society was watered down.</a:t>
            </a:r>
          </a:p>
          <a:p>
            <a:pPr marL="514350" indent="-514350">
              <a:buAutoNum type="arabicPeriod"/>
            </a:pPr>
            <a:endParaRPr lang="en-GB" dirty="0"/>
          </a:p>
          <a:p>
            <a:pPr marL="514350" indent="-514350">
              <a:buAutoNum type="arabicPeriod"/>
            </a:pPr>
            <a:endParaRPr lang="en-GB" dirty="0"/>
          </a:p>
        </p:txBody>
      </p:sp>
    </p:spTree>
    <p:extLst>
      <p:ext uri="{BB962C8B-B14F-4D97-AF65-F5344CB8AC3E}">
        <p14:creationId xmlns:p14="http://schemas.microsoft.com/office/powerpoint/2010/main" val="2397818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lgn="ctr">
              <a:buNone/>
            </a:pPr>
            <a:endParaRPr lang="en-GB" sz="6000" b="1" dirty="0" smtClean="0">
              <a:solidFill>
                <a:srgbClr val="C00000"/>
              </a:solidFill>
            </a:endParaRPr>
          </a:p>
          <a:p>
            <a:pPr algn="ctr">
              <a:buNone/>
            </a:pPr>
            <a:r>
              <a:rPr lang="en-GB" sz="8000" b="1" dirty="0" smtClean="0">
                <a:solidFill>
                  <a:srgbClr val="C00000"/>
                </a:solidFill>
              </a:rPr>
              <a:t>TYPES OF EXAM QUESTIONS</a:t>
            </a:r>
            <a:endParaRPr lang="en-GB" sz="8000" b="1" dirty="0">
              <a:solidFill>
                <a:srgbClr val="C00000"/>
              </a:solidFill>
            </a:endParaRPr>
          </a:p>
        </p:txBody>
      </p:sp>
    </p:spTree>
    <p:extLst>
      <p:ext uri="{BB962C8B-B14F-4D97-AF65-F5344CB8AC3E}">
        <p14:creationId xmlns:p14="http://schemas.microsoft.com/office/powerpoint/2010/main" val="374231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t>Task</a:t>
            </a:r>
            <a:r>
              <a:rPr lang="en-GB" sz="2000" dirty="0"/>
              <a:t>: </a:t>
            </a:r>
            <a:r>
              <a:rPr lang="en-GB" sz="2000" dirty="0" smtClean="0"/>
              <a:t>With the people can you come up with a criteria for defining churches</a:t>
            </a:r>
            <a:endParaRPr lang="en-GB" sz="2000" dirty="0"/>
          </a:p>
        </p:txBody>
      </p:sp>
      <p:sp>
        <p:nvSpPr>
          <p:cNvPr id="3" name="TextBox 2"/>
          <p:cNvSpPr txBox="1"/>
          <p:nvPr/>
        </p:nvSpPr>
        <p:spPr>
          <a:xfrm>
            <a:off x="628650" y="2515378"/>
            <a:ext cx="7886700" cy="3108543"/>
          </a:xfrm>
          <a:prstGeom prst="rect">
            <a:avLst/>
          </a:prstGeom>
          <a:noFill/>
        </p:spPr>
        <p:txBody>
          <a:bodyPr wrap="square" rtlCol="0">
            <a:spAutoFit/>
          </a:bodyPr>
          <a:lstStyle/>
          <a:p>
            <a:pPr algn="ctr"/>
            <a:r>
              <a:rPr lang="en-GB" sz="2000" dirty="0"/>
              <a:t>Shared </a:t>
            </a:r>
            <a:r>
              <a:rPr lang="en-GB" sz="2000" dirty="0" smtClean="0"/>
              <a:t>beliefs</a:t>
            </a:r>
          </a:p>
          <a:p>
            <a:pPr algn="ctr"/>
            <a:endParaRPr lang="en-GB" sz="2000" dirty="0"/>
          </a:p>
          <a:p>
            <a:pPr algn="ctr"/>
            <a:endParaRPr lang="en-GB" sz="2000" dirty="0"/>
          </a:p>
          <a:p>
            <a:pPr algn="ctr"/>
            <a:r>
              <a:rPr lang="en-GB" sz="4400" b="1" dirty="0" smtClean="0"/>
              <a:t>Churches</a:t>
            </a:r>
          </a:p>
          <a:p>
            <a:pPr algn="ctr"/>
            <a:endParaRPr lang="en-GB" sz="4400" dirty="0"/>
          </a:p>
          <a:p>
            <a:pPr algn="ctr"/>
            <a:r>
              <a:rPr lang="en-GB" sz="2400" dirty="0" smtClean="0"/>
              <a:t>Organised</a:t>
            </a:r>
          </a:p>
          <a:p>
            <a:pPr marL="342900" indent="-342900" algn="ctr">
              <a:buAutoNum type="arabicPeriod"/>
            </a:pPr>
            <a:endParaRPr lang="en-GB" sz="2400" dirty="0"/>
          </a:p>
        </p:txBody>
      </p:sp>
    </p:spTree>
    <p:extLst>
      <p:ext uri="{BB962C8B-B14F-4D97-AF65-F5344CB8AC3E}">
        <p14:creationId xmlns:p14="http://schemas.microsoft.com/office/powerpoint/2010/main" val="4098028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9 MARK QUESTION</a:t>
            </a:r>
            <a:endParaRPr lang="en-GB" b="1" dirty="0"/>
          </a:p>
        </p:txBody>
      </p:sp>
      <p:sp>
        <p:nvSpPr>
          <p:cNvPr id="3" name="Content Placeholder 2"/>
          <p:cNvSpPr>
            <a:spLocks noGrp="1"/>
          </p:cNvSpPr>
          <p:nvPr>
            <p:ph idx="1"/>
          </p:nvPr>
        </p:nvSpPr>
        <p:spPr/>
        <p:txBody>
          <a:bodyPr/>
          <a:lstStyle/>
          <a:p>
            <a:pPr hangingPunct="0">
              <a:buNone/>
            </a:pPr>
            <a:r>
              <a:rPr lang="en-GB" b="1" u="sng" dirty="0"/>
              <a:t>JUNE 2010</a:t>
            </a:r>
            <a:endParaRPr lang="en-GB" dirty="0"/>
          </a:p>
          <a:p>
            <a:pPr hangingPunct="0">
              <a:buNone/>
            </a:pPr>
            <a:r>
              <a:rPr lang="en-GB" dirty="0"/>
              <a:t>A.  Identify and briefly explain </a:t>
            </a:r>
            <a:r>
              <a:rPr lang="en-GB" b="1" dirty="0"/>
              <a:t>three</a:t>
            </a:r>
            <a:r>
              <a:rPr lang="en-GB" dirty="0"/>
              <a:t> reasons why membership of sects may be short-lived.  </a:t>
            </a:r>
          </a:p>
          <a:p>
            <a:endParaRPr lang="en-GB" dirty="0"/>
          </a:p>
        </p:txBody>
      </p:sp>
    </p:spTree>
    <p:extLst>
      <p:ext uri="{BB962C8B-B14F-4D97-AF65-F5344CB8AC3E}">
        <p14:creationId xmlns:p14="http://schemas.microsoft.com/office/powerpoint/2010/main" val="1220786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18 MARK QUESTION</a:t>
            </a:r>
            <a:endParaRPr lang="en-GB" dirty="0"/>
          </a:p>
        </p:txBody>
      </p:sp>
      <p:sp>
        <p:nvSpPr>
          <p:cNvPr id="3" name="Content Placeholder 2"/>
          <p:cNvSpPr>
            <a:spLocks noGrp="1"/>
          </p:cNvSpPr>
          <p:nvPr>
            <p:ph idx="1"/>
          </p:nvPr>
        </p:nvSpPr>
        <p:spPr/>
        <p:txBody>
          <a:bodyPr/>
          <a:lstStyle/>
          <a:p>
            <a:pPr hangingPunct="0">
              <a:buNone/>
            </a:pPr>
            <a:r>
              <a:rPr lang="en-GB" b="1" u="sng" dirty="0"/>
              <a:t>JUNE 2010</a:t>
            </a:r>
            <a:endParaRPr lang="en-GB" dirty="0"/>
          </a:p>
          <a:p>
            <a:pPr hangingPunct="0">
              <a:buNone/>
            </a:pPr>
            <a:r>
              <a:rPr lang="en-GB" dirty="0" smtClean="0"/>
              <a:t>    Using </a:t>
            </a:r>
            <a:r>
              <a:rPr lang="en-GB" dirty="0"/>
              <a:t>material from </a:t>
            </a:r>
            <a:r>
              <a:rPr lang="en-GB" b="1" dirty="0"/>
              <a:t>Item A</a:t>
            </a:r>
            <a:r>
              <a:rPr lang="en-GB" dirty="0"/>
              <a:t> and elsewhere, examine the view that cults and sects have taken the place of established churches as the most important religious and spiritual movements in society today.  </a:t>
            </a:r>
          </a:p>
          <a:p>
            <a:endParaRPr lang="en-GB" dirty="0"/>
          </a:p>
        </p:txBody>
      </p:sp>
    </p:spTree>
    <p:extLst>
      <p:ext uri="{BB962C8B-B14F-4D97-AF65-F5344CB8AC3E}">
        <p14:creationId xmlns:p14="http://schemas.microsoft.com/office/powerpoint/2010/main" val="3639879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33 MARK QUESTION</a:t>
            </a:r>
            <a:endParaRPr lang="en-GB" dirty="0"/>
          </a:p>
        </p:txBody>
      </p:sp>
      <p:sp>
        <p:nvSpPr>
          <p:cNvPr id="3" name="Content Placeholder 2"/>
          <p:cNvSpPr>
            <a:spLocks noGrp="1"/>
          </p:cNvSpPr>
          <p:nvPr>
            <p:ph idx="1"/>
          </p:nvPr>
        </p:nvSpPr>
        <p:spPr/>
        <p:txBody>
          <a:bodyPr>
            <a:normAutofit fontScale="85000" lnSpcReduction="20000"/>
          </a:bodyPr>
          <a:lstStyle/>
          <a:p>
            <a:pPr hangingPunct="0">
              <a:buNone/>
            </a:pPr>
            <a:r>
              <a:rPr lang="en-GB" b="1" u="sng" dirty="0" smtClean="0"/>
              <a:t>SPECIMEN</a:t>
            </a:r>
            <a:endParaRPr lang="en-GB" dirty="0"/>
          </a:p>
          <a:p>
            <a:pPr marL="514350" indent="-514350" hangingPunct="0">
              <a:buAutoNum type="alphaUcPeriod"/>
            </a:pPr>
            <a:r>
              <a:rPr lang="en-GB" dirty="0" smtClean="0"/>
              <a:t>Assess </a:t>
            </a:r>
            <a:r>
              <a:rPr lang="en-GB" dirty="0"/>
              <a:t>the view that cults, sects and New Age movements are fringe organisations that </a:t>
            </a:r>
            <a:r>
              <a:rPr lang="en-GB" dirty="0" smtClean="0"/>
              <a:t>are inevitably </a:t>
            </a:r>
            <a:r>
              <a:rPr lang="en-GB" dirty="0"/>
              <a:t>short-lived and of little influence in contemporary society. </a:t>
            </a:r>
            <a:r>
              <a:rPr lang="en-GB" i="1" dirty="0"/>
              <a:t>(33 marks</a:t>
            </a:r>
            <a:r>
              <a:rPr lang="en-GB" i="1" dirty="0" smtClean="0"/>
              <a:t>)</a:t>
            </a:r>
          </a:p>
          <a:p>
            <a:pPr>
              <a:buNone/>
            </a:pPr>
            <a:r>
              <a:rPr lang="en-GB" b="1" u="sng" dirty="0"/>
              <a:t>JAN 2012</a:t>
            </a:r>
            <a:endParaRPr lang="en-GB" dirty="0"/>
          </a:p>
          <a:p>
            <a:pPr lvl="0">
              <a:buNone/>
            </a:pPr>
            <a:r>
              <a:rPr lang="en-GB" dirty="0" smtClean="0"/>
              <a:t>A.  </a:t>
            </a:r>
            <a:r>
              <a:rPr lang="en-GB" dirty="0"/>
              <a:t>‘The Growth of New Age and similar movements is evidence of a spiritual revolution in society today.’  To what extent do sociological arguments and evidence support this view? </a:t>
            </a:r>
            <a:r>
              <a:rPr lang="en-GB" i="1" dirty="0"/>
              <a:t>(33 marks)</a:t>
            </a:r>
            <a:endParaRPr lang="en-GB" dirty="0"/>
          </a:p>
          <a:p>
            <a:pPr>
              <a:buNone/>
            </a:pPr>
            <a:r>
              <a:rPr lang="en-GB" b="1" u="sng" dirty="0" smtClean="0"/>
              <a:t>JUNE </a:t>
            </a:r>
            <a:r>
              <a:rPr lang="en-GB" b="1" u="sng" dirty="0"/>
              <a:t>2012</a:t>
            </a:r>
            <a:endParaRPr lang="en-GB" dirty="0"/>
          </a:p>
          <a:p>
            <a:pPr>
              <a:buNone/>
            </a:pPr>
            <a:r>
              <a:rPr lang="en-GB" dirty="0" smtClean="0"/>
              <a:t>B</a:t>
            </a:r>
            <a:r>
              <a:rPr lang="en-GB" dirty="0"/>
              <a:t>. Critically examine sociological views of sects in society today. </a:t>
            </a:r>
            <a:r>
              <a:rPr lang="en-GB" i="1" dirty="0"/>
              <a:t> (33 marks)</a:t>
            </a:r>
            <a:endParaRPr lang="en-GB" dirty="0"/>
          </a:p>
          <a:p>
            <a:pPr marL="514350" indent="-514350" hangingPunct="0">
              <a:buAutoNum type="alphaUcPeriod"/>
            </a:pPr>
            <a:endParaRPr lang="en-GB" dirty="0"/>
          </a:p>
          <a:p>
            <a:endParaRPr lang="en-GB" dirty="0"/>
          </a:p>
        </p:txBody>
      </p:sp>
    </p:spTree>
    <p:extLst>
      <p:ext uri="{BB962C8B-B14F-4D97-AF65-F5344CB8AC3E}">
        <p14:creationId xmlns:p14="http://schemas.microsoft.com/office/powerpoint/2010/main" val="1538823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GB" sz="2000" dirty="0" smtClean="0"/>
              <a:t/>
            </a:r>
            <a:br>
              <a:rPr lang="en-GB" sz="2000" dirty="0" smtClean="0"/>
            </a:br>
            <a:r>
              <a:rPr lang="en-GB" sz="2000" dirty="0" smtClean="0"/>
              <a:t> </a:t>
            </a:r>
            <a:r>
              <a:rPr lang="en-GB" sz="1400" b="1" dirty="0" smtClean="0"/>
              <a:t>Assess the view that cults, sects and New Age movements are fringe organisations that are inevitably short-lived and of little influence in contemporary society. </a:t>
            </a:r>
            <a:r>
              <a:rPr lang="en-GB" sz="2000" i="1" dirty="0" smtClean="0"/>
              <a:t/>
            </a:r>
            <a:br>
              <a:rPr lang="en-GB" sz="2000" i="1" dirty="0" smtClean="0"/>
            </a:br>
            <a:r>
              <a:rPr lang="en-GB" sz="2000" dirty="0" smtClean="0"/>
              <a:t/>
            </a:r>
            <a:br>
              <a:rPr lang="en-GB" sz="2000" dirty="0" smtClean="0"/>
            </a:br>
            <a:endParaRPr lang="en-GB" sz="2000" dirty="0"/>
          </a:p>
        </p:txBody>
      </p:sp>
      <p:sp>
        <p:nvSpPr>
          <p:cNvPr id="3" name="Content Placeholder 2"/>
          <p:cNvSpPr>
            <a:spLocks noGrp="1"/>
          </p:cNvSpPr>
          <p:nvPr>
            <p:ph idx="1"/>
          </p:nvPr>
        </p:nvSpPr>
        <p:spPr>
          <a:xfrm>
            <a:off x="457200" y="1412776"/>
            <a:ext cx="8229600" cy="4713387"/>
          </a:xfrm>
        </p:spPr>
        <p:txBody>
          <a:bodyPr/>
          <a:lstStyle/>
          <a:p>
            <a:pPr>
              <a:buNone/>
            </a:pPr>
            <a:r>
              <a:rPr lang="en-GB" smtClean="0"/>
              <a:t>Planning....</a:t>
            </a:r>
            <a:endParaRPr lang="en-GB" dirty="0"/>
          </a:p>
        </p:txBody>
      </p:sp>
    </p:spTree>
    <p:extLst>
      <p:ext uri="{BB962C8B-B14F-4D97-AF65-F5344CB8AC3E}">
        <p14:creationId xmlns:p14="http://schemas.microsoft.com/office/powerpoint/2010/main" val="427949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r>
              <a:rPr lang="en-GB" sz="1800" dirty="0" smtClean="0"/>
              <a:t>Use page 47 to define the following.</a:t>
            </a:r>
            <a:endParaRPr lang="en-GB" sz="1800" dirty="0"/>
          </a:p>
        </p:txBody>
      </p:sp>
      <p:sp>
        <p:nvSpPr>
          <p:cNvPr id="3" name="TextBox 2"/>
          <p:cNvSpPr txBox="1"/>
          <p:nvPr/>
        </p:nvSpPr>
        <p:spPr>
          <a:xfrm>
            <a:off x="628650" y="1791478"/>
            <a:ext cx="7886700" cy="3170099"/>
          </a:xfrm>
          <a:prstGeom prst="rect">
            <a:avLst/>
          </a:prstGeom>
          <a:noFill/>
        </p:spPr>
        <p:txBody>
          <a:bodyPr wrap="square" rtlCol="0">
            <a:spAutoFit/>
          </a:bodyPr>
          <a:lstStyle/>
          <a:p>
            <a:pPr marL="342900" indent="-342900">
              <a:buAutoNum type="arabicPeriod"/>
            </a:pPr>
            <a:r>
              <a:rPr lang="en-GB" sz="4400" dirty="0" smtClean="0"/>
              <a:t>Churches</a:t>
            </a:r>
          </a:p>
          <a:p>
            <a:pPr marL="342900" indent="-342900">
              <a:buAutoNum type="arabicPeriod"/>
            </a:pPr>
            <a:r>
              <a:rPr lang="en-GB" sz="4400" dirty="0" smtClean="0"/>
              <a:t>Denominations</a:t>
            </a:r>
          </a:p>
          <a:p>
            <a:pPr marL="342900" indent="-342900">
              <a:buAutoNum type="arabicPeriod"/>
            </a:pPr>
            <a:r>
              <a:rPr lang="en-GB" sz="4400" dirty="0" smtClean="0"/>
              <a:t>Sects</a:t>
            </a:r>
          </a:p>
          <a:p>
            <a:pPr marL="342900" indent="-342900">
              <a:buAutoNum type="arabicPeriod"/>
            </a:pPr>
            <a:r>
              <a:rPr lang="en-GB" sz="4400" dirty="0" smtClean="0"/>
              <a:t>Cults</a:t>
            </a:r>
          </a:p>
          <a:p>
            <a:pPr marL="342900" indent="-342900">
              <a:buAutoNum type="arabicPeriod"/>
            </a:pPr>
            <a:endParaRPr lang="en-GB" sz="2400" dirty="0"/>
          </a:p>
        </p:txBody>
      </p:sp>
      <p:sp>
        <p:nvSpPr>
          <p:cNvPr id="6" name="Title 1">
            <a:extLst>
              <a:ext uri="{FF2B5EF4-FFF2-40B4-BE49-F238E27FC236}">
                <a16:creationId xmlns:a16="http://schemas.microsoft.com/office/drawing/2014/main" xmlns="" id="{3F05FFC7-BCC6-4FF5-BC4E-E6018C75B310}"/>
              </a:ext>
            </a:extLst>
          </p:cNvPr>
          <p:cNvSpPr txBox="1">
            <a:spLocks/>
          </p:cNvSpPr>
          <p:nvPr/>
        </p:nvSpPr>
        <p:spPr>
          <a:xfrm>
            <a:off x="628650" y="5831827"/>
            <a:ext cx="7886700" cy="584712"/>
          </a:xfrm>
          <a:prstGeom prst="rect">
            <a:avLst/>
          </a:prstGeom>
          <a:solidFill>
            <a:schemeClr val="accent2"/>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smtClean="0"/>
              <a:t>Challenge: </a:t>
            </a:r>
            <a:r>
              <a:rPr lang="en-GB" sz="1800" dirty="0" smtClean="0"/>
              <a:t>How similar or different are they?</a:t>
            </a:r>
            <a:endParaRPr lang="en-GB" sz="1800" dirty="0"/>
          </a:p>
        </p:txBody>
      </p:sp>
    </p:spTree>
    <p:extLst>
      <p:ext uri="{BB962C8B-B14F-4D97-AF65-F5344CB8AC3E}">
        <p14:creationId xmlns:p14="http://schemas.microsoft.com/office/powerpoint/2010/main" val="3123936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4629150" y="365126"/>
            <a:ext cx="4298950" cy="638783"/>
          </a:xfrm>
        </p:spPr>
        <p:txBody>
          <a:bodyPr>
            <a:noAutofit/>
          </a:bodyPr>
          <a:lstStyle/>
          <a:p>
            <a:r>
              <a:rPr lang="en-GB" sz="2400" b="1" dirty="0"/>
              <a:t>Title: </a:t>
            </a:r>
            <a:r>
              <a:rPr lang="en-GB" sz="2400" dirty="0" smtClean="0"/>
              <a:t>Denominations</a:t>
            </a:r>
            <a:endParaRPr lang="en-GB" sz="2400" dirty="0"/>
          </a:p>
        </p:txBody>
      </p:sp>
      <p:sp>
        <p:nvSpPr>
          <p:cNvPr id="3" name="TextBox 2"/>
          <p:cNvSpPr txBox="1"/>
          <p:nvPr/>
        </p:nvSpPr>
        <p:spPr>
          <a:xfrm>
            <a:off x="4629150" y="1307904"/>
            <a:ext cx="4298950" cy="5047536"/>
          </a:xfrm>
          <a:prstGeom prst="rect">
            <a:avLst/>
          </a:prstGeom>
          <a:noFill/>
        </p:spPr>
        <p:txBody>
          <a:bodyPr wrap="square" rtlCol="0">
            <a:spAutoFit/>
          </a:bodyPr>
          <a:lstStyle/>
          <a:p>
            <a:pPr marL="457200" indent="-457200">
              <a:buFont typeface="+mj-lt"/>
              <a:buAutoNum type="arabicPeriod"/>
            </a:pPr>
            <a:r>
              <a:rPr lang="en-GB" sz="1400" dirty="0"/>
              <a:t>similar to churches, but unlike sects, in being on relatively good terms with the state and secular powers and may even attempt to influence government at times</a:t>
            </a:r>
          </a:p>
          <a:p>
            <a:pPr marL="457200" indent="-457200">
              <a:buFont typeface="+mj-lt"/>
              <a:buAutoNum type="arabicPeriod"/>
            </a:pPr>
            <a:r>
              <a:rPr lang="en-GB" sz="1400" dirty="0"/>
              <a:t>maintain at least tolerant and usually fairly friendly relationships with other denominations in a context of </a:t>
            </a:r>
            <a:r>
              <a:rPr lang="en-GB" sz="1400" dirty="0">
                <a:hlinkClick r:id="rId2" tooltip="Religious pluralism"/>
              </a:rPr>
              <a:t>religious pluralism</a:t>
            </a:r>
            <a:endParaRPr lang="en-GB" sz="1400" dirty="0"/>
          </a:p>
          <a:p>
            <a:pPr marL="457200" indent="-457200">
              <a:buFont typeface="+mj-lt"/>
              <a:buAutoNum type="arabicPeriod"/>
            </a:pPr>
            <a:r>
              <a:rPr lang="en-GB" sz="1400" dirty="0"/>
              <a:t>rely primarily on birth for membership increase, though it will also accept converts; some actively pursue evangelization</a:t>
            </a:r>
          </a:p>
          <a:p>
            <a:pPr marL="457200" indent="-457200">
              <a:buFont typeface="+mj-lt"/>
              <a:buAutoNum type="arabicPeriod"/>
            </a:pPr>
            <a:r>
              <a:rPr lang="en-GB" sz="1400" dirty="0"/>
              <a:t>accept the principle of at least modestly changing doctrine and practice and tolerate some theological diversity and dispute</a:t>
            </a:r>
          </a:p>
          <a:p>
            <a:pPr marL="457200" indent="-457200">
              <a:buFont typeface="+mj-lt"/>
              <a:buAutoNum type="arabicPeriod"/>
            </a:pPr>
            <a:r>
              <a:rPr lang="en-GB" sz="1400" dirty="0"/>
              <a:t>follow a fairly routinized ritual and worship service that explicitly discourages spontaneous emotional expression</a:t>
            </a:r>
          </a:p>
          <a:p>
            <a:pPr marL="457200" indent="-457200">
              <a:buFont typeface="+mj-lt"/>
              <a:buAutoNum type="arabicPeriod"/>
            </a:pPr>
            <a:r>
              <a:rPr lang="en-GB" sz="1400" dirty="0"/>
              <a:t>train and employ professional clergy who must meet formal requirements for certification</a:t>
            </a:r>
          </a:p>
          <a:p>
            <a:pPr marL="457200" indent="-457200">
              <a:buFont typeface="+mj-lt"/>
              <a:buAutoNum type="arabicPeriod"/>
            </a:pPr>
            <a:r>
              <a:rPr lang="en-GB" sz="1400" dirty="0"/>
              <a:t>accept less extensive involvement from members than do sects, but more involvement than churches</a:t>
            </a:r>
          </a:p>
          <a:p>
            <a:pPr marL="457200" indent="-457200">
              <a:buFont typeface="+mj-lt"/>
              <a:buAutoNum type="arabicPeriod"/>
            </a:pPr>
            <a:r>
              <a:rPr lang="en-GB" sz="1400" dirty="0"/>
              <a:t>often draw disproportionately from the middle and upper classes of society</a:t>
            </a:r>
          </a:p>
        </p:txBody>
      </p:sp>
      <p:sp>
        <p:nvSpPr>
          <p:cNvPr id="7" name="TextBox 6"/>
          <p:cNvSpPr txBox="1"/>
          <p:nvPr/>
        </p:nvSpPr>
        <p:spPr>
          <a:xfrm>
            <a:off x="44450" y="1307904"/>
            <a:ext cx="4197350" cy="5047536"/>
          </a:xfrm>
          <a:prstGeom prst="rect">
            <a:avLst/>
          </a:prstGeom>
          <a:noFill/>
        </p:spPr>
        <p:txBody>
          <a:bodyPr wrap="square" rtlCol="0">
            <a:spAutoFit/>
          </a:bodyPr>
          <a:lstStyle/>
          <a:p>
            <a:pPr marL="457200" indent="-457200">
              <a:buFont typeface="+mj-lt"/>
              <a:buAutoNum type="arabicPeriod"/>
            </a:pPr>
            <a:r>
              <a:rPr lang="en-GB" sz="1400" dirty="0"/>
              <a:t>Claim universality, include all members of the society within their ranks, and have a strong tendency to equate "citizenship" with "membership"</a:t>
            </a:r>
          </a:p>
          <a:p>
            <a:pPr marL="457200" indent="-457200">
              <a:buFont typeface="+mj-lt"/>
              <a:buAutoNum type="arabicPeriod"/>
            </a:pPr>
            <a:r>
              <a:rPr lang="en-GB" sz="1400" dirty="0"/>
              <a:t>Exercise religious monopoly and try to eliminate religious competition</a:t>
            </a:r>
          </a:p>
          <a:p>
            <a:pPr marL="457200" indent="-457200">
              <a:buFont typeface="+mj-lt"/>
              <a:buAutoNum type="arabicPeriod"/>
            </a:pPr>
            <a:r>
              <a:rPr lang="en-GB" sz="1400" dirty="0"/>
              <a:t>Are very closely allied with the state and secular powers; frequently there is overlapping of responsibilities and much mutual reinforcement</a:t>
            </a:r>
          </a:p>
          <a:p>
            <a:pPr marL="457200" indent="-457200">
              <a:buFont typeface="+mj-lt"/>
              <a:buAutoNum type="arabicPeriod"/>
            </a:pPr>
            <a:r>
              <a:rPr lang="en-GB" sz="1400" dirty="0"/>
              <a:t>Are extensively organized as a hierarchical bureaucratic institution with a complex division of </a:t>
            </a:r>
            <a:r>
              <a:rPr lang="en-GB" sz="1400" dirty="0" err="1"/>
              <a:t>labor</a:t>
            </a:r>
            <a:endParaRPr lang="en-GB" sz="1400" dirty="0"/>
          </a:p>
          <a:p>
            <a:pPr marL="457200" indent="-457200">
              <a:buFont typeface="+mj-lt"/>
              <a:buAutoNum type="arabicPeriod"/>
            </a:pPr>
            <a:r>
              <a:rPr lang="en-GB" sz="1400" dirty="0"/>
              <a:t>Employ professional, full-time clergy who possess the appropriate credentials of education and formal ordination</a:t>
            </a:r>
          </a:p>
          <a:p>
            <a:pPr marL="457200" indent="-457200">
              <a:buFont typeface="+mj-lt"/>
              <a:buAutoNum type="arabicPeriod"/>
            </a:pPr>
            <a:r>
              <a:rPr lang="en-GB" sz="1400" dirty="0"/>
              <a:t>Primarily gain new members through natural reproduction and the socialization of children into the ranks</a:t>
            </a:r>
          </a:p>
          <a:p>
            <a:pPr marL="457200" indent="-457200">
              <a:buFont typeface="+mj-lt"/>
              <a:buAutoNum type="arabicPeriod"/>
            </a:pPr>
            <a:r>
              <a:rPr lang="en-GB" sz="1400" dirty="0"/>
              <a:t>Allow for diversity by creating different groups within the church (e.g., orders of nuns or monks) rather than through the formation of new religions</a:t>
            </a:r>
          </a:p>
        </p:txBody>
      </p:sp>
      <p:sp>
        <p:nvSpPr>
          <p:cNvPr id="8" name="Title 1">
            <a:extLst>
              <a:ext uri="{FF2B5EF4-FFF2-40B4-BE49-F238E27FC236}">
                <a16:creationId xmlns:a16="http://schemas.microsoft.com/office/drawing/2014/main" xmlns="" id="{31521682-0D73-4030-A7FE-2E45201AF6F9}"/>
              </a:ext>
            </a:extLst>
          </p:cNvPr>
          <p:cNvSpPr txBox="1">
            <a:spLocks/>
          </p:cNvSpPr>
          <p:nvPr/>
        </p:nvSpPr>
        <p:spPr>
          <a:xfrm>
            <a:off x="88900" y="365127"/>
            <a:ext cx="4152900" cy="638783"/>
          </a:xfrm>
          <a:prstGeom prst="rect">
            <a:avLst/>
          </a:prstGeom>
          <a:solidFill>
            <a:schemeClr val="accent5">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smtClean="0"/>
              <a:t>Title: </a:t>
            </a:r>
            <a:r>
              <a:rPr lang="en-GB" sz="2400" smtClean="0"/>
              <a:t>Churches</a:t>
            </a:r>
            <a:endParaRPr lang="en-GB" sz="2400" dirty="0"/>
          </a:p>
        </p:txBody>
      </p:sp>
    </p:spTree>
    <p:extLst>
      <p:ext uri="{BB962C8B-B14F-4D97-AF65-F5344CB8AC3E}">
        <p14:creationId xmlns:p14="http://schemas.microsoft.com/office/powerpoint/2010/main" val="4217961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smtClean="0"/>
              <a:t>Churches</a:t>
            </a:r>
            <a:endParaRPr lang="en-GB" sz="2400" dirty="0"/>
          </a:p>
        </p:txBody>
      </p:sp>
      <p:sp>
        <p:nvSpPr>
          <p:cNvPr id="3" name="TextBox 2"/>
          <p:cNvSpPr txBox="1"/>
          <p:nvPr/>
        </p:nvSpPr>
        <p:spPr>
          <a:xfrm>
            <a:off x="628650" y="1092004"/>
            <a:ext cx="7886700" cy="5324535"/>
          </a:xfrm>
          <a:prstGeom prst="rect">
            <a:avLst/>
          </a:prstGeom>
          <a:noFill/>
        </p:spPr>
        <p:txBody>
          <a:bodyPr wrap="square" rtlCol="0">
            <a:spAutoFit/>
          </a:bodyPr>
          <a:lstStyle/>
          <a:p>
            <a:pPr marL="457200" indent="-457200">
              <a:buFont typeface="+mj-lt"/>
              <a:buAutoNum type="arabicPeriod"/>
            </a:pPr>
            <a:r>
              <a:rPr lang="en-GB" sz="2000" dirty="0"/>
              <a:t>Claim universality, include all members of the society within their ranks, and have a strong tendency to equate "citizenship" with "membership"</a:t>
            </a:r>
          </a:p>
          <a:p>
            <a:pPr marL="457200" indent="-457200">
              <a:buFont typeface="+mj-lt"/>
              <a:buAutoNum type="arabicPeriod"/>
            </a:pPr>
            <a:r>
              <a:rPr lang="en-GB" sz="2000" dirty="0"/>
              <a:t>Exercise religious monopoly and try to eliminate religious competition</a:t>
            </a:r>
          </a:p>
          <a:p>
            <a:pPr marL="457200" indent="-457200">
              <a:buFont typeface="+mj-lt"/>
              <a:buAutoNum type="arabicPeriod"/>
            </a:pPr>
            <a:r>
              <a:rPr lang="en-GB" sz="2000" dirty="0"/>
              <a:t>Are very closely allied with the state and secular powers; frequently there is overlapping of responsibilities and much mutual reinforcement</a:t>
            </a:r>
          </a:p>
          <a:p>
            <a:pPr marL="457200" indent="-457200">
              <a:buFont typeface="+mj-lt"/>
              <a:buAutoNum type="arabicPeriod"/>
            </a:pPr>
            <a:r>
              <a:rPr lang="en-GB" sz="2000" dirty="0"/>
              <a:t>Are extensively organized as a hierarchical bureaucratic institution with a complex division of </a:t>
            </a:r>
            <a:r>
              <a:rPr lang="en-GB" sz="2000" dirty="0" err="1"/>
              <a:t>labor</a:t>
            </a:r>
            <a:endParaRPr lang="en-GB" sz="2000" dirty="0"/>
          </a:p>
          <a:p>
            <a:pPr marL="457200" indent="-457200">
              <a:buFont typeface="+mj-lt"/>
              <a:buAutoNum type="arabicPeriod"/>
            </a:pPr>
            <a:r>
              <a:rPr lang="en-GB" sz="2000" dirty="0"/>
              <a:t>Employ professional, full-time clergy who possess the appropriate credentials of education and formal ordination</a:t>
            </a:r>
          </a:p>
          <a:p>
            <a:pPr marL="457200" indent="-457200">
              <a:buFont typeface="+mj-lt"/>
              <a:buAutoNum type="arabicPeriod"/>
            </a:pPr>
            <a:r>
              <a:rPr lang="en-GB" sz="2000" dirty="0"/>
              <a:t>Primarily gain new members through natural reproduction and the socialization of children into the ranks</a:t>
            </a:r>
          </a:p>
          <a:p>
            <a:pPr marL="457200" indent="-457200">
              <a:buFont typeface="+mj-lt"/>
              <a:buAutoNum type="arabicPeriod"/>
            </a:pPr>
            <a:r>
              <a:rPr lang="en-GB" sz="2000" dirty="0"/>
              <a:t>Allow for diversity by creating different groups within the church (e.g., orders of nuns or monks) rather than through the formation of new religions</a:t>
            </a:r>
          </a:p>
        </p:txBody>
      </p:sp>
    </p:spTree>
    <p:extLst>
      <p:ext uri="{BB962C8B-B14F-4D97-AF65-F5344CB8AC3E}">
        <p14:creationId xmlns:p14="http://schemas.microsoft.com/office/powerpoint/2010/main" val="3827402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8"/>
            <a:ext cx="7886700" cy="148895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endParaRPr lang="en-GB" sz="1800" dirty="0" smtClean="0"/>
          </a:p>
          <a:p>
            <a:pPr marL="342900" indent="-342900">
              <a:buAutoNum type="arabicPeriod"/>
            </a:pPr>
            <a:r>
              <a:rPr lang="en-GB" sz="1800" dirty="0" smtClean="0"/>
              <a:t>Churches</a:t>
            </a:r>
            <a:endParaRPr lang="en-GB" sz="1800" dirty="0"/>
          </a:p>
          <a:p>
            <a:pPr marL="342900" indent="-342900">
              <a:buAutoNum type="arabicPeriod"/>
            </a:pPr>
            <a:r>
              <a:rPr lang="en-GB" sz="1800" dirty="0"/>
              <a:t>Denominations</a:t>
            </a:r>
          </a:p>
          <a:p>
            <a:pPr marL="342900" indent="-342900">
              <a:buAutoNum type="arabicPeriod"/>
            </a:pPr>
            <a:r>
              <a:rPr lang="en-GB" sz="1800" dirty="0"/>
              <a:t>Sects</a:t>
            </a:r>
          </a:p>
          <a:p>
            <a:pPr marL="342900" indent="-342900">
              <a:buAutoNum type="arabicPeriod"/>
            </a:pPr>
            <a:r>
              <a:rPr lang="en-GB" sz="1800" dirty="0"/>
              <a:t>Cults</a:t>
            </a:r>
          </a:p>
        </p:txBody>
      </p:sp>
      <p:sp>
        <p:nvSpPr>
          <p:cNvPr id="3" name="TextBox 2"/>
          <p:cNvSpPr txBox="1"/>
          <p:nvPr/>
        </p:nvSpPr>
        <p:spPr>
          <a:xfrm>
            <a:off x="628650" y="1791478"/>
            <a:ext cx="7886700" cy="461665"/>
          </a:xfrm>
          <a:prstGeom prst="rect">
            <a:avLst/>
          </a:prstGeom>
          <a:noFill/>
        </p:spPr>
        <p:txBody>
          <a:bodyPr wrap="square" rtlCol="0">
            <a:spAutoFit/>
          </a:bodyPr>
          <a:lstStyle/>
          <a:p>
            <a:pPr marL="342900" indent="-342900">
              <a:buAutoNum type="arabicPeriod"/>
            </a:pPr>
            <a:endParaRPr lang="en-GB" sz="2400" dirty="0"/>
          </a:p>
        </p:txBody>
      </p:sp>
      <p:pic>
        <p:nvPicPr>
          <p:cNvPr id="1026" name="Picture 2" descr="Image result for mor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075" y="2968173"/>
            <a:ext cx="4606925" cy="34586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51074" y="5943600"/>
            <a:ext cx="460692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dirty="0" smtClean="0"/>
              <a:t>Mormons</a:t>
            </a:r>
            <a:endParaRPr lang="en-GB" sz="3600" b="1" dirty="0"/>
          </a:p>
        </p:txBody>
      </p:sp>
    </p:spTree>
    <p:extLst>
      <p:ext uri="{BB962C8B-B14F-4D97-AF65-F5344CB8AC3E}">
        <p14:creationId xmlns:p14="http://schemas.microsoft.com/office/powerpoint/2010/main" val="73513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79083" y="2797830"/>
            <a:ext cx="5185834" cy="3111500"/>
          </a:xfrm>
          <a:prstGeom prst="rect">
            <a:avLst/>
          </a:prstGeom>
        </p:spPr>
      </p:pic>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8"/>
            <a:ext cx="7886700" cy="148895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endParaRPr lang="en-GB" sz="1800" dirty="0" smtClean="0"/>
          </a:p>
          <a:p>
            <a:pPr marL="342900" indent="-342900">
              <a:buAutoNum type="arabicPeriod"/>
            </a:pPr>
            <a:r>
              <a:rPr lang="en-GB" sz="1800" dirty="0" smtClean="0"/>
              <a:t>Churches</a:t>
            </a:r>
            <a:endParaRPr lang="en-GB" sz="1800" dirty="0"/>
          </a:p>
          <a:p>
            <a:pPr marL="342900" indent="-342900">
              <a:buAutoNum type="arabicPeriod"/>
            </a:pPr>
            <a:r>
              <a:rPr lang="en-GB" sz="1800" dirty="0"/>
              <a:t>Denominations</a:t>
            </a:r>
          </a:p>
          <a:p>
            <a:pPr marL="342900" indent="-342900">
              <a:buAutoNum type="arabicPeriod"/>
            </a:pPr>
            <a:r>
              <a:rPr lang="en-GB" sz="1800" dirty="0"/>
              <a:t>Sects</a:t>
            </a:r>
          </a:p>
          <a:p>
            <a:pPr marL="342900" indent="-342900">
              <a:buAutoNum type="arabicPeriod"/>
            </a:pPr>
            <a:r>
              <a:rPr lang="en-GB" sz="1800" dirty="0"/>
              <a:t>Cults</a:t>
            </a:r>
          </a:p>
        </p:txBody>
      </p:sp>
      <p:sp>
        <p:nvSpPr>
          <p:cNvPr id="3" name="TextBox 2"/>
          <p:cNvSpPr txBox="1"/>
          <p:nvPr/>
        </p:nvSpPr>
        <p:spPr>
          <a:xfrm>
            <a:off x="628650" y="1791478"/>
            <a:ext cx="7886700" cy="461665"/>
          </a:xfrm>
          <a:prstGeom prst="rect">
            <a:avLst/>
          </a:prstGeom>
          <a:noFill/>
        </p:spPr>
        <p:txBody>
          <a:bodyPr wrap="square" rtlCol="0">
            <a:spAutoFit/>
          </a:bodyPr>
          <a:lstStyle/>
          <a:p>
            <a:pPr marL="342900" indent="-342900">
              <a:buAutoNum type="arabicPeriod"/>
            </a:pPr>
            <a:endParaRPr lang="en-GB" sz="2400" dirty="0"/>
          </a:p>
        </p:txBody>
      </p:sp>
      <p:sp>
        <p:nvSpPr>
          <p:cNvPr id="4" name="TextBox 3"/>
          <p:cNvSpPr txBox="1"/>
          <p:nvPr/>
        </p:nvSpPr>
        <p:spPr>
          <a:xfrm>
            <a:off x="2268537" y="5657671"/>
            <a:ext cx="460692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dirty="0" smtClean="0"/>
              <a:t>Transcendental Meditation</a:t>
            </a:r>
            <a:endParaRPr lang="en-GB" sz="3600" b="1" dirty="0"/>
          </a:p>
        </p:txBody>
      </p:sp>
    </p:spTree>
    <p:extLst>
      <p:ext uri="{BB962C8B-B14F-4D97-AF65-F5344CB8AC3E}">
        <p14:creationId xmlns:p14="http://schemas.microsoft.com/office/powerpoint/2010/main" val="1599871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95372" y="2722946"/>
            <a:ext cx="3318327" cy="3318327"/>
          </a:xfrm>
          <a:prstGeom prst="rect">
            <a:avLst/>
          </a:prstGeom>
        </p:spPr>
      </p:pic>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Organisations, movements and members</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8"/>
            <a:ext cx="7886700" cy="148895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endParaRPr lang="en-GB" sz="1800" dirty="0" smtClean="0"/>
          </a:p>
          <a:p>
            <a:pPr marL="342900" indent="-342900">
              <a:buAutoNum type="arabicPeriod"/>
            </a:pPr>
            <a:r>
              <a:rPr lang="en-GB" sz="1800" dirty="0" smtClean="0"/>
              <a:t>Churches</a:t>
            </a:r>
            <a:endParaRPr lang="en-GB" sz="1800" dirty="0"/>
          </a:p>
          <a:p>
            <a:pPr marL="342900" indent="-342900">
              <a:buAutoNum type="arabicPeriod"/>
            </a:pPr>
            <a:r>
              <a:rPr lang="en-GB" sz="1800" dirty="0"/>
              <a:t>Denominations</a:t>
            </a:r>
          </a:p>
          <a:p>
            <a:pPr marL="342900" indent="-342900">
              <a:buAutoNum type="arabicPeriod"/>
            </a:pPr>
            <a:r>
              <a:rPr lang="en-GB" sz="1800" dirty="0"/>
              <a:t>Sects</a:t>
            </a:r>
          </a:p>
          <a:p>
            <a:pPr marL="342900" indent="-342900">
              <a:buAutoNum type="arabicPeriod"/>
            </a:pPr>
            <a:r>
              <a:rPr lang="en-GB" sz="1800" dirty="0"/>
              <a:t>Cults</a:t>
            </a:r>
          </a:p>
        </p:txBody>
      </p:sp>
      <p:sp>
        <p:nvSpPr>
          <p:cNvPr id="3" name="TextBox 2"/>
          <p:cNvSpPr txBox="1"/>
          <p:nvPr/>
        </p:nvSpPr>
        <p:spPr>
          <a:xfrm>
            <a:off x="628650" y="1791478"/>
            <a:ext cx="7886700" cy="461665"/>
          </a:xfrm>
          <a:prstGeom prst="rect">
            <a:avLst/>
          </a:prstGeom>
          <a:noFill/>
        </p:spPr>
        <p:txBody>
          <a:bodyPr wrap="square" rtlCol="0">
            <a:spAutoFit/>
          </a:bodyPr>
          <a:lstStyle/>
          <a:p>
            <a:pPr marL="342900" indent="-342900">
              <a:buAutoNum type="arabicPeriod"/>
            </a:pPr>
            <a:endParaRPr lang="en-GB" sz="2400" dirty="0"/>
          </a:p>
        </p:txBody>
      </p:sp>
      <p:sp>
        <p:nvSpPr>
          <p:cNvPr id="4" name="TextBox 3"/>
          <p:cNvSpPr txBox="1"/>
          <p:nvPr/>
        </p:nvSpPr>
        <p:spPr>
          <a:xfrm>
            <a:off x="2251074" y="5943600"/>
            <a:ext cx="460692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dirty="0" smtClean="0"/>
              <a:t>Jehovah’s Witnesses</a:t>
            </a:r>
            <a:endParaRPr lang="en-GB" sz="3600" b="1" dirty="0"/>
          </a:p>
        </p:txBody>
      </p:sp>
    </p:spTree>
    <p:extLst>
      <p:ext uri="{BB962C8B-B14F-4D97-AF65-F5344CB8AC3E}">
        <p14:creationId xmlns:p14="http://schemas.microsoft.com/office/powerpoint/2010/main" val="1750346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1282</TotalTime>
  <Words>2623</Words>
  <Application>Microsoft Office PowerPoint</Application>
  <PresentationFormat>On-screen Show (4:3)</PresentationFormat>
  <Paragraphs>256</Paragraphs>
  <Slides>33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Candara</vt:lpstr>
      <vt:lpstr>Office Theme</vt:lpstr>
      <vt:lpstr>Title: Organisations, movements and members</vt:lpstr>
      <vt:lpstr>Title: Organisations, movements and members</vt:lpstr>
      <vt:lpstr>Title: Organisations, movements and members</vt:lpstr>
      <vt:lpstr>Title: Organisations, movements and members</vt:lpstr>
      <vt:lpstr>Title: Denominations</vt:lpstr>
      <vt:lpstr>Title: Churches</vt:lpstr>
      <vt:lpstr>Title: Organisations, movements and members</vt:lpstr>
      <vt:lpstr>Title: Organisations, movements and members</vt:lpstr>
      <vt:lpstr>Title: Organisations, movements and members</vt:lpstr>
      <vt:lpstr>Title: Organisations, movements and members</vt:lpstr>
      <vt:lpstr>PowerPoint Presentation</vt:lpstr>
      <vt:lpstr>PowerPoint Presentation</vt:lpstr>
      <vt:lpstr>PowerPoint Presentation</vt:lpstr>
      <vt:lpstr>Title: Organisations, movements and members</vt:lpstr>
      <vt:lpstr>Title: Organisations, movements and members</vt:lpstr>
      <vt:lpstr>Title: Organisations, movements and members</vt:lpstr>
      <vt:lpstr>Title: Organisations, movements and members</vt:lpstr>
      <vt:lpstr>Title: Organisations, movements and members</vt:lpstr>
      <vt:lpstr>Title: Organisations, movements and members</vt:lpstr>
      <vt:lpstr>Title: Organisations, movements and members</vt:lpstr>
      <vt:lpstr>Title: Organisations, movements and members</vt:lpstr>
      <vt:lpstr>Title: Organisations, movements and members</vt:lpstr>
      <vt:lpstr>PowerPoint Presentation</vt:lpstr>
      <vt:lpstr>Title: Organisations, movements and members</vt:lpstr>
      <vt:lpstr>Title: Organisations, movements and members</vt:lpstr>
      <vt:lpstr>Title: Organisations, movements and members</vt:lpstr>
      <vt:lpstr>Title: Organisations, movements and members</vt:lpstr>
      <vt:lpstr>Title: Organisations, movements and members</vt:lpstr>
      <vt:lpstr>PowerPoint Presentation</vt:lpstr>
      <vt:lpstr>9 MARK QUESTION</vt:lpstr>
      <vt:lpstr>18 MARK QUESTION</vt:lpstr>
      <vt:lpstr>33 MARK QUESTION</vt:lpstr>
      <vt:lpstr>  Assess the view that cults, sects and New Age movements are fringe organisations that are inevitably short-lived and of little influence in contemporary society.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dc:creator>
  <cp:lastModifiedBy>Mr Watkins</cp:lastModifiedBy>
  <cp:revision>66</cp:revision>
  <cp:lastPrinted>2017-10-17T07:21:55Z</cp:lastPrinted>
  <dcterms:created xsi:type="dcterms:W3CDTF">2017-09-10T20:40:22Z</dcterms:created>
  <dcterms:modified xsi:type="dcterms:W3CDTF">2017-10-17T10:29:01Z</dcterms:modified>
</cp:coreProperties>
</file>