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606" y="420"/>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6825736-A26E-4795-AA73-2456D95C5F09}" type="datetimeFigureOut">
              <a:rPr lang="en-GB" smtClean="0"/>
              <a:t>15/12/2013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961E2B-C2DB-4589-8838-B3E0FC28D2B8}"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6825736-A26E-4795-AA73-2456D95C5F09}" type="datetimeFigureOut">
              <a:rPr lang="en-GB" smtClean="0"/>
              <a:t>15/12/2013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961E2B-C2DB-4589-8838-B3E0FC28D2B8}"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6825736-A26E-4795-AA73-2456D95C5F09}" type="datetimeFigureOut">
              <a:rPr lang="en-GB" smtClean="0"/>
              <a:t>15/12/2013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961E2B-C2DB-4589-8838-B3E0FC28D2B8}"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6825736-A26E-4795-AA73-2456D95C5F09}" type="datetimeFigureOut">
              <a:rPr lang="en-GB" smtClean="0"/>
              <a:t>15/12/2013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961E2B-C2DB-4589-8838-B3E0FC28D2B8}"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825736-A26E-4795-AA73-2456D95C5F09}" type="datetimeFigureOut">
              <a:rPr lang="en-GB" smtClean="0"/>
              <a:t>15/12/2013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961E2B-C2DB-4589-8838-B3E0FC28D2B8}"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6825736-A26E-4795-AA73-2456D95C5F09}" type="datetimeFigureOut">
              <a:rPr lang="en-GB" smtClean="0"/>
              <a:t>15/12/2013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2961E2B-C2DB-4589-8838-B3E0FC28D2B8}"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6825736-A26E-4795-AA73-2456D95C5F09}" type="datetimeFigureOut">
              <a:rPr lang="en-GB" smtClean="0"/>
              <a:t>15/12/2013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2961E2B-C2DB-4589-8838-B3E0FC28D2B8}"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6825736-A26E-4795-AA73-2456D95C5F09}" type="datetimeFigureOut">
              <a:rPr lang="en-GB" smtClean="0"/>
              <a:t>15/12/2013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2961E2B-C2DB-4589-8838-B3E0FC28D2B8}"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825736-A26E-4795-AA73-2456D95C5F09}" type="datetimeFigureOut">
              <a:rPr lang="en-GB" smtClean="0"/>
              <a:t>15/12/2013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2961E2B-C2DB-4589-8838-B3E0FC28D2B8}"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825736-A26E-4795-AA73-2456D95C5F09}" type="datetimeFigureOut">
              <a:rPr lang="en-GB" smtClean="0"/>
              <a:t>15/12/2013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2961E2B-C2DB-4589-8838-B3E0FC28D2B8}"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825736-A26E-4795-AA73-2456D95C5F09}" type="datetimeFigureOut">
              <a:rPr lang="en-GB" smtClean="0"/>
              <a:t>15/12/2013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2961E2B-C2DB-4589-8838-B3E0FC28D2B8}"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16825736-A26E-4795-AA73-2456D95C5F09}" type="datetimeFigureOut">
              <a:rPr lang="en-GB" smtClean="0"/>
              <a:t>15/12/2013</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62961E2B-C2DB-4589-8838-B3E0FC28D2B8}"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youtube.com/watch?v=1vPH4VHo_ig&amp;list=PL_jw4WEzz-Uj_F7rhTLn6yy2j1wk5sk4T&amp;index=6&amp;feature=plpp_video" TargetMode="Externa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youtube.com/watch?v=1vPH4VHo_ig&amp;list=PL_jw4WEzz-Uj_F7rhTLn6yy2j1wk5sk4T&amp;index=6&amp;feature=plpp_video" TargetMode="Externa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youtube.com/watch?v=1vPH4VHo_ig&amp;list=PL_jw4WEzz-Uj_F7rhTLn6yy2j1wk5sk4T&amp;index=6&amp;feature=plpp_video" TargetMode="Externa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youtube.com/watch?v=1vPH4VHo_ig&amp;list=PL_jw4WEzz-Uj_F7rhTLn6yy2j1wk5sk4T&amp;index=6&amp;feature=plpp_video" TargetMode="Externa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www.youtube.com/watch?v=1vPH4VHo_ig&amp;list=PL_jw4WEzz-Uj_F7rhTLn6yy2j1wk5sk4T&amp;index=6&amp;feature=plpp_video" TargetMode="External"/><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youtube.com/watch?v=1vPH4VHo_ig&amp;list=PL_jw4WEzz-Uj_F7rhTLn6yy2j1wk5sk4T&amp;index=6&amp;feature=plpp_video" TargetMode="External"/><Relationship Id="rId1" Type="http://schemas.openxmlformats.org/officeDocument/2006/relationships/slideLayout" Target="../slideLayouts/slideLayout7.xml"/><Relationship Id="rId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hlinkClick r:id="rId2"/>
          </p:cNvPr>
          <p:cNvSpPr txBox="1"/>
          <p:nvPr/>
        </p:nvSpPr>
        <p:spPr>
          <a:xfrm>
            <a:off x="620688" y="179512"/>
            <a:ext cx="5733256" cy="707886"/>
          </a:xfrm>
          <a:prstGeom prst="rect">
            <a:avLst/>
          </a:prstGeom>
          <a:noFill/>
          <a:ln>
            <a:solidFill>
              <a:schemeClr val="tx1"/>
            </a:solidFill>
          </a:ln>
        </p:spPr>
        <p:txBody>
          <a:bodyPr wrap="square" rtlCol="0">
            <a:spAutoFit/>
          </a:bodyPr>
          <a:lstStyle/>
          <a:p>
            <a:pPr algn="ctr"/>
            <a:r>
              <a:rPr lang="en-GB" sz="4000" b="1" dirty="0" smtClean="0"/>
              <a:t>The White Rose group</a:t>
            </a:r>
            <a:endParaRPr lang="en-GB" sz="4000" b="1" dirty="0"/>
          </a:p>
        </p:txBody>
      </p:sp>
      <p:sp>
        <p:nvSpPr>
          <p:cNvPr id="5" name="TextBox 4">
            <a:hlinkClick r:id="rId2"/>
          </p:cNvPr>
          <p:cNvSpPr txBox="1"/>
          <p:nvPr/>
        </p:nvSpPr>
        <p:spPr>
          <a:xfrm>
            <a:off x="188640" y="1187624"/>
            <a:ext cx="2808312" cy="2446824"/>
          </a:xfrm>
          <a:prstGeom prst="rect">
            <a:avLst/>
          </a:prstGeom>
          <a:noFill/>
          <a:ln>
            <a:solidFill>
              <a:schemeClr val="tx1"/>
            </a:solidFill>
          </a:ln>
        </p:spPr>
        <p:txBody>
          <a:bodyPr wrap="square" rtlCol="0">
            <a:spAutoFit/>
          </a:bodyPr>
          <a:lstStyle/>
          <a:p>
            <a:endParaRPr lang="en-GB" sz="500" dirty="0" smtClean="0"/>
          </a:p>
          <a:p>
            <a:r>
              <a:rPr lang="en-GB" sz="1300" dirty="0" smtClean="0"/>
              <a:t>A small group of students at Munich university, led by siblings Hans (age 24) and Sophie Scholl (21) and </a:t>
            </a:r>
            <a:r>
              <a:rPr lang="en-GB" sz="1300" dirty="0" err="1" smtClean="0"/>
              <a:t>Christoph</a:t>
            </a:r>
            <a:r>
              <a:rPr lang="en-GB" sz="1300" dirty="0" smtClean="0"/>
              <a:t> </a:t>
            </a:r>
            <a:r>
              <a:rPr lang="en-GB" sz="1300" dirty="0" err="1" smtClean="0"/>
              <a:t>Probst</a:t>
            </a:r>
            <a:r>
              <a:rPr lang="en-GB" sz="1300" dirty="0" smtClean="0"/>
              <a:t>.  They disagreed with the Nazis aims and persecution of the Jews.  They were disgusted with the lack of opposition and wanted to shame the German people for supporting Hitler.</a:t>
            </a:r>
          </a:p>
          <a:p>
            <a:endParaRPr lang="en-GB" sz="1300" dirty="0"/>
          </a:p>
          <a:p>
            <a:r>
              <a:rPr lang="en-GB" sz="1300" dirty="0" smtClean="0"/>
              <a:t>They were most active between Summer 1942 and </a:t>
            </a:r>
            <a:r>
              <a:rPr lang="en-GB" sz="1300" dirty="0"/>
              <a:t>F</a:t>
            </a:r>
            <a:r>
              <a:rPr lang="en-GB" sz="1300" dirty="0" smtClean="0"/>
              <a:t>ebruary 1943</a:t>
            </a:r>
          </a:p>
          <a:p>
            <a:endParaRPr lang="en-GB" sz="500" dirty="0" smtClean="0"/>
          </a:p>
        </p:txBody>
      </p:sp>
      <p:sp>
        <p:nvSpPr>
          <p:cNvPr id="6" name="TextBox 5">
            <a:hlinkClick r:id="rId2"/>
          </p:cNvPr>
          <p:cNvSpPr txBox="1"/>
          <p:nvPr/>
        </p:nvSpPr>
        <p:spPr>
          <a:xfrm>
            <a:off x="188640" y="5076056"/>
            <a:ext cx="6408712" cy="646331"/>
          </a:xfrm>
          <a:prstGeom prst="rect">
            <a:avLst/>
          </a:prstGeom>
          <a:noFill/>
          <a:ln>
            <a:solidFill>
              <a:schemeClr val="tx1"/>
            </a:solidFill>
          </a:ln>
        </p:spPr>
        <p:txBody>
          <a:bodyPr wrap="square" rtlCol="0">
            <a:spAutoFit/>
          </a:bodyPr>
          <a:lstStyle/>
          <a:p>
            <a:endParaRPr lang="en-GB" sz="500" dirty="0" smtClean="0"/>
          </a:p>
          <a:p>
            <a:r>
              <a:rPr lang="en-GB" sz="1300" dirty="0" smtClean="0"/>
              <a:t>They spread anti-Nazi messages by handing out leaflets, putting up posters and writing anti-Nazi graffiti on walls </a:t>
            </a:r>
          </a:p>
          <a:p>
            <a:endParaRPr lang="en-GB" sz="500" dirty="0" smtClean="0"/>
          </a:p>
        </p:txBody>
      </p:sp>
      <p:sp>
        <p:nvSpPr>
          <p:cNvPr id="7" name="TextBox 6">
            <a:hlinkClick r:id="rId2"/>
          </p:cNvPr>
          <p:cNvSpPr txBox="1"/>
          <p:nvPr/>
        </p:nvSpPr>
        <p:spPr>
          <a:xfrm>
            <a:off x="188640" y="4139952"/>
            <a:ext cx="6336704" cy="646331"/>
          </a:xfrm>
          <a:prstGeom prst="rect">
            <a:avLst/>
          </a:prstGeom>
          <a:noFill/>
          <a:ln>
            <a:solidFill>
              <a:schemeClr val="tx1"/>
            </a:solidFill>
          </a:ln>
        </p:spPr>
        <p:txBody>
          <a:bodyPr wrap="square" rtlCol="0">
            <a:spAutoFit/>
          </a:bodyPr>
          <a:lstStyle/>
          <a:p>
            <a:endParaRPr lang="en-GB" sz="500" dirty="0" smtClean="0"/>
          </a:p>
          <a:p>
            <a:r>
              <a:rPr lang="en-GB" sz="1300" dirty="0" smtClean="0"/>
              <a:t>“Germany’s name will be disgraced forever unless German youth finally rises up, takes revenge, smashes its torturers and builds a new, spiritual Europe” – Sophie Scholl</a:t>
            </a:r>
          </a:p>
          <a:p>
            <a:endParaRPr lang="en-GB" sz="500" dirty="0" smtClean="0"/>
          </a:p>
        </p:txBody>
      </p:sp>
      <p:pic>
        <p:nvPicPr>
          <p:cNvPr id="11266" name="Picture 2" descr="http://upload.wikimedia.org/wikipedia/en/thumb/c/cf/WhiteRose.jpg/300px-WhiteRose.jpg"/>
          <p:cNvPicPr>
            <a:picLocks noChangeAspect="1" noChangeArrowheads="1"/>
          </p:cNvPicPr>
          <p:nvPr/>
        </p:nvPicPr>
        <p:blipFill>
          <a:blip r:embed="rId3" cstate="print"/>
          <a:srcRect/>
          <a:stretch>
            <a:fillRect/>
          </a:stretch>
        </p:blipFill>
        <p:spPr bwMode="auto">
          <a:xfrm>
            <a:off x="3140968" y="1187624"/>
            <a:ext cx="3581486" cy="2448272"/>
          </a:xfrm>
          <a:prstGeom prst="rect">
            <a:avLst/>
          </a:prstGeom>
          <a:noFill/>
        </p:spPr>
      </p:pic>
      <p:pic>
        <p:nvPicPr>
          <p:cNvPr id="11268" name="Picture 4" descr="http://www.muenchen.de/media/lhm/_de/rubriken/Rathaus/kult/museen/nsdokumentationszentrum/themengeschichtspfad/nationalsozialismus/img/09d_jpg.jpg"/>
          <p:cNvPicPr>
            <a:picLocks noChangeAspect="1" noChangeArrowheads="1"/>
          </p:cNvPicPr>
          <p:nvPr/>
        </p:nvPicPr>
        <p:blipFill>
          <a:blip r:embed="rId4" cstate="print"/>
          <a:srcRect/>
          <a:stretch>
            <a:fillRect/>
          </a:stretch>
        </p:blipFill>
        <p:spPr bwMode="auto">
          <a:xfrm>
            <a:off x="260648" y="6516216"/>
            <a:ext cx="3891329" cy="1584176"/>
          </a:xfrm>
          <a:prstGeom prst="rect">
            <a:avLst/>
          </a:prstGeom>
          <a:noFill/>
        </p:spPr>
      </p:pic>
      <p:sp>
        <p:nvSpPr>
          <p:cNvPr id="11" name="TextBox 10">
            <a:hlinkClick r:id="rId2"/>
          </p:cNvPr>
          <p:cNvSpPr txBox="1"/>
          <p:nvPr/>
        </p:nvSpPr>
        <p:spPr>
          <a:xfrm>
            <a:off x="4221088" y="6084168"/>
            <a:ext cx="2304256" cy="2446824"/>
          </a:xfrm>
          <a:prstGeom prst="rect">
            <a:avLst/>
          </a:prstGeom>
          <a:noFill/>
          <a:ln>
            <a:solidFill>
              <a:schemeClr val="tx1"/>
            </a:solidFill>
          </a:ln>
        </p:spPr>
        <p:txBody>
          <a:bodyPr wrap="square" rtlCol="0">
            <a:spAutoFit/>
          </a:bodyPr>
          <a:lstStyle/>
          <a:p>
            <a:endParaRPr lang="en-GB" sz="500" dirty="0" smtClean="0"/>
          </a:p>
          <a:p>
            <a:r>
              <a:rPr lang="en-GB" sz="1300" dirty="0" smtClean="0"/>
              <a:t>The Nazis branded them as outsiders and enemies of the state.  The caretaker saw Hans and Sophie handing out leaflets at </a:t>
            </a:r>
            <a:r>
              <a:rPr lang="en-GB" sz="1300" dirty="0" err="1" smtClean="0"/>
              <a:t>Uni</a:t>
            </a:r>
            <a:r>
              <a:rPr lang="en-GB" sz="1300" dirty="0" smtClean="0"/>
              <a:t> and informed the Gestapo.  They were arrested and tortured.</a:t>
            </a:r>
          </a:p>
          <a:p>
            <a:endParaRPr lang="en-GB" sz="1300" dirty="0" smtClean="0"/>
          </a:p>
          <a:p>
            <a:r>
              <a:rPr lang="en-GB" sz="1300" dirty="0" smtClean="0"/>
              <a:t>22</a:t>
            </a:r>
            <a:r>
              <a:rPr lang="en-GB" sz="1300" baseline="30000" dirty="0" smtClean="0"/>
              <a:t>nd</a:t>
            </a:r>
            <a:r>
              <a:rPr lang="en-GB" sz="1300" dirty="0" smtClean="0"/>
              <a:t> February 1943 they were sentenced to death and executed.</a:t>
            </a:r>
          </a:p>
          <a:p>
            <a:endParaRPr lang="en-GB" sz="5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hlinkClick r:id="rId2"/>
          </p:cNvPr>
          <p:cNvSpPr txBox="1"/>
          <p:nvPr/>
        </p:nvSpPr>
        <p:spPr>
          <a:xfrm>
            <a:off x="620688" y="179512"/>
            <a:ext cx="5733256" cy="707886"/>
          </a:xfrm>
          <a:prstGeom prst="rect">
            <a:avLst/>
          </a:prstGeom>
          <a:noFill/>
          <a:ln>
            <a:solidFill>
              <a:schemeClr val="tx1"/>
            </a:solidFill>
          </a:ln>
        </p:spPr>
        <p:txBody>
          <a:bodyPr wrap="square" rtlCol="0">
            <a:spAutoFit/>
          </a:bodyPr>
          <a:lstStyle/>
          <a:p>
            <a:pPr algn="ctr"/>
            <a:r>
              <a:rPr lang="en-GB" sz="4000" b="1" dirty="0" smtClean="0"/>
              <a:t>Dietrich </a:t>
            </a:r>
            <a:r>
              <a:rPr lang="en-GB" sz="4000" b="1" dirty="0" err="1" smtClean="0"/>
              <a:t>Bonhoffer</a:t>
            </a:r>
            <a:endParaRPr lang="en-GB" sz="4000" b="1" dirty="0"/>
          </a:p>
        </p:txBody>
      </p:sp>
      <p:sp>
        <p:nvSpPr>
          <p:cNvPr id="5" name="TextBox 4">
            <a:hlinkClick r:id="rId2"/>
          </p:cNvPr>
          <p:cNvSpPr txBox="1"/>
          <p:nvPr/>
        </p:nvSpPr>
        <p:spPr>
          <a:xfrm>
            <a:off x="188640" y="1187624"/>
            <a:ext cx="4176464" cy="2846933"/>
          </a:xfrm>
          <a:prstGeom prst="rect">
            <a:avLst/>
          </a:prstGeom>
          <a:noFill/>
          <a:ln>
            <a:solidFill>
              <a:schemeClr val="tx1"/>
            </a:solidFill>
          </a:ln>
        </p:spPr>
        <p:txBody>
          <a:bodyPr wrap="square" rtlCol="0">
            <a:spAutoFit/>
          </a:bodyPr>
          <a:lstStyle/>
          <a:p>
            <a:endParaRPr lang="en-GB" sz="500" dirty="0" smtClean="0"/>
          </a:p>
          <a:p>
            <a:r>
              <a:rPr lang="en-GB" sz="1300" dirty="0" err="1" smtClean="0"/>
              <a:t>Bonhoffer</a:t>
            </a:r>
            <a:r>
              <a:rPr lang="en-GB" sz="1300" dirty="0" smtClean="0"/>
              <a:t> trained young men to become Christian ministers.  He was against the Nazis from 1933, he pointed out that they were anti-Christian.  He opposed their policies on race and euthanasia.</a:t>
            </a:r>
          </a:p>
          <a:p>
            <a:endParaRPr lang="en-GB" sz="1300" dirty="0"/>
          </a:p>
          <a:p>
            <a:r>
              <a:rPr lang="en-GB" sz="1300" dirty="0" smtClean="0"/>
              <a:t>He believed that religion and politics were linked – true religion meant standing up against evil and corrupt governments.  When Hitler came to power in 1933 he left Germany to work in London.</a:t>
            </a:r>
          </a:p>
          <a:p>
            <a:endParaRPr lang="en-GB" sz="1300" dirty="0"/>
          </a:p>
          <a:p>
            <a:r>
              <a:rPr lang="en-GB" sz="1300" dirty="0" smtClean="0"/>
              <a:t>However when Niemoller set up the Confessional Church  which spoke out against the Nazis in Germany, </a:t>
            </a:r>
            <a:r>
              <a:rPr lang="en-GB" sz="1300" dirty="0" err="1" smtClean="0"/>
              <a:t>Bonhoffer</a:t>
            </a:r>
            <a:r>
              <a:rPr lang="en-GB" sz="1300" dirty="0" smtClean="0"/>
              <a:t> returned.</a:t>
            </a:r>
          </a:p>
          <a:p>
            <a:endParaRPr lang="en-GB" sz="500" dirty="0" smtClean="0"/>
          </a:p>
        </p:txBody>
      </p:sp>
      <p:sp>
        <p:nvSpPr>
          <p:cNvPr id="6" name="TextBox 5">
            <a:hlinkClick r:id="rId2"/>
          </p:cNvPr>
          <p:cNvSpPr txBox="1"/>
          <p:nvPr/>
        </p:nvSpPr>
        <p:spPr>
          <a:xfrm>
            <a:off x="3789040" y="5508104"/>
            <a:ext cx="2520280" cy="2769989"/>
          </a:xfrm>
          <a:prstGeom prst="rect">
            <a:avLst/>
          </a:prstGeom>
          <a:noFill/>
          <a:ln>
            <a:solidFill>
              <a:schemeClr val="tx1"/>
            </a:solidFill>
          </a:ln>
        </p:spPr>
        <p:txBody>
          <a:bodyPr wrap="square" rtlCol="0">
            <a:spAutoFit/>
          </a:bodyPr>
          <a:lstStyle/>
          <a:p>
            <a:endParaRPr lang="en-GB" sz="500" dirty="0" smtClean="0"/>
          </a:p>
          <a:p>
            <a:r>
              <a:rPr lang="en-GB" sz="1300" dirty="0" smtClean="0"/>
              <a:t>In April 1943 </a:t>
            </a:r>
            <a:r>
              <a:rPr lang="en-GB" sz="1300" dirty="0" err="1" smtClean="0"/>
              <a:t>Bonhoffer</a:t>
            </a:r>
            <a:r>
              <a:rPr lang="en-GB" sz="1300" dirty="0" smtClean="0"/>
              <a:t> was arrested with his brother Klaus and brother-in-law.   He had used his church contacts to help 14 Jews escape to Switzerland and was accused of plotting against Hitler.</a:t>
            </a:r>
          </a:p>
          <a:p>
            <a:endParaRPr lang="en-GB" sz="1300" dirty="0"/>
          </a:p>
          <a:p>
            <a:endParaRPr lang="en-GB" sz="1300" dirty="0"/>
          </a:p>
          <a:p>
            <a:r>
              <a:rPr lang="en-GB" sz="1300" dirty="0" smtClean="0"/>
              <a:t> He was held in Buchenwald Concentration Camp until being moved to </a:t>
            </a:r>
            <a:r>
              <a:rPr lang="en-GB" sz="1300" dirty="0" err="1" smtClean="0"/>
              <a:t>Flossenburg</a:t>
            </a:r>
            <a:r>
              <a:rPr lang="en-GB" sz="1300" dirty="0" smtClean="0"/>
              <a:t> where he was executed in April, 1945</a:t>
            </a:r>
          </a:p>
        </p:txBody>
      </p:sp>
      <p:sp>
        <p:nvSpPr>
          <p:cNvPr id="7" name="TextBox 6">
            <a:hlinkClick r:id="rId2"/>
          </p:cNvPr>
          <p:cNvSpPr txBox="1"/>
          <p:nvPr/>
        </p:nvSpPr>
        <p:spPr>
          <a:xfrm>
            <a:off x="188640" y="4355976"/>
            <a:ext cx="6336704" cy="769441"/>
          </a:xfrm>
          <a:prstGeom prst="rect">
            <a:avLst/>
          </a:prstGeom>
          <a:noFill/>
          <a:ln>
            <a:solidFill>
              <a:schemeClr val="tx1"/>
            </a:solidFill>
          </a:ln>
        </p:spPr>
        <p:txBody>
          <a:bodyPr wrap="square" rtlCol="0">
            <a:spAutoFit/>
          </a:bodyPr>
          <a:lstStyle/>
          <a:p>
            <a:endParaRPr lang="en-GB" sz="500" dirty="0" smtClean="0"/>
          </a:p>
          <a:p>
            <a:r>
              <a:rPr lang="en-GB" sz="1300" dirty="0" smtClean="0"/>
              <a:t>On the outbreak of WW2 in 1939,  the </a:t>
            </a:r>
            <a:r>
              <a:rPr lang="en-GB" sz="1300" dirty="0"/>
              <a:t>G</a:t>
            </a:r>
            <a:r>
              <a:rPr lang="en-GB" sz="1300" dirty="0" smtClean="0"/>
              <a:t>estapo closed down Bonhoffer's college and banned him from preaching. Over the next few years he continued to work closely with other opponents of Adolf.</a:t>
            </a:r>
          </a:p>
        </p:txBody>
      </p:sp>
      <p:pic>
        <p:nvPicPr>
          <p:cNvPr id="19458" name="Picture 2" descr="http://wellsofgrace.com/biography/english/dietrichbonhoeffer.jpg"/>
          <p:cNvPicPr>
            <a:picLocks noChangeAspect="1" noChangeArrowheads="1"/>
          </p:cNvPicPr>
          <p:nvPr/>
        </p:nvPicPr>
        <p:blipFill>
          <a:blip r:embed="rId3" cstate="print"/>
          <a:srcRect/>
          <a:stretch>
            <a:fillRect/>
          </a:stretch>
        </p:blipFill>
        <p:spPr bwMode="auto">
          <a:xfrm>
            <a:off x="4509120" y="1115616"/>
            <a:ext cx="2041102" cy="2880320"/>
          </a:xfrm>
          <a:prstGeom prst="rect">
            <a:avLst/>
          </a:prstGeom>
          <a:noFill/>
        </p:spPr>
      </p:pic>
      <p:pic>
        <p:nvPicPr>
          <p:cNvPr id="19460" name="Picture 4" descr="http://www.ushmm.org/museum/exhibit/online/bonhoeffer/images/bonhoeffer-standing.jpg"/>
          <p:cNvPicPr>
            <a:picLocks noChangeAspect="1" noChangeArrowheads="1"/>
          </p:cNvPicPr>
          <p:nvPr/>
        </p:nvPicPr>
        <p:blipFill>
          <a:blip r:embed="rId4" cstate="print"/>
          <a:srcRect/>
          <a:stretch>
            <a:fillRect/>
          </a:stretch>
        </p:blipFill>
        <p:spPr bwMode="auto">
          <a:xfrm>
            <a:off x="764704" y="5220071"/>
            <a:ext cx="2376264" cy="3668557"/>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hlinkClick r:id="rId2"/>
          </p:cNvPr>
          <p:cNvSpPr txBox="1"/>
          <p:nvPr/>
        </p:nvSpPr>
        <p:spPr>
          <a:xfrm>
            <a:off x="620688" y="179512"/>
            <a:ext cx="5733256" cy="707886"/>
          </a:xfrm>
          <a:prstGeom prst="rect">
            <a:avLst/>
          </a:prstGeom>
          <a:noFill/>
          <a:ln>
            <a:solidFill>
              <a:schemeClr val="tx1"/>
            </a:solidFill>
          </a:ln>
        </p:spPr>
        <p:txBody>
          <a:bodyPr wrap="square" rtlCol="0">
            <a:spAutoFit/>
          </a:bodyPr>
          <a:lstStyle/>
          <a:p>
            <a:pPr algn="ctr"/>
            <a:r>
              <a:rPr lang="en-GB" sz="4000" b="1" dirty="0" smtClean="0"/>
              <a:t>Martin Niemoller</a:t>
            </a:r>
            <a:endParaRPr lang="en-GB" sz="4000" b="1" dirty="0"/>
          </a:p>
        </p:txBody>
      </p:sp>
      <p:sp>
        <p:nvSpPr>
          <p:cNvPr id="5" name="TextBox 4">
            <a:hlinkClick r:id="rId2"/>
          </p:cNvPr>
          <p:cNvSpPr txBox="1"/>
          <p:nvPr/>
        </p:nvSpPr>
        <p:spPr>
          <a:xfrm>
            <a:off x="332656" y="1043608"/>
            <a:ext cx="1800200" cy="2446824"/>
          </a:xfrm>
          <a:prstGeom prst="rect">
            <a:avLst/>
          </a:prstGeom>
          <a:noFill/>
          <a:ln>
            <a:solidFill>
              <a:schemeClr val="tx1"/>
            </a:solidFill>
          </a:ln>
        </p:spPr>
        <p:txBody>
          <a:bodyPr wrap="square" rtlCol="0">
            <a:spAutoFit/>
          </a:bodyPr>
          <a:lstStyle/>
          <a:p>
            <a:endParaRPr lang="en-GB" sz="500" dirty="0" smtClean="0"/>
          </a:p>
          <a:p>
            <a:r>
              <a:rPr lang="en-GB" sz="1300" dirty="0" smtClean="0"/>
              <a:t>Martin Niemoller was a First World war hero (U-boat captain).  He was a right wing supporter, and was even a member of the </a:t>
            </a:r>
            <a:r>
              <a:rPr lang="en-GB" sz="1300" dirty="0" err="1" smtClean="0"/>
              <a:t>Freikorps</a:t>
            </a:r>
            <a:r>
              <a:rPr lang="en-GB" sz="1300" dirty="0" smtClean="0"/>
              <a:t> after the war.</a:t>
            </a:r>
          </a:p>
          <a:p>
            <a:endParaRPr lang="en-GB" sz="1300" dirty="0"/>
          </a:p>
          <a:p>
            <a:r>
              <a:rPr lang="en-GB" sz="1300" dirty="0" smtClean="0"/>
              <a:t>He  began to openly oppose the Nazis from the 1930s.</a:t>
            </a:r>
          </a:p>
          <a:p>
            <a:endParaRPr lang="en-GB" sz="500" dirty="0" smtClean="0"/>
          </a:p>
        </p:txBody>
      </p:sp>
      <p:sp>
        <p:nvSpPr>
          <p:cNvPr id="7" name="TextBox 6">
            <a:hlinkClick r:id="rId2"/>
          </p:cNvPr>
          <p:cNvSpPr txBox="1"/>
          <p:nvPr/>
        </p:nvSpPr>
        <p:spPr>
          <a:xfrm>
            <a:off x="3717032" y="5508104"/>
            <a:ext cx="2808312" cy="3370153"/>
          </a:xfrm>
          <a:prstGeom prst="rect">
            <a:avLst/>
          </a:prstGeom>
          <a:noFill/>
          <a:ln>
            <a:solidFill>
              <a:schemeClr val="tx1"/>
            </a:solidFill>
          </a:ln>
        </p:spPr>
        <p:txBody>
          <a:bodyPr wrap="square" rtlCol="0">
            <a:spAutoFit/>
          </a:bodyPr>
          <a:lstStyle/>
          <a:p>
            <a:r>
              <a:rPr lang="en-GB" sz="1300" dirty="0" smtClean="0"/>
              <a:t>In his sermons he spoke out against the arrest of Christian ministers, and the Nazi changes to the Christian church.  </a:t>
            </a:r>
          </a:p>
          <a:p>
            <a:endParaRPr lang="en-GB" sz="1300" dirty="0"/>
          </a:p>
          <a:p>
            <a:r>
              <a:rPr lang="en-GB" sz="1300" dirty="0" smtClean="0"/>
              <a:t>He did not however, speak out against Hitler’s political ideas or policies, in fact he admitted that Hitler’s anti-Semitism was a more extreme version of his own prejudices.  He was arrested in 1937 and sent to Dachau concentration camp.  </a:t>
            </a:r>
          </a:p>
          <a:p>
            <a:endParaRPr lang="en-GB" sz="1300" dirty="0"/>
          </a:p>
          <a:p>
            <a:r>
              <a:rPr lang="en-GB" sz="1300" dirty="0" smtClean="0"/>
              <a:t>He was due to be executed, however he was freed by the Allies shortly before the end of WW2.</a:t>
            </a:r>
          </a:p>
          <a:p>
            <a:endParaRPr lang="en-GB" sz="500" dirty="0" smtClean="0"/>
          </a:p>
        </p:txBody>
      </p:sp>
      <p:pic>
        <p:nvPicPr>
          <p:cNvPr id="18434" name="Picture 2" descr="http://sphotos-a.xx.fbcdn.net/hphotos-ash4/s480x480/483284_3374320749128_1712008048_n.jpg"/>
          <p:cNvPicPr>
            <a:picLocks noChangeAspect="1" noChangeArrowheads="1"/>
          </p:cNvPicPr>
          <p:nvPr/>
        </p:nvPicPr>
        <p:blipFill>
          <a:blip r:embed="rId3" cstate="print"/>
          <a:srcRect/>
          <a:stretch>
            <a:fillRect/>
          </a:stretch>
        </p:blipFill>
        <p:spPr bwMode="auto">
          <a:xfrm>
            <a:off x="2348880" y="1115616"/>
            <a:ext cx="4102100" cy="2460625"/>
          </a:xfrm>
          <a:prstGeom prst="rect">
            <a:avLst/>
          </a:prstGeom>
          <a:noFill/>
        </p:spPr>
      </p:pic>
      <p:pic>
        <p:nvPicPr>
          <p:cNvPr id="18436" name="Picture 4" descr="http://skepticism-images.s3-website-us-east-1.amazonaws.com/images/jreviews/niemoeller.jpg"/>
          <p:cNvPicPr>
            <a:picLocks noChangeAspect="1" noChangeArrowheads="1"/>
          </p:cNvPicPr>
          <p:nvPr/>
        </p:nvPicPr>
        <p:blipFill>
          <a:blip r:embed="rId4" cstate="print"/>
          <a:srcRect/>
          <a:stretch>
            <a:fillRect/>
          </a:stretch>
        </p:blipFill>
        <p:spPr bwMode="auto">
          <a:xfrm>
            <a:off x="188640" y="5508104"/>
            <a:ext cx="3384376" cy="3384376"/>
          </a:xfrm>
          <a:prstGeom prst="rect">
            <a:avLst/>
          </a:prstGeom>
          <a:noFill/>
        </p:spPr>
      </p:pic>
      <p:sp>
        <p:nvSpPr>
          <p:cNvPr id="11" name="TextBox 10">
            <a:hlinkClick r:id="rId2"/>
          </p:cNvPr>
          <p:cNvSpPr txBox="1"/>
          <p:nvPr/>
        </p:nvSpPr>
        <p:spPr>
          <a:xfrm>
            <a:off x="260648" y="3779912"/>
            <a:ext cx="6192688" cy="1446550"/>
          </a:xfrm>
          <a:prstGeom prst="rect">
            <a:avLst/>
          </a:prstGeom>
          <a:noFill/>
          <a:ln>
            <a:solidFill>
              <a:schemeClr val="tx1"/>
            </a:solidFill>
          </a:ln>
        </p:spPr>
        <p:txBody>
          <a:bodyPr wrap="square" rtlCol="0">
            <a:spAutoFit/>
          </a:bodyPr>
          <a:lstStyle/>
          <a:p>
            <a:endParaRPr lang="en-GB" sz="500" dirty="0" smtClean="0"/>
          </a:p>
          <a:p>
            <a:r>
              <a:rPr lang="en-GB" sz="1300" dirty="0" smtClean="0"/>
              <a:t>Not many Christian ministers opposed the Nazi persecution of the Jews, and only 50 ministers (out of 17,000) were arrested for opposition activities or speeches.  Many ministers had sworn an oath of loyalty to the Fuhrer after he set up the Reich church.</a:t>
            </a:r>
          </a:p>
          <a:p>
            <a:endParaRPr lang="en-GB" sz="1300" dirty="0" smtClean="0"/>
          </a:p>
          <a:p>
            <a:r>
              <a:rPr lang="en-GB" sz="1300" dirty="0" smtClean="0"/>
              <a:t>Many however, refused.  Niemoller helped set up an alternative – the Confessional Church and began to speak out against the Nazis.</a:t>
            </a:r>
            <a:endParaRPr lang="en-GB" sz="1300" dirty="0"/>
          </a:p>
          <a:p>
            <a:endParaRPr lang="en-GB" sz="5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hlinkClick r:id="rId2"/>
          </p:cNvPr>
          <p:cNvSpPr txBox="1"/>
          <p:nvPr/>
        </p:nvSpPr>
        <p:spPr>
          <a:xfrm>
            <a:off x="620688" y="179512"/>
            <a:ext cx="5733256" cy="707886"/>
          </a:xfrm>
          <a:prstGeom prst="rect">
            <a:avLst/>
          </a:prstGeom>
          <a:noFill/>
          <a:ln>
            <a:solidFill>
              <a:schemeClr val="tx1"/>
            </a:solidFill>
          </a:ln>
        </p:spPr>
        <p:txBody>
          <a:bodyPr wrap="square" rtlCol="0">
            <a:spAutoFit/>
          </a:bodyPr>
          <a:lstStyle/>
          <a:p>
            <a:pPr algn="ctr"/>
            <a:r>
              <a:rPr lang="en-GB" sz="4000" b="1" dirty="0" smtClean="0"/>
              <a:t>Political Opponents</a:t>
            </a:r>
            <a:endParaRPr lang="en-GB" sz="4000" b="1" dirty="0"/>
          </a:p>
        </p:txBody>
      </p:sp>
      <p:sp>
        <p:nvSpPr>
          <p:cNvPr id="5" name="TextBox 4">
            <a:hlinkClick r:id="rId2"/>
          </p:cNvPr>
          <p:cNvSpPr txBox="1"/>
          <p:nvPr/>
        </p:nvSpPr>
        <p:spPr>
          <a:xfrm>
            <a:off x="188640" y="1187624"/>
            <a:ext cx="3456384" cy="2446824"/>
          </a:xfrm>
          <a:prstGeom prst="rect">
            <a:avLst/>
          </a:prstGeom>
          <a:noFill/>
          <a:ln>
            <a:solidFill>
              <a:schemeClr val="tx1"/>
            </a:solidFill>
          </a:ln>
        </p:spPr>
        <p:txBody>
          <a:bodyPr wrap="square" rtlCol="0">
            <a:spAutoFit/>
          </a:bodyPr>
          <a:lstStyle/>
          <a:p>
            <a:endParaRPr lang="en-GB" sz="500" dirty="0" smtClean="0"/>
          </a:p>
          <a:p>
            <a:r>
              <a:rPr lang="en-GB" sz="1300" dirty="0" smtClean="0"/>
              <a:t>The main enemies of the Nazi regime were the Socialist Party, the Communist Party and workers’ Trade Unions.  They were targeted very early on (after the </a:t>
            </a:r>
            <a:r>
              <a:rPr lang="en-GB" sz="1300" dirty="0"/>
              <a:t>R</a:t>
            </a:r>
            <a:r>
              <a:rPr lang="en-GB" sz="1300" dirty="0" smtClean="0"/>
              <a:t>eichstag Fire).  This was because they had so many supporters .  Even when they lost the elections of 1933 they had millions of members.</a:t>
            </a:r>
          </a:p>
          <a:p>
            <a:endParaRPr lang="en-GB" sz="1300" dirty="0"/>
          </a:p>
          <a:p>
            <a:r>
              <a:rPr lang="en-GB" sz="1300" dirty="0" smtClean="0"/>
              <a:t>They wanted workers’ rights.  The Socialist Party  wanted a return to democracy, the Communists wanted a revolution.</a:t>
            </a:r>
          </a:p>
          <a:p>
            <a:endParaRPr lang="en-GB" sz="500" dirty="0" smtClean="0"/>
          </a:p>
        </p:txBody>
      </p:sp>
      <p:sp>
        <p:nvSpPr>
          <p:cNvPr id="6" name="TextBox 5">
            <a:hlinkClick r:id="rId2"/>
          </p:cNvPr>
          <p:cNvSpPr txBox="1"/>
          <p:nvPr/>
        </p:nvSpPr>
        <p:spPr>
          <a:xfrm>
            <a:off x="188640" y="5148064"/>
            <a:ext cx="6408712" cy="846386"/>
          </a:xfrm>
          <a:prstGeom prst="rect">
            <a:avLst/>
          </a:prstGeom>
          <a:noFill/>
          <a:ln>
            <a:solidFill>
              <a:schemeClr val="tx1"/>
            </a:solidFill>
          </a:ln>
        </p:spPr>
        <p:txBody>
          <a:bodyPr wrap="square" rtlCol="0">
            <a:spAutoFit/>
          </a:bodyPr>
          <a:lstStyle/>
          <a:p>
            <a:endParaRPr lang="en-GB" sz="500" dirty="0" smtClean="0"/>
          </a:p>
          <a:p>
            <a:r>
              <a:rPr lang="en-GB" sz="1300" dirty="0" smtClean="0"/>
              <a:t>From 1933 the offices of all political opponents were ransacked by the SA and later the </a:t>
            </a:r>
            <a:r>
              <a:rPr lang="en-GB" sz="1300" dirty="0"/>
              <a:t>G</a:t>
            </a:r>
            <a:r>
              <a:rPr lang="en-GB" sz="1300" dirty="0" smtClean="0"/>
              <a:t>estapo.  Their offices were closed, and once the Enabling Law was passed, it became illegal to be a member of these groups.  Many  were beaten up, tortured, some were killed.</a:t>
            </a:r>
          </a:p>
          <a:p>
            <a:endParaRPr lang="en-GB" sz="500" dirty="0" smtClean="0"/>
          </a:p>
        </p:txBody>
      </p:sp>
      <p:sp>
        <p:nvSpPr>
          <p:cNvPr id="7" name="TextBox 6">
            <a:hlinkClick r:id="rId2"/>
          </p:cNvPr>
          <p:cNvSpPr txBox="1"/>
          <p:nvPr/>
        </p:nvSpPr>
        <p:spPr>
          <a:xfrm>
            <a:off x="188640" y="3995936"/>
            <a:ext cx="6336704" cy="846386"/>
          </a:xfrm>
          <a:prstGeom prst="rect">
            <a:avLst/>
          </a:prstGeom>
          <a:noFill/>
          <a:ln>
            <a:solidFill>
              <a:schemeClr val="tx1"/>
            </a:solidFill>
          </a:ln>
        </p:spPr>
        <p:txBody>
          <a:bodyPr wrap="square" rtlCol="0">
            <a:spAutoFit/>
          </a:bodyPr>
          <a:lstStyle/>
          <a:p>
            <a:endParaRPr lang="en-GB" sz="500" dirty="0" smtClean="0"/>
          </a:p>
          <a:p>
            <a:r>
              <a:rPr lang="en-GB" sz="1300" dirty="0" smtClean="0"/>
              <a:t>The Nazis banned all these organisations.  However members still met in secret – although it was very dangerous because of the risk or arrest.  They used passive resistance such as strikes and handing out leaflets.  They also write anti-</a:t>
            </a:r>
            <a:r>
              <a:rPr lang="en-GB" sz="1300" dirty="0"/>
              <a:t>N</a:t>
            </a:r>
            <a:r>
              <a:rPr lang="en-GB" sz="1300" dirty="0" smtClean="0"/>
              <a:t>azi graffiti on walls.</a:t>
            </a:r>
          </a:p>
          <a:p>
            <a:endParaRPr lang="en-GB" sz="500" dirty="0" smtClean="0"/>
          </a:p>
        </p:txBody>
      </p:sp>
      <p:sp>
        <p:nvSpPr>
          <p:cNvPr id="8" name="TextBox 7">
            <a:hlinkClick r:id="rId2"/>
          </p:cNvPr>
          <p:cNvSpPr txBox="1"/>
          <p:nvPr/>
        </p:nvSpPr>
        <p:spPr>
          <a:xfrm>
            <a:off x="4221088" y="6156176"/>
            <a:ext cx="2304256" cy="2646878"/>
          </a:xfrm>
          <a:prstGeom prst="rect">
            <a:avLst/>
          </a:prstGeom>
          <a:noFill/>
          <a:ln>
            <a:solidFill>
              <a:schemeClr val="tx1"/>
            </a:solidFill>
          </a:ln>
        </p:spPr>
        <p:txBody>
          <a:bodyPr wrap="square" rtlCol="0">
            <a:spAutoFit/>
          </a:bodyPr>
          <a:lstStyle/>
          <a:p>
            <a:endParaRPr lang="en-GB" sz="500" dirty="0" smtClean="0"/>
          </a:p>
          <a:p>
            <a:r>
              <a:rPr lang="en-GB" sz="1300" dirty="0" smtClean="0"/>
              <a:t>There were 400 strikes between 1933 and 1935 but the Gestapo continued to make arrests – two thirds of the Communist Party’s members were arrested.  </a:t>
            </a:r>
          </a:p>
          <a:p>
            <a:endParaRPr lang="en-GB" sz="1300" dirty="0"/>
          </a:p>
          <a:p>
            <a:r>
              <a:rPr lang="en-GB" sz="1300" dirty="0" smtClean="0"/>
              <a:t>Many were sent to the Concentration camps, many more went into exile abroad or forced to go underground, holding secret meetings.</a:t>
            </a:r>
          </a:p>
          <a:p>
            <a:endParaRPr lang="en-GB" sz="500" dirty="0" smtClean="0"/>
          </a:p>
        </p:txBody>
      </p:sp>
      <p:pic>
        <p:nvPicPr>
          <p:cNvPr id="17410" name="Picture 2" descr="http://cdn.dipity.com/uploads/events/444c996df0795ae991ff8be2c86c11c3_1M.png"/>
          <p:cNvPicPr>
            <a:picLocks noChangeAspect="1" noChangeArrowheads="1"/>
          </p:cNvPicPr>
          <p:nvPr/>
        </p:nvPicPr>
        <p:blipFill>
          <a:blip r:embed="rId3" cstate="print"/>
          <a:srcRect/>
          <a:stretch>
            <a:fillRect/>
          </a:stretch>
        </p:blipFill>
        <p:spPr bwMode="auto">
          <a:xfrm>
            <a:off x="188640" y="6156176"/>
            <a:ext cx="3911670" cy="2664296"/>
          </a:xfrm>
          <a:prstGeom prst="rect">
            <a:avLst/>
          </a:prstGeom>
          <a:noFill/>
        </p:spPr>
      </p:pic>
      <p:pic>
        <p:nvPicPr>
          <p:cNvPr id="17412" name="Picture 4" descr="http://upload.wikimedia.org/wikipedia/commons/thumb/4/43/KPD-logo.svg/200px-KPD-logo.svg.png"/>
          <p:cNvPicPr>
            <a:picLocks noChangeAspect="1" noChangeArrowheads="1"/>
          </p:cNvPicPr>
          <p:nvPr/>
        </p:nvPicPr>
        <p:blipFill>
          <a:blip r:embed="rId4" cstate="print"/>
          <a:srcRect/>
          <a:stretch>
            <a:fillRect/>
          </a:stretch>
        </p:blipFill>
        <p:spPr bwMode="auto">
          <a:xfrm>
            <a:off x="3717032" y="1043608"/>
            <a:ext cx="2808312" cy="2680544"/>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hlinkClick r:id="rId2"/>
          </p:cNvPr>
          <p:cNvSpPr txBox="1"/>
          <p:nvPr/>
        </p:nvSpPr>
        <p:spPr>
          <a:xfrm>
            <a:off x="620688" y="179512"/>
            <a:ext cx="5733256" cy="707886"/>
          </a:xfrm>
          <a:prstGeom prst="rect">
            <a:avLst/>
          </a:prstGeom>
          <a:noFill/>
          <a:ln>
            <a:solidFill>
              <a:schemeClr val="tx1"/>
            </a:solidFill>
          </a:ln>
        </p:spPr>
        <p:txBody>
          <a:bodyPr wrap="square" rtlCol="0">
            <a:spAutoFit/>
          </a:bodyPr>
          <a:lstStyle/>
          <a:p>
            <a:pPr algn="ctr"/>
            <a:r>
              <a:rPr lang="en-GB" sz="4000" b="1" dirty="0" smtClean="0"/>
              <a:t>The Kreisau Circle</a:t>
            </a:r>
            <a:endParaRPr lang="en-GB" sz="4000" b="1" dirty="0"/>
          </a:p>
        </p:txBody>
      </p:sp>
      <p:sp>
        <p:nvSpPr>
          <p:cNvPr id="5" name="TextBox 4">
            <a:hlinkClick r:id="rId2"/>
          </p:cNvPr>
          <p:cNvSpPr txBox="1"/>
          <p:nvPr/>
        </p:nvSpPr>
        <p:spPr>
          <a:xfrm>
            <a:off x="188640" y="1187624"/>
            <a:ext cx="3240360" cy="2446824"/>
          </a:xfrm>
          <a:prstGeom prst="rect">
            <a:avLst/>
          </a:prstGeom>
          <a:noFill/>
          <a:ln>
            <a:solidFill>
              <a:schemeClr val="tx1"/>
            </a:solidFill>
          </a:ln>
        </p:spPr>
        <p:txBody>
          <a:bodyPr wrap="square" rtlCol="0">
            <a:spAutoFit/>
          </a:bodyPr>
          <a:lstStyle/>
          <a:p>
            <a:endParaRPr lang="en-GB" sz="500" dirty="0" smtClean="0"/>
          </a:p>
          <a:p>
            <a:r>
              <a:rPr lang="en-GB" sz="1300" dirty="0" smtClean="0"/>
              <a:t>This group was made up of army generals and  intellectuals and officials.  Many were members of the </a:t>
            </a:r>
            <a:r>
              <a:rPr lang="en-GB" sz="1300" dirty="0"/>
              <a:t>N</a:t>
            </a:r>
            <a:r>
              <a:rPr lang="en-GB" sz="1300" dirty="0" smtClean="0"/>
              <a:t>azi Party – but disliked their policies or became disillusioned with Hitler towards the end of WW2 (1943-45).</a:t>
            </a:r>
          </a:p>
          <a:p>
            <a:endParaRPr lang="en-GB" sz="1300" dirty="0"/>
          </a:p>
          <a:p>
            <a:r>
              <a:rPr lang="en-GB" sz="1300" dirty="0" smtClean="0"/>
              <a:t>Many of them were middle class and disliked Hitler’s working class past.  They were also horrified by the actions of the SS death squads in Europe – it went against the army’s code of conduct.</a:t>
            </a:r>
          </a:p>
          <a:p>
            <a:endParaRPr lang="en-GB" sz="500" dirty="0" smtClean="0"/>
          </a:p>
        </p:txBody>
      </p:sp>
      <p:sp>
        <p:nvSpPr>
          <p:cNvPr id="6" name="TextBox 5">
            <a:hlinkClick r:id="rId2"/>
          </p:cNvPr>
          <p:cNvSpPr txBox="1"/>
          <p:nvPr/>
        </p:nvSpPr>
        <p:spPr>
          <a:xfrm>
            <a:off x="188640" y="4932040"/>
            <a:ext cx="6408712" cy="1246495"/>
          </a:xfrm>
          <a:prstGeom prst="rect">
            <a:avLst/>
          </a:prstGeom>
          <a:noFill/>
          <a:ln>
            <a:solidFill>
              <a:schemeClr val="tx1"/>
            </a:solidFill>
          </a:ln>
        </p:spPr>
        <p:txBody>
          <a:bodyPr wrap="square" rtlCol="0">
            <a:spAutoFit/>
          </a:bodyPr>
          <a:lstStyle/>
          <a:p>
            <a:endParaRPr lang="en-GB" sz="500" dirty="0" smtClean="0"/>
          </a:p>
          <a:p>
            <a:r>
              <a:rPr lang="en-GB" sz="1300" dirty="0" smtClean="0"/>
              <a:t>He planted a bomb in Hitler’s military headquarters on a day when he knew Hitler would be there.  The bomb exploded and four people were killed, however it failed to kill Hitler because of two main problems – the windows had been left open, lessening the effect of the explosion, and someone had moved the briefcase bomb at the last minute.   Despite this, it was the closest anybody had come to killing the </a:t>
            </a:r>
            <a:r>
              <a:rPr lang="en-GB" sz="1300" dirty="0"/>
              <a:t>F</a:t>
            </a:r>
            <a:r>
              <a:rPr lang="en-GB" sz="1300" dirty="0" smtClean="0"/>
              <a:t>uhrer.</a:t>
            </a:r>
          </a:p>
          <a:p>
            <a:endParaRPr lang="en-GB" sz="500" dirty="0" smtClean="0"/>
          </a:p>
        </p:txBody>
      </p:sp>
      <p:sp>
        <p:nvSpPr>
          <p:cNvPr id="7" name="TextBox 6">
            <a:hlinkClick r:id="rId2"/>
          </p:cNvPr>
          <p:cNvSpPr txBox="1"/>
          <p:nvPr/>
        </p:nvSpPr>
        <p:spPr>
          <a:xfrm>
            <a:off x="188640" y="3779912"/>
            <a:ext cx="6336704" cy="1046440"/>
          </a:xfrm>
          <a:prstGeom prst="rect">
            <a:avLst/>
          </a:prstGeom>
          <a:noFill/>
          <a:ln>
            <a:solidFill>
              <a:schemeClr val="tx1"/>
            </a:solidFill>
          </a:ln>
        </p:spPr>
        <p:txBody>
          <a:bodyPr wrap="square" rtlCol="0">
            <a:spAutoFit/>
          </a:bodyPr>
          <a:lstStyle/>
          <a:p>
            <a:endParaRPr lang="en-GB" sz="500" dirty="0" smtClean="0"/>
          </a:p>
          <a:p>
            <a:r>
              <a:rPr lang="en-GB" sz="1300" dirty="0" smtClean="0"/>
              <a:t>There were said to be dozens of plots to assassinate Hitler – this group in particular had regular access to the Fuhrer.  The most famous was the July Bomb plot (known as Operation </a:t>
            </a:r>
            <a:r>
              <a:rPr lang="en-GB" sz="1300" dirty="0" err="1" smtClean="0"/>
              <a:t>Valkyrie</a:t>
            </a:r>
            <a:r>
              <a:rPr lang="en-GB" sz="1300" dirty="0" smtClean="0"/>
              <a:t>) – organised by Claus von </a:t>
            </a:r>
            <a:r>
              <a:rPr lang="en-GB" sz="1300" dirty="0" err="1" smtClean="0"/>
              <a:t>Stauffenburg</a:t>
            </a:r>
            <a:r>
              <a:rPr lang="en-GB" sz="1300" dirty="0" smtClean="0"/>
              <a:t>, a Colonel who had supported the Nazis to begin with, but was disgusted by their anti-Semitism.</a:t>
            </a:r>
          </a:p>
          <a:p>
            <a:endParaRPr lang="en-GB" sz="500" dirty="0" smtClean="0"/>
          </a:p>
        </p:txBody>
      </p:sp>
      <p:sp>
        <p:nvSpPr>
          <p:cNvPr id="8" name="TextBox 7">
            <a:hlinkClick r:id="rId2"/>
          </p:cNvPr>
          <p:cNvSpPr txBox="1"/>
          <p:nvPr/>
        </p:nvSpPr>
        <p:spPr>
          <a:xfrm>
            <a:off x="4365104" y="6300192"/>
            <a:ext cx="2232248" cy="2246769"/>
          </a:xfrm>
          <a:prstGeom prst="rect">
            <a:avLst/>
          </a:prstGeom>
          <a:noFill/>
          <a:ln>
            <a:solidFill>
              <a:schemeClr val="tx1"/>
            </a:solidFill>
          </a:ln>
        </p:spPr>
        <p:txBody>
          <a:bodyPr wrap="square" rtlCol="0">
            <a:spAutoFit/>
          </a:bodyPr>
          <a:lstStyle/>
          <a:p>
            <a:endParaRPr lang="en-GB" sz="500" dirty="0" smtClean="0"/>
          </a:p>
          <a:p>
            <a:r>
              <a:rPr lang="en-GB" sz="1300" dirty="0" smtClean="0"/>
              <a:t>All the plotters were rounded up and executed.  </a:t>
            </a:r>
          </a:p>
          <a:p>
            <a:endParaRPr lang="en-GB" sz="1300" dirty="0"/>
          </a:p>
          <a:p>
            <a:r>
              <a:rPr lang="en-GB" sz="1300" dirty="0" smtClean="0"/>
              <a:t>Hitler also used this as an excuse to get rid of other opponents – 5000 people were arrested and executed as a result of this plot including most members of the Kreisau Circle.</a:t>
            </a:r>
          </a:p>
          <a:p>
            <a:endParaRPr lang="en-GB" sz="500" dirty="0" smtClean="0"/>
          </a:p>
        </p:txBody>
      </p:sp>
      <p:pic>
        <p:nvPicPr>
          <p:cNvPr id="16386" name="Picture 2" descr="http://images2.wikia.nocookie.net/__cb20111104143555/wolfenstein/images/2/2f/Kreisau_Circle_Symbol.png"/>
          <p:cNvPicPr>
            <a:picLocks noChangeAspect="1" noChangeArrowheads="1"/>
          </p:cNvPicPr>
          <p:nvPr/>
        </p:nvPicPr>
        <p:blipFill>
          <a:blip r:embed="rId3" cstate="print"/>
          <a:srcRect/>
          <a:stretch>
            <a:fillRect/>
          </a:stretch>
        </p:blipFill>
        <p:spPr bwMode="auto">
          <a:xfrm>
            <a:off x="3573016" y="1043608"/>
            <a:ext cx="2766720" cy="2537595"/>
          </a:xfrm>
          <a:prstGeom prst="rect">
            <a:avLst/>
          </a:prstGeom>
          <a:noFill/>
        </p:spPr>
      </p:pic>
      <p:pic>
        <p:nvPicPr>
          <p:cNvPr id="16388" name="Picture 4" descr="http://historywarsweapons.com/wp-content/uploads/image/July_Bomb_Plot.JPG"/>
          <p:cNvPicPr>
            <a:picLocks noChangeAspect="1" noChangeArrowheads="1"/>
          </p:cNvPicPr>
          <p:nvPr/>
        </p:nvPicPr>
        <p:blipFill>
          <a:blip r:embed="rId4" cstate="print"/>
          <a:srcRect/>
          <a:stretch>
            <a:fillRect/>
          </a:stretch>
        </p:blipFill>
        <p:spPr bwMode="auto">
          <a:xfrm>
            <a:off x="188640" y="6300192"/>
            <a:ext cx="4032448" cy="2674717"/>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hlinkClick r:id="rId2"/>
          </p:cNvPr>
          <p:cNvSpPr txBox="1"/>
          <p:nvPr/>
        </p:nvSpPr>
        <p:spPr>
          <a:xfrm>
            <a:off x="620688" y="179512"/>
            <a:ext cx="5733256" cy="707886"/>
          </a:xfrm>
          <a:prstGeom prst="rect">
            <a:avLst/>
          </a:prstGeom>
          <a:noFill/>
          <a:ln>
            <a:solidFill>
              <a:schemeClr val="tx1"/>
            </a:solidFill>
          </a:ln>
        </p:spPr>
        <p:txBody>
          <a:bodyPr wrap="square" rtlCol="0">
            <a:spAutoFit/>
          </a:bodyPr>
          <a:lstStyle/>
          <a:p>
            <a:pPr algn="ctr"/>
            <a:r>
              <a:rPr lang="en-GB" sz="4000" b="1" dirty="0" smtClean="0"/>
              <a:t>The Edelweiss Pirates</a:t>
            </a:r>
            <a:endParaRPr lang="en-GB" sz="4000" b="1" dirty="0"/>
          </a:p>
        </p:txBody>
      </p:sp>
      <p:sp>
        <p:nvSpPr>
          <p:cNvPr id="5" name="TextBox 4">
            <a:hlinkClick r:id="rId2"/>
          </p:cNvPr>
          <p:cNvSpPr txBox="1"/>
          <p:nvPr/>
        </p:nvSpPr>
        <p:spPr>
          <a:xfrm>
            <a:off x="188640" y="1115616"/>
            <a:ext cx="3240360" cy="2046714"/>
          </a:xfrm>
          <a:prstGeom prst="rect">
            <a:avLst/>
          </a:prstGeom>
          <a:noFill/>
          <a:ln>
            <a:solidFill>
              <a:schemeClr val="tx1"/>
            </a:solidFill>
          </a:ln>
        </p:spPr>
        <p:txBody>
          <a:bodyPr wrap="square" rtlCol="0">
            <a:spAutoFit/>
          </a:bodyPr>
          <a:lstStyle/>
          <a:p>
            <a:endParaRPr lang="en-GB" sz="500" dirty="0" smtClean="0"/>
          </a:p>
          <a:p>
            <a:r>
              <a:rPr lang="en-GB" sz="1300" dirty="0" smtClean="0"/>
              <a:t>The Edelweiss Pirates was a mostly working class youth group who opposed the </a:t>
            </a:r>
            <a:r>
              <a:rPr lang="en-GB" sz="1300" dirty="0"/>
              <a:t>N</a:t>
            </a:r>
            <a:r>
              <a:rPr lang="en-GB" sz="1300" dirty="0" smtClean="0"/>
              <a:t>azi regime.  </a:t>
            </a:r>
          </a:p>
          <a:p>
            <a:endParaRPr lang="en-GB" sz="1300" dirty="0"/>
          </a:p>
          <a:p>
            <a:r>
              <a:rPr lang="en-GB" sz="1300" dirty="0" smtClean="0"/>
              <a:t>It wasn’t one big organisation but a collection of groups.  Local areas had their versions or branches.  Numbers varied, but it was popular and in large cities might have had several hundred members.</a:t>
            </a:r>
          </a:p>
          <a:p>
            <a:endParaRPr lang="en-GB" sz="500" dirty="0" smtClean="0"/>
          </a:p>
        </p:txBody>
      </p:sp>
      <p:sp>
        <p:nvSpPr>
          <p:cNvPr id="6" name="TextBox 5">
            <a:hlinkClick r:id="rId2"/>
          </p:cNvPr>
          <p:cNvSpPr txBox="1"/>
          <p:nvPr/>
        </p:nvSpPr>
        <p:spPr>
          <a:xfrm>
            <a:off x="188640" y="4572000"/>
            <a:ext cx="6408712" cy="1646605"/>
          </a:xfrm>
          <a:prstGeom prst="rect">
            <a:avLst/>
          </a:prstGeom>
          <a:noFill/>
          <a:ln>
            <a:solidFill>
              <a:schemeClr val="tx1"/>
            </a:solidFill>
          </a:ln>
        </p:spPr>
        <p:txBody>
          <a:bodyPr wrap="square" rtlCol="0">
            <a:spAutoFit/>
          </a:bodyPr>
          <a:lstStyle/>
          <a:p>
            <a:endParaRPr lang="en-GB" sz="500" dirty="0" smtClean="0"/>
          </a:p>
          <a:p>
            <a:r>
              <a:rPr lang="en-GB" sz="1300" dirty="0" smtClean="0"/>
              <a:t>They engaged in various activities to oppose the Nazis – including making up rude alternatives to  the pro-Nazi songs sung by the Hitler Youth, drinking, listening to banned music (‘degenerate jazz and blues’, having sex and going to dances.   Some even beat up Nazi Youth members.</a:t>
            </a:r>
          </a:p>
          <a:p>
            <a:endParaRPr lang="en-GB" sz="1300" dirty="0"/>
          </a:p>
          <a:p>
            <a:r>
              <a:rPr lang="en-GB" sz="1300" dirty="0" smtClean="0"/>
              <a:t>Their unofficial uniform was a checked shirt and wearing badges showing the edelweiss flower (a white Alpine flower which became a symbol of resistance for some)</a:t>
            </a:r>
          </a:p>
          <a:p>
            <a:endParaRPr lang="en-GB" sz="500" dirty="0" smtClean="0"/>
          </a:p>
        </p:txBody>
      </p:sp>
      <p:sp>
        <p:nvSpPr>
          <p:cNvPr id="7" name="TextBox 6">
            <a:hlinkClick r:id="rId2"/>
          </p:cNvPr>
          <p:cNvSpPr txBox="1"/>
          <p:nvPr/>
        </p:nvSpPr>
        <p:spPr>
          <a:xfrm>
            <a:off x="188640" y="3491880"/>
            <a:ext cx="6336704" cy="846386"/>
          </a:xfrm>
          <a:prstGeom prst="rect">
            <a:avLst/>
          </a:prstGeom>
          <a:noFill/>
          <a:ln>
            <a:solidFill>
              <a:schemeClr val="tx1"/>
            </a:solidFill>
          </a:ln>
        </p:spPr>
        <p:txBody>
          <a:bodyPr wrap="square" rtlCol="0">
            <a:spAutoFit/>
          </a:bodyPr>
          <a:lstStyle/>
          <a:p>
            <a:endParaRPr lang="en-GB" sz="500" dirty="0" smtClean="0"/>
          </a:p>
          <a:p>
            <a:r>
              <a:rPr lang="en-GB" sz="1300" dirty="0" smtClean="0"/>
              <a:t>They used passive resistance to oppose the Nazis.  They refused to join the Hitler Youth, and when this became compulsory they avoided meetings at all costs.  They wanted to have fun and do what they wanted – not what they were told.</a:t>
            </a:r>
          </a:p>
          <a:p>
            <a:endParaRPr lang="en-GB" sz="500" dirty="0" smtClean="0"/>
          </a:p>
        </p:txBody>
      </p:sp>
      <p:sp>
        <p:nvSpPr>
          <p:cNvPr id="8" name="TextBox 7">
            <a:hlinkClick r:id="rId2"/>
          </p:cNvPr>
          <p:cNvSpPr txBox="1"/>
          <p:nvPr/>
        </p:nvSpPr>
        <p:spPr>
          <a:xfrm>
            <a:off x="4221088" y="6300192"/>
            <a:ext cx="2304256" cy="2446824"/>
          </a:xfrm>
          <a:prstGeom prst="rect">
            <a:avLst/>
          </a:prstGeom>
          <a:noFill/>
          <a:ln>
            <a:solidFill>
              <a:schemeClr val="tx1"/>
            </a:solidFill>
          </a:ln>
        </p:spPr>
        <p:txBody>
          <a:bodyPr wrap="square" rtlCol="0">
            <a:spAutoFit/>
          </a:bodyPr>
          <a:lstStyle/>
          <a:p>
            <a:endParaRPr lang="en-GB" sz="500" dirty="0" smtClean="0"/>
          </a:p>
          <a:p>
            <a:r>
              <a:rPr lang="en-GB" sz="1300" dirty="0" smtClean="0"/>
              <a:t>The Gestapo did investigate the groups.  Many members of the Edelweiss Pirates were beaten up but punishments were not as severe as for adult opponents.  Many had their heads shaved</a:t>
            </a:r>
          </a:p>
          <a:p>
            <a:endParaRPr lang="en-GB" sz="1300" dirty="0"/>
          </a:p>
          <a:p>
            <a:r>
              <a:rPr lang="en-GB" sz="1300" dirty="0" smtClean="0"/>
              <a:t>After a Hitler youth leader in Cologne was killed, some were even hanged in revenge.</a:t>
            </a:r>
          </a:p>
          <a:p>
            <a:endParaRPr lang="en-GB" sz="500" dirty="0" smtClean="0"/>
          </a:p>
        </p:txBody>
      </p:sp>
      <p:pic>
        <p:nvPicPr>
          <p:cNvPr id="15362" name="Picture 2" descr="http://libcom.org/files/images/history/edelweiss-pirates.jpg"/>
          <p:cNvPicPr>
            <a:picLocks noChangeAspect="1" noChangeArrowheads="1"/>
          </p:cNvPicPr>
          <p:nvPr/>
        </p:nvPicPr>
        <p:blipFill>
          <a:blip r:embed="rId3" cstate="print"/>
          <a:srcRect/>
          <a:stretch>
            <a:fillRect/>
          </a:stretch>
        </p:blipFill>
        <p:spPr bwMode="auto">
          <a:xfrm>
            <a:off x="404664" y="6300192"/>
            <a:ext cx="3600399" cy="2688596"/>
          </a:xfrm>
          <a:prstGeom prst="rect">
            <a:avLst/>
          </a:prstGeom>
          <a:noFill/>
        </p:spPr>
      </p:pic>
      <p:pic>
        <p:nvPicPr>
          <p:cNvPr id="15364" name="Picture 4" descr="http://archive.fashion156.com/i_uploads/20110403/fashion156-edelweiss-pirates-1.jpg"/>
          <p:cNvPicPr>
            <a:picLocks noChangeAspect="1" noChangeArrowheads="1"/>
          </p:cNvPicPr>
          <p:nvPr/>
        </p:nvPicPr>
        <p:blipFill>
          <a:blip r:embed="rId4" cstate="print"/>
          <a:srcRect/>
          <a:stretch>
            <a:fillRect/>
          </a:stretch>
        </p:blipFill>
        <p:spPr bwMode="auto">
          <a:xfrm>
            <a:off x="3573016" y="1043608"/>
            <a:ext cx="3002983" cy="2232248"/>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330</TotalTime>
  <Words>1273</Words>
  <Application>Microsoft Office PowerPoint</Application>
  <PresentationFormat>On-screen Show (4:3)</PresentationFormat>
  <Paragraphs>82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Kat</dc:creator>
  <cp:lastModifiedBy>CJW</cp:lastModifiedBy>
  <cp:revision>14</cp:revision>
  <dcterms:created xsi:type="dcterms:W3CDTF">2013-01-09T19:24:32Z</dcterms:created>
  <dcterms:modified xsi:type="dcterms:W3CDTF">2013-12-15T23:13:40Z</dcterms:modified>
</cp:coreProperties>
</file>