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90" r:id="rId13"/>
    <p:sldId id="291" r:id="rId14"/>
    <p:sldId id="258" r:id="rId15"/>
    <p:sldId id="269" r:id="rId16"/>
    <p:sldId id="271" r:id="rId17"/>
    <p:sldId id="270" r:id="rId18"/>
    <p:sldId id="273" r:id="rId19"/>
    <p:sldId id="274" r:id="rId20"/>
    <p:sldId id="275" r:id="rId21"/>
    <p:sldId id="277" r:id="rId22"/>
    <p:sldId id="276" r:id="rId23"/>
    <p:sldId id="278" r:id="rId24"/>
    <p:sldId id="292" r:id="rId25"/>
    <p:sldId id="293" r:id="rId26"/>
    <p:sldId id="259" r:id="rId27"/>
    <p:sldId id="280" r:id="rId28"/>
    <p:sldId id="279" r:id="rId29"/>
    <p:sldId id="296" r:id="rId30"/>
    <p:sldId id="297" r:id="rId31"/>
    <p:sldId id="26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9" r:id="rId40"/>
    <p:sldId id="294" r:id="rId41"/>
    <p:sldId id="295" r:id="rId4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70269-C79F-4DB7-B5C7-2698F0E99009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43BBE-4CF1-43C7-BE4F-D768CC6BD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7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0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4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4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2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4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4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1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3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4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8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D7E7-BE18-44C7-8DC7-FEC4CD081BDF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D2BD-24F6-4ED8-9227-FE1A331FC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2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8ewZySQls" TargetMode="External"/><Relationship Id="rId2" Type="http://schemas.openxmlformats.org/officeDocument/2006/relationships/hyperlink" Target="https://www.youtube.com/watch?v=9CFWH4Fhka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Nazi Germany 1918-1939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i0.kym-cdn.com/photos/images/original/000/947/499/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225817" cy="35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Impact of Munich Putsch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Trial used to get publicity</a:t>
            </a:r>
          </a:p>
          <a:p>
            <a:r>
              <a:rPr lang="en-GB" dirty="0" smtClean="0"/>
              <a:t>1924 </a:t>
            </a:r>
            <a:r>
              <a:rPr lang="en-GB" dirty="0"/>
              <a:t>re- launches NSDAP with new focus- power through the </a:t>
            </a:r>
            <a:r>
              <a:rPr lang="en-GB" dirty="0" smtClean="0"/>
              <a:t>Reichstag</a:t>
            </a:r>
          </a:p>
          <a:p>
            <a:r>
              <a:rPr lang="en-GB" dirty="0"/>
              <a:t>Mein </a:t>
            </a:r>
            <a:r>
              <a:rPr lang="en-GB" dirty="0" err="1"/>
              <a:t>Kampf</a:t>
            </a:r>
            <a:r>
              <a:rPr lang="en-GB" dirty="0"/>
              <a:t> </a:t>
            </a:r>
            <a:r>
              <a:rPr lang="en-GB" i="1" dirty="0"/>
              <a:t>(My Struggle)</a:t>
            </a:r>
            <a:endParaRPr lang="en-GB" dirty="0"/>
          </a:p>
          <a:p>
            <a:r>
              <a:rPr lang="en-GB" dirty="0" smtClean="0"/>
              <a:t>May 1924 32 seats- NSDAP win first seats in the Reichstag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http://media.israelhayom.co.il/2012/01/17/132679123162536621a_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1" r="24511"/>
          <a:stretch/>
        </p:blipFill>
        <p:spPr bwMode="auto">
          <a:xfrm>
            <a:off x="5364088" y="1196752"/>
            <a:ext cx="328667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8/85/Smiley.svg/1024px-Smile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37" y="19405"/>
            <a:ext cx="1760712" cy="17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1146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Weimar recovery 1924-29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Stresemann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949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accent1"/>
                </a:solidFill>
              </a:rPr>
              <a:t>August 1923 </a:t>
            </a:r>
            <a:r>
              <a:rPr lang="en-GB" b="1" dirty="0" smtClean="0">
                <a:solidFill>
                  <a:schemeClr val="accent1"/>
                </a:solidFill>
              </a:rPr>
              <a:t>Gustav Stresemann </a:t>
            </a:r>
            <a:r>
              <a:rPr lang="en-GB" dirty="0" smtClean="0">
                <a:solidFill>
                  <a:schemeClr val="accent1"/>
                </a:solidFill>
              </a:rPr>
              <a:t>became chancellor and foreign secretary (forced to resign as chancellor Nov 1923)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Retenmark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(real value)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Dawes Plan 1924 </a:t>
            </a:r>
            <a:r>
              <a:rPr lang="en-GB" dirty="0" smtClean="0"/>
              <a:t>(US loans and reduction of reparations)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Locarno (Rhineland) Pact</a:t>
            </a:r>
            <a:r>
              <a:rPr lang="en-GB" dirty="0" smtClean="0"/>
              <a:t>, 1925 (Germany agreed to keep new 1919 with France and Belgium)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Young Plan</a:t>
            </a:r>
            <a:r>
              <a:rPr lang="en-GB" dirty="0" smtClean="0"/>
              <a:t>, 1929 (reduced reparations from £6.6 billion to £2 billion)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League of Nations </a:t>
            </a:r>
            <a:r>
              <a:rPr lang="en-GB" dirty="0" smtClean="0"/>
              <a:t>(Germany accepted 1926)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Kellogg-Briand Pact </a:t>
            </a:r>
            <a:r>
              <a:rPr lang="en-GB" dirty="0" smtClean="0"/>
              <a:t>(August 1928 61 countries agreed war would not be used to achieve foreign policy aims)</a:t>
            </a:r>
            <a:endParaRPr lang="en-GB" dirty="0"/>
          </a:p>
        </p:txBody>
      </p:sp>
      <p:sp>
        <p:nvSpPr>
          <p:cNvPr id="7" name="Explosion 1 6"/>
          <p:cNvSpPr/>
          <p:nvPr/>
        </p:nvSpPr>
        <p:spPr>
          <a:xfrm>
            <a:off x="251520" y="404664"/>
            <a:ext cx="8784976" cy="6381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STRESEMANN:</a:t>
            </a:r>
          </a:p>
          <a:p>
            <a:pPr marL="342900" indent="-342900" algn="ctr">
              <a:buAutoNum type="arabicPeriod"/>
            </a:pPr>
            <a:r>
              <a:rPr lang="en-GB" sz="2400" b="1" dirty="0" smtClean="0"/>
              <a:t>Reduced reparations</a:t>
            </a:r>
          </a:p>
          <a:p>
            <a:pPr marL="342900" indent="-342900" algn="ctr">
              <a:buAutoNum type="arabicPeriod"/>
            </a:pPr>
            <a:r>
              <a:rPr lang="en-GB" sz="2400" b="1" dirty="0" smtClean="0"/>
              <a:t>Improved relations with France, the US and world community</a:t>
            </a:r>
          </a:p>
          <a:p>
            <a:pPr marL="342900" indent="-342900" algn="ctr">
              <a:buAutoNum type="arabicPeriod"/>
            </a:pPr>
            <a:r>
              <a:rPr lang="en-GB" sz="2400" b="1" dirty="0" smtClean="0"/>
              <a:t>Regained support of moderate parties and public opinion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70479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topic </a:t>
            </a:r>
            <a:r>
              <a:rPr lang="en-GB" b="1" smtClean="0">
                <a:solidFill>
                  <a:srgbClr val="7030A0"/>
                </a:solidFill>
              </a:rPr>
              <a:t>1 quiz</a:t>
            </a:r>
            <a:endParaRPr lang="en-GB" b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When did WW1 finish?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at least 3 features of the </a:t>
            </a:r>
            <a:r>
              <a:rPr lang="en-GB" dirty="0" err="1" smtClean="0"/>
              <a:t>ToV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What is proportional representation?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Article 48 used for?</a:t>
            </a:r>
          </a:p>
          <a:p>
            <a:pPr marL="514350" indent="-514350">
              <a:buAutoNum type="arabicPeriod"/>
            </a:pPr>
            <a:r>
              <a:rPr lang="en-GB" dirty="0" smtClean="0"/>
              <a:t>How much were the reparations?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the two leaders of the </a:t>
            </a:r>
            <a:r>
              <a:rPr lang="en-GB" dirty="0" err="1" smtClean="0"/>
              <a:t>Spartacist</a:t>
            </a:r>
            <a:r>
              <a:rPr lang="en-GB" dirty="0" smtClean="0"/>
              <a:t> Uprising.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led the </a:t>
            </a:r>
            <a:r>
              <a:rPr lang="en-GB" dirty="0" err="1" smtClean="0"/>
              <a:t>Kapp</a:t>
            </a:r>
            <a:r>
              <a:rPr lang="en-GB" dirty="0" smtClean="0"/>
              <a:t> Putsch?</a:t>
            </a:r>
          </a:p>
          <a:p>
            <a:pPr marL="514350" indent="-514350">
              <a:buAutoNum type="arabicPeriod"/>
            </a:pPr>
            <a:r>
              <a:rPr lang="en-GB" dirty="0" smtClean="0"/>
              <a:t>When was the Munich Putsch?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does Mein </a:t>
            </a:r>
            <a:r>
              <a:rPr lang="en-GB" dirty="0" err="1" smtClean="0"/>
              <a:t>Kampf</a:t>
            </a:r>
            <a:r>
              <a:rPr lang="en-GB" dirty="0" smtClean="0"/>
              <a:t> stand for?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did Stresemann do to stabilise the economy?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topic </a:t>
            </a:r>
            <a:r>
              <a:rPr lang="en-GB" b="1" smtClean="0">
                <a:solidFill>
                  <a:srgbClr val="7030A0"/>
                </a:solidFill>
              </a:rPr>
              <a:t>1 quiz</a:t>
            </a:r>
            <a:endParaRPr lang="en-GB" b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When did WW1 finish</a:t>
            </a:r>
            <a:r>
              <a:rPr lang="en-GB" b="1" dirty="0" smtClean="0"/>
              <a:t>? Nov. 1918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at least 3 features of the </a:t>
            </a:r>
            <a:r>
              <a:rPr lang="en-GB" dirty="0" err="1" smtClean="0"/>
              <a:t>ToV</a:t>
            </a:r>
            <a:r>
              <a:rPr lang="en-GB" dirty="0" smtClean="0"/>
              <a:t>. </a:t>
            </a:r>
            <a:r>
              <a:rPr lang="en-GB" b="1" dirty="0" smtClean="0"/>
              <a:t>G/A/R/G/L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is proportional representation? </a:t>
            </a:r>
            <a:r>
              <a:rPr lang="en-GB" b="1" dirty="0" smtClean="0"/>
              <a:t>Percentage of the vote determines number of seats in the Reichstag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Article 48 used for? </a:t>
            </a:r>
            <a:r>
              <a:rPr lang="en-GB" b="1" dirty="0" smtClean="0"/>
              <a:t>Emergency decree</a:t>
            </a:r>
          </a:p>
          <a:p>
            <a:pPr marL="514350" indent="-514350">
              <a:buAutoNum type="arabicPeriod"/>
            </a:pPr>
            <a:r>
              <a:rPr lang="en-GB" dirty="0" smtClean="0"/>
              <a:t>How much were the reparations? </a:t>
            </a:r>
            <a:r>
              <a:rPr lang="en-GB" b="1" dirty="0" smtClean="0"/>
              <a:t>£6600 million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the two leaders of the </a:t>
            </a:r>
            <a:r>
              <a:rPr lang="en-GB" dirty="0" err="1" smtClean="0"/>
              <a:t>Spartacist</a:t>
            </a:r>
            <a:r>
              <a:rPr lang="en-GB" dirty="0" smtClean="0"/>
              <a:t> Uprising. </a:t>
            </a:r>
            <a:r>
              <a:rPr lang="en-GB" b="1" dirty="0" smtClean="0"/>
              <a:t>Rosa Luxemburg and Karl Liebknecht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led the </a:t>
            </a:r>
            <a:r>
              <a:rPr lang="en-GB" dirty="0" err="1" smtClean="0"/>
              <a:t>Kapp</a:t>
            </a:r>
            <a:r>
              <a:rPr lang="en-GB" dirty="0" smtClean="0"/>
              <a:t> Putsch? </a:t>
            </a:r>
            <a:r>
              <a:rPr lang="en-GB" b="1" dirty="0" smtClean="0"/>
              <a:t>Dr Wolfgang </a:t>
            </a:r>
            <a:r>
              <a:rPr lang="en-GB" b="1" dirty="0" err="1" smtClean="0"/>
              <a:t>Kapp</a:t>
            </a:r>
            <a:endParaRPr lang="en-GB" b="1" dirty="0" smtClean="0"/>
          </a:p>
          <a:p>
            <a:pPr marL="514350" indent="-514350">
              <a:buAutoNum type="arabicPeriod"/>
            </a:pPr>
            <a:r>
              <a:rPr lang="en-GB" dirty="0" smtClean="0"/>
              <a:t>When was the Munich Putsch? </a:t>
            </a:r>
            <a:r>
              <a:rPr lang="en-GB" b="1" dirty="0" smtClean="0"/>
              <a:t>Nov. 1923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does Mein </a:t>
            </a:r>
            <a:r>
              <a:rPr lang="en-GB" dirty="0" err="1" smtClean="0"/>
              <a:t>Kampf</a:t>
            </a:r>
            <a:r>
              <a:rPr lang="en-GB" dirty="0" smtClean="0"/>
              <a:t> stand for? </a:t>
            </a:r>
            <a:r>
              <a:rPr lang="en-GB" b="1" dirty="0" smtClean="0"/>
              <a:t>My Struggle</a:t>
            </a:r>
          </a:p>
          <a:p>
            <a:pPr>
              <a:buAutoNum type="arabicPeriod"/>
            </a:pPr>
            <a:r>
              <a:rPr lang="en-GB" dirty="0" smtClean="0"/>
              <a:t>What did Stresemann do to stabilise the economy? </a:t>
            </a:r>
            <a:r>
              <a:rPr lang="en-GB" b="1" dirty="0"/>
              <a:t>Reduced </a:t>
            </a:r>
            <a:r>
              <a:rPr lang="en-GB" b="1" dirty="0" smtClean="0"/>
              <a:t>reparations/Improved </a:t>
            </a:r>
            <a:r>
              <a:rPr lang="en-GB" b="1" dirty="0"/>
              <a:t>relations with France, the US and world </a:t>
            </a:r>
            <a:r>
              <a:rPr lang="en-GB" b="1" dirty="0" smtClean="0"/>
              <a:t>community/ Regained </a:t>
            </a:r>
            <a:r>
              <a:rPr lang="en-GB" b="1" dirty="0"/>
              <a:t>support of moderate parties and public opinion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Key Topic 2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rgbClr val="FF0000"/>
                </a:solidFill>
              </a:rPr>
              <a:t>Hitler and the Rise of the Nazis</a:t>
            </a: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FF0000"/>
                </a:solidFill>
              </a:rPr>
              <a:t>1919-33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32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The birth of the Nazi party </a:t>
            </a:r>
            <a:r>
              <a:rPr lang="en-GB" b="1" dirty="0" smtClean="0">
                <a:solidFill>
                  <a:srgbClr val="7030A0"/>
                </a:solidFill>
              </a:rPr>
              <a:t>1919-1923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Jan </a:t>
            </a:r>
            <a:r>
              <a:rPr lang="en-GB" sz="2400" dirty="0"/>
              <a:t>1919- German </a:t>
            </a:r>
            <a:r>
              <a:rPr lang="en-GB" sz="2400" dirty="0" smtClean="0"/>
              <a:t>Workers’ Party (DAP)- Anton Drexler</a:t>
            </a:r>
          </a:p>
          <a:p>
            <a:r>
              <a:rPr lang="en-GB" sz="2400" dirty="0" smtClean="0"/>
              <a:t>23 members by Sept 1919</a:t>
            </a:r>
          </a:p>
          <a:p>
            <a:pPr marL="0" indent="0">
              <a:buNone/>
            </a:pPr>
            <a:r>
              <a:rPr lang="en-GB" sz="2400" u="sng" dirty="0" smtClean="0"/>
              <a:t>Against:</a:t>
            </a:r>
          </a:p>
          <a:p>
            <a:pPr marL="0" indent="0">
              <a:buNone/>
            </a:pPr>
            <a:r>
              <a:rPr lang="en-GB" sz="2400" dirty="0" smtClean="0"/>
              <a:t>-communists and socialists</a:t>
            </a:r>
          </a:p>
          <a:p>
            <a:pPr marL="0" indent="0">
              <a:buNone/>
            </a:pPr>
            <a:r>
              <a:rPr lang="en-GB" sz="2400" dirty="0" smtClean="0"/>
              <a:t>-November Criminals</a:t>
            </a:r>
          </a:p>
          <a:p>
            <a:pPr marL="0" indent="0">
              <a:buNone/>
            </a:pPr>
            <a:r>
              <a:rPr lang="en-GB" sz="2400" dirty="0" smtClean="0"/>
              <a:t>-Democracy</a:t>
            </a:r>
          </a:p>
          <a:p>
            <a:pPr marL="0" indent="0">
              <a:buNone/>
            </a:pPr>
            <a:r>
              <a:rPr lang="en-GB" sz="2400" dirty="0" smtClean="0"/>
              <a:t>-Jews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</a:rPr>
              <a:t>HITLER AGREED AND JOINED</a:t>
            </a:r>
          </a:p>
          <a:p>
            <a:pPr marL="0" indent="0" algn="ctr">
              <a:buNone/>
            </a:pPr>
            <a:endParaRPr lang="en-GB" sz="2400" dirty="0"/>
          </a:p>
          <a:p>
            <a:r>
              <a:rPr lang="en-GB" sz="2400" dirty="0" smtClean="0"/>
              <a:t>25-Point Programme- Feb. 1920:</a:t>
            </a:r>
          </a:p>
          <a:p>
            <a:pPr marL="0" indent="0">
              <a:buNone/>
            </a:pPr>
            <a:r>
              <a:rPr lang="en-GB" sz="2400" dirty="0" smtClean="0"/>
              <a:t>-scrap </a:t>
            </a:r>
            <a:r>
              <a:rPr lang="en-GB" sz="2400" dirty="0" err="1" smtClean="0"/>
              <a:t>ToV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-expand German borders- </a:t>
            </a:r>
            <a:r>
              <a:rPr lang="en-GB" sz="2400" i="1" dirty="0" smtClean="0"/>
              <a:t>lebensraum</a:t>
            </a:r>
          </a:p>
          <a:p>
            <a:pPr marL="0" indent="0">
              <a:buNone/>
            </a:pPr>
            <a:r>
              <a:rPr lang="en-GB" sz="2400" i="1" dirty="0" smtClean="0"/>
              <a:t>-</a:t>
            </a:r>
            <a:r>
              <a:rPr lang="en-GB" sz="2400" dirty="0" smtClean="0"/>
              <a:t>deprive Jews of German citizenship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AutoShape 2" descr="data:image/jpeg;base64,/9j/4AAQSkZJRgABAQAAAQABAAD/2wCEAAkGBxQSEhQUEhQVFBQVFxcUFxcXFxcVFxQXFRgWFhQUFhQYHCggGBwlHBQUITEhJSkrLi4uFx8zODMsNygtLisBCgoKDg0OGxAQGywkICYsLCwvLDQsLCwsLCwsLCwsNCwsLCwsLCwsLCwsLCwsLCwsLCwsLCwsLCwsLCwsLCwsLP/AABEIAN8A4gMBIgACEQEDEQH/xAAcAAABBQEBAQAAAAAAAAAAAAABAAIDBgcFBAj/xABHEAABAwIDBAcEBwYEBAcAAAABAAIDBBESITEFBkFRBxMiYXGBkRQyobEjQlJygsHwM2Ki0eHxFSREkmOTstIWFzVDU1Rz/8QAGQEBAQEBAQEAAAAAAAAAAAAAAAECAwQF/8QAKREAAgICAQMCBgMBAAAAAAAAAAECEQMhMRJBUQSREzJhcYGxItHwM//aAAwDAQACEQMRAD8Ax3EjjRijxcbfrRMkbY2KAdiRxKO6RKAlDksSiukCgJrpYlGHJFyAlxI4lDdEFAS4kcSiujdAS3SuorqRsbjoCfAEoUOJG6Do3DVpHiCFGChCbEliUV0LoUmxJYlFiSxIQmD0cSgxIhyAmxJYlDiRxICYORxqDEiHICbEliUOJLEgJ8aShukhTxAoYk26V0IPKV026V0A4FJNBRugHXSCCkp4HPcGsBcTwCAavXs7Zss5tEwutqcgBxzccgtA3N6NXz9p7cfeSWxM59oZyHuGS0iu2PDsyna805qS3wbFGcrHq87Z8bE9659bfHub6UuTLd3ujSSfN73dwiYXDzldZo+KuuyeiZgdcsjDWmx60ulJyzOEWbxGh1Vxayav2e1zZOokcHOHVEhpALg2Nx1HC9jqh0euBoMLLiRrpGvDjmJLnXlq1Tpt7ZequEkcGCXZcALWy2tkepgY0G2WpjJ88S92xotn1chZG6fGBi7T3NxAZECx4ZZZLkb17rNpdmNORnEjXSScXYrgtB+yLj0urPsbY0c8FFUR2ikY1jsTABiFrPY4cb5596yobqkVz1ds8e3NlUVM5rMNQ+R4JbHE5znEDU2JyC4FZQUEpwyddC/QNqKeN5JJsAHBt9TxK7u26eSqmNTQSgTU+KBzDbPCTcC+WdzrkVz6Pask9TBT7QhwyNe17HhuEhze0Gu1DmutbK3BVpXwSMnXJzdq9D7SPowwnmxzoz/tdib8lRdu9G1TBnY2/fFv423afOy2bfbeWWKSOlpADPLbPXACbCwOVzY5nQBeKu2hXbOjbJPIyqY/suaRhwuIJFngZjI6hV64sK3zR87VlFJEbSMLT3jI+B0PkvNdfVG3N0KSpjLntEWIYiRbCMr3c09nzyWQ73dFUsF3w2ezM3GbbcO9vncd63bXJmk+DNQUsSfVU743Fr2lrhqCLEKFaMj7pXTLpXQD8SOJR3RugH4kcSjuldASXSUd0EBCldBJAG6SCSAKKC9my6B07wxuXFzjo1vEn+XFRutlSvSH7M2c+Z1m5Ae846NH5nuWzbnbkQU0InrbRxZWa7J8p4Y7Z25NH9/duLulBSxMnq3NjjGcbHkNDicxJITqTwH6GhzU9NWRi4jmZwIIcAbWNiNCsU5bft/Ztvp0vf8AoptTvXO90Qo2xwQF/VRmRptKRkBYD6NvLj8ldzAZoOrqA3E9mF4aSW3IscJOayna+xRTVQp5pXNpnkvje3D2Tbstc4+6Re1zwdfirNsCaomq4XgiWGGJ0T5tGyF1zdl/fPZZcjK4KRb7kkl2Gbj7ZZSdfR1L2xuikOAuOEOabA2J78/xLo7mSdZU1ssQIp5HtwE6PeAQ97e481597d6KCI/SRx1ErdBha7CeTnnTwFyqHtTpMqpBhhDYWjIYBw+878gFOpR0SWtvRq2+WzDVU5ha9seJzSXOzyacWXfcBeXd98VBAIZquJwbfCSWsLWnO1sRvnf1WFz7QmmzkkcSc7uJd8SvPhOfaPiMlj4qu6OTzY1q37G0t2XR4jJSVghnc5zi9srX4sZLiHMJsRc6L2UO7sj6iOoqals5i/ZhrAwX5ut46LCW34EnhqdVNBWyxnsPI8Lj4iyfFXgLNDy/Y2HbgFLtSOrmB6h0eDHYuDHgFouBmNfiV2INsUm0nOpw10rGgPLrOawkG1r5G/zz1sVlGyukGqhGGQ9azi2QYxbx971ur9u3v5SyNwYW0znaEBpjxc7i1vMDxW1NHVfyVrZ0OkjbbYKV0QsZJgWAcmnJzz8h3rwbPrjsyiidPJ7QyRzGhrS0iMEEuwOJ7Y0y0UVLsZ0dXLVbQkbNE2LsSkDq8zhsWWyNnZDMdornbt7Iirq2R8bLUcL7tYScLnWGTWnIAkYiOVgju7Kqqibencam2lB7RSakEtAysQcwAdOIwnLwWD7X2XJTyFkg0JseBt+tOC+uq+oZTwvfYNaxpdbQZC9suZ+aoG3tjQbZpDNE0Cce/GNcQ7/tcncRke7XHBLvk+dkF7drbNfTyFjxmNDa1/5HmF4StJ2RqgpJt0bqkHIIXSQDkkEkBCkEEkAUQgkgJIIy9wa0EucQABxJ0C2fo03SY1rpZGl0cN3SYQXGaRtzgaOLW8uPmVSOj/YbpHteG3fIeriHLhJL5C/oV9MbI2eyniZEwdlgt4niT3k3K5/M/ojp8sfq/wBGc0m0o6iud/iMZYHNwQsfdrYrnK4yzI+tz8l7qzZT9mVMc9O4mCV7Y5GHO2MgAd/cdb+Kt+8GwIatmGQdoA4Xj3m+HMdypu71LM1jpK+V3s1JI7q2uyxujNmvzGItFsgdT4KdNc+46ta9iybzbKpDaeqNmNONzSezI7CGtuNTk22Ea8brMd7t/pKj6GnHVQDKwyLgNL20H7oXO3x3okrpTmRE0kMaOA/7jxKr4Yuc8l8HnyZejS5/QsOeZv8AzUhyTQQliXA8UpOTtjiL9yFvJE/rvTMPwQgje1krIApZoUNkGR2zBIItokHeae0fz/oiKpOO0WbdnfOWmIjk+khORY7Ntjl2Qfd8NCtP3dqYIqWWWia6UOeZDECA5riGhzAOFgL2z7lhJcuvuzvFLRTBzT2Tk5vBw5H8jwXaGSj1483XqXP7Lbt/a9RXsfK4COmhLRgLiMTiQCCbZusRytdevZj6iKekljgZTtmcIQwYu3GAC50l9SBcg65Hhr0qzZpq2sqKAstI8PkjkAwCRv18JBs4aG2qumy6aQRt9ocx8nEtGEd1ge7JdVHdnoctVRnvS7ua2eMzxiztXkDIG2UhPAaA+R4L57njLSWuFiDYjkQvtKaEOaWkXaQQQdCDkQvmvpZ3U9knxNzabZ82m+EnvHuny5rXDItqvBnqSRQWzIUkEkA66SbdJAMUjwMrZWGYJvc8/lko0kArr0UNK6WRkbfee4NHdfUnwzPkoArPuPRFz3ygXLAI2ffkuMvIEfiWZypWahHqdG1dFWw2taZ7dlv0MP3W5Pd5kfA81o4XO2FQCCniiH1GAHvNsz63XQSKpUJS6nYnFYj0lb1mpmMMRPVRmwscnuGrz3cB6rQOkrbvs1KWtuHzdgEG1m/Xd6fNYWe0S7n8lyzTrRicuiHV37CjbZPv/ZMCksvMfPY0ZpzT8M80y6RKAcm2TsGiRQDbWUhtbJBOLVC0Rogc0bpmJBQQEC26LQAM0BqqSi1dH29BpJg15PVPsHjlwDx3j4jwC3iN9wCOPFfLjsiDxC27ou2511P1Tjd8VgL8WH3fTMeS9GGfY+hjn1wvui8XVQ6TdiNqaR7rXdGHH8BFnj0z8lbgVHURhzXNOjgQfA5Lu1ao0nWz4xq4DG9zHatJB8uKgVo3+2WYahwI0Jjd4sNgT4twlVpjL3N7Af2ACRdoSVMYkk4i+WiCpApIJIAWSSIRsgEFr/RDsrE6nvxL6hw7mnCw/BqyBfQ/RFTAOJAt1dPDH5nNx9WrnPbSOkNJs08IlIJrl0OZivSztPrKsx37MTQz8Tu074WHkqI4kLrbyz9ZVzO5yPN/xWHwC57jzzXjk7dnD1Eqmo+B0MGIXDjra1kyUBpticSM9NFPRe7x1P8AJQSAmR2nD5BYT2z15YwjhU1FWxzYSRdpDu46+HcU1mfd8FJS+/bmL+n90q5liHc8j481L3RxnhjPD8SKryMJ8EWtDjYk2Aubcb2Az9UxGB4afvODfD9Eojj6aCeRXwSSR4CLXseZvnwQxKfaDezfkQfyKgYclLtWdfV41CeiJ4zFwSO5eiKmY4A2Nu8n+aapaT3O65+ZVvRv0VSbi0iGVjQSA24H7xCUDGuGV2kai9x45+CDndp3j+QT6M3c4+H5qssGpZnBpVvsRlpBsdfgVbOjPaXU1jBfJ56o+D/d/iAVYqz2rD7Oads+XBKHDUWcPFpBCRdOzMYqGdwXD0fTjSioaWTExp5gH1CmXvKYP06bODZXvF7uEcp8c4nfAtKx4lfSfS7SscIDIOwesY/7tmvt/CVhW8OwxEOshdjiPq3z5LmpJScTp0txTOAkkUF0OY66SaigPQYk0xrpGBM6hAc50a3Ki2rLR0s9RABcVETCCLgsDcx3XLhmscMS2rY9Rg2ZXOwNks9pwuzb2gwE+V7rlL5l+TpH5X+C0bG6R6SawkcYHnhILN8njL1srT7Q17C5jmuBFwQQ4H0WCUmzp66VzoInOBIzAs0ZAZuNmjT4rR9wt0J6Jz3yyDttt1bbkXuDiJyzGY89VYTk3VfkTjFLn8GO1Lryu45/MlNcdU7aDMM7xxDiPRxTHDJeVnh9R/0Z6KLNp8T8153kiR/jb4WU9MbMH64lQF4xOtrcrK5Z7vU69PFfb9E1I3tE91vzJ+A9VJX5s82ptGMyOOflpb8/ROqwDhbcAkl3+0Xt5mwWX8yOmHXpXf1POefcopRaw4gYvM5p7syBzP8AdCdzXOPvX0uLWy8VuJ48Uf4N3XY9znYh94fMLxMfe360XspiCyzb2tYX7ua8b2WcR5+qyu6PR61XCMhxUtKeyPxD4lQE5Kajbdg8/mUfBy9BvI/sQTYcR9/vta3xTqeTCHWBuc7u/omv95wtmCiAtXoxkzyhkfSlfka29yTmSnh/aHPMfAppSiju9oGpNvXJDhhk3lTfk3Derbk9IyjFO3rC+4czCXF4awcsxrwXh/8AG1fb/wBOf6Sf9qttVXwU7YzPIxhthaXEXOgIaNTw0XRdI0AEkC+QvlcnQL2tPyexNJcGX70bQkqNmxSzts81EjS21sAtK0Mt3C2vJZPuvtC8ctPKMTXMNr/Vdb+XyW39Ldm0jLC15gfRrySvm6OqLbuv2jf1OpXOUep19jpGVK/ueVBJFdjkBJJJAW3qE11Ou4aNRuo1CnEdTrV+jiJlTFWU8l8EgicbGxsQb2Pi0eqzyansCeQJ9FYehra1qhjSf2rHRn7zDiZ/CD6rL5TNLho1Yb0UEDA0TxNay7AxpzGDIgMGfDkuBL0jMlqqeKnB6t0gbI5zbYg7stDRe4zINyuLvRseko3TSTM66aeQup4Q5w97i9rbZYifHIBcWWt9mpX0clMRWdY1zHBrbi5a9mfvE6iw5rLk0yqKaPF0gUPU18wGTXOxjweA754lwXHK3w1Wh9L1A4ez1Dm2c5vVv7nAYgP+oLOxcZg/1XGapnlyxXUnLhnoAs0DkAvMQQ93eb6cCnB7uY9EutfzHouaR6cufFkio2yan7ILjlfysAoDJc4uGg8E21z2jf5eic9lwpSs5ZMycVjjwTQNN8VrW0vlcn+i87ThFiLEao9r7TvVEM1vnfLPNXRnJPG4KMbPRSXs64yNiL/HL0TKu98QBPAj5KKzvtOt4oC+eZTV2dX6nE8fw2mNMultdLfkvVSjC1t8jnl4kryCPmTe978UHNPN3qUaT0cvT5oYm3TJZgQ5zrGxIz8R/QpNkUQZnnc+JJ+akTRwzSU5uSHNC6259H19dAzUFwJ8G9o/BpXHJFlcejCnDJpKuUhsMDc3EfWfkLW8VqCtmvTx/l1eC07z7Zp/8QLZZjC6GJrY5AwSBkjjjddpBHu4Be3PRNptuyVdFMamamMeF9g27Zrs/ZvDb5HEAQLcl2dlVuy6h7o4jFJJK4vIc0uc46k3cOQ8rLzbc6OoHujfA0RESNc8C+F7Ae0LcDa9rL1b5R69cMrnSrK6LZ9LE9znPETnOLjclwYBmfFx9FhQabLV+mzaOOoewHKMRxeeb3fOyyohI9w+ERIp2FItWzI1JHAUkBshpVG6kXdNOmmmUKVjaVH9FJ9x3yKpm5e0zDMCNWObM3vwkYh5jJalU0d2uHMEeoWHwyGJ4dxacx4ZEfNSStFTpn1I/YcdVV01dk5jYshzcSHRu5ZBz/Oy6216qlgAmqDGwj3XOAxeDcrnwCofR7tT2yhlo+scx7WHq3tNndW7NhBH2Tke6yruy91pqxtQ6eZ7poHOiLXuJLMLbhxLr3aSLWFuanVq0SvLLJRbebtj2ykeQL9umNrGzNL94IB8HFZjLGWOdG4We0lpB4WyIVu2VtNkj9nikp3MqWSM6whrQzq7YZCCNQRcm+i7HStuscRrIRyEzRw4CT8j5Fc5rqVkyQ6l0/7/ADM2IRaUGnmnArzs8O0ANTrpOddNKyVDnxka5fq4TQknPIAFr34/lZBYj3KMhOcSk3v018VTA0j4onJInuQQWJ7ULJwTHlUq2NIvYAXPx7grvtikfFDT7NgBknf/AJidoyxEguEfkAfQJvRxsEPkNZUER08JuC8gNe8aG5+qPnZX/aOxoa2SKropmdfE8dtpxNcB7zHgH7JPqvRCGj340oJL/WcDdjpApobQ1NMKV7ciWMsPxNtiHxV8h3hp5IHzxyB0UYdd2YHZFyM/JQbf3bp6xtpo2l1iGvtZzb8iM/JUTf8Aqo9n0EdDGcy3E88cAJc4kc3O4LpuJrUuDLd6K108rnHVznSO8X5geQ+a4hhXpoXGQOedS4n5ZL0GBVKkSTtnNZHY6X7uaa6I6rpGBNMKpDxi32UF6+oSQG7mJMMK6HVpvVqg55hWLb/7GNPVPsOxL9K3z98eTr+oW7mJVzfjdz2unIaPpWXdH3nizzHxsowZl0f7wupZ2OH1De322G2NnpmPALbdrboQ7QLamGZ0XWtGIszEjf3hcZ8PJfNT2ujdfNpafAgjgQtg6J9+A0inmdZjzZpP/tvPAn7Lvn4rNK/ob3WuTUZqim2ZSsDnBrI2hjdMbyOAHEk5rOti70ytqZqqWN3sVQ/DJftNYSLNcAdbDI2CO3d1mw1jDUyyPpXlxY5zicLj2upc4ns3PH+6k3e3FdUU8r3S2c9rxBF1mNkOO9i+xOdjoPHNRuTeh/FI5u/W55pj7RTDFTP7WWfV3z/28jwVSjIPitq3h2mzZVDAwsErRghLCc3NDTjIB1OWhyzVQ21uZHVxir2Y7Ex1/ojlY8Q2/ukG/ZK5zx+DlPGp77lFPJL5IVMT4nFkrHMcODgQfTkmh3euDR5JRlHke7jY+YTSfVJAlQwxXSJugEsP65qkA5qem4/glGxz3BrGlzjoGgknwA1SjUYOTpCef1zXe3Q3VdWOc+QllPHnI/mBmWM5nmeCsO6fR09w66tBawC/VD33W4O+yO7VXDcrfKjqh1MTeoc3JsTrDE0aFtsj4arvDH5PZjxKG+/6KRVbxUk9SynnDotnws+jZYtxvaMnyAdqxF7DwvqUNwt4qShlqJH9dGyU2iYWEgRgkgl3E5rRt7t0Ya6OzxhkA7Eg95vceY7lW9xG1bTJS1LI3wU7i0yuBJfcdljOBGd7nTRdKdna1Ra6LeiGWnfUjG2BgJxvbhxBupaDmc8u8r5y393ifVTPc7V5vb7LB+zj/Mq79LO+TXf5eAjqYzY4dJHjQC31Wn4hY/cvdnmSdVeScFp3fpbwg8yT8V0DSLsbM2cGQxtto0fHNTupFohXTSphpVYTSdyjdSdygK/7Kku77IkgNawpFqkASLVohDgQManskQgMt6Ttzi7FVQNudZmAa/8AFaOfMefNZXTTGN1xpx7wvqUtWU9IHR2buqKNtx7z4RqOboxxH7vpyUaKmdvcfe+Ktg9irTiDxgY8nM8muPBw4Hj871TUlFsmF0jW9Uw2DnWc9zjwuRc8fBfLdNUOjdceYWt7j9JLSzqK36WEjDdwxOaDwePrN79Vla5K1fB09k4tt15llB9lgOTSMiL3a0/vO1d3ABWbeOqrnP6igjEEcXafPIGtYbdrCwZ3HM29F1t0dmU8ETvZHYopXGQdrEBcAWaeWSrvSzvK2GnNPE4ddLk4A9psZ1v97TzKtUrJdvRxqTfKjrh1O0omtd7onaOxfucO0z5I7W6LDe9LODfMNk1I7njXUcF0INxD/hLYLN695ZMbi2F5Lbi/CzOym9MsjYqemwktmElo3NJaWtDe3mPwLLjatmrV0inVm49fFcmEvGt2EP8Ahe/wXLOxqr/603/Lf/JXrdzeKqbJhZO6sgifEycuYHYRLlijkbm7CRne6snSPtyooYmTwGMsxBjmPYXZuuQ4EEW00WPhxezm8cX2MiGw6s/6ab/lv/kvXT7oV0ulPINPeAZ/1ELQK3equpqaGrmbTPhfgLmMD2PAkAIsXEgnyV6p9oxuhbPiDY3Na/E44QA4XF76aqrEiLHBdjKNndGuBplrphDEwYnBpubDXE85DyBXd2PtWnYHM2TRmoLMnSuIjb3AyP7Tj3AWV7o6yKpjxRubKw3FxZzSRkQss2lTS7P2kYKeUU0Ndaz8IcIzcizWnIHEbeDgtdKjwdF4LruRvX7e2Vr4uqlhIa9t8QzLgM+d2nJZhW7sSSVk9LTxAPil6zricIjjfZ7MxmTnl4LX92t34qKMsju5zzjfI7N0jjq5x/JcCu2SYtoS1804gp2sY2wdbrcAP7TuudMybBaatbInT0R7nV20esfDNglhhdhNQ8Oa54AGTB9c8Ln1K4XSd0gtja+npnc2ySNOd/8A42HnzPDTw43SB0nGQGKlLo4tC/R8vMNGrW9+qyKpqC83PkOAT6IvG2GqqTI7EfIchyXZ3N2QaioAt2W9p/c3l56eq5NJSOe5rWtLnONmtGpJW2bp7uikgDDYyO7Uh/ePAHkNFSEhpk11MusYU0woQ47qZRmlXaMCYYEKcb2ZBdjqEkBbbIooqkGlIhORsgGWSsnpWQFE316Ooqy8sJENQdTbsSffaND+8PO6xrbOxKiikwzMdG76rtWu72u0cvp8hebaGz452GOZjZGHVrhcePce9QHz9u3vnPSEdW8szuRqx33mfmFqFPvhs7aLWitjETxYtfe4uM+zK3MDuK4u8fRE113UUmD/AIUly3wbJqPMHxWdbU2BWUR+likjH2wMTD+Nt2qVXBbvk+rqSrY9ocxzXNOhaQQfMLJd+IquorYZKmkeKWF9uwOuDmYrueQ3mAMlluy96J4DeN7mHmxxbfxGh9Fcdm9LlUy2NzZP/wBGWP8AuZZHvkJVwXDo72vDDM+lpmOldNO+Q2a5jYYQBbGXi9xyA4gXXR6a5h7E1gze6VpDRqQ0OucPEC4+C4Gzul6LFjfTNDiLFzHtuR+IA27l6qrpOoJyOvpHPtpiET7X5AnJS1VDd3R4qrYtPRzUz6kOnoZ2MHakc5sMtgcXvWLTnlyvyWpbV2RDVU/UOF4nBvum2TSC3CRpoFndR0j7N6sQilc6LXAWRBoN75Nvbmof/NynhaGU9NhY0Gwc9jAPANvYaqqhUmaXsDYkNHH1cDS1t8RuS4knU3PguHvzu7DVmJ1RP1UcRcSOy3ETb65091ZZtjpeqZLhjmRA/YaS633nKl7V3nlnN3ue885HF1vBugS9UkK3tm1bV6SqakiEVLinLBhD3udgFsrukdm/y9Vke82+k9W4mR5fyGkbfusGXmVWZpnPN3En9ckaenc9waxrnuOjWguJ8AMylXyW64GOcXG5zPNdPYuxJal4ZCwvdx5NHNztAFct2OjKaWzqq8DPsCxld+TPPPuWqbL2VFTRiOFgY0ctSebjqT3lUhW90NzWUQxOIkncLF9smj7LL/E8VZDGvXhQLVSHjMaaY17MCaWIDyGNNMa9ham4EB5OrSXrwIIDrIhJIIBWRSRQAskilZABCycggGkJrmXFjmDw5p5QKArG1dxKCfN9O1rj9aO8Z8SG5HzCqe0Oh2M5wVL2d0jA/wArtLfktSKbZAYbW9E1ay+B0Mo7nlpPk4AfFcmXo92i3/TOP3Xxu+Tl9EIWQHzg7cmvH+km8m3+RQbuXXnL2Sbzbb5r6QslZAfPcHR1tFxH+XLe9z4wB49q/wAF2aLojqnftZYYx3F0h9LAfFbVZKyAzzZnRLSssZpJJjxFxG0+Te1/ErjsvY0FMLQQsiHHC0AnxdqfNdKyFkAyyFk+yFkA1Ap6agG2QsnWQsgGkIEJ9kEAyySekgPcEUEkAUUEkAUUEroBIIoIAFBEoFABJJBAJBFJAJApJIBWQRSKACSKCACBCKVkA2yCdZNJQAKCcUEA1Ap6FkA2yCck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SEhQUEhQVFBQVFxcUFxcXFxcVFxQXFRgWFhQUFhQYHCggGBwlHBQUITEhJSkrLi4uFx8zODMsNygtLisBCgoKDg0OGxAQGywkICYsLCwvLDQsLCwsLCwsLCwsNCwsLCwsLCwsLCwsLCwsLCwsLCwsLCwsLCwsLCwsLCwsLP/AABEIAN8A4gMBIgACEQEDEQH/xAAcAAABBQEBAQAAAAAAAAAAAAABAAIDBgcFBAj/xABHEAABAwIDBAcEBwYEBAcAAAABAAIDBBESITEFBkFRBxMiYXGBkRQyobEjQlJygsHwM2Ki0eHxFSREkmOTstIWFzVDU1Rz/8QAGQEBAQEBAQEAAAAAAAAAAAAAAAECAwQF/8QAKREAAgICAQMCBgMBAAAAAAAAAAECEQMhMRJBUQSREzJhcYGxItHwM//aAAwDAQACEQMRAD8Ax3EjjRijxcbfrRMkbY2KAdiRxKO6RKAlDksSiukCgJrpYlGHJFyAlxI4lDdEFAS4kcSiujdAS3SuorqRsbjoCfAEoUOJG6Do3DVpHiCFGChCbEliUV0LoUmxJYlFiSxIQmD0cSgxIhyAmxJYlDiRxICYORxqDEiHICbEliUOJLEgJ8aShukhTxAoYk26V0IPKV026V0A4FJNBRugHXSCCkp4HPcGsBcTwCAavXs7Zss5tEwutqcgBxzccgtA3N6NXz9p7cfeSWxM59oZyHuGS0iu2PDsyna805qS3wbFGcrHq87Z8bE9659bfHub6UuTLd3ujSSfN73dwiYXDzldZo+KuuyeiZgdcsjDWmx60ulJyzOEWbxGh1Vxayav2e1zZOokcHOHVEhpALg2Nx1HC9jqh0euBoMLLiRrpGvDjmJLnXlq1Tpt7ZequEkcGCXZcALWy2tkepgY0G2WpjJ88S92xotn1chZG6fGBi7T3NxAZECx4ZZZLkb17rNpdmNORnEjXSScXYrgtB+yLj0urPsbY0c8FFUR2ikY1jsTABiFrPY4cb5596yobqkVz1ds8e3NlUVM5rMNQ+R4JbHE5znEDU2JyC4FZQUEpwyddC/QNqKeN5JJsAHBt9TxK7u26eSqmNTQSgTU+KBzDbPCTcC+WdzrkVz6Pask9TBT7QhwyNe17HhuEhze0Gu1DmutbK3BVpXwSMnXJzdq9D7SPowwnmxzoz/tdib8lRdu9G1TBnY2/fFv423afOy2bfbeWWKSOlpADPLbPXACbCwOVzY5nQBeKu2hXbOjbJPIyqY/suaRhwuIJFngZjI6hV64sK3zR87VlFJEbSMLT3jI+B0PkvNdfVG3N0KSpjLntEWIYiRbCMr3c09nzyWQ73dFUsF3w2ezM3GbbcO9vncd63bXJmk+DNQUsSfVU743Fr2lrhqCLEKFaMj7pXTLpXQD8SOJR3RugH4kcSjuldASXSUd0EBCldBJAG6SCSAKKC9my6B07wxuXFzjo1vEn+XFRutlSvSH7M2c+Z1m5Ae846NH5nuWzbnbkQU0InrbRxZWa7J8p4Y7Z25NH9/duLulBSxMnq3NjjGcbHkNDicxJITqTwH6GhzU9NWRi4jmZwIIcAbWNiNCsU5bft/Ztvp0vf8AoptTvXO90Qo2xwQF/VRmRptKRkBYD6NvLj8ldzAZoOrqA3E9mF4aSW3IscJOayna+xRTVQp5pXNpnkvje3D2Tbstc4+6Re1zwdfirNsCaomq4XgiWGGJ0T5tGyF1zdl/fPZZcjK4KRb7kkl2Gbj7ZZSdfR1L2xuikOAuOEOabA2J78/xLo7mSdZU1ssQIp5HtwE6PeAQ97e481597d6KCI/SRx1ErdBha7CeTnnTwFyqHtTpMqpBhhDYWjIYBw+878gFOpR0SWtvRq2+WzDVU5ha9seJzSXOzyacWXfcBeXd98VBAIZquJwbfCSWsLWnO1sRvnf1WFz7QmmzkkcSc7uJd8SvPhOfaPiMlj4qu6OTzY1q37G0t2XR4jJSVghnc5zi9srX4sZLiHMJsRc6L2UO7sj6iOoqals5i/ZhrAwX5ut46LCW34EnhqdVNBWyxnsPI8Lj4iyfFXgLNDy/Y2HbgFLtSOrmB6h0eDHYuDHgFouBmNfiV2INsUm0nOpw10rGgPLrOawkG1r5G/zz1sVlGyukGqhGGQ9azi2QYxbx971ur9u3v5SyNwYW0znaEBpjxc7i1vMDxW1NHVfyVrZ0OkjbbYKV0QsZJgWAcmnJzz8h3rwbPrjsyiidPJ7QyRzGhrS0iMEEuwOJ7Y0y0UVLsZ0dXLVbQkbNE2LsSkDq8zhsWWyNnZDMdornbt7Iirq2R8bLUcL7tYScLnWGTWnIAkYiOVgju7Kqqibencam2lB7RSakEtAysQcwAdOIwnLwWD7X2XJTyFkg0JseBt+tOC+uq+oZTwvfYNaxpdbQZC9suZ+aoG3tjQbZpDNE0Cce/GNcQ7/tcncRke7XHBLvk+dkF7drbNfTyFjxmNDa1/5HmF4StJ2RqgpJt0bqkHIIXSQDkkEkBCkEEkAUQgkgJIIy9wa0EucQABxJ0C2fo03SY1rpZGl0cN3SYQXGaRtzgaOLW8uPmVSOj/YbpHteG3fIeriHLhJL5C/oV9MbI2eyniZEwdlgt4niT3k3K5/M/ojp8sfq/wBGc0m0o6iud/iMZYHNwQsfdrYrnK4yzI+tz8l7qzZT9mVMc9O4mCV7Y5GHO2MgAd/cdb+Kt+8GwIatmGQdoA4Xj3m+HMdypu71LM1jpK+V3s1JI7q2uyxujNmvzGItFsgdT4KdNc+46ta9iybzbKpDaeqNmNONzSezI7CGtuNTk22Ea8brMd7t/pKj6GnHVQDKwyLgNL20H7oXO3x3okrpTmRE0kMaOA/7jxKr4Yuc8l8HnyZejS5/QsOeZv8AzUhyTQQliXA8UpOTtjiL9yFvJE/rvTMPwQgje1krIApZoUNkGR2zBIItokHeae0fz/oiKpOO0WbdnfOWmIjk+khORY7Ntjl2Qfd8NCtP3dqYIqWWWia6UOeZDECA5riGhzAOFgL2z7lhJcuvuzvFLRTBzT2Tk5vBw5H8jwXaGSj1483XqXP7Lbt/a9RXsfK4COmhLRgLiMTiQCCbZusRytdevZj6iKekljgZTtmcIQwYu3GAC50l9SBcg65Hhr0qzZpq2sqKAstI8PkjkAwCRv18JBs4aG2qumy6aQRt9ocx8nEtGEd1ge7JdVHdnoctVRnvS7ua2eMzxiztXkDIG2UhPAaA+R4L57njLSWuFiDYjkQvtKaEOaWkXaQQQdCDkQvmvpZ3U9knxNzabZ82m+EnvHuny5rXDItqvBnqSRQWzIUkEkA66SbdJAMUjwMrZWGYJvc8/lko0kArr0UNK6WRkbfee4NHdfUnwzPkoArPuPRFz3ygXLAI2ffkuMvIEfiWZypWahHqdG1dFWw2taZ7dlv0MP3W5Pd5kfA81o4XO2FQCCniiH1GAHvNsz63XQSKpUJS6nYnFYj0lb1mpmMMRPVRmwscnuGrz3cB6rQOkrbvs1KWtuHzdgEG1m/Xd6fNYWe0S7n8lyzTrRicuiHV37CjbZPv/ZMCksvMfPY0ZpzT8M80y6RKAcm2TsGiRQDbWUhtbJBOLVC0Rogc0bpmJBQQEC26LQAM0BqqSi1dH29BpJg15PVPsHjlwDx3j4jwC3iN9wCOPFfLjsiDxC27ou2511P1Tjd8VgL8WH3fTMeS9GGfY+hjn1wvui8XVQ6TdiNqaR7rXdGHH8BFnj0z8lbgVHURhzXNOjgQfA5Lu1ao0nWz4xq4DG9zHatJB8uKgVo3+2WYahwI0Jjd4sNgT4twlVpjL3N7Af2ACRdoSVMYkk4i+WiCpApIJIAWSSIRsgEFr/RDsrE6nvxL6hw7mnCw/BqyBfQ/RFTAOJAt1dPDH5nNx9WrnPbSOkNJs08IlIJrl0OZivSztPrKsx37MTQz8Tu074WHkqI4kLrbyz9ZVzO5yPN/xWHwC57jzzXjk7dnD1Eqmo+B0MGIXDjra1kyUBpticSM9NFPRe7x1P8AJQSAmR2nD5BYT2z15YwjhU1FWxzYSRdpDu46+HcU1mfd8FJS+/bmL+n90q5liHc8j481L3RxnhjPD8SKryMJ8EWtDjYk2Aubcb2Az9UxGB4afvODfD9Eojj6aCeRXwSSR4CLXseZvnwQxKfaDezfkQfyKgYclLtWdfV41CeiJ4zFwSO5eiKmY4A2Nu8n+aapaT3O65+ZVvRv0VSbi0iGVjQSA24H7xCUDGuGV2kai9x45+CDndp3j+QT6M3c4+H5qssGpZnBpVvsRlpBsdfgVbOjPaXU1jBfJ56o+D/d/iAVYqz2rD7Oads+XBKHDUWcPFpBCRdOzMYqGdwXD0fTjSioaWTExp5gH1CmXvKYP06bODZXvF7uEcp8c4nfAtKx4lfSfS7SscIDIOwesY/7tmvt/CVhW8OwxEOshdjiPq3z5LmpJScTp0txTOAkkUF0OY66SaigPQYk0xrpGBM6hAc50a3Ki2rLR0s9RABcVETCCLgsDcx3XLhmscMS2rY9Rg2ZXOwNks9pwuzb2gwE+V7rlL5l+TpH5X+C0bG6R6SawkcYHnhILN8njL1srT7Q17C5jmuBFwQQ4H0WCUmzp66VzoInOBIzAs0ZAZuNmjT4rR9wt0J6Jz3yyDttt1bbkXuDiJyzGY89VYTk3VfkTjFLn8GO1Lryu45/MlNcdU7aDMM7xxDiPRxTHDJeVnh9R/0Z6KLNp8T8153kiR/jb4WU9MbMH64lQF4xOtrcrK5Z7vU69PFfb9E1I3tE91vzJ+A9VJX5s82ptGMyOOflpb8/ROqwDhbcAkl3+0Xt5mwWX8yOmHXpXf1POefcopRaw4gYvM5p7syBzP8AdCdzXOPvX0uLWy8VuJ48Uf4N3XY9znYh94fMLxMfe360XspiCyzb2tYX7ua8b2WcR5+qyu6PR61XCMhxUtKeyPxD4lQE5Kajbdg8/mUfBy9BvI/sQTYcR9/vta3xTqeTCHWBuc7u/omv95wtmCiAtXoxkzyhkfSlfka29yTmSnh/aHPMfAppSiju9oGpNvXJDhhk3lTfk3Derbk9IyjFO3rC+4czCXF4awcsxrwXh/8AG1fb/wBOf6Sf9qttVXwU7YzPIxhthaXEXOgIaNTw0XRdI0AEkC+QvlcnQL2tPyexNJcGX70bQkqNmxSzts81EjS21sAtK0Mt3C2vJZPuvtC8ctPKMTXMNr/Vdb+XyW39Ldm0jLC15gfRrySvm6OqLbuv2jf1OpXOUep19jpGVK/ueVBJFdjkBJJJAW3qE11Ou4aNRuo1CnEdTrV+jiJlTFWU8l8EgicbGxsQb2Pi0eqzyansCeQJ9FYehra1qhjSf2rHRn7zDiZ/CD6rL5TNLho1Yb0UEDA0TxNay7AxpzGDIgMGfDkuBL0jMlqqeKnB6t0gbI5zbYg7stDRe4zINyuLvRseko3TSTM66aeQup4Q5w97i9rbZYifHIBcWWt9mpX0clMRWdY1zHBrbi5a9mfvE6iw5rLk0yqKaPF0gUPU18wGTXOxjweA754lwXHK3w1Wh9L1A4ez1Dm2c5vVv7nAYgP+oLOxcZg/1XGapnlyxXUnLhnoAs0DkAvMQQ93eb6cCnB7uY9EutfzHouaR6cufFkio2yan7ILjlfysAoDJc4uGg8E21z2jf5eic9lwpSs5ZMycVjjwTQNN8VrW0vlcn+i87ThFiLEao9r7TvVEM1vnfLPNXRnJPG4KMbPRSXs64yNiL/HL0TKu98QBPAj5KKzvtOt4oC+eZTV2dX6nE8fw2mNMultdLfkvVSjC1t8jnl4kryCPmTe978UHNPN3qUaT0cvT5oYm3TJZgQ5zrGxIz8R/QpNkUQZnnc+JJ+akTRwzSU5uSHNC6259H19dAzUFwJ8G9o/BpXHJFlcejCnDJpKuUhsMDc3EfWfkLW8VqCtmvTx/l1eC07z7Zp/8QLZZjC6GJrY5AwSBkjjjddpBHu4Be3PRNptuyVdFMamamMeF9g27Zrs/ZvDb5HEAQLcl2dlVuy6h7o4jFJJK4vIc0uc46k3cOQ8rLzbc6OoHujfA0RESNc8C+F7Ae0LcDa9rL1b5R69cMrnSrK6LZ9LE9znPETnOLjclwYBmfFx9FhQabLV+mzaOOoewHKMRxeeb3fOyyohI9w+ERIp2FItWzI1JHAUkBshpVG6kXdNOmmmUKVjaVH9FJ9x3yKpm5e0zDMCNWObM3vwkYh5jJalU0d2uHMEeoWHwyGJ4dxacx4ZEfNSStFTpn1I/YcdVV01dk5jYshzcSHRu5ZBz/Oy6216qlgAmqDGwj3XOAxeDcrnwCofR7tT2yhlo+scx7WHq3tNndW7NhBH2Tke6yruy91pqxtQ6eZ7poHOiLXuJLMLbhxLr3aSLWFuanVq0SvLLJRbebtj2ykeQL9umNrGzNL94IB8HFZjLGWOdG4We0lpB4WyIVu2VtNkj9nikp3MqWSM6whrQzq7YZCCNQRcm+i7HStuscRrIRyEzRw4CT8j5Fc5rqVkyQ6l0/7/ADM2IRaUGnmnArzs8O0ANTrpOddNKyVDnxka5fq4TQknPIAFr34/lZBYj3KMhOcSk3v018VTA0j4onJInuQQWJ7ULJwTHlUq2NIvYAXPx7grvtikfFDT7NgBknf/AJidoyxEguEfkAfQJvRxsEPkNZUER08JuC8gNe8aG5+qPnZX/aOxoa2SKropmdfE8dtpxNcB7zHgH7JPqvRCGj340oJL/WcDdjpApobQ1NMKV7ciWMsPxNtiHxV8h3hp5IHzxyB0UYdd2YHZFyM/JQbf3bp6xtpo2l1iGvtZzb8iM/JUTf8Aqo9n0EdDGcy3E88cAJc4kc3O4LpuJrUuDLd6K108rnHVznSO8X5geQ+a4hhXpoXGQOedS4n5ZL0GBVKkSTtnNZHY6X7uaa6I6rpGBNMKpDxi32UF6+oSQG7mJMMK6HVpvVqg55hWLb/7GNPVPsOxL9K3z98eTr+oW7mJVzfjdz2unIaPpWXdH3nizzHxsowZl0f7wupZ2OH1De322G2NnpmPALbdrboQ7QLamGZ0XWtGIszEjf3hcZ8PJfNT2ujdfNpafAgjgQtg6J9+A0inmdZjzZpP/tvPAn7Lvn4rNK/ob3WuTUZqim2ZSsDnBrI2hjdMbyOAHEk5rOti70ytqZqqWN3sVQ/DJftNYSLNcAdbDI2CO3d1mw1jDUyyPpXlxY5zicLj2upc4ns3PH+6k3e3FdUU8r3S2c9rxBF1mNkOO9i+xOdjoPHNRuTeh/FI5u/W55pj7RTDFTP7WWfV3z/28jwVSjIPitq3h2mzZVDAwsErRghLCc3NDTjIB1OWhyzVQ21uZHVxir2Y7Ex1/ojlY8Q2/ukG/ZK5zx+DlPGp77lFPJL5IVMT4nFkrHMcODgQfTkmh3euDR5JRlHke7jY+YTSfVJAlQwxXSJugEsP65qkA5qem4/glGxz3BrGlzjoGgknwA1SjUYOTpCef1zXe3Q3VdWOc+QllPHnI/mBmWM5nmeCsO6fR09w66tBawC/VD33W4O+yO7VXDcrfKjqh1MTeoc3JsTrDE0aFtsj4arvDH5PZjxKG+/6KRVbxUk9SynnDotnws+jZYtxvaMnyAdqxF7DwvqUNwt4qShlqJH9dGyU2iYWEgRgkgl3E5rRt7t0Ya6OzxhkA7Eg95vceY7lW9xG1bTJS1LI3wU7i0yuBJfcdljOBGd7nTRdKdna1Ra6LeiGWnfUjG2BgJxvbhxBupaDmc8u8r5y393ifVTPc7V5vb7LB+zj/Mq79LO+TXf5eAjqYzY4dJHjQC31Wn4hY/cvdnmSdVeScFp3fpbwg8yT8V0DSLsbM2cGQxtto0fHNTupFohXTSphpVYTSdyjdSdygK/7Kku77IkgNawpFqkASLVohDgQManskQgMt6Ttzi7FVQNudZmAa/8AFaOfMefNZXTTGN1xpx7wvqUtWU9IHR2buqKNtx7z4RqOboxxH7vpyUaKmdvcfe+Ktg9irTiDxgY8nM8muPBw4Hj871TUlFsmF0jW9Uw2DnWc9zjwuRc8fBfLdNUOjdceYWt7j9JLSzqK36WEjDdwxOaDwePrN79Vla5K1fB09k4tt15llB9lgOTSMiL3a0/vO1d3ABWbeOqrnP6igjEEcXafPIGtYbdrCwZ3HM29F1t0dmU8ETvZHYopXGQdrEBcAWaeWSrvSzvK2GnNPE4ddLk4A9psZ1v97TzKtUrJdvRxqTfKjrh1O0omtd7onaOxfucO0z5I7W6LDe9LODfMNk1I7njXUcF0INxD/hLYLN695ZMbi2F5Lbi/CzOym9MsjYqemwktmElo3NJaWtDe3mPwLLjatmrV0inVm49fFcmEvGt2EP8Ahe/wXLOxqr/603/Lf/JXrdzeKqbJhZO6sgifEycuYHYRLlijkbm7CRne6snSPtyooYmTwGMsxBjmPYXZuuQ4EEW00WPhxezm8cX2MiGw6s/6ab/lv/kvXT7oV0ulPINPeAZ/1ELQK3equpqaGrmbTPhfgLmMD2PAkAIsXEgnyV6p9oxuhbPiDY3Na/E44QA4XF76aqrEiLHBdjKNndGuBplrphDEwYnBpubDXE85DyBXd2PtWnYHM2TRmoLMnSuIjb3AyP7Tj3AWV7o6yKpjxRubKw3FxZzSRkQss2lTS7P2kYKeUU0Ndaz8IcIzcizWnIHEbeDgtdKjwdF4LruRvX7e2Vr4uqlhIa9t8QzLgM+d2nJZhW7sSSVk9LTxAPil6zricIjjfZ7MxmTnl4LX92t34qKMsju5zzjfI7N0jjq5x/JcCu2SYtoS1804gp2sY2wdbrcAP7TuudMybBaatbInT0R7nV20esfDNglhhdhNQ8Oa54AGTB9c8Ln1K4XSd0gtja+npnc2ySNOd/8A42HnzPDTw43SB0nGQGKlLo4tC/R8vMNGrW9+qyKpqC83PkOAT6IvG2GqqTI7EfIchyXZ3N2QaioAt2W9p/c3l56eq5NJSOe5rWtLnONmtGpJW2bp7uikgDDYyO7Uh/ePAHkNFSEhpk11MusYU0woQ47qZRmlXaMCYYEKcb2ZBdjqEkBbbIooqkGlIhORsgGWSsnpWQFE316Ooqy8sJENQdTbsSffaND+8PO6xrbOxKiikwzMdG76rtWu72u0cvp8hebaGz452GOZjZGHVrhcePce9QHz9u3vnPSEdW8szuRqx33mfmFqFPvhs7aLWitjETxYtfe4uM+zK3MDuK4u8fRE113UUmD/AIUly3wbJqPMHxWdbU2BWUR+likjH2wMTD+Nt2qVXBbvk+rqSrY9ocxzXNOhaQQfMLJd+IquorYZKmkeKWF9uwOuDmYrueQ3mAMlluy96J4DeN7mHmxxbfxGh9Fcdm9LlUy2NzZP/wBGWP8AuZZHvkJVwXDo72vDDM+lpmOldNO+Q2a5jYYQBbGXi9xyA4gXXR6a5h7E1gze6VpDRqQ0OucPEC4+C4Gzul6LFjfTNDiLFzHtuR+IA27l6qrpOoJyOvpHPtpiET7X5AnJS1VDd3R4qrYtPRzUz6kOnoZ2MHakc5sMtgcXvWLTnlyvyWpbV2RDVU/UOF4nBvum2TSC3CRpoFndR0j7N6sQilc6LXAWRBoN75Nvbmof/NynhaGU9NhY0Gwc9jAPANvYaqqhUmaXsDYkNHH1cDS1t8RuS4knU3PguHvzu7DVmJ1RP1UcRcSOy3ETb65091ZZtjpeqZLhjmRA/YaS633nKl7V3nlnN3ue885HF1vBugS9UkK3tm1bV6SqakiEVLinLBhD3udgFsrukdm/y9Vke82+k9W4mR5fyGkbfusGXmVWZpnPN3En9ckaenc9waxrnuOjWguJ8AMylXyW64GOcXG5zPNdPYuxJal4ZCwvdx5NHNztAFct2OjKaWzqq8DPsCxld+TPPPuWqbL2VFTRiOFgY0ctSebjqT3lUhW90NzWUQxOIkncLF9smj7LL/E8VZDGvXhQLVSHjMaaY17MCaWIDyGNNMa9ham4EB5OrSXrwIIDrIhJIIBWRSRQAskilZABCycggGkJrmXFjmDw5p5QKArG1dxKCfN9O1rj9aO8Z8SG5HzCqe0Oh2M5wVL2d0jA/wArtLfktSKbZAYbW9E1ay+B0Mo7nlpPk4AfFcmXo92i3/TOP3Xxu+Tl9EIWQHzg7cmvH+km8m3+RQbuXXnL2Sbzbb5r6QslZAfPcHR1tFxH+XLe9z4wB49q/wAF2aLojqnftZYYx3F0h9LAfFbVZKyAzzZnRLSssZpJJjxFxG0+Te1/ErjsvY0FMLQQsiHHC0AnxdqfNdKyFkAyyFk+yFkA1Ap6agG2QsnWQsgGkIEJ9kEAyySekgPcEUEkAUUEkAUUEroBIIoIAFBEoFABJJBAJBFJAJApJIBWQRSKACSKCACBCKVkA2yCdZNJQAKCcUEA1Ap6FkA2yCck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1051"/>
            <a:ext cx="2232248" cy="220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August 1920- DAP becomes NSDAP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5904656" cy="551723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Mid-1921- Hitler became party Führer (leader)</a:t>
            </a:r>
          </a:p>
          <a:p>
            <a:r>
              <a:rPr lang="en-GB" dirty="0" smtClean="0"/>
              <a:t>Created his party with strong leaders:</a:t>
            </a:r>
          </a:p>
          <a:p>
            <a:pPr marL="0" indent="0">
              <a:buNone/>
            </a:pPr>
            <a:r>
              <a:rPr lang="en-GB" dirty="0" smtClean="0"/>
              <a:t>-Ernst Rohm, Hermann Goering, Rudolf Hess and Julius </a:t>
            </a:r>
            <a:r>
              <a:rPr lang="en-GB" dirty="0" err="1" smtClean="0"/>
              <a:t>Streicher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dirty="0" err="1" smtClean="0"/>
              <a:t>Sturmabteilung</a:t>
            </a:r>
            <a:r>
              <a:rPr lang="en-GB" dirty="0" smtClean="0"/>
              <a:t> (SA, storm troopers, </a:t>
            </a:r>
            <a:r>
              <a:rPr lang="en-GB" dirty="0" err="1" smtClean="0"/>
              <a:t>brownshirts</a:t>
            </a:r>
            <a:r>
              <a:rPr lang="en-GB" dirty="0" smtClean="0"/>
              <a:t>) Hitler’s private army</a:t>
            </a:r>
          </a:p>
          <a:p>
            <a:pPr marL="0" indent="0">
              <a:buNone/>
            </a:pPr>
            <a:r>
              <a:rPr lang="en-GB" dirty="0" smtClean="0"/>
              <a:t>-provided security</a:t>
            </a:r>
          </a:p>
          <a:p>
            <a:pPr marL="0" indent="0">
              <a:buNone/>
            </a:pPr>
            <a:r>
              <a:rPr lang="en-GB" dirty="0" smtClean="0"/>
              <a:t>-broke up opposition meetings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THUGS!</a:t>
            </a:r>
            <a:endParaRPr lang="en-GB" dirty="0" smtClean="0"/>
          </a:p>
          <a:p>
            <a:pPr marL="0" indent="0" algn="ctr">
              <a:buNone/>
            </a:pPr>
            <a:endParaRPr lang="en-GB" sz="2400" i="1" dirty="0" smtClean="0"/>
          </a:p>
          <a:p>
            <a:pPr marL="0" indent="0" algn="ctr">
              <a:buNone/>
            </a:pPr>
            <a:r>
              <a:rPr lang="en-GB" sz="2400" i="1" dirty="0" smtClean="0"/>
              <a:t>(Shock Troop made up of trusted member of the SA)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2" name="Picture 2" descr="https://encrypted-tbn0.gstatic.com/images?q=tbn:ANd9GcSH7c7Q8Mp3xOJJvUsxUfl0KHX9wInVw2iIzpEwd6uTcRTVfedA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67" y="1556792"/>
            <a:ext cx="24917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What did the Nazis stand for?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484784"/>
            <a:ext cx="8229600" cy="4525963"/>
          </a:xfrm>
        </p:spPr>
        <p:txBody>
          <a:bodyPr/>
          <a:lstStyle/>
          <a:p>
            <a:r>
              <a:rPr lang="en-GB" dirty="0" smtClean="0"/>
              <a:t>Nationalism</a:t>
            </a:r>
          </a:p>
          <a:p>
            <a:r>
              <a:rPr lang="en-GB" dirty="0" smtClean="0"/>
              <a:t>Socialism</a:t>
            </a:r>
          </a:p>
          <a:p>
            <a:r>
              <a:rPr lang="en-GB" dirty="0" smtClean="0"/>
              <a:t>Totalitarianism</a:t>
            </a:r>
          </a:p>
          <a:p>
            <a:r>
              <a:rPr lang="en-GB" dirty="0" smtClean="0"/>
              <a:t>Traditional German Values</a:t>
            </a:r>
          </a:p>
          <a:p>
            <a:r>
              <a:rPr lang="en-GB" dirty="0" smtClean="0"/>
              <a:t>Survival of the fittest</a:t>
            </a:r>
          </a:p>
          <a:p>
            <a:r>
              <a:rPr lang="en-GB" dirty="0" smtClean="0"/>
              <a:t>Racial Purity</a:t>
            </a:r>
            <a:endParaRPr lang="en-GB" dirty="0"/>
          </a:p>
        </p:txBody>
      </p:sp>
      <p:sp>
        <p:nvSpPr>
          <p:cNvPr id="4" name="AutoShape 2" descr="data:image/png;base64,iVBORw0KGgoAAAANSUhEUgAAAS8AAACmCAMAAAC8yPlOAAAAw1BMVEX+AAD///8AAABVVVXm5ube3t7q6uri4uL29vb//PxOTk5ERETw8PD/ra1RUVHj4+M/Pz8VFRUnJye8vLyLi4usrKz/xsb/2tr+amrX19f/39//9/cMDAz/qKhKSkpbW1v/0ND/7e3/fn4cHBwwMDB7e3tycnL/ubn+X1+6urr/hob+TEz+MzP/5ub/nZ3/ysr+Pj6UlJT/kZH+EBD/mZnMzMz+VFQ4ODj/c3P+OTn/vr6goKBjY2P+HR3+Jib+LS3+ZGRB4vjBAAAIVUlEQVR4nO2da0PaShCGG7RWWqm1tFpAKqE9RypoLVJ79fL/f1WBFCFkZvedbHBn0zwf+kETYZ/ObPaeJ08qKioqKioqKioqKkCurvtnk0ajcXh4OP334qw/uPX9lZRy2e/24ogiPmqMh1e+v58m7rtHHVLVknr79PuN7++pgbtxz6JqSbs79P11/TKanMOyEjqNf1dZ/0goK+F88i8m5m2jnsvWnMN/LciGn/PLmtN+57sIj8gQr+J5zr/7LsYjMSrC1tzYwHdRHoGrU8hFcwe56ujSd3E2zRkWOs1abQ+6sOG7QBvlRxvWVTvAhHVKXPFPMFvRp9qMY0xY9NN3sTbELdo8TXThwjrXvou2Cd6Bth504cKiC9+FK56GXJdAWM938YoG7iqu6poCNSumdH74LmGRjOKcutBmxZQSPSev0TJndeEpGZ35LmZRwDV99DajS5CSZan1+266BMJK0dh31vVxF/4Lp74L6853V12v4D8QlSDCHOuuqS7ZMGzXd4HdGLrq+iayFQX+lBy56noh1RVFIQ+72mZhbbpEddeCcMcQ4YHnopJxTsd3sfMCd7GLjK4pR74Lng/40firsLrrL0E+JK8cdeWNrhkhThyhIzgb0BXVfRdezthN13sXXVF06Lv4Uu686gqvFQZmo7yq/70N/eHAMhLsZcuj66RWw4SFNVSBNewZXc+NulBhITXzuy66DNG1lVyBra3wLQHnBtL1RRxdW4troAi7960BBlqCw+h6yd9xsrwKEXbuWwMKNIrjEF1oSobSpkDCS67refpKIMJi3yIwkI4jo2uLv2Nr/VpAWBhTuMDDUa7rZfZqu7AwHpH2CQp5Vf+eut4uLIRl5/b5xje0rhP+juf0Hfu2TwqhkW9dcrl7QBb+o1gXEGG+Zdi5tBVhKuw1Wfg33PVkMmLC9M+uIV0hmTCDLmtK6q/xoZ62RBibjJAw7ftMwQltXNgLsy5bSk58C7GAjUzgwqy6arVnps/RnpDw/k9MmLHugoTpTkh02B4UBkTXDFNK6u50g9uDQGGvMF3GCNO9++OnwFe0+9EsDIwuszDdgxSxxJclwuDomsE3KzQf+CGovkxO5sK+SXQZIkxzBXYv9cUKq4uia8ZT5hM0Lz5BN+zZhRla9V+Z3zER1vMtxcCh3JesmprSYltltDDNFT7dWv1apLDW7BYmwuiU9C3FADm02qz9Lk5YK7mFiTBSmN6JbnKmY7YX2zB0OgNvaLUWtwhSUu8DkhqcaM7LYRGGRlhreQuekmPfWliIVTnNv+UoJMJaq7fAwvTukcn2HpsP5ShAWCt9C1qH6V1rmGl+NVfK4SystX4LGGE931pY1hfcN1PlcBSW0UVO4hLC9A4ZrvlqrpXDSRihC4ywUHxl92JbhDHhQsWMRJheX6nuUFaXcYFEFO0aWhVcZzq7DCVhNRr1dohWfe2R5TBEGDMYZtbFRdjqqLZeX6nR1RZZEDbCdj/wuv7jddFZnJoE0LvOMF1/iYSZossiLJuS6UkmvfXX2vNRIMysSxhha3Nyen2tT9Y+RYWZklEcYetzvnp9ZfZYgRFm1yUQlpki/+xbC0u2/wgJ2wN0wcKySzD0zkAS4xNASmK6QGFfsr/SO+FBrZWzCtujlxvmE0bo0rxmjioInZIPa3vR6IKEUbo0ryonF8vREfZXGB5dgDBSV3Tn2woPvdbXIGzvWKLLIuwt/WPfUgwwO2HYlDRE18EJ+WOjMBK93SF+kztT6e8YknGb6UmLhekdjjYcVEgLMzDbf0aP1fwv9KV5BSu/1UooLNmuRw8gCiNM9dkd/OYOkbDF7kY6JWURpnoBq+GIoWdyXUWkZNu3EiOmM4bgCFvdO+ssTO9s7RzTVweFpbcau6ak6urLcq4JkpLH6zuz3SJM+zkn5mOG7MIyuhyF6R38Srg1f31rSlKnRdPNCkxY37cQG5btouYIYw7Xdogw3zqs2M79MgljX3FC9yUBYZo7QwnWs2B4YYaj23/nFKZ47GuBdY00J8z0Ah16rdcv20fpndpeMrD+p9PCPvC6mM0LzHjXCkGciB/nEmaKrry6VO8degDY05cVZtJF7yQCdOmdSUsBnMC+jyfjbm5dUSDvjEF2Ee0/gq6ebxEoyBH/qyl5YHjjBL2nFNEVxOk5c6CzapcR9prXxWzBhXRp7zquAB3asQ/oopPxE/LnQ6m9ZmDvhEmEfeB11enownSFcDbTA9h7Mbct0UUvosN0aR/4SgOc0jRjP0fdhenSvMqEAny3wlNDQ8JJl+5pDoIYKxevyyUZg6rsE/B38m1Cl+ZJbQb4bScCXU3w9uCycQZ8VBOhi15Eh+rSPafNIT7sZKnLLboU79g2gr+ar1hdyqe0eS7y6XJMxp7vYucHfiHYCsyaQ1hXsK8Dm4H1i1K6HKOrrnh5L0As1eUYXeEMetHcwq80THSRtmqWE3hWUL4cx86d5H2qztEVwPysjUtc2Da9Gh+PrkAbXmnu4JSkJ3JxXfe+i1oMNzFa4B0nXde+C1oYcLMiKwzW1Qn8yZgCPqhvXRis6zzIPjYL3DXaOc6lS/9CLyH36GNyJ48uvWei5eYGrcR2xLpKVXUtQXNykZKortLl4oJhDAoT6SpFI5UBDLE9XFdpgythhL3YducY0xUH37+28i7GAgegXsLHIsGZbIyHRe9BHEUzLsBYsLMauThzmJ2c0rkoV/cHYJBnMiShrX4X1Ua4msR5QqsR3FqS4hh2Zco6p+VvQFi4HKOJ2e6WZ0TQjevJZ8sTs9ctwVRGodwMxqe9eF1bJ+6dXtyPfH85vdyMLq8Hg36/PxgMhqMgNkxVVFRUVFRUVFRUVITJH/yruYyNEZo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S8AAACmCAMAAAC8yPlOAAAAw1BMVEX+AAD///8AAABVVVXm5ube3t7q6uri4uL29vb//PxOTk5ERETw8PD/ra1RUVHj4+M/Pz8VFRUnJye8vLyLi4usrKz/xsb/2tr+amrX19f/39//9/cMDAz/qKhKSkpbW1v/0ND/7e3/fn4cHBwwMDB7e3tycnL/ubn+X1+6urr/hob+TEz+MzP/5ub/nZ3/ysr+Pj6UlJT/kZH+EBD/mZnMzMz+VFQ4ODj/c3P+OTn/vr6goKBjY2P+HR3+Jib+LS3+ZGRB4vjBAAAIVUlEQVR4nO2da0PaShCGG7RWWqm1tFpAKqE9RypoLVJ79fL/f1WBFCFkZvedbHBn0zwf+kETYZ/ObPaeJ08qKioqKioqKioqKkCurvtnk0ajcXh4OP334qw/uPX9lZRy2e/24ogiPmqMh1e+v58m7rtHHVLVknr79PuN7++pgbtxz6JqSbs79P11/TKanMOyEjqNf1dZ/0goK+F88i8m5m2jnsvWnMN/LciGn/PLmtN+57sIj8gQr+J5zr/7LsYjMSrC1tzYwHdRHoGrU8hFcwe56ujSd3E2zRkWOs1abQ+6sOG7QBvlRxvWVTvAhHVKXPFPMFvRp9qMY0xY9NN3sTbELdo8TXThwjrXvou2Cd6Bth504cKiC9+FK56GXJdAWM938YoG7iqu6poCNSumdH74LmGRjOKcutBmxZQSPSev0TJndeEpGZ35LmZRwDV99DajS5CSZan1+266BMJK0dh31vVxF/4Lp74L6853V12v4D8QlSDCHOuuqS7ZMGzXd4HdGLrq+iayFQX+lBy56noh1RVFIQ+72mZhbbpEddeCcMcQ4YHnopJxTsd3sfMCd7GLjK4pR74Lng/40firsLrrL0E+JK8cdeWNrhkhThyhIzgb0BXVfRdezthN13sXXVF06Lv4Uu686gqvFQZmo7yq/70N/eHAMhLsZcuj66RWw4SFNVSBNewZXc+NulBhITXzuy66DNG1lVyBra3wLQHnBtL1RRxdW4troAi7960BBlqCw+h6yd9xsrwKEXbuWwMKNIrjEF1oSobSpkDCS67refpKIMJi3yIwkI4jo2uLv2Nr/VpAWBhTuMDDUa7rZfZqu7AwHpH2CQp5Vf+eut4uLIRl5/b5xje0rhP+juf0Hfu2TwqhkW9dcrl7QBb+o1gXEGG+Zdi5tBVhKuw1Wfg33PVkMmLC9M+uIV0hmTCDLmtK6q/xoZ62RBibjJAw7ftMwQltXNgLsy5bSk58C7GAjUzgwqy6arVnps/RnpDw/k9MmLHugoTpTkh02B4UBkTXDFNK6u50g9uDQGGvMF3GCNO9++OnwFe0+9EsDIwuszDdgxSxxJclwuDomsE3KzQf+CGovkxO5sK+SXQZIkxzBXYv9cUKq4uia8ZT5hM0Lz5BN+zZhRla9V+Z3zER1vMtxcCh3JesmprSYltltDDNFT7dWv1apLDW7BYmwuiU9C3FADm02qz9Lk5YK7mFiTBSmN6JbnKmY7YX2zB0OgNvaLUWtwhSUu8DkhqcaM7LYRGGRlhreQuekmPfWliIVTnNv+UoJMJaq7fAwvTukcn2HpsP5ShAWCt9C1qH6V1rmGl+NVfK4SystX4LGGE931pY1hfcN1PlcBSW0UVO4hLC9A4ZrvlqrpXDSRihC4ywUHxl92JbhDHhQsWMRJheX6nuUFaXcYFEFO0aWhVcZzq7DCVhNRr1dohWfe2R5TBEGDMYZtbFRdjqqLZeX6nR1RZZEDbCdj/wuv7jddFZnJoE0LvOMF1/iYSZossiLJuS6UkmvfXX2vNRIMysSxhha3Nyen2tT9Y+RYWZklEcYetzvnp9ZfZYgRFm1yUQlpki/+xbC0u2/wgJ2wN0wcKySzD0zkAS4xNASmK6QGFfsr/SO+FBrZWzCtujlxvmE0bo0rxmjioInZIPa3vR6IKEUbo0ryonF8vREfZXGB5dgDBSV3Tn2woPvdbXIGzvWKLLIuwt/WPfUgwwO2HYlDRE18EJ+WOjMBK93SF+kztT6e8YknGb6UmLhekdjjYcVEgLMzDbf0aP1fwv9KV5BSu/1UooLNmuRw8gCiNM9dkd/OYOkbDF7kY6JWURpnoBq+GIoWdyXUWkZNu3EiOmM4bgCFvdO+ssTO9s7RzTVweFpbcau6ak6urLcq4JkpLH6zuz3SJM+zkn5mOG7MIyuhyF6R38Srg1f31rSlKnRdPNCkxY37cQG5btouYIYw7Xdogw3zqs2M79MgljX3FC9yUBYZo7QwnWs2B4YYaj23/nFKZ47GuBdY00J8z0Ah16rdcv20fpndpeMrD+p9PCPvC6mM0LzHjXCkGciB/nEmaKrry6VO8degDY05cVZtJF7yQCdOmdSUsBnMC+jyfjbm5dUSDvjEF2Ee0/gq6ebxEoyBH/qyl5YHjjBL2nFNEVxOk5c6CzapcR9prXxWzBhXRp7zquAB3asQ/oopPxE/LnQ6m9ZmDvhEmEfeB11enownSFcDbTA9h7Mbct0UUvosN0aR/4SgOc0jRjP0fdhenSvMqEAny3wlNDQ8JJl+5pDoIYKxevyyUZg6rsE/B38m1Cl+ZJbQb4bScCXU3w9uCycQZ8VBOhi15Eh+rSPafNIT7sZKnLLboU79g2gr+ar1hdyqe0eS7y6XJMxp7vYucHfiHYCsyaQ1hXsK8Dm4H1i1K6HKOrrnh5L0As1eUYXeEMetHcwq80THSRtmqWE3hWUL4cx86d5H2qztEVwPysjUtc2Da9Gh+PrkAbXmnu4JSkJ3JxXfe+i1oMNzFa4B0nXde+C1oYcLMiKwzW1Qn8yZgCPqhvXRis6zzIPjYL3DXaOc6lS/9CLyH36GNyJ48uvWei5eYGrcR2xLpKVXUtQXNykZKortLl4oJhDAoT6SpFI5UBDLE9XFdpgythhL3YducY0xUH37+28i7GAgegXsLHIsGZbIyHRe9BHEUzLsBYsLMauThzmJ2c0rkoV/cHYJBnMiShrX4X1Ua4msR5QqsR3FqS4hh2Zco6p+VvQFi4HKOJ2e6WZ0TQjevJZ8sTs9ctwVRGodwMxqe9eF1bJ+6dXtyPfH85vdyMLq8Hg36/PxgMhqMgNkxVVFRUVFRUVFRUVITJH/yruYyNEZot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png;base64,iVBORw0KGgoAAAANSUhEUgAAAS8AAACmCAMAAAC8yPlOAAAAw1BMVEX+AAD///8AAABVVVXm5ube3t7q6uri4uL29vb//PxOTk5ERETw8PD/ra1RUVHj4+M/Pz8VFRUnJye8vLyLi4usrKz/xsb/2tr+amrX19f/39//9/cMDAz/qKhKSkpbW1v/0ND/7e3/fn4cHBwwMDB7e3tycnL/ubn+X1+6urr/hob+TEz+MzP/5ub/nZ3/ysr+Pj6UlJT/kZH+EBD/mZnMzMz+VFQ4ODj/c3P+OTn/vr6goKBjY2P+HR3+Jib+LS3+ZGRB4vjBAAAIVUlEQVR4nO2da0PaShCGG7RWWqm1tFpAKqE9RypoLVJ79fL/f1WBFCFkZvedbHBn0zwf+kETYZ/ObPaeJ08qKioqKioqKioqKkCurvtnk0ajcXh4OP334qw/uPX9lZRy2e/24ogiPmqMh1e+v58m7rtHHVLVknr79PuN7++pgbtxz6JqSbs79P11/TKanMOyEjqNf1dZ/0goK+F88i8m5m2jnsvWnMN/LciGn/PLmtN+57sIj8gQr+J5zr/7LsYjMSrC1tzYwHdRHoGrU8hFcwe56ujSd3E2zRkWOs1abQ+6sOG7QBvlRxvWVTvAhHVKXPFPMFvRp9qMY0xY9NN3sTbELdo8TXThwjrXvou2Cd6Bth504cKiC9+FK56GXJdAWM938YoG7iqu6poCNSumdH74LmGRjOKcutBmxZQSPSev0TJndeEpGZ35LmZRwDV99DajS5CSZan1+266BMJK0dh31vVxF/4Lp74L6853V12v4D8QlSDCHOuuqS7ZMGzXd4HdGLrq+iayFQX+lBy56noh1RVFIQ+72mZhbbpEddeCcMcQ4YHnopJxTsd3sfMCd7GLjK4pR74Lng/40firsLrrL0E+JK8cdeWNrhkhThyhIzgb0BXVfRdezthN13sXXVF06Lv4Uu686gqvFQZmo7yq/70N/eHAMhLsZcuj66RWw4SFNVSBNewZXc+NulBhITXzuy66DNG1lVyBra3wLQHnBtL1RRxdW4troAi7960BBlqCw+h6yd9xsrwKEXbuWwMKNIrjEF1oSobSpkDCS67refpKIMJi3yIwkI4jo2uLv2Nr/VpAWBhTuMDDUa7rZfZqu7AwHpH2CQp5Vf+eut4uLIRl5/b5xje0rhP+juf0Hfu2TwqhkW9dcrl7QBb+o1gXEGG+Zdi5tBVhKuw1Wfg33PVkMmLC9M+uIV0hmTCDLmtK6q/xoZ62RBibjJAw7ftMwQltXNgLsy5bSk58C7GAjUzgwqy6arVnps/RnpDw/k9MmLHugoTpTkh02B4UBkTXDFNK6u50g9uDQGGvMF3GCNO9++OnwFe0+9EsDIwuszDdgxSxxJclwuDomsE3KzQf+CGovkxO5sK+SXQZIkxzBXYv9cUKq4uia8ZT5hM0Lz5BN+zZhRla9V+Z3zER1vMtxcCh3JesmprSYltltDDNFT7dWv1apLDW7BYmwuiU9C3FADm02qz9Lk5YK7mFiTBSmN6JbnKmY7YX2zB0OgNvaLUWtwhSUu8DkhqcaM7LYRGGRlhreQuekmPfWliIVTnNv+UoJMJaq7fAwvTukcn2HpsP5ShAWCt9C1qH6V1rmGl+NVfK4SystX4LGGE931pY1hfcN1PlcBSW0UVO4hLC9A4ZrvlqrpXDSRihC4ywUHxl92JbhDHhQsWMRJheX6nuUFaXcYFEFO0aWhVcZzq7DCVhNRr1dohWfe2R5TBEGDMYZtbFRdjqqLZeX6nR1RZZEDbCdj/wuv7jddFZnJoE0LvOMF1/iYSZossiLJuS6UkmvfXX2vNRIMysSxhha3Nyen2tT9Y+RYWZklEcYetzvnp9ZfZYgRFm1yUQlpki/+xbC0u2/wgJ2wN0wcKySzD0zkAS4xNASmK6QGFfsr/SO+FBrZWzCtujlxvmE0bo0rxmjioInZIPa3vR6IKEUbo0ryonF8vREfZXGB5dgDBSV3Tn2woPvdbXIGzvWKLLIuwt/WPfUgwwO2HYlDRE18EJ+WOjMBK93SF+kztT6e8YknGb6UmLhekdjjYcVEgLMzDbf0aP1fwv9KV5BSu/1UooLNmuRw8gCiNM9dkd/OYOkbDF7kY6JWURpnoBq+GIoWdyXUWkZNu3EiOmM4bgCFvdO+ssTO9s7RzTVweFpbcau6ak6urLcq4JkpLH6zuz3SJM+zkn5mOG7MIyuhyF6R38Srg1f31rSlKnRdPNCkxY37cQG5btouYIYw7Xdogw3zqs2M79MgljX3FC9yUBYZo7QwnWs2B4YYaj23/nFKZ47GuBdY00J8z0Ah16rdcv20fpndpeMrD+p9PCPvC6mM0LzHjXCkGciB/nEmaKrry6VO8degDY05cVZtJF7yQCdOmdSUsBnMC+jyfjbm5dUSDvjEF2Ee0/gq6ebxEoyBH/qyl5YHjjBL2nFNEVxOk5c6CzapcR9prXxWzBhXRp7zquAB3asQ/oopPxE/LnQ6m9ZmDvhEmEfeB11enownSFcDbTA9h7Mbct0UUvosN0aR/4SgOc0jRjP0fdhenSvMqEAny3wlNDQ8JJl+5pDoIYKxevyyUZg6rsE/B38m1Cl+ZJbQb4bScCXU3w9uCycQZ8VBOhi15Eh+rSPafNIT7sZKnLLboU79g2gr+ar1hdyqe0eS7y6XJMxp7vYucHfiHYCsyaQ1hXsK8Dm4H1i1K6HKOrrnh5L0As1eUYXeEMetHcwq80THSRtmqWE3hWUL4cx86d5H2qztEVwPysjUtc2Da9Gh+PrkAbXmnu4JSkJ3JxXfe+i1oMNzFa4B0nXde+C1oYcLMiKwzW1Qn8yZgCPqhvXRis6zzIPjYL3DXaOc6lS/9CLyH36GNyJ48uvWei5eYGrcR2xLpKVXUtQXNykZKortLl4oJhDAoT6SpFI5UBDLE9XFdpgythhL3YducY0xUH37+28i7GAgegXsLHIsGZbIyHRe9BHEUzLsBYsLMauThzmJ2c0rkoV/cHYJBnMiShrX4X1Ua4msR5QqsR3FqS4hh2Zco6p+VvQFi4HKOJ2e6WZ0TQjevJZ8sTs9ctwVRGodwMxqe9eF1bJ+6dXtyPfH85vdyMLq8Hg36/PxgMhqMgNkxVVFRUVFRUVFRUVITJH/yruYyNEZot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95611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24" y="1095611"/>
            <a:ext cx="2313440" cy="322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03" y="3933056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4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Nazi Party organisation 1924-28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Feb. 25 re-launch of the Nazi Party- </a:t>
            </a:r>
            <a:r>
              <a:rPr lang="en-GB" dirty="0" err="1" smtClean="0"/>
              <a:t>Burgerbrau</a:t>
            </a:r>
            <a:r>
              <a:rPr lang="en-GB" dirty="0" smtClean="0"/>
              <a:t> Keller</a:t>
            </a:r>
          </a:p>
          <a:p>
            <a:r>
              <a:rPr lang="en-GB" dirty="0" err="1" smtClean="0"/>
              <a:t>Gaue</a:t>
            </a:r>
            <a:r>
              <a:rPr lang="en-GB" dirty="0" smtClean="0"/>
              <a:t> (regions) run by a </a:t>
            </a:r>
            <a:r>
              <a:rPr lang="en-GB" dirty="0" err="1" smtClean="0"/>
              <a:t>Gauleiters</a:t>
            </a:r>
            <a:r>
              <a:rPr lang="en-GB" dirty="0" smtClean="0"/>
              <a:t> answerable only to Hitler</a:t>
            </a:r>
          </a:p>
          <a:p>
            <a:r>
              <a:rPr lang="en-GB" dirty="0" smtClean="0"/>
              <a:t>SA- 400,000 members by 1930</a:t>
            </a:r>
          </a:p>
          <a:p>
            <a:r>
              <a:rPr lang="en-GB" dirty="0" smtClean="0"/>
              <a:t>1925- </a:t>
            </a:r>
            <a:r>
              <a:rPr lang="en-GB" dirty="0" err="1" smtClean="0"/>
              <a:t>Schutzstaffel</a:t>
            </a:r>
            <a:r>
              <a:rPr lang="en-GB" dirty="0" smtClean="0"/>
              <a:t> (SS) set up as the SA were out of control (Leader- Himmler)</a:t>
            </a:r>
          </a:p>
          <a:p>
            <a:r>
              <a:rPr lang="en-GB" dirty="0" smtClean="0"/>
              <a:t>Goebbels- propaganda:</a:t>
            </a:r>
          </a:p>
          <a:p>
            <a:pPr marL="0" indent="0">
              <a:buNone/>
            </a:pPr>
            <a:r>
              <a:rPr lang="en-GB" dirty="0" smtClean="0"/>
              <a:t>-Jews, communists, moderate Weimar leaders blamed for Germany’s problems</a:t>
            </a:r>
          </a:p>
          <a:p>
            <a:pPr marL="0" indent="0">
              <a:buNone/>
            </a:pPr>
            <a:r>
              <a:rPr lang="en-GB" dirty="0" smtClean="0"/>
              <a:t>-Hitler promoted as the voice of the Nazis</a:t>
            </a:r>
          </a:p>
          <a:p>
            <a:pPr marL="0" indent="0">
              <a:buNone/>
            </a:pPr>
            <a:r>
              <a:rPr lang="en-GB" dirty="0" smtClean="0"/>
              <a:t>-Up to date technology (films, radios, gramophone records)</a:t>
            </a:r>
          </a:p>
          <a:p>
            <a:pPr marL="0" indent="0">
              <a:buNone/>
            </a:pPr>
            <a:r>
              <a:rPr lang="en-GB" dirty="0" smtClean="0"/>
              <a:t>-Image of strength for the party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7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The Lean Years 1924-29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5436096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1928- Nazis had 100,000 members</a:t>
            </a:r>
          </a:p>
          <a:p>
            <a:r>
              <a:rPr lang="en-GB" sz="2800" dirty="0" smtClean="0"/>
              <a:t>Inflation eased</a:t>
            </a:r>
          </a:p>
          <a:p>
            <a:r>
              <a:rPr lang="en-GB" sz="2800" dirty="0" smtClean="0"/>
              <a:t>Employment increased</a:t>
            </a:r>
          </a:p>
          <a:p>
            <a:r>
              <a:rPr lang="en-GB" sz="2800" dirty="0" smtClean="0"/>
              <a:t>Germany back on the world stage</a:t>
            </a:r>
          </a:p>
          <a:p>
            <a:r>
              <a:rPr lang="en-GB" sz="2800" dirty="0" smtClean="0"/>
              <a:t>1925- Hindenburg had become President- more people supported Weimar</a:t>
            </a:r>
          </a:p>
          <a:p>
            <a:r>
              <a:rPr lang="en-GB" sz="2800" dirty="0" smtClean="0"/>
              <a:t>Voters supported moderate parties (extreme parties lost out)</a:t>
            </a:r>
          </a:p>
          <a:p>
            <a:r>
              <a:rPr lang="en-GB" sz="2800" dirty="0" smtClean="0"/>
              <a:t>May 1928- Nazis only won 12 seats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185"/>
            <a:ext cx="2996897" cy="39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Key Topic 1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Weimar Republic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1918-1929</a:t>
            </a:r>
          </a:p>
        </p:txBody>
      </p:sp>
      <p:sp>
        <p:nvSpPr>
          <p:cNvPr id="4" name="AutoShape 2" descr="data:image/jpeg;base64,/9j/4AAQSkZJRgABAQAAAQABAAD/2wCEAAkGBxQTEhUUExQWFhUXGB8bGBgYGRwgIBscHBsfIB0dGyAfHCggHB0lHB8fIjEhJSorLy4uHB8zODMsNygtLisBCgoKBQUFDgUFDisZExkrKysrKysrKysrKysrKysrKysrKysrKysrKysrKysrKysrKysrKysrKysrKysrKysrK//AABEIAMwA9gMBIgACEQEDEQH/xAAcAAABBAMBAAAAAAAAAAAAAAAFAwQGBwABAgj/xABNEAABAwIEBAIHBQMIBwcFAAABAgMRAAQFEiExBhNBUSJhBxQycYGRoSNCUrHRM2LwFXKCkqLB4fEWJENTY7KzFyY0g5PC0gg2VHOj/8QAFAEBAAAAAAAAAAAAAAAAAAAAAP/EABQRAQAAAAAAAAAAAAAAAAAAAAD/2gAMAwEAAhEDEQA/AK6uOB7hBgx8jTdzhF4f5GvTGP4I2tpxSkpJgnb5fGqS4mxki5dbabZCELUlMNifCY8ROm46d6CLN8HvnYfQ0seBrneB9asH0b2rzq+Y9lCVKSEpSEp0K0yYABjTc99OtXH/ACS3ERpQeVHuEH05Zjxe/pWhwi/2H1q5MQ4IZ9dZtsuirR9RVJBz8xELmdCM2lBcXwQoRieVsQ06ykLCoKJQySAI2OYnQ9TQVoOEXz0H1rr/AEOuPw/nVvXfDwGIuNIYC0i3ZJTJATneWhSwN5yjprpU3wfA2wy3lhYCBlWd1CNFH30Hmf8A0RuOwrkcLP8AYVcy2FC+QvKoW91LLZMZczcqbKYM+NIXuBsmmSOB2jfG2hIiySoqjXOXiM/vkUFVJ4QuD0Fdf6G3ExH51dPDWGNMrxJxSUpSy+Qo9kpZbVA+JOnc1ridBbuGn0pVyLdaEvaCCHhCs2sjJmbV86Clv9D7jaB9a0rhF8dPoauTinAfV7hy7QgKbQhAuWgmczaiuVgdVJgHzANDr7hdpDNm4G0S69bp9n7uT2fjqfjQVYnhC4Ow92hpb/Qi5iYH1q3uIuHVotxb205wFOJygSAlRUhJk+yV5U+4GpdgiEXNs0+hKcriAsR0ncHzB0+FB5v/ANDbjXTasHBz/l9atnCMDS7ZF91P+sB85j97mpd0a8xsmD0M00t8LPquHPJbSq4ffSl3TVebMHUr7gAHQ7ZR2oKzVwXcDt9a6HBNx5fWrNtsCDDjLTjYctrh+WCUg8twOHO1HRJQklPuUK3hPDfNVbocS2th8Es3De7iRDhQ+n8cJIzCRuNJoK1RwJcHqPka7T6P7g9R8qsK54ba/k/EXsiczLt0kEAezoI+GhHuonecHst3GHJ5aFc91xS/CNR6qqB7gAKCrv8As7uO4+RrD6PLgbqH9U/rVmWnDDLdxeNFLaktWDIBKRrAdSVa9ZSJPcClcf4PZafs/s0HnXXi8I2FusZfd4ZjuSaCsP8As6uPxD5Guv8As6e6uJ+X+NTXHMDFq5dpZABbtrYZgNUpcfWlagen2ek9hRfF8BbRcG3QhHKVaOrcSBoFIKeWuOijKvF1jyoK4T6NHtPGNfL/ABrbnozeH3/pVmcPYaBdN2tygLetwpTThT+0ZIhC5/Ek+E+YnrU3uLEdhQedHPR+4ndf0puvgpY+/wDlU848t3EwtpWQjPI0lX2i9p3iB/lNQ63xB7OlRUVCQVCEkETr00/xoBd7wspsCV71qpjxI0AhBGgJJ+cn++soL1urRQYCMzq4GU6ozKBMZiSmJjXpUaOBsLCVqtFZgsmCy3MqlRUYa1k+e5p96Q+K2sPYSpTfNddVlbbganqT+6NPiRQXhbjhi6af5lvy3rdJU42uCSBOoMCNdII0oJBaYY22SG2lpCTmSoNCSCtKyAdDGboY2I6UYsytaAqVInopAB+Imqyw70qWry0JThz0KUE5gEkAkgawdhOtPcf9JFna3L1sqydWpkwpSAiNgZ1VMajegnD+DJ5nrCinmJSRnySoJ3IGu2g06xQC4YtypxCrdag6scw8oQsgDKpXi1ERvqI8qbXnHFimwTfNslxsuBsoAAUlR6GTH+Yptccf2aMPbvvVVFLjpaDfhzBQzTJmIhM/EUBF0s5i5yH1KKQhSg14oGYhJ8UkDU9te5olaqQUi2CHUNgcsJ5ICQEwAkeGAI+GlDU8UWv8mfykbeER+z8Ob28kTtvrWuC+L7e+afcbti3yd0qyyRBOkbbUB1XDLBQhBQjKgyhPLbhJ7pGSAa7Rw+0HOaP2kRnyNZo7Ty5iolhfpQYesri7TbqHIKQWypMkLIAUDERJPyp1j/pBZt7a2dDCnHbpAW2ymJggHUxsJA0FA6dwRg50qtVlJMn7FohapiSOXroAZNOLbBmnM7a2FpS4ZWFNtlKzA9rwQTrGv4fIVxwJxa1iKFkNcpxswtCoMTsQY2MH5VKPV0/hHyoAeG4egKVlQ42SnKSpDcKSJGWQg6R086YXVlzEoCrVxSW/YBDXhiIyjJppt7qH8Y+kJuzuDbtWyrhxKc7mXZCfkdY17CaTxj0jWzVkxeJty4l5ZRk8IKVAEkHQgxHTyoDn8nCFvclzmQEx9nnUmNvZiBJ67zXFgnkIKGLZ5CQdEpS2Ez1IhFMOLONWbJDISxzXnhKGkATGmpMTuYEDWksL9ILD1g/d8ghVv+0ZMTOmxiIMnpukigMN2oVL5YWl8RuhrOdNwrIe5G9J+q5VKdFs4FmZUEM5jsDs31/uoG96SbcWLV4LbNzHuSW5TKFBKlamI2T9RVhBhP4U/IUEewu1HhbDLjSAoqEttBIUOuiNCe9Ks2SEJLiGlpV7MJabCoMbeDaAPlRtVuk7pHyqvsZ9Iltb3ptDalRS4lBcBSACvLrG8DNr7qCS2WAsLaUktFtK1ErbW214jO6hkgzTtzh9pRQTqW9EEpb8HTw+DTQxpUc4z40aw95tk2pdU4jMMhA+8REQSTpXOB8e2t0xcOJZKXLdBWtpYEkCdiNNxHlQGMasUzzFsreypjOEskgTOUDLmImDERTO4thcEKUw8tbZ8OdLYKdN0lSAOpGhn50HwP0h29wxdPerZPVkBZSSklQVMAGNNRFJ2XpIYctLi69UgMKQnIVJJVnUBocukTQTROANZ1OffWIWrK3Kh2V4NRqdD3NBri0bQtbPIdKFABSg2gpKQJg/ZyQNYFMsQ49t2sPZvFMGX9G2RBJMncxAAAmY7CmmA8fouEXE2ak3FugrLMSVgDZOkgzGhHUUBti6AKTyrhJSnKk8pJOUmCBDZIGkwew70u5dLIWcj4KUyAQPF5AhFQU+laVlsYY4VgSWx7Q96ck9ulGX+M2/XmrM2wCnEJVmMeGUKXBEdMsfGg6u2gtCgth4+FXRJMOHUA5N9dR0ihjy1DMRbuyQJ0SCdY/BrTTiL0gtMvuNtWvNS1AdWAAEmYgaHrprGtIcRcYstIYcQwHEvpzJ2EbaRG+tAI4wZhKNVdNDGmh02FZQrGMWU+JVbqZAUNxEyD+6KyglnpYcK8cw5s+yA2Y81PKn/lFPXMMsvWL+4Yu0uPOsuBxkKQcsASYHi0KRv3pv6crNbN3ZYgEkttkIWR0KV50z2kFQk9YqNcJONv4leu26Chly2eUjMCJgIznruuTvpNAU9B3FyWctiWlqU+8VBwEZU/ZJ0PX7n1objmPpsccxB1aC4FJU2EiN1objNPSnPof4+s7C1cZuFrC1vZ0hKCrQoQnpsZSa3i2G8/HMWZ6qtXI94bZUn6igDpwxxnh1S16Jeum1oHdISE5vKSDQJ11RaNkZ+xfec+CWo/NB/rVJnsR53CxTOrFyEfAnMn6Kj4GlcXwUoxDGDHhRZuOD/wA1CI+pV8qBzid1HC9uge04/lHvC1qj+zT3gQ8i/wAWtxsEEj+iSPyWKC3Nup/C8GtkKyqeuXIO8QopCvOM008wHCnLLGnrZ14vLXaufaEQVygKEgqJ0ykb9KCA4ZfLZZcSfYuGcv8AUcBB+BSR8asfiiwfbssKxFgFXq7DebScoyghRH4dwT0moz/IZcwBm6SJLNwtKv5iyB9F5fmamrvE79gzhKl/+Actmw9CArxZNRPuKTHWDQTH0aXlldJdu7ZvlvuEC5SSSQrcbmMpkkEedTeqh9CVsFXN9cMIUi0WQloHQaKJge5J6d46Vb1BSfHC3sLxZd4Wy5bXScq/OUhKkA/dUMoInQyfgw9JrdonCrQ2QysLeK0iTuW1yDmMgyII8qMcacYFm7vbPEU5rVbc24CBqSAUnN75E9IqDY1hzrWA2xdChzLtS0A6eEtEAx5kE/Ggklw7m4gsgrZLKInyZcV+etPsRw+zbscVdtLsXBeSFLSFJIRKyRGUTBkjXtQ7jNlVliNjfrSrkFpAUoCYIQpKh78igR8aEYAlJtcaU02W2lMoU2k9Gy4vLvuIoI0LpSGfV1DQuNvp/wDTIn4pUP6tetW1SJrzPxZg2Wzwy6A0cYQ0r+cmSn4lJP8AVr0w0iABQdV5p4rPMN/dDdN/lnyAX/eB9K9JPLypJ6AE/IV5oawF17CX8Q56g3ziVMwYUSpIzk5oBBXGx2oJP6T8UCL/AA5+CoBpK4TuYXMDz1pjwyVXJxe+CMjS2nEgT95QzZfgmCT+9XGIvcx/AFE+0y2D5kOJBpxwhLAxuyOmRDikj+bmSf7OT60ELtrlTLbjIn/WmWv+qlX5pI+NHsKGXCsVT0S60Pk6kUpYYHzHsEIEh1sA/wDkurX/AMp+law9E4XjB7Pt/wDXTQFsUwh5zBLC4ZBUq3lZA1OXMfEB1ggEjtNSr0b4raXynLlLYRe5cr2p1SQBmTrGUwPdUebx+5scLwx5v/w5JS/4QqBn0gnaRInvFd+jNpL+L3VzaoUm1yEbQMysugHfMFKjpNB3hH/3PdD9xX/Ta/WkcfMcSM/zB/0HKc4G3/3oux2bV/02aSx5j/vM0O6B/wBBygE+jzDk3acQQskc3KFKESJUtUidKYcf4cm09SaQVLDeaM0SYUkxoIpNvEFYcrELVaVhxzRqPeqFAzMZVAiO1JcWoWy1h3PzZwkqXmMn2kqgydwKB1jeKm4ZS4W1NnmEZVTOg32HespHHeIWrofZBYykTmAG4PmaygvHGeLWGr1nD3ULK30gpOVJRBKtFSZ+6enamWE8aWLrty02gg2iFlcoSBlSqFBEdJ6VFPTGeTiOF3XQKKSfctJ/JSqqrBsVW0q5cXobm1f+JcJ2/pA/KgvK947wxq2ZuVM6Pzymw0jOoJMExsBPUmnjfH2Hm0XfpBKUrDbkIHMSpUABQnUHTWSKqrh9icXwllYlKLZrwnUSW3HDv+8ZoNiquWcXZTojmpIT0GW5gR20UR8qC6OG+PsLvHPV2khClahC2gkKIEwNwVR0OtFuEeJ7XEkOuMIMJIQvOgAmRIHWRFUnZ3Ld5eYS3aJPNZabS+oIjVBlROmoSmfF+8BUz/8ApzVNtdf/ALUf9MUBlXpTwxDvKUlaOWtSZ5QhJBgkRJiR0FT5pLawHEhKpEpUADII0g9orz3hNmhy3x4rSCWznQSNUkOuGQem1Wv6Hrgrwm3n7udA9yVkD6UD/i/ia2w5tsvNqKHV5QEJSRMTqCR0H0pO64rtPXkYatBLigCPCCj2SoA69h2qP+ny1zYYF9Wnkq+aVI/91Vk5jROMIvT7CX20z7mkgj8z8aC5muPrRNrcPpStLVs7yVAIA8cgeAA6jUVlj6RbR2zevEhzlsKCVjKM0nLECdfaH1qpcx/kBhJ9q8xCVfUD6oFJWiuVZ41bdEOoIHlzikfQCgtPCPSPht68hiCFqMI5zYgq7A6gH3xU5WykiCkGO4mvNTF2i7/kq2t0E3DSgFqCIj7QKGv3soBVmr0xQR/jLiG2sbfmXIzJJypbCQStW8AHTQdTAofw3xvY3bDzwlpLA+1Q4lIKUASCYJBTvEHcEVD/AEvLz4rhrKtUZkqI/nPAH6Jof6SuFV2iL67DqS3dLQnlhJBT9olWpmDqnt1oJfw36SrG8eFuELQTPL5qE5VQDoIJymB1A7b0UwP0hWl1cqtW+YHE5vaTAOQwqDNVDxOkMsYK6gQoNJUSBBJzIVr8SfnQfDMSNriCriYAfuEH+qofmoH4UF0NelSxXzoDpDSCpXgEEBQTprrqofCucF9JmH3Dzdq2hYLhgBTaQnQE667aVRuDIKG7kHrZBXzcaI+kVanotxi2uLL1BA/1tLDkqKBAkkAhfX2hQG7b0nYcu6SwEqjNkQ8UJyZp0jXMBPWAKnfq6JJypk76DX396ojg1m2ebGE36VsOtvlSFoyglcEFCiUmPLSCMvxvtKYFBFuLeMbXDlNJeQqVhRRkSkxG+5Eb0NwT0jWFy4WkIWjwKcUVoSE5UaknU0c4+aScOuyQCQwuCRt4TtVV2y8nDDqwBnU4UFUawp9IIn+bQTPBfShh9y8LUIcQFnKhS0JCF+UAkpn94DWp3bMIQmEJSlPZIAH0rz1xIwlvC8KdQAFyslQ3JzA/mK9DsKlKT3APzFBHOLOKLbDsi30qlwkJKEAnwgTJ+VBrT0g2L6HnkBcW6UqcJQJhZyiNddaA+n1QHqROwWsn4ZJ+lL8SYza3eD3jtqmEiEE5MpkLQfiINATvuLrP1dm6IKkOLyIOQFQVJ0PbY0G4m4ytGHlNOhWZMT4ARqJ3mqsYxI+rptldLhDqfcpJB/8AafjUqv2g5jbiFAKSWzodv2YoM4ru2Xmm3GSClR3AjodCNwfKt1C8NdIaWjoHAfoR/dWUFy//AFC2maxYcA9i4APuWhY/5gn51WHG+ClqxwtyNXLZU+ZKs6fjCz8q9M4jhzT6OW+2h1EzlWkKEjbQ6U1v8EtHENpeYZUhr9mlSAQiBplEeHQdO1BUfFTKbDHcPfeORjlIBX0BQhaFT7syT7jUOvkc5vF7tGrSnkJQrvnuAr/lAP8ASFejsXwy1u0Bu4bbdTMgLAMHuOoPurlvhu0Fv6sLZrkTPKyApmZkg7mepoKS4ZAtMUwhwAJRc2bQVHUqQpB+OYINOPQpxZZ2DFwm7e5SlrSUjIsyAiCfCkxr3q3rvCLKGCu3ZUGyEMHlg8sz4QjQ5RI8oikxwPhv/wCDa/8Aoo/SgotnGmmE4004o57g8toAHX7VzMSYgQFA61dHosw5bGGW6XAUqUCspO4zqKgD5wRRIcLWKFF0WduFglRWGUZp3JnLM0Vtn0rQlafZUARII0PkdRQRj0q2nMwm7H4W8/8AUUFfkDVHOYKRgSbiNfXiZ/d5eT/nFemblhLiVIWkKQoEKSoSCDuCDuKF2uE2blvyU27Xq+Y/ZFoBGYKMnIUx7Wsx50FL4vYOKs8BtWiEuuS6gkaJUYUCdDtm7UCv7Z63exRi4UFvKZSpa07KPNaXI0HRXavR/wDI1vmaVyGszIhpWRMtiIhBjwiO1M3MFsrhx1S7ZlxycjqltAkwEmCSnxCMvcaCgo/BkeqXWCXWyXWwhUd+Ytsz/RcT8q9FULe4btFIbQq2YUhr9mktpIROvgEeHXtT1F0kuKbE5kgKOhiFTGu3Q0FTemtos3mH3hB5aFhKiBtlcC4+Kc3yoBxRi7+KfykphxblmwhtbacukhSMxEgKmA4qPKr2v7Bp9BbebQ4hW6VpBB+Bpph1jbWuW3YaQ0FgqyoRAMRJUQImI33oPP8Ad3qL5GD2jJzuIAQ4IIymUzqRB8KSqR0pjjeHlVpdugat4o4n4LQY/tAV6Mw3hmzt3FOMWzLbit1IQAdd4gaDyFJXODWSE8tdu1ledBKeWCFubhShETp7RoKHx6xDN3ftDZuxQn5Jt6nHo44qtWsPaYbUj17IsIQW1+JfiUlJUExBEfeqx7jhy0cWtxdsypbgyrUptJKxpooxqNBoewpp/o5h9sQ8m0t21IIhaGU5gSYBGVM7mgqDijHWMQt7d4hKcR5mVSG0rTmTrk1MyQrLGszNX1bA5U5vayiffGv1ocxw3aIe56bZlL0zzAhOaTuZjc96JOuBKSo7ASaAPxuJw+7H/AX/AMpqtcMw8v8ADLzaJUoKKxA35biVEDzgEVb60IdbhSQtC06pUNCCNiD5dDXFhh7TCOWy2htAJOVCQlMnfQCNaDzze3rd5Y4VZsnM8lakqTB0zKAGsQRBJ06A16NbRAAHQR8qC4NgVklfrNvbNIWuftEthKt9egIk796OUFSenyB6ko7Ba5+SKc8V47ZXOG3iLNaFFKEKUEIUiJcSATKQDtFT3EcOtbtRbfZbeLR2cQFBJUOkiNQOlN0cJWSELQi1YSlwAOJS2kBQBkBUDUA60FA8UYLy04e8B4XWGgf56AkH4lJHyojjt8i3xlxxwlKQjoCdS2IGnc1cl7g1qtLdutltQbAU2go0QBoCnSBG1BcZ4btFrU69btLVElSkAmAPd2FBReGWyhblwggLcgecAz9TWVP+OG0cprlgBBgpgQIgxp0rdBPuOOI7i3cCWB/sgsymd1FO+2mhjsDQJ/jS9Sk+yViCUZRoROZI+QP9IVMOLbh9OTkKKVFLmwkEgApnQ6TPbrQrHMTvG7taU5gz4AlWSQJT4iTl0AMa69aBo5xZcAJKVpXmUUkhKdPZPfT7yZVoSARpUj4XxN15TnNjw6AADopQBkd0gHtUQXxHd5hMhswCeWmQDmOY+GJgajuRRvCcWuPXENEktmQrwpGXRREwB2A+NAM4x46csbmzt0ckId8Ty3QrwILmWQQsAaBWpnYVnC3pFL9xeqeWw3ZW/sugKBOZZCCSVkKkJOyR0rnFOFQvE2b564YS0hspQ04YKiAsA66EZlz8KBYb6LCuwet03jDji30OFSNUkISRkXBnUqJnvFBN8b46YTZXL9q6244wgHKQrRSiAnMk5VQSR299ZwhxwxcMt855kXPJ5rqEyAhO59omIBE+I1GsU9GNw+m8Wp9pL10tGgCihDbZkJE6kyEjoIFbvPR9nublJumUl21Syy2PbQEhGpSSJSch2/FQTSx4zsXs3LuEHKguHRQ8A3UJAzJ8xO1ZZcaWLrjbbdy2pbk5EiZMTPTyO/aoMPR060wvmPWrR9V9XS5Lm6j4lKUsjKCCrwJESa3g3Bak3No41eWq1WtsUIQFTLpDhzkD7uZye8JFBObPjKyddDKLhJcMwiFA6Ak7gRoJ1rqw4usnnA21ctqWZgAnxZfaykiFR5VD+HPR1ctG6VcPNOOXLa0F8Zy4kqEeGdAJ38gBSOG+jS5Sq2K3mQLRlxLQRn8TjmbxrkeESoaCfZFAzHpQulWxdQ2xmXeersgpXBRkCpV9pJVKkDSBrtVhHiuyD3JNw3zc2QiT7f4SYjN5TNQnCvRg80MPQp1ootXVuugBXjUpYKcunQJSNe1JYZ6K3m3AFuMuN+s84rJczKSNk5JCAqdc8k6mgnY4uss60est52yoLTJkFAJV01gJJMdq5seMrF5aG27ltS3JKEgmTEzuNNjv2qJYd6OHUWl6ha2FXVytRS7BhCVwFAEjMJBXt+IU1b9HzjDts8u4t0Jt7QspzzBdKXZUQYBTmdOkzAFBPcL4ptLhfLZfQ4uCQBOoTvlJEKidYmi65gxv0nvVd8A8FO21xz+c1yOWUpaaWpaSoxmWCoeEGJge6asQCgrNvi7E1YgcPSLEuJSVKXleyjwhX+8nqB8al9xxdaNK5b1whLgISuArKFkeyVRAPkTNCOHuD3WcTur51xCg9IQlOaUyREyI9lIFRy/9GN48o867bWFP8wlXMnJ+ECcoMT07axpQSFPGpGJ3Nu4plFrbtBSlqkKzHLpOaI8WwTOlG77i2zZy819KCpOcAhU5PxEZZSnzIFQTGfRS6+q7cLrXNeeC2j44QiTII6mMon92nWPcDuP3jzqH2FKcZSgoWtYLZCQCYQZWiPuqgeKgsi3fStKVoUFJUAUqGoII0INAGeMGV3jtqnZltS3nScqUFJAy6jXecw0ovg2Hi3t2mUxDTaUaCB4REx0qv3ODVPPYllvGD64mBl1WjKsKCVAHVMDKaCa4VxRaXC8jD6FrjMEiZI7pkDMPMU44hxL1a1ef0+ybUrXuBoPnUR4W4FeZu2bl9xs+r2yWG0N5jMAgrUVAb5lGB1NH+OMFcvLJy3ZWlCnCnxKmICwojTXWI+NBXh9LT/qrKwi3VcOOqSWxnhKAAEkjPIJVPXarFc4qtEucldw0HtEqROyz07Az0JqF/wDZi7nw+XGeXapTzAAcziwvMojw69InsaaJ9Gb4dWFKaW2u45xWVOTlmcvLBCc+vtkmNfdQTm74ntEuclVw0HJy5SoSFHoegPkah54xm9umnOWhi3AlwkjxGBr03kfCh59HT4ccCi0tpx/mlRW5OWScvLBCSvXRROlMbjgV/Lc5+StTz4WoSoSgFRAColKgVbwRvQJ8Z4o1cJSWlpWAqDB2MHesoHiGDO2rIS8sLUpc6ScoykAZjqaygvjiJxxu3HLLhUFJBKACoj5RvFQt/EcSk5C9BBCfBOpaTlMqQNC4VDXbLrVg4uFclzJIXlOXLvPlUOaxO8GTMHspbXKsh9vOvKDpMxljToKBWwu71aHlKUtJlBbBRslTsdtw3HuM1wjE7nIiVuhWpVCJOyNPY01KgP8AClba4ulLWCp6Mq40VpChlIlIgxEAT1piq+vc2inggpTJykxKJUZyT7QKYjTfqKCIelEKuMWsrdtKFqQ3mSlYlJJUtZCu4KWxI/Wg/CGPm0tLvEmUo57z6WEtBMNozDm5oCpIiUgTpHnVzss2OdD7iWBcARncyBwSCIk6jQkR5mk28Lw3lqYat7ZTThBWhAagqG0iR4uxoIHiXpIv7di65qGuY2ttDSigAysKUsLQlxWoSkxqN/hTjgguXGPXLrxQtdvbpbKkCElRCRoJMa5+vQ1MrfCMODZtzbW6W1LkoPKIUsSBPiJKtFDXsaKYZhtqwFu2zLSM+qy0lIzRO8bwZoIP6fb3LYtND/avCf5qEqV/zZaRuHl4RhhuFWVo3cNhDTSkDMVZgAVOKypVO8pnXvUqxtds/BuGrZ1KHChPOSuUr0nQtmOkq286WcxFq7SplSGHkqSSpCisghJ1kFrfy32NBB7n0jXjBvW3OQ4q3ZbWFpbUkJccLfgUOYcw8fQj2aeXXHGIoasm1NW6Lm8WnKrxKSGyEyookEKlR8ObYb0Zt8PsOSpCbS15Tik5kkq8R0yky1JAnfYEHsaI4rZ274bQ+1arCP2cunwwPukNyNIoIliPHV82LdgerOvvPLQl1kFaS2ggSEZx9pJMpz6R503d9Id+LVK+UzzA8sOKSM0MoCSXQ0HZ+8QfEQCnzqXXmD2nJShdta8pjVIStX2eYxIytZhJpBjCrB9lCU21qWkAhHiUkALgkD7IEhUie53oC3BWMKu7Nt9ZQoqmShKkgwoj2VElJ01En3mqz4rU3c8QhF1BtrZolSF+yQlpS9AdCSpQ9+WOlWfhNyhLLYYTboaygoCXCkBJ205Yj/Oh3EHD7F04lT1jbvuZfaKyDlB08XL1EnaggHDmOJs2mWsMUV+vXSgk3DZCWgnKFZEJUJGvceyacL9KF4bdORLBeN76uleRWRacvtBOeUnMU/eOhqc3OBpW220rD7coa/ZpDsZP5sNyPhXDXDjaUtJGHW4SyrO2A77KiQSofZ7yBr5UEDx70gXqra/GZpPKfSwhbaVSoKKwoCVGDCZmjGH4/iDdyzh1vyHeVaIU4pzMDMblWczCSnTcmdRUjVw61kW0rDrbI6vOtJdkKXr4tW9Vb6++ndlhYZc5rdkyhwpCCsOwcogBM5NhA+VBCFeku6P2yEs8k3nqzbRQvOsZZKs+fRWqdMu5ol6PBzsUxS5OoCw0g+QJB+iU0dRw60l3mjD7cOZisKDg0V1UBkgK84p1htt6tnDNow1nVmXldjMo9T9nqaAX6X8QU1hrmVRSVrQiR2KpUNO4BHxqucGcs0XOHI5TiLhlsOqcaDUO/Y80hZCs8JSCmI6GrfxO3VcNlp+1ZdbVuhbsgwZB/Z9O9DsP4cZYUlbOH2qFIzQpLmoziFSeX1GmvSgifDnpFvnnGHHGmhbvLWCAkgpSgTmSsueMgzIyDak7T0jYgcOdvltW4bBytmFSVlaEgFOfYAqkzqR0qW23C7TagpvDbZMhQkO+yFDxBI5cDNsYil14Ag24tjh9vyAcwa5vhmZmOX3NBDD6Rr9JeSpFtLVml5WjghagkwfFrOYDL360pdekV8sMEclL6rcvOp5Ti4GuWBnSEAiDJUYnapWvAWCtXOsWgLjKhxQczFWWCkKGUSBlHyFOr3g2xXGa1aOVsNp8OyE6BPuAoII3x/cuJsQG2Q5cZyuc0BKVRmEHSQCdZoMvj+5Nql8ttSbgt7KjLkCpHi36TVjnhu1SpCk2oBbQUIIjwpOaQPFscyvnUcxvgpl1tDDcsMIXnLaEjU7bkmNJ+dBDuLb83A5kDk58rRjVcAyvf2SdB7p61lP/AEgWqW22kIASlJCUgdAAYFboLmv75TZADSlyOikjXt4iNY1po5erVuw9G8BaB9UufQ/pWcRhMIzZdz7TRcERqNNRrGv+YFAoSpBSGEqy7+rqjPmUNNMw36+Z1oDXNCcpSlagQD+1JgkgRBVB3704VdnKFBtRP4ZTO0zvHlvQNstjKU8oAgZgGHACQZBGk9omlVFISojlk5if2azp2I7yRtpvQBcRwJsul155CAqTlUYMFBH5j5A0l/JiUPJdNyyDmDmUrOoKkn2iOw3jrTviPCW3y0VXAbUUBKElJMkKVr3+8RHaexppf4M06QoXSE5EBtQKFDUpiYJ38Jj40Cl7YAOhz1hgE6pSpUyjmOLSQcpgnMsabRIPSpHhD6PVuWlxC1NohWRWYeWsD5VGXcPZKWlIumsjKUJEpJkgLyyR0hQIHdINFsBYS2l5sOoXDcBKUqBATKdQSdZBHloNkigb4m8wy8WTbFYQnPJWspA1UomQROqj1kpT1y0thV+wgcxLKWzzeRJc3HtKUSR+GFHqYAJ0oniVxcpdUW287SEJ8IgFa1KIIkpOgTBJ/gJP3l1MhgjwghMgyQtUgqjwkpCRt9/rFALVe4WY8OiUZRCHNEAkaBO251rnLh5DpSzmDTSVg+MZgDIAnqCE7/iFERi91m1siUkfi1ToZHs66j6+6UGLq9zStgFvJmIATM5UHJG5ObMJj4aagla31i22pot5EqJQtOVagQkkABWUhSTpAB+9PWt3KLPIw42wlaFZkpJKkBKUZ3CcpTJ1CjMT86c3d5eKDZatwmTCkqIMCW/EdBESrQdEz5V0vFLnwBNoqAtIUokeyTClBMaDefpMzQCWF4Vn5aUaFI1CXN1ZkhIGWfZUr3TUosHULLa2tWyz4DBHhlMb6xFBU3lwEfaWnNziQkADKmSEpV4PayxI6edEcIuXnSpRa5QScqELBBy5UmdB+KRp2oDlZTFVysEglqRv4iP7qwXKz1aj+cf0oI3xq/lWh5IWTZlDvhCiPEcrkkaSGcxg/i86f8Z2YubdLKSJcVKD+8hCnEEf0kinvqiYc8LUO/tPErxaZdf6IiuWmEHlZQyQ1o3Cz4dMpj4SKCO4Peh+7tLs6c5lbQB6FKULI8jm5gP82nnqJXeXoS0yoHk5uYmZBRr07T8aMJwxP2cNNfZKKm4J8KlTmI03Mn5muX8FQtS1qabzLjOc6xmgQJjeBQDuI8LLrluq3UEvNNrWwqdCQWxlV3QpJKT/ADppKxcRdWt8pCMjjmZLiSAFJcDCAUK7kHrtrPWjqLGFIUENgtpyogq8KTGgG0aD5CsNho4MjUO/tBB8cpCfF38IA9woHVm1lbQn8KQPkIpemjSXAAAGwAIAE6AbRXX2v/D/ALVAy4jQotEJkqM5Y3nKYjzmoc7hF34VfbTICgFHXxKJUfHqMkDTeY90wxll1TSgCkH7uWZzHQe7U1GGcHuklBIVMHOc4Mkhf734iKDVla3HLfSQtK1MpCZVMLykaSo65vvaTQG5s7rmSUORm08UjLmnUZtTFFbnC3ytKi0rKEKSqCjqV5IHM6Zp8pND8bwt4pAQgg+OYWITKlFMeIa6jv07ahH+LGVC3YDkhYACp11gzrrpWVvjBtaLdhK9VpCQozOoSZ1661uguPGmVKAyoUuJ0SvKf8f47msbwtKQZW5BBEFZgSIMDYfDrWsZdeQMyHG0IA1zIUo5idPZVtHl8RQ13EnQnxuNnxJB+wcO6QoiJ0JCk66gaj3AQRhSAAA89pt9qacKw1OcrzuAmJAWY08qArxZSQnxIzFJVItnYgyE7bGUnSZ2p9hGKqUvK4vNI0hlxGs91afCgZ4tbJlhSnijWMuRSs8KOmh03/KmT1g0sFSbgQshwEtq0DYXM6iPvaH8NGr/AAj1hDRzZS2SRImdeuo7U2Tw3lbSgOEkAgqydFFeaPFpovTfagCNcPMBpTabjRTmn2aiAUeGNDsM4A6aiKeYYu2S44U3CXHHZGgUPazrgaxBKtz2GpMUSssCUlKU8wkoUVJKkGACttUe1+5/anpTJrg/kq5jbuXLEjJulKEpCfa/dPzoGjWNFbaVhDcqWE7KO5AkDOO9J4hj6m8oDbRloqJAVGYOKTA8esAfGl8cvEtvOpS1bkIy6FpJMKU2NSSNPEdu1DMP4kU4ppCrdjxKQkw37IUpcxO2uU/0poHb3Ei0qbSW2gFpkqOaEnmKGwM+ykmpncBLQzBJ03CZJOnQdagL+NlJKSzagZM5KmgBIRngwoiSr8/KpnYXZdQrOUkpWpMpGgATInxHWDrB/KgXOKo18Lu8fs1/pSC8QQInngGIOVesiYgCQfI9jQtAhEyk9PC+4BmABA10Bjv5VtKhqpK21I03fXusfe3B1mKAwMUSEjwOn2d0KmFCe2sdQNRTq0uA5KgFDp4klJ77EAxr+dR1AAJKClQSNIfc0SrwgRB0kjX9KL4CtJQopIMmTDil9B1UARpGn60Da8BzuxvH9w/wpldPqQVZRMAke/8Ayoi4mHFk9x9QKi/ENuCtIKVLEbZle0e2Ug5oAjWKBO7xJSghKQl15eiEpJSmDIzLJIgb9f0LXCrdyyUWHghJVK0LQTlKsqRl3GsJG+vvmiLdklu3ShSFFbqVLU4W1qPNSqEgqTtEbeR2p3dsBxh9t1KllEqSshfhKQB4VLKirWdjsTpQFsMvcwTIg7SkaE/P+Jo2gd9agPD0pcI1gSlRk6nWIB9k76DsanVuTFAtWqSurhLaSpZhI3NdoVIBHWg6rKyt0DDGUKUytKYzKEDWNSYnyqGsYFchThKfbScpzpO6kmPa8iamONslbC0DdQAHvJEVGXsGezn7EkAEDVsDdMH2swGmw6H30ANvhy5BGZBUIT99By6EFOqvxGfh5ChT3Dt0BBE6pJVnTrCifxbkEa9x5CpVi+CvKW+UBICwIOZIk8yYidNPzoG9g1zylICIlUg50wBKiBoqeoHwoA3E7WVhoKGVQMETMe1GxI27VlM8Ww5xloJd3zjWZmEnX+O1ZQX7Qu6wmSSHHxJOiXSAJjadtvqaF4tjtnKV81Sj7P2S1CBvJAIkSI+NNXMassmq3SDMjmKkQREeKPdr0NAaRhHTO/r15xMUu/g6VAAuPCBGjigTHfv/AJUBGMWQTPNdJ7KcXO8aeKJ66dKURxLZnN4nBEK9rcz0hXnQOlJUkgBTmqZhLiRGpGiSJjTU+flSjRckiXSNYPMbIO8HbTp86FXGN2ilN5nWTprnaKydTpm6R2pBrHbMKCg9bggbhgyCdiCPP30BgpcOsvAn7vNTBlJTKYHTeBGpBpNDzu/22WSNVNqBGWNcuoHunUedMU3zMJIuLMxqCWo1kGdFaa6/KsXfW4Eh2zBA1KUEHzjtoAKA7xEvlsqcQlGeUiVJB3UB/hUcGMu+rodHLzKeyiEJ2yzprv1nyoo3xnbKIScwnuBHzmkE8YWx0zERsMgiY6H6UDDGMacbdWgIaI1IzNj7qikHQ9Ejr+lP+FMRW+VJUEIETlQkJKSSoHNrMwAZjrSg4vteqs0iZyd5ke/9a6PFNoqSlYSRrJTEgj3HXXagJNYSUpgPL76hOp7nw6mnDAhIBQSYEnKBMfGo8riW1iOcjYdtun+z+laXxJa6gPI193Sf+HQStKB2j4ViUgHQRpUbTjltmn1hiesLGszP3KdWnEFqJ/1hs+4j+4CgfPs+I+etMXcLzwvqNvkJ6++u1Y9aTPrCPnSiOIbUCOe386BriScjGRXsCCSACQZJ2KSCPhXFooLb5SWzkUFeKEjprokAA+XnS7uO2qt32+29at8ZtERD7cazr1PWg5s8NIVKisyZ1JjUdiT1miOL3/IaU5AJSJgmNBv00pA8SWv+/b+dRrHeIbdTySh1KkhJDgUtSUmQQI0hRInaI03oCjjjd0j7VSxrKUhOWPelQObzzaeQrMGvgh0ozpW0pQSlSdgvYpKf9nttsdx1mA8T46xlSlh8BPiCvH440AiNiTrBjTNND8D4myrSHHitSVQrmZiFJ6ZlhJjUyJkyNz0C9K3UbwrjC3cBKnEIIMQZHTzE/Sn3+kdr/v2/nQPMSWUtqIMERBImNR0Gp91AP5VdiS6jTeWHBuY0+NPrviC1UmPWEakbKg+0NqZG9tNf9dXr/wAY9J27b/QUCH8pqBzLcQpAEkBhc6jT6kdOhofcYkpIUFOJC9ADyVgdCfmCOuhmn7t9anN/rbmun7bbUHSDI2j4nvQ+5u7YyPXFiTP7XX3DsPdQQ3iy+UsaqSqFDZC09Ffi36bdvOsrjix5lKU5LhTuo9tZVEA1lAndrAAlSk6/dHkd9Dp/hTYPJ35rnyP/AMaWvVxlOZQ13SJ6dfL/AApJToKtFuAmB7Jj36iBQbzp3zOa69eo92lbUpIGUrcmRrrPzArk3AJkKcHWMh/Suw5pGdems5T+nnQcpuSnwwnylQBj4+dLKeGhkDTWFbR7t6bOzIjNGX8II3PetamNF7HZtMGfKgcNvanbrHjmf0rg3ciIT/XH5UhkMAwqdv2QrSU+RmdfswOn09/nQbfjOQSnc75x1200rS1AdUbdc+6d6cOJGYnOseQUmPhNYodczg9ykxPagQBQMxJBA7Fcx59zW7dXmkmPulW0+dPQ+P4j9a5dcB6fOgRH93n+tYlf8a6fWtfD+P6tYHMux0n8/wCjQbJ/jX9aXtTv/fSXPM7/AOPn7NK2yiZn+PoKBesrRrh95KBKiAKBSspo9fpGgBUT0E/3CurK6zjUieoHT6mgVfSSIBA8yJ+lBMYYS22VvuqWOiBoFHoBuQBvvRx50JSVHYb1XeN3i3nCQSRMCJgAfkJO9BmJXbYP2EQZPXQnSI9wn40/4Jv4eUgn9oOvdOunwmgjjASneT1+NJ2TpQ4lad0mR/HntQWvFZSds8FoSsbKAI+ImlKDh4SI7kfmKHgjv/8A1I/jp86IubfEfmKHASFApV5EpTpr070GnUjedh/vD12+tN7lSYnMJ2jmHbbvXbilAT49emRPw/jyptcLnYKERIyp+cUAfEVGPLTZZV3+VZXWIbazv1SB0PasoJNdvxABcT2KEEjbrpWgvMsw46mdhlMDTzEedPl6xuOsgxSSUnuv+sKDr1dUQXFSDM6dttoIrYZUARnUZ6mNPdpWE+8f0hWD4/1hQNLjRQ9iY6lU9e3TWm6Mo/3YPTVf6U6duBm3II89DHwpLnCPaUfiJHwjSgSQRIB5fwUudumnaurcgrHsZjropU/IiPhSzYzE5VKOg2UmO07V2EKTqSvtunr7taBJtzunbz6R7qT5qhHgJGx8Sd+8RvTkj3/2uvTeulOEDb+z/E0CQJ00B17j/wCO1aM9Pz/RIpwlZ7D+r0+dYk9wI90UCGVUaAa9ST0+NJnNHTfuflv76dEzqNCO0f3itKcV+I9+m39WgYjOTrACf3lbdjrqaJWZOu31rht4jqSPPTT4JpwyuZnQ7b0HLqiD0/j86C8YKUGUxuVj6g0Yu+lbShKwMwmDImgjeCnMmSrKNx0SFdZAAHYxPWidjcHQAdSSSem2gIBjboBQtZ9WcWCgqClZkxGnefKIFO7T7X7xbRMEJEKJ81GdPdQc8Y3SsqGUe04dfcP4+lBL4lCUtz7IBPtDbTQHoYkCnt8/zL0mdGkabaGD0kTqdh2oDdFSpWQYOus96Bopalq8p0n++u3EFPWY23608srbKnORrskn84p7gthzXkqV7KDKj37CgmNkhSGkJVEhAGx3ApNSnVHQo/tefn9K2XpP8bD/AApW2018umtB0tLmUaomR0I6jzoa7mA1LUa6+Me+dfOjCzoPePzFMAFzqFRr1THXyoBfJUdAprWY9v8AWm7rJJGVTcwIkK/XyowEK00WOntJ+f8AlTZwL6hXzTQR69QveUb9M399ZT7FkQBqTtv7vzrKCUuiY22G6JrAIO23ZHw0pYonvt3rlbQ8/mf1oOJnp/YrZ6f/ABroNjXU/wBY/rWIbHn8z+tAmhyEq33O1Jx+8vaPaH6VtpEk+89B+ldBH8QP0oE1D95fzGv0rlX85R1G5EbjsKWLem/TsP0rh1sD5j8xQcIjTb4ZZrFpEjbT3beeu9dgbCT/AAK6Rvudu5oE9CJ01PlW4ERpt0jX5RWgvT3eZrpOtBmw8x/Hes+v8a/epTl1hb/j4UCAPSdJ139/4qc2s6z3/jqa4W3G391KsJiaDLnamjLkGP4+NPl7UOI1+MUCt+yhwAEAkH+NaZOkISSAd9f86dNiRJprjStMvSdfOgidq7mD6pkrIETrEzt7p1/WlFpOSMu6gSARJT7id67UAlXhAHh2GnWmLj5jeKBe5uTJkzpoI92kVI8PZLTIGknVXvIGnw0FRSwEvNz+Kpo/vQbaVHbQ9P8AI0QtiSNP4/g0MQPyp7h4hR1OoBjtO8eWlA8eMJ90fnTNREdJPmNTT24HhpooeZ37mgRVGs6x1EU1eI12+lOynff502dT1oBOIjTpuO3aspTEB+f61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1929-32 the Great Depression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648072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October 1929- Wall Street Crash</a:t>
            </a:r>
          </a:p>
          <a:p>
            <a:r>
              <a:rPr lang="en-GB" sz="3600" dirty="0" smtClean="0"/>
              <a:t>US banks recalled German loans</a:t>
            </a:r>
          </a:p>
          <a:p>
            <a:r>
              <a:rPr lang="en-GB" sz="3600" dirty="0" smtClean="0"/>
              <a:t>German industrial output fell</a:t>
            </a:r>
          </a:p>
          <a:p>
            <a:r>
              <a:rPr lang="en-GB" sz="3600" dirty="0" smtClean="0"/>
              <a:t>Unemployment rose</a:t>
            </a:r>
          </a:p>
          <a:p>
            <a:r>
              <a:rPr lang="en-GB" sz="3600" dirty="0" smtClean="0"/>
              <a:t>Middle classes lost savings, their companies </a:t>
            </a:r>
          </a:p>
          <a:p>
            <a:pPr marL="0" indent="0">
              <a:buNone/>
            </a:pPr>
            <a:r>
              <a:rPr lang="en-GB" sz="3600" dirty="0" smtClean="0"/>
              <a:t>     or their homes</a:t>
            </a:r>
          </a:p>
          <a:p>
            <a:r>
              <a:rPr lang="en-GB" sz="3600" dirty="0" err="1" smtClean="0"/>
              <a:t>Brüning</a:t>
            </a:r>
            <a:r>
              <a:rPr lang="en-GB" sz="3600" dirty="0" smtClean="0"/>
              <a:t> (The Hunger Chancellor):</a:t>
            </a:r>
          </a:p>
          <a:p>
            <a:pPr marL="0" indent="0">
              <a:buNone/>
            </a:pPr>
            <a:r>
              <a:rPr lang="en-GB" sz="3600" dirty="0" smtClean="0"/>
              <a:t>-raise taxes to pay for unemployment benefit</a:t>
            </a:r>
          </a:p>
          <a:p>
            <a:pPr marL="0" indent="0">
              <a:buNone/>
            </a:pPr>
            <a:r>
              <a:rPr lang="en-GB" sz="3600" dirty="0" smtClean="0"/>
              <a:t>-reduce unemployment benefit to make payments more affordable</a:t>
            </a:r>
          </a:p>
          <a:p>
            <a:pPr marL="0" indent="0" algn="ctr">
              <a:buNone/>
            </a:pPr>
            <a:endParaRPr lang="en-GB" sz="3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chemeClr val="accent1"/>
                </a:solidFill>
              </a:rPr>
              <a:t>UNPOPULAR- had to rule by Decree!</a:t>
            </a:r>
          </a:p>
          <a:p>
            <a:r>
              <a:rPr lang="en-GB" sz="3600" dirty="0" err="1" smtClean="0"/>
              <a:t>Brüning</a:t>
            </a:r>
            <a:r>
              <a:rPr lang="en-GB" sz="3600" dirty="0" smtClean="0"/>
              <a:t> lost control of the Reichstag and resigned in 1932.</a:t>
            </a:r>
            <a:endParaRPr lang="en-GB" sz="3600" b="1" dirty="0" smtClean="0">
              <a:solidFill>
                <a:schemeClr val="accent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2095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758582" cy="190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Nazi Support Grows 1929-32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Great Depression helped the Nazis- voters turned to extreme parties to solve their problems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July 1932- </a:t>
            </a:r>
            <a:r>
              <a:rPr lang="en-GB" sz="2800" dirty="0" smtClean="0"/>
              <a:t>Nazis won </a:t>
            </a:r>
            <a:r>
              <a:rPr lang="en-GB" sz="2800" b="1" dirty="0" smtClean="0">
                <a:solidFill>
                  <a:srgbClr val="FF0000"/>
                </a:solidFill>
              </a:rPr>
              <a:t>230 seats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2708920"/>
            <a:ext cx="360040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/>
              <a:t>Support grew because:</a:t>
            </a:r>
          </a:p>
          <a:p>
            <a:pPr algn="ctr"/>
            <a:r>
              <a:rPr lang="en-GB" sz="2800" dirty="0"/>
              <a:t>-Hitler</a:t>
            </a:r>
          </a:p>
          <a:p>
            <a:pPr algn="ctr"/>
            <a:r>
              <a:rPr lang="en-GB" sz="2800" dirty="0"/>
              <a:t>-Strength of the SA</a:t>
            </a:r>
          </a:p>
          <a:p>
            <a:pPr algn="ctr"/>
            <a:r>
              <a:rPr lang="en-GB" sz="2800" dirty="0"/>
              <a:t>-Propaganda</a:t>
            </a:r>
          </a:p>
          <a:p>
            <a:pPr algn="ctr"/>
            <a:r>
              <a:rPr lang="en-GB" sz="2800" dirty="0"/>
              <a:t>-Flexibility</a:t>
            </a:r>
          </a:p>
          <a:p>
            <a:pPr algn="ctr"/>
            <a:r>
              <a:rPr lang="en-GB" sz="2800" dirty="0"/>
              <a:t>-Industrialist funding</a:t>
            </a:r>
          </a:p>
          <a:p>
            <a:pPr algn="ctr"/>
            <a:r>
              <a:rPr lang="en-GB" sz="2800" dirty="0"/>
              <a:t>-Weakness of opposition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4048" y="2708920"/>
            <a:ext cx="360040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/>
              <a:t>Who supported the Nazis?</a:t>
            </a:r>
          </a:p>
          <a:p>
            <a:pPr algn="ctr"/>
            <a:r>
              <a:rPr lang="en-GB" sz="2000" dirty="0"/>
              <a:t>-Working Class support (‘Work and Bread’)</a:t>
            </a:r>
          </a:p>
          <a:p>
            <a:pPr algn="ctr"/>
            <a:r>
              <a:rPr lang="en-GB" sz="2000" dirty="0"/>
              <a:t>-Middle Class support (savings, land and business)</a:t>
            </a:r>
          </a:p>
          <a:p>
            <a:pPr algn="ctr"/>
            <a:r>
              <a:rPr lang="en-GB" sz="2000" dirty="0"/>
              <a:t>-Farmers (private land only confiscated if owned by Jews)</a:t>
            </a:r>
          </a:p>
          <a:p>
            <a:pPr algn="ctr"/>
            <a:r>
              <a:rPr lang="en-GB" sz="2000" dirty="0"/>
              <a:t>-Big business (protection against communists)</a:t>
            </a:r>
          </a:p>
          <a:p>
            <a:pPr algn="ctr"/>
            <a:r>
              <a:rPr lang="en-GB" sz="2000" dirty="0"/>
              <a:t>-Young people and women (best party for families)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26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The Nazis win power 1932-33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5229"/>
            <a:ext cx="6948264" cy="4525963"/>
          </a:xfrm>
        </p:spPr>
        <p:txBody>
          <a:bodyPr>
            <a:no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Presidential elections 1932- communist votes fell to 4 million and Hitler’s vote grew to 13 million- Hitler was now a major political figure</a:t>
            </a:r>
          </a:p>
          <a:p>
            <a:r>
              <a:rPr lang="en-GB" sz="2200" dirty="0" smtClean="0"/>
              <a:t>Von </a:t>
            </a:r>
            <a:r>
              <a:rPr lang="en-GB" sz="2200" dirty="0" err="1" smtClean="0"/>
              <a:t>Schleicher</a:t>
            </a:r>
            <a:r>
              <a:rPr lang="en-GB" sz="2200" dirty="0" smtClean="0"/>
              <a:t> controls government from behind the scenes (gets rid of </a:t>
            </a:r>
            <a:r>
              <a:rPr lang="en-GB" sz="2200" dirty="0" err="1" smtClean="0"/>
              <a:t>Brüning</a:t>
            </a:r>
            <a:r>
              <a:rPr lang="en-GB" sz="2200" dirty="0" smtClean="0"/>
              <a:t>)</a:t>
            </a:r>
          </a:p>
          <a:p>
            <a:r>
              <a:rPr lang="en-GB" sz="2200" dirty="0" smtClean="0"/>
              <a:t>Von Papen becomes chancellor May 1932 with a coalition that included the Nazis</a:t>
            </a:r>
          </a:p>
          <a:p>
            <a:r>
              <a:rPr lang="en-GB" sz="2200" dirty="0" smtClean="0"/>
              <a:t>Von Papen’s government was weak and the Nazis became largest party in the Reichstag so Hitler demands that he becomes chancellor- Hindenburg refuses.</a:t>
            </a:r>
          </a:p>
          <a:p>
            <a:r>
              <a:rPr lang="en-GB" sz="2200" dirty="0" smtClean="0"/>
              <a:t>Von Papen resigns and von </a:t>
            </a:r>
            <a:r>
              <a:rPr lang="en-GB" sz="2200" dirty="0" err="1" smtClean="0"/>
              <a:t>Schleicher</a:t>
            </a:r>
            <a:r>
              <a:rPr lang="en-GB" sz="2200" dirty="0" smtClean="0"/>
              <a:t> appointed as chancellor but quickly loses support in the Reichstag</a:t>
            </a:r>
          </a:p>
          <a:p>
            <a:r>
              <a:rPr lang="en-GB" sz="2200" dirty="0" smtClean="0"/>
              <a:t>Von Papen is convince that he can control Hitler is he is made Hitler’s vice chancellor</a:t>
            </a:r>
          </a:p>
          <a:p>
            <a:r>
              <a:rPr lang="en-GB" sz="2200" b="1" dirty="0" smtClean="0">
                <a:solidFill>
                  <a:srgbClr val="FF0000"/>
                </a:solidFill>
              </a:rPr>
              <a:t>30</a:t>
            </a:r>
            <a:r>
              <a:rPr lang="en-GB" sz="22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200" b="1" dirty="0" smtClean="0">
                <a:solidFill>
                  <a:srgbClr val="FF0000"/>
                </a:solidFill>
              </a:rPr>
              <a:t> Jan 1933 Hitler is legally and democratically appointed chancellor!</a:t>
            </a:r>
          </a:p>
          <a:p>
            <a:endParaRPr lang="en-GB" sz="2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2192459" cy="308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30</a:t>
            </a:r>
            <a:r>
              <a:rPr lang="en-GB" b="1" baseline="30000" dirty="0">
                <a:solidFill>
                  <a:srgbClr val="FF0000"/>
                </a:solidFill>
              </a:rPr>
              <a:t>th</a:t>
            </a:r>
            <a:r>
              <a:rPr lang="en-GB" b="1" dirty="0">
                <a:solidFill>
                  <a:srgbClr val="FF0000"/>
                </a:solidFill>
              </a:rPr>
              <a:t> Jan 1933 Hitler is legally and democratically appointed chancellor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educationforum.co.uk/hindh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762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topic 2 quiz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What does DAP stand for?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was the original leader of the DAP?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When did the DAP become the NSDAP?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were the SA?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Why did Hitler set up the SS?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was put in charge of propaganda? </a:t>
            </a:r>
            <a:endParaRPr lang="en-GB" b="1" dirty="0" smtClean="0"/>
          </a:p>
          <a:p>
            <a:pPr marL="514350" indent="-514350">
              <a:buAutoNum type="arabicPeriod"/>
            </a:pPr>
            <a:r>
              <a:rPr lang="en-GB" dirty="0" smtClean="0"/>
              <a:t>Why were he years 1924-1929 called the ‘lean years’?</a:t>
            </a:r>
            <a:endParaRPr lang="en-GB" b="1" dirty="0"/>
          </a:p>
          <a:p>
            <a:pPr marL="514350" indent="-514350">
              <a:buAutoNum type="arabicPeriod"/>
            </a:pPr>
            <a:r>
              <a:rPr lang="en-GB" dirty="0" smtClean="0"/>
              <a:t>What was the Wall Street Crash?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</a:t>
            </a:r>
            <a:r>
              <a:rPr lang="en-GB" dirty="0" err="1" smtClean="0"/>
              <a:t>Brüning</a:t>
            </a:r>
            <a:r>
              <a:rPr lang="en-GB" dirty="0" smtClean="0"/>
              <a:t> known as?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When did Hitler become chancellor? </a:t>
            </a:r>
            <a:endParaRPr lang="en-GB" b="1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8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topic 2 quiz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What does DAP stand for? </a:t>
            </a:r>
            <a:r>
              <a:rPr lang="en-GB" b="1" dirty="0" smtClean="0"/>
              <a:t>German Workers’ Party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was the original leader of the DAP? </a:t>
            </a:r>
            <a:r>
              <a:rPr lang="en-GB" b="1" dirty="0" smtClean="0"/>
              <a:t>Anton Drexler</a:t>
            </a:r>
          </a:p>
          <a:p>
            <a:pPr marL="514350" indent="-514350">
              <a:buAutoNum type="arabicPeriod"/>
            </a:pPr>
            <a:r>
              <a:rPr lang="en-GB" dirty="0" smtClean="0"/>
              <a:t>When did the DAP become the NSDAP? </a:t>
            </a:r>
            <a:r>
              <a:rPr lang="en-GB" b="1" dirty="0" smtClean="0"/>
              <a:t>Aug. 1920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were the SA? </a:t>
            </a:r>
            <a:r>
              <a:rPr lang="en-GB" b="1" dirty="0" smtClean="0"/>
              <a:t>Hitler’s private army</a:t>
            </a:r>
          </a:p>
          <a:p>
            <a:pPr marL="514350" indent="-514350">
              <a:buAutoNum type="arabicPeriod"/>
            </a:pPr>
            <a:r>
              <a:rPr lang="en-GB" dirty="0" smtClean="0"/>
              <a:t>Why did Hitler set up the SS? </a:t>
            </a:r>
            <a:r>
              <a:rPr lang="en-GB" b="1" dirty="0" smtClean="0"/>
              <a:t>The SA were difficult to control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was put in charge of propaganda? </a:t>
            </a:r>
            <a:r>
              <a:rPr lang="en-GB" b="1" dirty="0" smtClean="0"/>
              <a:t>Josef Goebbels</a:t>
            </a:r>
          </a:p>
          <a:p>
            <a:pPr marL="514350" indent="-514350">
              <a:buAutoNum type="arabicPeriod"/>
            </a:pPr>
            <a:r>
              <a:rPr lang="en-GB" dirty="0" smtClean="0"/>
              <a:t>Why were he years 1924-1929 called the ‘lean years’?</a:t>
            </a:r>
            <a:r>
              <a:rPr lang="en-GB" b="1" dirty="0" smtClean="0"/>
              <a:t> Voters started to support moderate parties again because of the economic recovery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the Wall Street Crash? </a:t>
            </a:r>
            <a:r>
              <a:rPr lang="en-GB" b="1" dirty="0" smtClean="0"/>
              <a:t>Oct 1929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</a:t>
            </a:r>
            <a:r>
              <a:rPr lang="en-GB" dirty="0" err="1" smtClean="0"/>
              <a:t>Brüning</a:t>
            </a:r>
            <a:r>
              <a:rPr lang="en-GB" dirty="0" smtClean="0"/>
              <a:t> known as? </a:t>
            </a:r>
            <a:r>
              <a:rPr lang="en-GB" b="1" dirty="0" smtClean="0"/>
              <a:t>The Hunger Chancellor</a:t>
            </a:r>
          </a:p>
          <a:p>
            <a:pPr marL="514350" indent="-514350">
              <a:buAutoNum type="arabicPeriod"/>
            </a:pPr>
            <a:r>
              <a:rPr lang="en-GB" dirty="0" smtClean="0"/>
              <a:t>When did Hitler become chancellor? </a:t>
            </a:r>
            <a:r>
              <a:rPr lang="en-GB" b="1" dirty="0" smtClean="0"/>
              <a:t>Jan 1933</a:t>
            </a:r>
            <a:endParaRPr lang="en-GB" dirty="0" smtClean="0"/>
          </a:p>
          <a:p>
            <a:pPr marL="514350" indent="-514350">
              <a:buAutoNum type="arabicPeriod"/>
            </a:pPr>
            <a:endParaRPr lang="en-GB" b="1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9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Key Topic 3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The Nazi Dictatorship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1933-39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50100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www.youtube.com/watch?v=9CFWH4Fhkak</a:t>
            </a: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3503307"/>
            <a:ext cx="169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4.30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24844" y="4437112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www.youtube.com/watch?v=hJ8ewZySQls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12158" y="4437112"/>
            <a:ext cx="175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0.30 </a:t>
            </a:r>
            <a:r>
              <a:rPr lang="en-GB" dirty="0" err="1" smtClean="0"/>
              <a:t>mins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8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7 structures brought under control by the Nazis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9810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940300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62877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579938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3859213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4474" y="1071637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79388" y="2349500"/>
            <a:ext cx="187325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Government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187450" y="4076700"/>
            <a:ext cx="12239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Religion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755650" y="6165850"/>
            <a:ext cx="12969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Culture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3851275" y="1341438"/>
            <a:ext cx="8651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Work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4714875" y="6153150"/>
            <a:ext cx="187325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Education and Youth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451725" y="5516563"/>
            <a:ext cx="1008063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Terror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6877050" y="2714625"/>
            <a:ext cx="187325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bg1"/>
                </a:solidFill>
              </a:rPr>
              <a:t>Propaganda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90" y="32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How did the Nazis control Germany?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95" y="1124744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Gestapo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Concentration camps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legal system</a:t>
            </a:r>
          </a:p>
        </p:txBody>
      </p:sp>
      <p:pic>
        <p:nvPicPr>
          <p:cNvPr id="15362" name="Picture 2" descr="http://carolynyeager.net/sites/default/files/Heinrich%20M%C3%BCller%20with%20Reinhard%20Heydrich%20and%20Gestapo%20offic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4" t="4636" r="4056" b="11958"/>
          <a:stretch/>
        </p:blipFill>
        <p:spPr bwMode="auto">
          <a:xfrm>
            <a:off x="323528" y="3933056"/>
            <a:ext cx="21595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91" y="4097279"/>
            <a:ext cx="2562997" cy="192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65376"/>
            <a:ext cx="3305944" cy="218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topic 3 quiz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What was the Reichstag fire?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was responsible for the Reichstag Fire?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did Hitler ban in May 1933? 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two if the structures brought under Nazi control. 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the Gestapo?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Which group ran the concentration camps?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was removed on the Night of the Long Knives?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powers did the Enabling Act give Hitler and the Nazis?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When did Hindenburg die? 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title did Hitler give himself? 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2011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November 1918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268760"/>
            <a:ext cx="8229600" cy="2044824"/>
          </a:xfrm>
        </p:spPr>
        <p:txBody>
          <a:bodyPr/>
          <a:lstStyle/>
          <a:p>
            <a:r>
              <a:rPr lang="en-GB" dirty="0" smtClean="0"/>
              <a:t>Germany loses WW1</a:t>
            </a:r>
          </a:p>
          <a:p>
            <a:r>
              <a:rPr lang="en-GB" dirty="0" smtClean="0"/>
              <a:t>Kaiser abdicates</a:t>
            </a:r>
          </a:p>
          <a:p>
            <a:r>
              <a:rPr lang="en-GB" dirty="0" smtClean="0"/>
              <a:t>Armistice signed (agreement to stop fighting)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AutoShape 2" descr="data:image/jpeg;base64,/9j/4AAQSkZJRgABAQAAAQABAAD/2wCEAAkGBxQTEhUUExQWFhUXGB8aGRgYGR8cGxwfHCAgHh0fHB0gHikhHB0nIB4fJDEhJSkrLi8uGyAzODMtNygtLisBCgoKBQUFDgUFDisZExkrKysrKysrKysrKysrKysrKysrKysrKysrKysrKysrKysrKysrKysrKysrKysrKysrK//AABEIAP4AxwMBIgACEQEDEQH/xAAcAAABBAMBAAAAAAAAAAAAAAAGAwQFBwABAgj/xABSEAACAgAEBAMFBAUHCQUGBwABAgMRAAQSIQUTMUEGIlEHFDJhcSNCgZEVM1KhsiQ0U3OSsdMIQ2JygqLB0uEWk6PC8CVjZIOz0RdEVMPi4/H/xAAUAQEAAAAAAAAAAAAAAAAAAAAA/8QAFBEBAAAAAAAAAAAAAAAAAAAAAP/aAAwDAQACEQMRAD8Auh8qr7yKCRqA70Cf/sBhwF7YRz2ZEUbyEEhFZiBVnSCaFkC9u5xHZDxHBLGJNaop1fG6D4TpsEMQy395SR264CYxmGCcYgLqiyISwJBDAjylQRYNXbrQ73jea4rGnLs6uY2ldPmsgX2+mAekY3iNXjsBdk5g1KdNb7nb4f2uouunfDls/H5acHUQBp83X6dB8+mAc4zGYzAZjMZjMBmNVjeGB41BTkyABJBE2oEU7EBV3G9lhRGxsYB8BjeGmQ4lHMnMja0JoEgrZHpqAsfMbYdXgN4zGYzAZjVY3jMBrTjkxDHeEM7m1iQu5IVepClv3KCcBtoL7n88Np8oezH88d5PikUotGJ82jdWU6tOuiCAR5SD+ONZjisSBiz1oZUbYkhmAKigLJOodPXAMJcm9HzH8ziLny7/ALTfmcELcUhvTrW9Iajts3Q7+uIvPZ+NU5h2Sr1dq9enTARWRLidAWbv3P7JxmHcC/bx/j/CcZgCnMwK6MjC1YFWHSwRR3G42xBZ3wZlZEZQrIWN6lc6vj17arFaiTVfeb1OCHGYCAzPhTKWZHUiiWJMjgAsdRPxUPMLroD0w6/RcDqiKdo7K6HIILWCbG979ev44kZ4VcaWAYbGiLGxsbfUYCUyT+6TssUqTe9SMhVGV9D5jXtpolWSiRe/ffATkXhDKqKCNWkL8bfCuwXr06flhfKeHcvE4kRSrKDvqPQmzdnpYH5YFsvFmxpDHMADMZvUSJiDGxYwmlbVprSFF2PzwcE/Zbhvg3BFt06EC7P0wCyOD0IP0OOsVhwzhmaiy6VHKrDJZSNmUMrq8TjVHpU3INDMS34WboT3Pza5MgCY5hJXk0lSbWOXVykevMrrSqSbKtvRBAAxxmBHOxTyy5nRJmItQy5gfS5VXBYtaHYp8IdTWxPQ7hu/vJkgZ1njBgmMyK0sgEnNi0BSpG+nmaT0AqxVYA2xBZnwnl5GZn1lmfXq1UQfL0IF9FC/MdboUOc7N8zMA+8iPRmuXSyEswZeULq0pd0K/HqYbaaM94WfMapObr5WiHQZAdfMKnnDfzFb0kX3L1sKAc5jw1lzF7tqpTJrYEgs1roI+VrW4F9T1JOHHF/C0GZ0GXUxjUqrbXuCCbK9d+vrRxA+Jsjqz0j+7vIGyJiBVD5pC9oofYKw6hrAXrYw+yWZzUcmTWbmSDlGDMFY2rnaEfm6gvwWrJqG1ydqNAUxJQAsmhVnqfmfnjvALwbOzxtlmlGbZeTmOYCkrEvzoxCCK66C9XQrc7AHE1wWGQZrMq7StGjBoteuqkUalsnTIFYGvTVW+xwBBjMDfjTL6xlfszJpzUZNIXpReomgaWut4gIxmoydPvEUTSZpoQI3kMcfLHLLRgf0mtkiO9FVofCAsPCWagEiMhsBlKmutEVt88AwfO6oFcPZzFM8TT8to2gkNkMNcQEgjuyQCQL3IxLrmMwk2Xjd5JE5ZgmkWIrc2lWE2wIVNmX9kM4F7YDvOeDIJHLs0lkqT8FHSgjF2m40j8yfXGx4OhEUkWp9EkyzGwh3XTQ3SivlF6rJ9cMY/eATTT6Bm+W96yeRVqyXvWqgXX7pY9rDPi+YzInYQtmTCPdtyr/ezMiz15dwItNknZaa97IOsx7PYXYu087MxDEtyzbBtdn7PfckfIUBVCmKezyFWvnzki61FDd1d+Tc9r9MWARhnmNjt1+mAilT7VPqf4TjMLgfbL+P9xxmAmJh5Td9D0sH8CN7+mIHM5ZrBj5oHcO+Yv8ANXND6jBDjzf7ZfEU44rMkU8saxqiAJIyi9AYmgR3b92AvBkkHQMemxfM+m+9Hv3rp6dcdwhiRq5g9aOY/daj8v78Vn7YPEc3uXDZ8vNLFzlLkxuyE2iNvpIur74DMv4n4rw2eD3ieV45kSXQ8pkV436UWJKt9KO2+2A9DsIwavMfhzz/AHDG/s/XMf8Aj48ySeMM3Fnmds3mdCZgkrzpNOlZLI06qIoVWH/G/FubPFZQmazAj98KhFmcIFEmkAKGqiB0rvgPRlR+uY/8b/7Y3yo+urMfnNjzd4f9oudy+VzR58skshiRHldpOWPtCzKHJAY0B+/tgi8K+JOK5HMZJ85K8uWz5UqJJNflcqNS9SjAOradgQa+gXWwj/bzI/CX/lwjMRpbQ+YL0dIYShb7WdBoX6Y89+PsxxbI5tklzeZQSszxhcy5GguQvRvL9MOPEmY4vw73eLM5vMCR5HbbMM1p9mBZ1dLDbfM+uAul3zXZu37U/X/uOmNZqXMBjodtPbUZtXTe6grr+791O8c8bcVzuczJyckiR5YO4jjYKFjjNFmv4yepBvrQFbYYeKfaJnswuUkTMSxOYSkgicorOsjjVQoAldN4C6YZJyDrkfWK0gc/T131Hk3VXVeg+uHeXaf77uBR+HnnttsYvWr36Yr32ccJ40nEIZM605gGrXrnDrujBbUOb3rthb2zcezOXz+TjgzEsaMq6lRyob7StwDXTbAG3MzfZje3Uz/38jfbD5nl0Ah5S2nvzNOq9x+pvTXerxS58QcX4tn50yeYeJYtTLGsnKVUVtIut2Ykjre57DFo+xzxbLxDJMcxvNDJy2aq1CgQSBsG3INel98BPZc2o1y5gN3Cq5X8CYheFaXrzs1/Yb/DxTHirxhxXPcTnynD3aNYGdVRGVCeUdLMzki7PQXVVtdks+Le0fOT8IQmZ4szDmhG7xkoXUxuRq01vYII6eUHAXrS/wBLmf7L/wCHjsKp/wA5mP7Lf8mKAznjnieabKZLKTSK3JiUkOA8jmMOzPI2/f17Em7xubx7xKLLZvJ5iaQZiFkZZAwDqA6q6l1+MHUpB377nag9ABB/Sz/2T/yYSzYYL5JZS3YMAB89+Uf7sUNwzx3nG4Xm9Wam50c8LLIX8+iTUpW/QFQa/wBLDUeIOLZnNcjK5rMO7AEIJANggJ+Igep64C8ZpswD+tfTX7cdg/jlt/rhpkszIzfaZiZNwALhbVv0P8nFf9euKc8Q8V43kYl96mnjZ3OnU6tYUb/CTW5GNcE8c8TyuagXNu7xyhDpk0klJDQdSNx9PqMBf4P2q/U/3HGYbZViZUv5/wAJxmAIgceVPGWWbM5vima+7DmAvyIMhiW/wXHqmWQKpY9ACT+GPKnB+F8QzOTz88FHLM2rMglbbl3MKsavLqvykXdb4CU8Y53m8E4Qe6NNGf8AYIUfuAwzgzD53PcPi4neXiWKKOMiNhqjHwHc9HO3M6D0xET53VwyGMm+Xm5SPkHjjP8AeGwQ+1a1i4Q3/wABFR+lH/jgBrxPk/t87IOiZxkr/XaYj/6eG+VyrCbKuxJMzK9//OZD+9L/ABwUT5bmRccNWUmST8sxIpP5McNONQct+ELVfyeJr9eZM8v/AJ8A79mvhT9I5bPwqQJVWGSJm6BlMmx+TAlb7Xe9YK/Zpx9OfFwviuXQywMVyzzIC0bbHl2RtdDSw9FG/lxXXhtMz7nm3yryKYmheQxswbR9qpPl3KgkE/LftiZ8UeJG4zncoctlzHmQFSw2oswNhtgKVNzZ7XfTAEP+Ub/Pcr/U/wDnOHP+UWP5Tkj/AKDfxLhr/lH/AM8yt/0B/jOHH+Uiftcl/Vyf3pgGHscy6txbPxtehsvOrUQNjKgO52GxxCe1ngGXyOYy8WUYtHy9e7B/MXIIsfQbfPGfpOTg/FM9zYSxkSaMAtp8srakcGjY2G3zPcYFuKcPeGDLF1K81WlWxRKltIP46LB7ijgPQvs449nc2jnOQcko4AAjePUpHWnJvfuMBXt7J/SOSsfcH/1MTPg32qLns/DB7qYzJ5dXN1VpBfppHUrWIT2/sff8kT+x/wDuYDPHXBMzwXiH6TyQuCRjrH3VLm2jcfsMdwexobEC7Y9nubyU2UWfIwxwpJ8aIoUhxsQ1Dcj17ij3xSnGvE+YyGY4nls3HJOmaVhHzHbSqsW0slgjTTfdqitXtg4/yfMjNFkJXdSEll1RgitQCgFh8idr/wBHADntJ4NmeE8S/SuUFxSPqfuod/jVx+w/UH1PYgYa+0TN5Gfg8GYyMKQ8zNATIoAIdY5NmrrWqwe4a++OeN+K5eH8Q4lBnEkzMOY18tGkOgI7Fk0hgRVHSa6Fa7YAEysy8PeQgiF8zGFJ6FlSW6+gIs/T0wE/4EnEfGMq7WQkasfXbLXQw48Z8e4fnPesxl4symYkCsxkZNGkPGCAFJIOy9+xxHCWTh2byWceLXG0ETqOgccoRut1VjuPmPXEHLmOa2ak0hQ4L6R0XVMhobDYXWA7zgbLmaG9pET9+iVT+Rr8cSvAuLZjLZ5ZsqnMmCgKpRnsNGAfKpBO2HPtL4eY3ykmnabJZd79SsYQ/uVfzw28M+IvcM/HmTHzAsYGjVpvVEB1o+vpgDL2yZ2WbIcMlnUJK6yM6hStGk20ncfjgZ8ak+8cOP8A8Jl/4mwv7R/Gy8TiiYQcnlOw+PVetR8hVaf34hpuIHO5nJJGhDJHDB62UJJbboN7/DAel+Ht9qn4/wBxxmOcgv2qfj/ccZgCSVgFJatIBu+ld7xS6+2vLrIyJkKyZbSzggEg7WY9GmyB8JbcDFv8YH8nm/q3/hOPO/g7i+RXg0+VzzyouYzBKtEuphylgY9QQN6H0JwE9xz2oZfKZiaCLheVZEetY0rrA6MQIvQ/vwnn/bQhSLXwyFwUJUM4IUamWhcWw8g/9DA94a8SHIcUzEuVy8mbUxaFXdX0HlMHbSjUfKL2+9iW9q3FWy/HsvmFjLskcThASC3xbWAT+7AEOV9qmWbIT5lMhEJldFlhtQHWQmm1hPNuDYI2/HDLM+1yH3WGf9HQs7SPEELCkWJYyCDy+h5goV2OK8y0Ik4fxDM6lDNPEpiHUBmZ9VV8N+UfRum1jkuWcGRD/midQ9PMEP76wHoXPeNYchwzLcQhyECPmiFaNNMe1Od2VPNVdCPvYUz3tAjy3C8vxKLJx6sxJy2QMEII5mrzhLbeP074rnxYrz8N4JlY9y0UshH+r0/cGw0kzfN8OQRdDHxLR+Dxu4P5sfywFj5jxzl82vDXfh8E0mcMsdSFWMTRsBpsxmwxIPbYjDf/APEvLZrh+Yzk+QheTLSJGsUhV7EhHRmj8vRjVfcxW/gjNOuf4flXu4M65+hcxqR+cZ/PD3ivhpxx5uHi+TNm0lK9inme/wDZR5B+eA9D5XLJmYoZcxl4+YUVtLKHKFhZUMV7XV7YhvaFPkMtlzm85lopilIgaNGZieiqWGw6n5AE4LcBftc8Mvn+HPHELlRlljW61FbBF+pVmr51064CufDPtEyTNNIvD4MvPFE8sQQJTaFLFdYRSpIvsdr+mJKb2kRZiHLZmfhuXkeTMGBdZVygGk2C0ZPVrrbpgLyWegzcEvvIePPZTJyRIPhVlRHXdTuGAYgj8a6gRXD5T+j8mOw4ga2/0Y++AMpPbfHIy8/hscig3vIGI+a6o+v5YI/FXtnTLPCIcsJo5YElVjJoIDEjSVCGiK9cUbk+IsmWzMITUspj1P8AsaGJHbvddexwQZ2c5LNcOdKnMWXjcBbptTSNQNXXmrp2wB7n/ablczkXzDZKN5YpEVoZSGHn1U6sU3+HpQr8riD7YVlASThsDRqCVRmBVSqnoDHQ2229TgJjh15HN5jUttmI1MY6retrPyPQfQ4PfDfiEz8HzeXbLcsZfJnTL/SWCP2RXr1OAlYvahFNw2WV8hAVy8kaDLsQU0v8JAKUtUdtPbEJmPatltWh+D5VlX7Mbp8KtYABi6at66XissnntEM8XaUJ+aNY/cTgo8NKORxcEX9j6f8AvcAbeKvafkjyAOHQZmLkqUMmkGO7BQKY2C6SlbGtsQ+a9oeQKB/0JlSSzL1TYIEr/M+jVXasB/hbipy2ays/LMvLVvsxsTZlFDY/tX0wXe13iQkHDp+WY9cbSFD1HmTY7Dfb0wEnwDxXwnMRyiTh8EBjUyFTGrqQNiQQBbC+lDrt3xvwX424ec0I48kmXZzpSQKu99FNC1v6nfAt4c4eOK5zOsmiHXExRCd7agOg3Fi2Pax64d+DMtFPLDk82HhzGUkZo6pdZ1Byj2pNgixXUH8wvDIvc6fU/wAJxmEuGrWYQdt/4TjeAKsxFrRlP3gR+YrHlHiPA8/DFJw9sk7FZjLzFiZj5U0nQwFGMgA7egx6xxvAeW/DXHMzw3OnMJlXlLQKhVlcDzJGSbA62uJibiWYzvGuHZx8q8ep4QQAxUASstlq2233x6MxonAeWOJ8GzAfiiCCamkOmo2o6Z+22+xv6YnvE/hOQPxiRYZD5ctopGOrmvHI+nbzUV3rpj0UDiM4vx2HLXziwqJ5TSsfJFp1nYdtQNda+hwFCZTgfEMxPw6PKgwyQ5GtcyEIpZpdYNo3mKuBVYHU4Xmo8pPljDJaZ2JhUbkEqk6MRtuvw7/MY9U5XNrIXC35G0mwQL0htieophuNrsdQcJNxJA0q+YmJQzgKxNMCRQAJY7HYWdsBQee8PyQ+JlKxScts2kgcKdP2lOTdVszEfhgn4vkpP+1eXlEblNAtwp0j7Jxu1Vi4cJwzK4tGDCyLU2LUlWFjuCCCOxBwCmAz2tcPzU3DnGTMgmR1eomKuyiwwFEE7G9PfTtZrBngdi457xKyZadPK0kTK0TEpLF8VnUNt127i6OAonK8IznFuJGU5RsvqjZZGKsq2Y2SyWAssSBXX8icR/A+BZ95IOHnKSKY81zWcqRp+EG2+HSApIN73te1+jJYc5ZueDTagVAwYEsO5mIIrtV/PC8WceJ0TMyxEzNohEcTpZCs7Aku4vSpP3eh64Dzf4a4JO3DuK3DJdQFQUIJqQk0CN6HphXwtw2c57hRaKSlVVJZGpall2bbb8exGPS+RzyTBjG1hXZDsRTKaYbgdDhGXjMKzrl2epWqlo9wxA1VpBIRyATZCH0wHmDivDJlHEl5UgvMrQ0HcK8nTbpuPzxK5Xxvm/0eeHnJ+TkNHr0vq2Um6qrxf03ivKLq1S6dBpgUcHo51AFbKVG51jy0jG6GJparbpgPIHH+BSpHlHET1JBZpT1V2U2K2NBfzwrBPPCc7CsDt7xaE6WsU92ABv6Y9csl455QwHk/LRT8MzeWleFjJHGHKUR8eugTRo0wseu2F/aF4pk4jyZWgMRQutAk/sG70j1x6i4jmI4Y3lkOlEFsfQdyfljmIxyKGRgynoykMD+PfAeb+IZOY8YzscGtJWSTRpJVidCvQIIomv34Y5aTM53O5Nfd3WeDQskh1amCEHXIWGxAB67np6DHpDP5iKBQXJUMaGw3NFj+5ST8gcJyRhqYbgi726HcV64Blw9f5Sn4/wAJxmFcov8AKI/9r+E4zAE+NMwHXbCWdn0Ru9FtKltIIBNC6BJABPzIHzxS2ZBzbPKEE4Z2/V5ds7pDG9PvDzRxrRJAjQBVXRd4DnxN7S83JKWyshiy6k6SiataqRbsTBJWwYdgNcZ84Bw04B4i4hnp1y888rRaWMtLytkQkglYYjReN0qz8RHVbMIvh5JXbVJtZ2SB8w4BI+JhBJpJUEi3salNftGPsw4HHFmHdZAz8nQV5MkVCSWO6Dwx6hYajvV10FkLYzvEo4SiNqLMCVRFLMVQDU1AXQsb+rKOpALXjXBY84IC5OlHElV8alSCjD9lrFg+mOuK8IMkqTRyCOVI5IrKlgUk0k7BlIYMikEHsfXaDPgdmB15uRn0ACTT5uYvKKyNZIfS0NhSK+0kBsMcAqvg1lTLKmZI93UrqdCzOW+NiwdTuCRVnse27GT2fvppc0obRy9fJ306ZVA2lFgGVWAPeJbJO+JB/BSayQ/kLIdB1HyJoHL/AFgXTSUPLYDN1s20zHgEsrKMwF1KwsRnZisqhx9p8S8xSD/7lOlCgaZ/wNOtmKZHDvbxsrIp807deYa2mVNQBZREpHSsLv4IUmSJM0qkhzoWPdFleZlIAk21F2RjX2iwqBp03hLi/g5Y0dnzLKshMSUr1EcxJIqaFWQADVOF3BHkQ+XTtJcB4XFlc2xEyu8uqLSE3jIeTMhNQY6AI5gNJG6rGRXTASHBcg2U1q8sfJZhyxpKEPIxtd2IIJK0B3JwN+IeBQQvzZZ3SVkndikbFHRJhmdLqG82kFkK2C6PIBXaWz/hAyTySmZaeSN9DRahcTIy35wDsrLdA0/XbeQ49waLOhUfUOTMrm1IDeXzJZADo6OUarG5B3BGAgeDcEVXMsU5ZkEMba47TUSkhZfNe8TKgGo6RXxb3M8YdJZkAchsky5l1ETSFkdJo1C6TZJ8/QMbUbb4hZPBAUZOCPMSLyNTgtGz6qkiYapAw00oEeknzKTXw7ID2aELQzRB5fKDcvzBSuZBF67IvMBtyd4UJJO+AKOE8NmhdvtEaOSWWVhyyrDWVKKPObI81tte2wxH8X4HJm5uamZhMKo8SxtCZAr+dJCGEq+a/K21gKygrqaxbxD4QkSRIoZg8mYZ3aPSyqVUzsWZgx0gHMxxh6LKAhXdQA8h8JRSvNDDmVHleTyRbIs8sxGhg9Xq1xt+0kaLS1ZCSzXgd5JJJWzIEklglYqUqUkiJZddGXRIBzBQ+yj8tAg9+NkTRFEMw0Ji0yComkPURxDyspDM5AAvzGxiUyfh3l5WfLiUqJdeloxoMYdaOjc0QbYH1OIOT2eq1lpIiSYzXIGlRHPziqAudKMPLps9SflgHPiLhhzuUiLzMpBYFhlpAS0iPCpEWrWgVpFeySPsw1geYNZIRk2XLy5uRVldniWGMqQXkEZBYlwVDzxgClo77i65TwWdTIMwLHLkDGBvIBNzAkb8zSEOimQWRerYMBiM4d4GLhGXNrMiaJB9i2hwzZabyPzNJVzl78tgGVvkMAZZzKmLKzgySS+RmuUgnZemyjba/wATjzb4gyb5fNZiJCFCTOi7dlJ0WeXv5RH3OxrbVj0Nwbw+cvkHhY27I+o3ZoqVVSdtWlAq6u+m++Kj8d8NiOcmdggZ2DamzcEeq0Q7RvGzBdhuT1utmwEX4J8TnLyrHPJeVk8siyeZVBFK1Hp2tgFBtib8tXHwPi+WkjWPKzRusahAIyvlAAA2HQdO2KLXhyxlJNlTpq56GPbussQtWBIFBA3Szp1YnOB8QZJ45QwkGoJqaTnqNZCkCZQrxmz8LqVvTuOoC5skf5RHfXf+E4zCHDd8zH/tfwnGYAoz+WWSJ43XUjoysp7hgQR+IOKLAXMK8kojmC+XmSQ5rORoNIJ0z+WOMAkkkKVsn7gW76IvAVwPwKgeRs0ZZSsgEJaeTTywqGuWrhAnM1kJppRQ3ABwAzwPgWZzYcBSkcTaUaeTOxh7GoskQeNgLaizs7E3uAFUE3hrhc0EzRzK6htJT+VSTxtpbUdAl+0jIoagSQbWjscF2Yyuo3zHXaqUgDvv067/ALhjk5YgpuW0sSS1XRUitgO5GAhPE2SEs8A94ELIGkAKWGCvGW82paFAqVvdXb0wPReD1ieJfei7BVKaIWYjR7qrSWJDVtB19Z5DuA2Jbx1mYVeMSx6gY3tr+FS8SN5Lp/jBAIO6jsTiM4t4iybKFWNisaKllylqxBK7GzWgNfy2O+4LReEETlgZ1bUqDqAOoI0DXXMH2jNB52+8ZJNgThXhnhNITERm0IQKukr5S2mMcwDmbTHlgq+9BmFNeGnBxwyRo41gZGbQFAJoApIFDMDV6ZJB33IvcbdyzcLjeisgbUovUx3QSxp97sOYAOovptsCsHgtAsNZpSqPG1sGfU0bxSWpaYhJG5VMV2bUTQ3vji3h+HMSZlkzMaF5WJJi1NHJ7sIw2sOKChRIp2pr33x1w3MZKdfdQrPByzI6vaqOW+q1ArZmLXW1KB0O6UIyMyrNFCSvOVVLSsm6ZcyowAJ3F6aPzO9CwleEcJj5Ga05i/eC8ZclwVYs6+a5a1gtVroJAX0FD+Z8IFZIQuYy8sYcM6yeTZBCmwDEGhC29Wd0OzMcTkOXyL/yYqdUiDMaC5N61ZTRLWTpLAj0J/BtwHIcNz8LLEr6VAjKmRlYKFoUA/TSxW/SxgImHwBEvKvOROE5S6TGCGKtlbsc377Zbf8ArW693PhPhHIlkmeeJ4BE8SS2VkHKVEcqCWtRy3PWlAtfjanHH+CRLIE/R0mYiXSytGQTa67Uh2A6O297luxAOFM3kYgsanIZiVY1ZlVZLZWlYiQNcguxRG52ZgKuiCHB+GZbKZsSPmA7RZdnrkkIFkEKBkayoc8kkqLZ2lc0LrEflPDWVlZuVnFj0IU1RwmJkUmYMA5etd5lVahsyJYBNCa41kw7ZeT3SWaN4Tq+0bXGNKkAKHos2wsHqt3iGZYjHJG/CczplJUg3ROoN5qYkFtKsxGzMpu9sASTeHYxkxkBPGhLA1RII1hyoR5WYA7jZtr29MCc3hjLSSy5R80vvQLFpGhIP83jiWiZeqmZJeu7vtuCcSmegDmOU5DOXelwXbmqEKyIykP01nbzAgIQOwxtx7ysok4dmF5jNNJqYjW0aKkYUhiQSqqK6WtjcAkI5fBcQmNZtKWRZNCoAAFknkCD7QqaErCqOkKprpjOAeHMuOTozkTKioFHLAVqVAsijmfrtlKyC6LPsb2kMpweP3uOU5WRCISyMWbZm5jNG6hirMdbbi+m5+HDbg/heBpEjlyMyHQpeRncpcYGgKS1nqRuO3fAFvhLgyZbLctZRIpN6wWIOwUnzO+502aIBYk0LOA6HwwZnMzZl4ldEoQxxK50oqkvIylm3U0B0AGCPwZCI4ZIzlmyyrIQiklgRQpwGHlsknTXWyd7w9ThcOhRIqyELpBaIEgdKF3QrAVJ4s8Py5eVpFd5YAEJmBgWVW1dHYxiwNt+1kmxYxD8CCyZ2FmJcWBrbky7gMa5sW6nfoRW9fs4u2fLwJGUVFVSSSAmxvrYqjeAc+G4UzvPRVVeWAqqmk6gX1EgADSQw/FR6DAFXBpQczGPr/CcZhLgKj3mOhv5v4TjMAdYis7xpIpCkmoDSp1hCy+ckKvlJN+U9q+eJOV6BNXQuh8sQc3F3JJSlrbS0ZY3RO5DirruMBkHirLuwVZDZcIPs23LAEb9AN+57HCY8WwjVqZlZXKFTG1mnKWKJFGifWqPcWvl+JyGiRsCbGjc9Kr7Q0fzvUNhRwjPm5GIayAAA3kfYnfoJRfptfSr3wDibxBErlGeiApvlsQQ1UbF+o6+uOch4khlYKrGzVfZsLvb8KPUnbDcTuT9/SKv4/n3Et7kV3q9xiQZ8xQ2Um7J0iq9P1vUb74Bs/iWJdpCUbVprluwu6+JQRv1698P5M0bjCgNzASt2o2F77Ht8sc8ybp5SRZ6AA7DYeexv33wkrPqg5latT9BX3TXc4B3ql/Yj/tn/DxrVJ+xH/bP+HhyzViO43wlcwhU2CVKagSKVxpeqNXpJonoaOAcapf2I/8AvD/h4zVL/Rx/94f8PA8OBZ/y/wAuqgAwCDcgAbXZUE7n8vnhxkOC5qOQH3oGMSs5TQBatq8pI722otVk/TAdcQ4K00hclgdOmkzUiqP9kJV/PrhDL+GCiuoMhDqFJbNSFqBBFEx3e3X0J9cI5nwxmbPKzKIpdnP2VliXMiliT1UnY/KxV0HJ4FmXy00MuaLNJQDhaKLtYFdSa6/Mn6AlH4eCRPGpKoxQWM04K6DYCnl+UWdwOo2OGx8IAAEvMAN7Oelrc3+xhRfDDcmRDIuqTNNmNQibylh0Avc3+1YIsV3HeV8Mze7vBLmTIuuEpaUESJ1bSN7JIWtRJo0e24Jy+EdWoky03Ue+SafXpy6w5fgpEgmvTuhr3uQRnQAFGnRpAOkWBQPfETxrhmdiYFMzJJGWCtEkTDSpayQVsUF2oAda6CsJcK4awiGXlbMS3Oj6mgcKFRVjCeZiAPLd9CLsG7IP/wDskVdZNcgKsCt5yUgEbjYpXc9twa6YJ9c/9HF/3rf4eBXhjsqlc2cxmgTfmyrgAgAChuAN2s97HStyF+OKACYsxuur9S+25FHbY+Xp6EeowHPEWZtMUyKElbTaSNqBALD7q0PL2OB/jnAVCjkieQnYg5uVDXycuSNwPXEtxniSmKGWpFXmnYrocVHIOj1X44Hs/nCUBkZZDuQVMZpCNLldSkbGw17V3wA+eAyNrHuwAZnYxDOswJO58vQEvZv07XviKzPh2dXLmGQq12ozTbWxuyfjBGkm/Tvgi98iPx8qMfHepLAN/qwYvNfzP3RvthgnEWj8ochEIDL5FrUTRAEXQ2PTcj1vAE/AIz71Gb/a/hOMw54S/wDKox/rfwnGYAwzBpG7eU967evbAkcwjKdbKzMBTMYTY3IWydXXp13A7XZXmz9m/wDqn+7AmshYDfuBXNrUBex+y2uuo6/lgNIqEElYwSFC7Q0AVNEb9PKL+V0PTSSBrsA+rKsJIPmaz5jq79vu/W+Y5PLWvUuk7s69Qt9RHvvXp/cBzRBHnJ2IH2iV6DSTHe/msHoGBB7AHZ0glCFomg2mKt6IO7eYHSD0uh2OOmCKfugNYrSnlsWL83eiL3BpvUY0ZGIKllvUWPnS7rcfqwAfw6jrjmUhQQWBA6WYgLO+/luwCpr1+VYBRtO+oAHqBpjrcDtqPYfLtiRyK1yfKF+0fYAAdG6AEj5de2I5iABbKw6gEx0DVmqXqdLKR8j6EiQ4e1rB0+NqIIN+Vv2dvywG83xXUrKseYU1swiJrerHY+tenphlmpMysJkWSVqAAQQ/aE7AmiTe+/0vr375G9aBvsv2cn7X3vNsKvc1hD3cWfIQpsVypugsL1agRfXax+FAoudzK6dRke6Y6YQRRYrWx2oAN+PXGp8xOASrzgMz7HL6q3sV5rC0aFk2QenTHDxlisgjFk7nkSgg9Qa1ggbjt64TijB3MR1ahZEM1V95aLddxRNfuNArkc/NR1nMMN1A93CHpsRbWSK/H8RjeVkzBDaZJxpX/OQC2O/w21E7Hb5jCb5K9WtDQ8oCwy3spUffIcUOpB7eoxz7uQwLR+UkIwEMl0ukL980NhTV92+mAcZrPzspZPeE1MAq+7gldIBPVh5T6mu4w2n4pmToCjMKQDqPuwOq91oagAR0/wCN437qxUHlhlDC1EMgamoGtUn+iN+34k4bpk9xqy5PmW6hcCty3WXY/DR9QdsA8GbzF8stmNZYVIMuugACz0f/AEgDfdCN+7aTis7i0GbBUAN/JxRZfMfvbWCARuNiN8KSwzaFBiUjS1DksdNkAgjm35uv0G1EYyDLE78kjQupAYSDqUhj9/didVDYeYfTAakz+aDkA5ghWNn3ZSGVSCQpBoWNQB+Y643m+I5gsxX3pVJoAZYGh9dV9xvsNj3wgUcFFERtGLKTlZCBe46SUdxv+A7Xh8nh5mGq4fNuQYnB3rrUg32wDbimYaTLZdmZixcm2Qxn9W5Hl81E7evXELLORIBva2pILMvlbd949Jr6dNycEHGMkYoYENfrifIHG3Lk6US916HEBxDMOzeXqBWyTb9QVoEDVQPm3JI9cBFxx6iFZ2AZSaBcC9zR8oFEC+2xFDe8R8pNqSWG6k+eU6VNsoFL5hXc9NO/XEpmJnAYsrG0CjSkwqlA1bncCtwAfi3OInMxvrjvVQYK1xy9m6bvWwrfp19KwB7wb+cp/tfwnGY74Ov8oj+h/hON4AsnFqw6bHp/03wO5WKwKM/w/ejm7mt9T/Pp+PbBFKfKfocUTB4mzvukMkuazaQSPFcxQByxinaRYvs7ePUse9HvR64C05Iha37x0BNJMLrykWHtdl6Hrd72beLywBUeZNKRVyemre2+Km2J3vYURQrzhvFc5mGzGnMT+9Lw+GWGNN4Wd4POTSlNRYgqLAvcWAcHfgKdpMmkjTGdHJaJ2Nvy23VZDQ86m1P0wDnWg/zU/wAz9p9fWz1+vrh2uRUfdbc3vI9/33iC9oEkunKwxSvCZ8yI2eM6WA5cj0DRrzIt/Kx3wIZ7jmZi4hHl3k836LYSGIkRnMaHk1gChqqMkGrq8BZ3uK1VGv6x7797+f8Ad6DG3ydhQCV0G1IazuCD8QN7E9cUj4Z8Q5ziCxwjNTxtJIsZcOQQ0eUc9eoVpEDt674l89m8wv6RLZnM+8QS5dAVdxBTHL69I+EMSW260x2o4C1xln/pX/3P8PGe6N/TSf7n/JgRn5/6bVTO6IY1eKPUeVJGqusyaehlEjRPqO+n5YW9p2ZcRZeNJJIxLMQzRuUalhlcAMNx5lU7daroTgCf3Rv6aT/c/wCTG/c2/ppP9z/kxTfhvjOYzU0CyzzVLLCr6ZGXZ8hqatJGnzebavNv1wvPFJHw8S+9ZoIc7LFPJ7xIWRFeWKFwS1qiOUZq+IAXdYC3fc2/ppP9z/kxgybf00n+5/yYCmzkuXzea5s8jrBw9cwRqOjmfahyB+z5RS9Bissz46zmX4bkCJpdf8silsksW8nLLE72nNUj6YD0Ccm39NJ/uf8AJhL3SX+kf+0v+FiiOIcdzK+9uM1PbnNpXNfSBGMu6FBdIQXbcVsa6Yb5jxfmvec9Fz5RoeZVOttlkzMKUu+xVdYB7atqwHoD3ST+kf8AtD/Dxgykn9I39sf4eI/wMy+6gJmfeVWSQLJqLHTrJVWZt2KghbPpitvGXEJ4+IZ1knmXS6xBRIwQK2RdzS3pB1qGBAsEXgLZ90k/pH/tL/h4TXLy3XMb+2P8HfFIf9pMwvBsyY5sxrabLqhd3MqnkJNKQWOoRsUZhvRUmtjgx4fmhmM5xJudmQyIrxaJJBGqmGNtqOi9XbrucAfZjhWutbO4U2AWAo0RflQHoT+eGL+H0r4T2P6w7kb2SR8z+7GeBJHbh+Vkkd5HlhSRmdrOplBNeg+WK4kz2aXKZ7Oe9SsJFniWMyNayc8xRNF+wAnl26mjgLDj4BEu5jU/EAGZSo17NsV7jb6bYis7wpACBloQCQdgnUXR6dt8BGS8STyQyvz5LXg4Yedv1oMgL9fjtevXbGZ/PZppuHKJ3RZIUItjpeRdLSCQ0bLR6qG3mwB9wYn3mLVsaN739098ZjfBheajPyb+E4zAGMnQ9tsA+X8M/wAl4flTmIi+TkDPRvUAkkdAXYNuOvpgs49/Np/6p/4TimvCmbvisinLLHWYmqcKwM15yO7J2bSdtumAL8h4BzMcckK5mNY5crHA5EbcwNFGyI6EOAPMQSCDsKsdcEXhLgc2UTQ0kbqzyyOFRlp5H1AR250xjzeU2bPUdMI8Q4zrV42GXpgVrni+9nYX6bbEUd+2GbRx2GVwYgyJfvDALYFgdQT0IA616nYJjxbwN80kXLkWOSGYSoWUupIV0IZQymqc9CNwMCkPsvKsjrmmtBEgBTylI8u0BBXV8RLs2q9gxFHriYy9rTK2rdmVueza1XYmgtE0CCN+mOOG8TiMkpLIrqwbyyEoSfM23S9Py9SfXAQ0XsuaOMiLNKr2hDGK12yxy8tjWL1ai432O2/XD4+AZRHmIY82qwzcohTBqZWiWJVJbmix9kDVD4uuJKTOBWkR2gAa9Q1sDTFixIqtxq69CCMNMxEqM28WgEr5pZAdwdIKgEE6QaP+iPXAKQeEJPfI83NmlYoQ7qsWi5BG8QIJkbQpjZQV3soDYusSfjDw+c5HGqSiKSOTmIxTWPhaNgVsWNLnuN6+mGWYzUjs8QMDPJQZC8lBlXeiF6Wp9O3rhgOXo11H5a0+ec0ST8V7lSE612FjpgOeEeztcvmIpVzJMUXLblMgsvFDyAxkB2XRuVrr37YT8QeB1bJiNs0sRWaeTmtHYC5nmB0KluoWQgNfVbrthX3qOSKVg0JZihZkeaqPmBPQj9UNluwtd8OfFQrhd+XsfIWK7k9C2/fvgGcPCcrnueMtnlcS5Jcp5acqIydTk6hqNSKCKHXrvhrnPZHCyyIs7CNhLpV1MhVpUhUMWZ7bS0Ib8a2rEd7HnzBmJzSBH5b0AoXy1ltJod2638/piwPFPvPLT3S9fMGqtI8mltW7AgG6o0fNpva8AI5j2Uh/edWaNTczQOUKjablhyfNb7RKALFb47zvspikeZ+eQ0om3EY2MkwnQ/FvoYVX3vliczHFM+D9nk2IVgF1SICykUS25phRNA0dS9N66Oa4hJlsxqgWGbkNygjhm5pDaQC1L5SF3OxJ9MA98JcCOTgMRlMrNI8jPpCW0h1NSgkAWTQ7YhOLez5Z81PO2YcLN5uWEWg4gOXDauppWJrbc4zhH6R95hEyyckNJrYtHRUmTl2AdXTR6npZsEnqL9JRsjhDLqM4ZHdVVRzV5JNWdRTUPLtRBO43CPb2WxkKjZhzGOXqUAqSY8t7sDqVwQK8xH1HQ4mfDfhH3WKeMz8wzKiliumtEKw2RqN3p1dutdrw4yPEc66S8zLpEwiuOpA4Mm/lPTYeXfod96rCb5rNyQTgxcuUAcsqwJY2QTVkDYBv9ojfTZCT8P8AD/dstBl9WvkxKmqq1aABdWaurqzgGl9mGt5Cc0QhfyKEpkQzjMOusNZYsAA1Cq6HEhxHNcU5UsccTa9chSVSl1zDoAU7adFVe/c4erx3O7fyE7sQfPuBRIb59gQO91eAFk9mM8QkjizaiOTLyQnVEWOh3kcebmdRzKut6+eIKXhEbzZdX4llnki5QKrQbTEdcZT7Q0xBNnewcWrwaWQZeFszqE/KXmFqB1UNVhfLd+m3pjz1DK3vaXEAoCES6dyeQgKauhHeuuAv3hn84T8f4TjeEuCPc6fj/ccawBBxz+bT/wBU/wDCcUr4YGY/SZMkweA5iXlRiSzGRnIg1p92z0xdXG/5vN/VP/CcUX4NSD9LTFGkM5nfmqyjQB77DoKMDZsdQRgLLbUmryygAllASJQbJuh8RY79t6vvs4gzEqFrSU2pA1GEAXW/lNWpsDYjrvucNsxEgdqVQSx6ZaRtz3H/AB6+mHLwKWQBAEUI2gwigHK6gDYFkuT3rf0ohrJo50j7dFZ9yWiNX1HU0pv4V/CsM4cwdUi/aEI1MdUXmsCg2rrpC1QN+bf1w+MWkrpQBA4dQMvZW123v4gpAsfP0xwuUBUlogSzbMsADgowdiQQbLHp89+oOA6zMsi7iV2JC2A8Y0s1+WytbUfy/DHYzT8skFw8d7NLHbWbbUd1GkEG+1+mEoVKEAKxBKvSZQDVqsmz0umIN0bJ+eO8otMVKGlBbS2VChlArSrdmN9AOxHTAb4NnmjbTIGKkEDmTxNpCDboepJA/Fb702jz4VZHvQe8bZqGvtD5ujUGVfh33NfXGlytarhYmmACZVAtgjuD5vhoXXf5DHT5MrcfLc1WllyiFRdhrF73qs/6vTAMfeZVBDmZaBspm4QNRI0IFvSlrrIJ2HLO/TEj4mf/ANmWWLHayXEnU9NYADV0uu2GWb4dLG71bDYl0hj0saaiVBoUdrrv33GF/EyN+ivNqDah8Uao3xnqi7D8OvXvgBL2IQJHIwScZgctzrAYAbZal82/lFD8K7YOYFagdD7AaR753tRVDYde13VdxYH7DJoWdjBG0ahJAQzayWrLaje2xPQemDjJFQY2BisqSCMmwNjUB03Uh7O/4epB7DmCXZgq2Re2Z2PQfCPKNgxuvu/PGszOSpQqmlXOg+86STVjcAEE30vaxhDIxIzLfKLFgP5oRYohl1EbWpG52uxvdBWaAJqRxH1BFZQsu436Eg/c/Lv2BKMEEnTvV0c4zDe+oJ6UbsegxxDGQGJXyuOvvrEGiCCLujsBY+nTCuadfLej4Ruco7WDa0B1HwnbsCo3sYxnKgLa3pZrGUOnSRqqrvqDt1JK/iDWTJAM5Kj4i1DNsoKnVRparoPW6+WHMMFIV0lVNsP5YxPlFUD2G+9GtvpjJEDCMLoorQJyhIvUQLG2n6bDqe+O5NJSP4O5s5Unqa2WrR/L6V9dsBqbLN2UhlRFtczR2PmH1GptyfNpF9qRyk7BJkIdWNKA+ZDCuh0G7WlJO3p9MZmnG7fZkW3XKMe/1smu/Q745mjjZLqEqG3HubEWRYodbpTudtx8hgOEmZmClGUqrLfvAZR1NlAdzuN6sbYoXL6veEIkUoeX9lZsHlR+YrVAEbau9fLF7yxr7wGHKAdS61lyJCpUijJezCjsfU+oxRGRWI5lK183RFq6aNPLiqu93f8A66BeXhnMaszHv2b+E4zHXhuEe8oR21fwnGYAs4z/ADeb+rf+E4pDwlmL4m6+7KgWZyJwrBprzsFgno2k7bdOm2Lw4v8AqJf6tv4Tik/Cgn9/JeZXgMzcqISAmMjO5fVadV1dR8j2vAWHPmgDKheOjIbvMPe2onYDygenT6VWNZhY1mIYoqBgAWkl1bbSUtVtvRB7m/m6LMZGsPp1OSGeILsDQ/aq69a7+uG2YkkMagNKG1EauZFR2DGzVeqi6PlO+A45savpkaIaGII502rY7CvvHTfU9Rfzx3E8TLIgdCA4daeTUFJ0kkg2NmXv1ZvpjUesqHLTE69Fc+I3RsEkKRZv4Rv8rxkkjknUX1LITYzMINNfl6dB00munXvgMd4yug8o2/QPLtYKtvYN9NhX4GjjWYKNpcHL7KFB1TGmUKSKGxHmu+pBBw5his/rZdIrbnxmlO7EgAeRNvmR0678SZh3CFjIieRSwzKUCNyW8p81eY3V/LAJRLG0p0rGGJDJfOJKurO11tqoqdtuo+jcrGUkKCDQh1UUnJGxMZPmFmidh6j0w7XPkxcmkdWY/rMyhY2b0jy9mrqD3GOoCyG2Z1XXyyTm7CWCuy6Oo3IB6FbvrgI6bMJo03F0CsOXPo0gDT1GojUW+E35h2vD3xKiDhdIAFBHRWUXr3oP5hvfXDV5SRfNZLTWl53UG1VpIOw0jzEEE9AevVx4mbVwonUWthvzOb/nP2/vV0+XTtgBn2Oy5gzEZtdMgiYABVXyAZYKaXayN7+eLFiy8sUgCc2VCACXlWhvvsV1Ghv171irvYblI0lYRzicGNzqAKgEjLeWm38vT/8AzFneIMlmJTCcu6Jy3Eh1FhrIIGg0NlKGQE70dO3oDhs3mNNjLrq9OaK/PT/w7Y2MzmL3gWquxLe+m63Qfe2v03+WBr/svmBDGh5LFcwZWVpH0lDA0Q35d2HYPVdru8KtwTiBjETZpJYypRy9BmF0psRdSoGoG92bqKwE9Fm8ySNWXQC9yJrNX6aN9t+uNjNZn/8ATp1P+e7bUfg+v5d7xFycFmZIAzJNy+YGWRjpbUfJJYS9aKKAofG3m2BMcvAuI82OZp4DKqhC+9EB3J8vLr4X09vhv6ASnM5jeoE71c3X0+5tjsZifVRgXTfXm/8ADTiOz+VzzSvysxEkZIMdqCy1G4IIKeYGQoTuDpVqIvbjN8IzDmF2aOR0jdWDkhQ7FWWRdK0zLprdV2Y0RuCEmHkUHTDZO9cwdSBe5HS7H4fPHEmZnsVACCaP2oFDbf4d+/p0+eIc5PiflvMQ1VNVbnUKKnkmjV3YI7AC7EJmuDcT54m58BkEYQsLFjUSaXRS7HqbO1WeuAJ8xm5KfmwiPb9sPfX5Cv8Arjztknk5yAxKIxy6k0bsahDKX7gbbYuPJ8+OOc5hlaWR9ZZfhA5aIaGkabKsQu9AiyTZNM5COsyp5qkWgEVklaaHcjoL/wCGAvLw415qP6H+E43hPw0wOaj+jfwnGYAx4v8AqJf6t/4TiivB8cA4pIUaQz8z7VSoCAe+ZcpoN2dut/u73dxsEIxA/wA29n5V/wCvyxSXhiZf0kQMvobmDVPbfa/yrLUAD5Rpqtr3323wFrZnw9p1OzRaQxbeLV1JO9tRNsd/7t8LfpLIaRZi0i3PktdhRboel1fz64j+KZiW3S5K5jMCs0Sbdh5ydgfNuO9dsNWzMnLstJ+sbc5mIGgq2VcDTRu6ra+14AhGayavoVY9QN0qdCi7G6qwq19NPywi3FchszBASdW8Ruxtfw7nar+XyxFvn2RjJbEuWHLGYSlBFIxNkE0WN3tS/LG1ndZWKPLKFZdIObjAc7GgK7k6dJ/Z+eAl4c7kgVYKgZ1KgCM2VJoggL0sAb7dPljeY4lk6MTBSCaK8o0Sdjflrp39MQ+d1KSZXnjY6iIzmNKaW8169Okad1Avv2oYQklYPp1Na9bzosb9Nl2F7Ua3oXgCHLcSyrlQqbsarlEb36la2J9fpjs8TypUGrVmP+aY+YAEk+X0bqfn88Qk+cOiESS6asUM1RKEKQWYfGdiASL7dW3Sn4vol1oyGNY9Cg5mgQtgEoAQWN9Ku179gm5OK5bRG5jJRrVTyjYAIG61qA3226YZeM3V+HsYxSlkIBXR98diAR6/PDOZ4oC2XZ/smK67lZnj8uoKBRoGwAoA2/DHPiOUfovqT5hRLmQn7TqXbcn6/TAB3sQeNpGMEfJXlyAjmcy2rL6mv5nt2we5bgbhd8tCGBOy5qULXXUAE8pJuxX4nAN7IMzOZ3OaXQ4hbbSEGkLltJodyNz8yfpjOBePJkOqSYyx+XZWjPR5rDNoAQsqqNF7hSwYb2FiZXh0yBxyYdLKRRnkaxRFG07ncn5nbvhNeDyL8MEHw0ftpQLK0aGk6R1AO5qj8sRfEfFMk/CZs3DUJ0tocPq+E0GBKjqegI6EX1rDPOeM5eHEw5oc9yskqkSfCtSNFGW5a6yRGV1gbFlBBsEgQPwiQjSYIdO9VNJtseooWCavfoe9Y6k4TI2stDCTRKgSyjUzEFr28o67Uf3nENP7Q9MjwvAAw0DVzTotjGG1Ny7VV5oOoAg0a6Y68BeLnzCRwyxtqTLI7zMy2zFI2J5fxUS5GrpaMNsAR5HhQ5YEsaBgT8Lswo10Lb9ANvlh0vDoqAC7C68zd+vf5YFPD/jo5vMQoI1jjZZdRZiSSqwvHoNDqsjWpAPkf9ggw2Z8Tzw52chjLGryqItdjbladQ0fZKCXpgTqJqhVgD39DQg3pa7v437f7XT5YjOIcJgFlVJYqVPnYggggitVDYn6YEuLe0F1Z15JDQubCvYfSkupd4roPGBsATqQg0QCwznj6W3Jy5JQOTpkFHSXoIStv8IuhtrX64Ca4nkYkBcA6ghs6mOwFdCSOnfFJ8PZPeqUNzAy6jY0nzxVQ/A4sLO8cmknZHGgLFLqUOWBYcoqd1Xamaj3F7DFfZB394GoeTmHQaG9Spfz7d8BcvguZjnIgT2bt/onG8J+C5Lz0X0b+A4zAHfiLNaY3XfeKQ322FVfrv8AuxTPhoz+/DXKrZfm/ZxhwSh96y+u16rexv5/PF48SyfNXTtpIIIPe8D/AA/wJlYpTKsKCRiCXtrJDBx1P7Sg/hgI7MZcFpAqEnmSNqbKathrYiyfMCaA9dq646mkjaBUfLTB71My5S/M277AVudia3GDIZc/LHLZYnuMAEx5dmRvs3FEGvckW7A3Ub9N9u/rRwrHC3lXlSqDQN5ONRbMSXJU7UGFgfsH1ODPkNt02xnJbfcYAPzc08h3GYomxeViIUX0tjdCttrOOcyJdRcx5hbon+TZcnYb3VksTZ6nY7YMuS3yxkkBPQjAB0sUurZc02wP6iCq0htIsCiNRB26irNbOslwySUkNzodKAW0UOlq2JFLYY9SDtvsMFKxN643yj64CH4pwVpTYzDpddEQ1Q/0lPU7/wDQYgvHkHK4YY9WvS67mr3e+gFDr0G22DZoztvhvLkdWxog9jgKY9jCATMBPzgYpPNv1Igsb77HbFi5KTM6HieDL7gAqZmIKtq1X9lv2Fd7PpRlRwUqSY9AB67V+Ow+n5Yb5rgs5lR0lUAfECDZHywGuGRTRIyRQZeNAWKDmvZve2+z2JPXdscZsZt0YFIAaUj7V/i21D9XsB2Pf5YlPcno7rZ7/wDoY6y+ScL5ipbvQ2/DvgBtZc55qTL2Nt5n7f8Ay8LzS5qmpYep+KRhtpG+yHe+3pW/bEw3CzfVcITcGc7Bl/LANMvPmWDB1gvYbSOR878g7dMNs+Jxqrkhfu+ZtRHz8u23YX2xJJwWXvIv1rHcvA2YUZNvpgBHNrm3ANRD1tm2G1Vt1O/7sR8r5mq+xBHzaq3vt9P34PF4CwFc3b6f9cM814SLdJ9P+xf/AJsABZyWQQyCTR8DVoJPbvYGKp4aqjNEh7JkbUtHb7Va36G8ehsx4DZ+uZ/8P/8Anho/syv/APM/+F//AGYCC8By/wDtCIfJ/wCA4zBR4d8AnK5lMx7xr0hvLy9N6lK9dZrr6Yz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QTEhUUExQWFhUXGB8aGRgYGR8cGxwfHCAgHh0fHB0gHikhHB0nIB4fJDEhJSkrLi8uGyAzODMtNygtLisBCgoKBQUFDgUFDisZExkrKysrKysrKysrKysrKysrKysrKysrKysrKysrKysrKysrKysrKysrKysrKysrKysrK//AABEIAP4AxwMBIgACEQEDEQH/xAAcAAABBAMBAAAAAAAAAAAAAAAGAwQFBwABAgj/xABSEAACAgAEBAMFBAUHCQUGBwABAgMRAAQSIQUTMUEGIlEHFDJhcSNCgZEVM1KhsiQ0U3OSsdMIQ2JygqLB0uEWk6PC8CVjZIOz0RdEVMPi4/H/xAAUAQEAAAAAAAAAAAAAAAAAAAAA/8QAFBEBAAAAAAAAAAAAAAAAAAAAAP/aAAwDAQACEQMRAD8Auh8qr7yKCRqA70Cf/sBhwF7YRz2ZEUbyEEhFZiBVnSCaFkC9u5xHZDxHBLGJNaop1fG6D4TpsEMQy395SR264CYxmGCcYgLqiyISwJBDAjylQRYNXbrQ73jea4rGnLs6uY2ldPmsgX2+mAekY3iNXjsBdk5g1KdNb7nb4f2uouunfDls/H5acHUQBp83X6dB8+mAc4zGYzAZjMZjMBmNVjeGB41BTkyABJBE2oEU7EBV3G9lhRGxsYB8BjeGmQ4lHMnMja0JoEgrZHpqAsfMbYdXgN4zGYzAZjVY3jMBrTjkxDHeEM7m1iQu5IVepClv3KCcBtoL7n88Np8oezH88d5PikUotGJ82jdWU6tOuiCAR5SD+ONZjisSBiz1oZUbYkhmAKigLJOodPXAMJcm9HzH8ziLny7/ALTfmcELcUhvTrW9Iajts3Q7+uIvPZ+NU5h2Sr1dq9enTARWRLidAWbv3P7JxmHcC/bx/j/CcZgCnMwK6MjC1YFWHSwRR3G42xBZ3wZlZEZQrIWN6lc6vj17arFaiTVfeb1OCHGYCAzPhTKWZHUiiWJMjgAsdRPxUPMLroD0w6/RcDqiKdo7K6HIILWCbG979ev44kZ4VcaWAYbGiLGxsbfUYCUyT+6TssUqTe9SMhVGV9D5jXtpolWSiRe/ffATkXhDKqKCNWkL8bfCuwXr06flhfKeHcvE4kRSrKDvqPQmzdnpYH5YFsvFmxpDHMADMZvUSJiDGxYwmlbVprSFF2PzwcE/Zbhvg3BFt06EC7P0wCyOD0IP0OOsVhwzhmaiy6VHKrDJZSNmUMrq8TjVHpU3INDMS34WboT3Pza5MgCY5hJXk0lSbWOXVykevMrrSqSbKtvRBAAxxmBHOxTyy5nRJmItQy5gfS5VXBYtaHYp8IdTWxPQ7hu/vJkgZ1njBgmMyK0sgEnNi0BSpG+nmaT0AqxVYA2xBZnwnl5GZn1lmfXq1UQfL0IF9FC/MdboUOc7N8zMA+8iPRmuXSyEswZeULq0pd0K/HqYbaaM94WfMapObr5WiHQZAdfMKnnDfzFb0kX3L1sKAc5jw1lzF7tqpTJrYEgs1roI+VrW4F9T1JOHHF/C0GZ0GXUxjUqrbXuCCbK9d+vrRxA+Jsjqz0j+7vIGyJiBVD5pC9oofYKw6hrAXrYw+yWZzUcmTWbmSDlGDMFY2rnaEfm6gvwWrJqG1ydqNAUxJQAsmhVnqfmfnjvALwbOzxtlmlGbZeTmOYCkrEvzoxCCK66C9XQrc7AHE1wWGQZrMq7StGjBoteuqkUalsnTIFYGvTVW+xwBBjMDfjTL6xlfszJpzUZNIXpReomgaWut4gIxmoydPvEUTSZpoQI3kMcfLHLLRgf0mtkiO9FVofCAsPCWagEiMhsBlKmutEVt88AwfO6oFcPZzFM8TT8to2gkNkMNcQEgjuyQCQL3IxLrmMwk2Xjd5JE5ZgmkWIrc2lWE2wIVNmX9kM4F7YDvOeDIJHLs0lkqT8FHSgjF2m40j8yfXGx4OhEUkWp9EkyzGwh3XTQ3SivlF6rJ9cMY/eATTT6Bm+W96yeRVqyXvWqgXX7pY9rDPi+YzInYQtmTCPdtyr/ezMiz15dwItNknZaa97IOsx7PYXYu087MxDEtyzbBtdn7PfckfIUBVCmKezyFWvnzki61FDd1d+Tc9r9MWARhnmNjt1+mAilT7VPqf4TjMLgfbL+P9xxmAmJh5Td9D0sH8CN7+mIHM5ZrBj5oHcO+Yv8ANXND6jBDjzf7ZfEU44rMkU8saxqiAJIyi9AYmgR3b92AvBkkHQMemxfM+m+9Hv3rp6dcdwhiRq5g9aOY/daj8v78Vn7YPEc3uXDZ8vNLFzlLkxuyE2iNvpIur74DMv4n4rw2eD3ieV45kSXQ8pkV436UWJKt9KO2+2A9DsIwavMfhzz/AHDG/s/XMf8Aj48ySeMM3Fnmds3mdCZgkrzpNOlZLI06qIoVWH/G/FubPFZQmazAj98KhFmcIFEmkAKGqiB0rvgPRlR+uY/8b/7Y3yo+urMfnNjzd4f9oudy+VzR58skshiRHldpOWPtCzKHJAY0B+/tgi8K+JOK5HMZJ85K8uWz5UqJJNflcqNS9SjAOradgQa+gXWwj/bzI/CX/lwjMRpbQ+YL0dIYShb7WdBoX6Y89+PsxxbI5tklzeZQSszxhcy5GguQvRvL9MOPEmY4vw73eLM5vMCR5HbbMM1p9mBZ1dLDbfM+uAul3zXZu37U/X/uOmNZqXMBjodtPbUZtXTe6grr+791O8c8bcVzuczJyckiR5YO4jjYKFjjNFmv4yepBvrQFbYYeKfaJnswuUkTMSxOYSkgicorOsjjVQoAldN4C6YZJyDrkfWK0gc/T131Hk3VXVeg+uHeXaf77uBR+HnnttsYvWr36Yr32ccJ40nEIZM605gGrXrnDrujBbUOb3rthb2zcezOXz+TjgzEsaMq6lRyob7StwDXTbAG3MzfZje3Uz/38jfbD5nl0Ah5S2nvzNOq9x+pvTXerxS58QcX4tn50yeYeJYtTLGsnKVUVtIut2Ykjre57DFo+xzxbLxDJMcxvNDJy2aq1CgQSBsG3INel98BPZc2o1y5gN3Cq5X8CYheFaXrzs1/Yb/DxTHirxhxXPcTnynD3aNYGdVRGVCeUdLMzki7PQXVVtdks+Le0fOT8IQmZ4szDmhG7xkoXUxuRq01vYII6eUHAXrS/wBLmf7L/wCHjsKp/wA5mP7Lf8mKAznjnieabKZLKTSK3JiUkOA8jmMOzPI2/f17Em7xubx7xKLLZvJ5iaQZiFkZZAwDqA6q6l1+MHUpB377nag9ABB/Sz/2T/yYSzYYL5JZS3YMAB89+Uf7sUNwzx3nG4Xm9Wam50c8LLIX8+iTUpW/QFQa/wBLDUeIOLZnNcjK5rMO7AEIJANggJ+Igep64C8ZpswD+tfTX7cdg/jlt/rhpkszIzfaZiZNwALhbVv0P8nFf9euKc8Q8V43kYl96mnjZ3OnU6tYUb/CTW5GNcE8c8TyuagXNu7xyhDpk0klJDQdSNx9PqMBf4P2q/U/3HGYbZViZUv5/wAJxmAIgceVPGWWbM5vima+7DmAvyIMhiW/wXHqmWQKpY9ACT+GPKnB+F8QzOTz88FHLM2rMglbbl3MKsavLqvykXdb4CU8Y53m8E4Qe6NNGf8AYIUfuAwzgzD53PcPi4neXiWKKOMiNhqjHwHc9HO3M6D0xET53VwyGMm+Xm5SPkHjjP8AeGwQ+1a1i4Q3/wABFR+lH/jgBrxPk/t87IOiZxkr/XaYj/6eG+VyrCbKuxJMzK9//OZD+9L/ABwUT5bmRccNWUmST8sxIpP5McNONQct+ELVfyeJr9eZM8v/AJ8A79mvhT9I5bPwqQJVWGSJm6BlMmx+TAlb7Xe9YK/Zpx9OfFwviuXQywMVyzzIC0bbHl2RtdDSw9FG/lxXXhtMz7nm3yryKYmheQxswbR9qpPl3KgkE/LftiZ8UeJG4zncoctlzHmQFSw2oswNhtgKVNzZ7XfTAEP+Ub/Pcr/U/wDnOHP+UWP5Tkj/AKDfxLhr/lH/AM8yt/0B/jOHH+Uiftcl/Vyf3pgGHscy6txbPxtehsvOrUQNjKgO52GxxCe1ngGXyOYy8WUYtHy9e7B/MXIIsfQbfPGfpOTg/FM9zYSxkSaMAtp8srakcGjY2G3zPcYFuKcPeGDLF1K81WlWxRKltIP46LB7ijgPQvs449nc2jnOQcko4AAjePUpHWnJvfuMBXt7J/SOSsfcH/1MTPg32qLns/DB7qYzJ5dXN1VpBfppHUrWIT2/sff8kT+x/wDuYDPHXBMzwXiH6TyQuCRjrH3VLm2jcfsMdwexobEC7Y9nubyU2UWfIwxwpJ8aIoUhxsQ1Dcj17ij3xSnGvE+YyGY4nls3HJOmaVhHzHbSqsW0slgjTTfdqitXtg4/yfMjNFkJXdSEll1RgitQCgFh8idr/wBHADntJ4NmeE8S/SuUFxSPqfuod/jVx+w/UH1PYgYa+0TN5Gfg8GYyMKQ8zNATIoAIdY5NmrrWqwe4a++OeN+K5eH8Q4lBnEkzMOY18tGkOgI7Fk0hgRVHSa6Fa7YAEysy8PeQgiF8zGFJ6FlSW6+gIs/T0wE/4EnEfGMq7WQkasfXbLXQw48Z8e4fnPesxl4symYkCsxkZNGkPGCAFJIOy9+xxHCWTh2byWceLXG0ETqOgccoRut1VjuPmPXEHLmOa2ak0hQ4L6R0XVMhobDYXWA7zgbLmaG9pET9+iVT+Rr8cSvAuLZjLZ5ZsqnMmCgKpRnsNGAfKpBO2HPtL4eY3ykmnabJZd79SsYQ/uVfzw28M+IvcM/HmTHzAsYGjVpvVEB1o+vpgDL2yZ2WbIcMlnUJK6yM6hStGk20ncfjgZ8ak+8cOP8A8Jl/4mwv7R/Gy8TiiYQcnlOw+PVetR8hVaf34hpuIHO5nJJGhDJHDB62UJJbboN7/DAel+Ht9qn4/wBxxmOcgv2qfj/ccZgCSVgFJatIBu+ld7xS6+2vLrIyJkKyZbSzggEg7WY9GmyB8JbcDFv8YH8nm/q3/hOPO/g7i+RXg0+VzzyouYzBKtEuphylgY9QQN6H0JwE9xz2oZfKZiaCLheVZEetY0rrA6MQIvQ/vwnn/bQhSLXwyFwUJUM4IUamWhcWw8g/9DA94a8SHIcUzEuVy8mbUxaFXdX0HlMHbSjUfKL2+9iW9q3FWy/HsvmFjLskcThASC3xbWAT+7AEOV9qmWbIT5lMhEJldFlhtQHWQmm1hPNuDYI2/HDLM+1yH3WGf9HQs7SPEELCkWJYyCDy+h5goV2OK8y0Ik4fxDM6lDNPEpiHUBmZ9VV8N+UfRum1jkuWcGRD/midQ9PMEP76wHoXPeNYchwzLcQhyECPmiFaNNMe1Od2VPNVdCPvYUz3tAjy3C8vxKLJx6sxJy2QMEII5mrzhLbeP074rnxYrz8N4JlY9y0UshH+r0/cGw0kzfN8OQRdDHxLR+Dxu4P5sfywFj5jxzl82vDXfh8E0mcMsdSFWMTRsBpsxmwxIPbYjDf/APEvLZrh+Yzk+QheTLSJGsUhV7EhHRmj8vRjVfcxW/gjNOuf4flXu4M65+hcxqR+cZ/PD3ivhpxx5uHi+TNm0lK9inme/wDZR5B+eA9D5XLJmYoZcxl4+YUVtLKHKFhZUMV7XV7YhvaFPkMtlzm85lopilIgaNGZieiqWGw6n5AE4LcBftc8Mvn+HPHELlRlljW61FbBF+pVmr51064CufDPtEyTNNIvD4MvPFE8sQQJTaFLFdYRSpIvsdr+mJKb2kRZiHLZmfhuXkeTMGBdZVygGk2C0ZPVrrbpgLyWegzcEvvIePPZTJyRIPhVlRHXdTuGAYgj8a6gRXD5T+j8mOw4ga2/0Y++AMpPbfHIy8/hscig3vIGI+a6o+v5YI/FXtnTLPCIcsJo5YElVjJoIDEjSVCGiK9cUbk+IsmWzMITUspj1P8AsaGJHbvddexwQZ2c5LNcOdKnMWXjcBbptTSNQNXXmrp2wB7n/ablczkXzDZKN5YpEVoZSGHn1U6sU3+HpQr8riD7YVlASThsDRqCVRmBVSqnoDHQ2229TgJjh15HN5jUttmI1MY6retrPyPQfQ4PfDfiEz8HzeXbLcsZfJnTL/SWCP2RXr1OAlYvahFNw2WV8hAVy8kaDLsQU0v8JAKUtUdtPbEJmPatltWh+D5VlX7Mbp8KtYABi6at66XissnntEM8XaUJ+aNY/cTgo8NKORxcEX9j6f8AvcAbeKvafkjyAOHQZmLkqUMmkGO7BQKY2C6SlbGtsQ+a9oeQKB/0JlSSzL1TYIEr/M+jVXasB/hbipy2ays/LMvLVvsxsTZlFDY/tX0wXe13iQkHDp+WY9cbSFD1HmTY7Dfb0wEnwDxXwnMRyiTh8EBjUyFTGrqQNiQQBbC+lDrt3xvwX424ec0I48kmXZzpSQKu99FNC1v6nfAt4c4eOK5zOsmiHXExRCd7agOg3Fi2Pax64d+DMtFPLDk82HhzGUkZo6pdZ1Byj2pNgixXUH8wvDIvc6fU/wAJxmEuGrWYQdt/4TjeAKsxFrRlP3gR+YrHlHiPA8/DFJw9sk7FZjLzFiZj5U0nQwFGMgA7egx6xxvAeW/DXHMzw3OnMJlXlLQKhVlcDzJGSbA62uJibiWYzvGuHZx8q8ep4QQAxUASstlq2233x6MxonAeWOJ8GzAfiiCCamkOmo2o6Z+22+xv6YnvE/hOQPxiRYZD5ctopGOrmvHI+nbzUV3rpj0UDiM4vx2HLXziwqJ5TSsfJFp1nYdtQNda+hwFCZTgfEMxPw6PKgwyQ5GtcyEIpZpdYNo3mKuBVYHU4Xmo8pPljDJaZ2JhUbkEqk6MRtuvw7/MY9U5XNrIXC35G0mwQL0htieophuNrsdQcJNxJA0q+YmJQzgKxNMCRQAJY7HYWdsBQee8PyQ+JlKxScts2kgcKdP2lOTdVszEfhgn4vkpP+1eXlEblNAtwp0j7Jxu1Vi4cJwzK4tGDCyLU2LUlWFjuCCCOxBwCmAz2tcPzU3DnGTMgmR1eomKuyiwwFEE7G9PfTtZrBngdi457xKyZadPK0kTK0TEpLF8VnUNt127i6OAonK8IznFuJGU5RsvqjZZGKsq2Y2SyWAssSBXX8icR/A+BZ95IOHnKSKY81zWcqRp+EG2+HSApIN73te1+jJYc5ZueDTagVAwYEsO5mIIrtV/PC8WceJ0TMyxEzNohEcTpZCs7Aku4vSpP3eh64Dzf4a4JO3DuK3DJdQFQUIJqQk0CN6HphXwtw2c57hRaKSlVVJZGpall2bbb8exGPS+RzyTBjG1hXZDsRTKaYbgdDhGXjMKzrl2epWqlo9wxA1VpBIRyATZCH0wHmDivDJlHEl5UgvMrQ0HcK8nTbpuPzxK5Xxvm/0eeHnJ+TkNHr0vq2Um6qrxf03ivKLq1S6dBpgUcHo51AFbKVG51jy0jG6GJparbpgPIHH+BSpHlHET1JBZpT1V2U2K2NBfzwrBPPCc7CsDt7xaE6WsU92ABv6Y9csl455QwHk/LRT8MzeWleFjJHGHKUR8eugTRo0wseu2F/aF4pk4jyZWgMRQutAk/sG70j1x6i4jmI4Y3lkOlEFsfQdyfljmIxyKGRgynoykMD+PfAeb+IZOY8YzscGtJWSTRpJVidCvQIIomv34Y5aTM53O5Nfd3WeDQskh1amCEHXIWGxAB67np6DHpDP5iKBQXJUMaGw3NFj+5ST8gcJyRhqYbgi726HcV64Blw9f5Sn4/wAJxmFcov8AKI/9r+E4zAE+NMwHXbCWdn0Ru9FtKltIIBNC6BJABPzIHzxS2ZBzbPKEE4Z2/V5ds7pDG9PvDzRxrRJAjQBVXRd4DnxN7S83JKWyshiy6k6SiataqRbsTBJWwYdgNcZ84Bw04B4i4hnp1y888rRaWMtLytkQkglYYjReN0qz8RHVbMIvh5JXbVJtZ2SB8w4BI+JhBJpJUEi3salNftGPsw4HHFmHdZAz8nQV5MkVCSWO6Dwx6hYajvV10FkLYzvEo4SiNqLMCVRFLMVQDU1AXQsb+rKOpALXjXBY84IC5OlHElV8alSCjD9lrFg+mOuK8IMkqTRyCOVI5IrKlgUk0k7BlIYMikEHsfXaDPgdmB15uRn0ACTT5uYvKKyNZIfS0NhSK+0kBsMcAqvg1lTLKmZI93UrqdCzOW+NiwdTuCRVnse27GT2fvppc0obRy9fJ306ZVA2lFgGVWAPeJbJO+JB/BSayQ/kLIdB1HyJoHL/AFgXTSUPLYDN1s20zHgEsrKMwF1KwsRnZisqhx9p8S8xSD/7lOlCgaZ/wNOtmKZHDvbxsrIp807deYa2mVNQBZREpHSsLv4IUmSJM0qkhzoWPdFleZlIAk21F2RjX2iwqBp03hLi/g5Y0dnzLKshMSUr1EcxJIqaFWQADVOF3BHkQ+XTtJcB4XFlc2xEyu8uqLSE3jIeTMhNQY6AI5gNJG6rGRXTASHBcg2U1q8sfJZhyxpKEPIxtd2IIJK0B3JwN+IeBQQvzZZ3SVkndikbFHRJhmdLqG82kFkK2C6PIBXaWz/hAyTySmZaeSN9DRahcTIy35wDsrLdA0/XbeQ49waLOhUfUOTMrm1IDeXzJZADo6OUarG5B3BGAgeDcEVXMsU5ZkEMba47TUSkhZfNe8TKgGo6RXxb3M8YdJZkAchsky5l1ETSFkdJo1C6TZJ8/QMbUbb4hZPBAUZOCPMSLyNTgtGz6qkiYapAw00oEeknzKTXw7ID2aELQzRB5fKDcvzBSuZBF67IvMBtyd4UJJO+AKOE8NmhdvtEaOSWWVhyyrDWVKKPObI81tte2wxH8X4HJm5uamZhMKo8SxtCZAr+dJCGEq+a/K21gKygrqaxbxD4QkSRIoZg8mYZ3aPSyqVUzsWZgx0gHMxxh6LKAhXdQA8h8JRSvNDDmVHleTyRbIs8sxGhg9Xq1xt+0kaLS1ZCSzXgd5JJJWzIEklglYqUqUkiJZddGXRIBzBQ+yj8tAg9+NkTRFEMw0Ji0yComkPURxDyspDM5AAvzGxiUyfh3l5WfLiUqJdeloxoMYdaOjc0QbYH1OIOT2eq1lpIiSYzXIGlRHPziqAudKMPLps9SflgHPiLhhzuUiLzMpBYFhlpAS0iPCpEWrWgVpFeySPsw1geYNZIRk2XLy5uRVldniWGMqQXkEZBYlwVDzxgClo77i65TwWdTIMwLHLkDGBvIBNzAkb8zSEOimQWRerYMBiM4d4GLhGXNrMiaJB9i2hwzZabyPzNJVzl78tgGVvkMAZZzKmLKzgySS+RmuUgnZemyjba/wATjzb4gyb5fNZiJCFCTOi7dlJ0WeXv5RH3OxrbVj0Nwbw+cvkHhY27I+o3ZoqVVSdtWlAq6u+m++Kj8d8NiOcmdggZ2DamzcEeq0Q7RvGzBdhuT1utmwEX4J8TnLyrHPJeVk8siyeZVBFK1Hp2tgFBtib8tXHwPi+WkjWPKzRusahAIyvlAAA2HQdO2KLXhyxlJNlTpq56GPbussQtWBIFBA3Szp1YnOB8QZJ45QwkGoJqaTnqNZCkCZQrxmz8LqVvTuOoC5skf5RHfXf+E4zCHDd8zH/tfwnGYAoz+WWSJ43XUjoysp7hgQR+IOKLAXMK8kojmC+XmSQ5rORoNIJ0z+WOMAkkkKVsn7gW76IvAVwPwKgeRs0ZZSsgEJaeTTywqGuWrhAnM1kJppRQ3ABwAzwPgWZzYcBSkcTaUaeTOxh7GoskQeNgLaizs7E3uAFUE3hrhc0EzRzK6htJT+VSTxtpbUdAl+0jIoagSQbWjscF2Yyuo3zHXaqUgDvv067/ALhjk5YgpuW0sSS1XRUitgO5GAhPE2SEs8A94ELIGkAKWGCvGW82paFAqVvdXb0wPReD1ieJfei7BVKaIWYjR7qrSWJDVtB19Z5DuA2Jbx1mYVeMSx6gY3tr+FS8SN5Lp/jBAIO6jsTiM4t4iybKFWNisaKllylqxBK7GzWgNfy2O+4LReEETlgZ1bUqDqAOoI0DXXMH2jNB52+8ZJNgThXhnhNITERm0IQKukr5S2mMcwDmbTHlgq+9BmFNeGnBxwyRo41gZGbQFAJoApIFDMDV6ZJB33IvcbdyzcLjeisgbUovUx3QSxp97sOYAOovptsCsHgtAsNZpSqPG1sGfU0bxSWpaYhJG5VMV2bUTQ3vji3h+HMSZlkzMaF5WJJi1NHJ7sIw2sOKChRIp2pr33x1w3MZKdfdQrPByzI6vaqOW+q1ArZmLXW1KB0O6UIyMyrNFCSvOVVLSsm6ZcyowAJ3F6aPzO9CwleEcJj5Ga05i/eC8ZclwVYs6+a5a1gtVroJAX0FD+Z8IFZIQuYy8sYcM6yeTZBCmwDEGhC29Wd0OzMcTkOXyL/yYqdUiDMaC5N61ZTRLWTpLAj0J/BtwHIcNz8LLEr6VAjKmRlYKFoUA/TSxW/SxgImHwBEvKvOROE5S6TGCGKtlbsc377Zbf8ArW693PhPhHIlkmeeJ4BE8SS2VkHKVEcqCWtRy3PWlAtfjanHH+CRLIE/R0mYiXSytGQTa67Uh2A6O297luxAOFM3kYgsanIZiVY1ZlVZLZWlYiQNcguxRG52ZgKuiCHB+GZbKZsSPmA7RZdnrkkIFkEKBkayoc8kkqLZ2lc0LrEflPDWVlZuVnFj0IU1RwmJkUmYMA5etd5lVahsyJYBNCa41kw7ZeT3SWaN4Tq+0bXGNKkAKHos2wsHqt3iGZYjHJG/CczplJUg3ROoN5qYkFtKsxGzMpu9sASTeHYxkxkBPGhLA1RII1hyoR5WYA7jZtr29MCc3hjLSSy5R80vvQLFpGhIP83jiWiZeqmZJeu7vtuCcSmegDmOU5DOXelwXbmqEKyIykP01nbzAgIQOwxtx7ysok4dmF5jNNJqYjW0aKkYUhiQSqqK6WtjcAkI5fBcQmNZtKWRZNCoAAFknkCD7QqaErCqOkKprpjOAeHMuOTozkTKioFHLAVqVAsijmfrtlKyC6LPsb2kMpweP3uOU5WRCISyMWbZm5jNG6hirMdbbi+m5+HDbg/heBpEjlyMyHQpeRncpcYGgKS1nqRuO3fAFvhLgyZbLctZRIpN6wWIOwUnzO+502aIBYk0LOA6HwwZnMzZl4ldEoQxxK50oqkvIylm3U0B0AGCPwZCI4ZIzlmyyrIQiklgRQpwGHlsknTXWyd7w9ThcOhRIqyELpBaIEgdKF3QrAVJ4s8Py5eVpFd5YAEJmBgWVW1dHYxiwNt+1kmxYxD8CCyZ2FmJcWBrbky7gMa5sW6nfoRW9fs4u2fLwJGUVFVSSSAmxvrYqjeAc+G4UzvPRVVeWAqqmk6gX1EgADSQw/FR6DAFXBpQczGPr/CcZhLgKj3mOhv5v4TjMAdYis7xpIpCkmoDSp1hCy+ckKvlJN+U9q+eJOV6BNXQuh8sQc3F3JJSlrbS0ZY3RO5DirruMBkHirLuwVZDZcIPs23LAEb9AN+57HCY8WwjVqZlZXKFTG1mnKWKJFGifWqPcWvl+JyGiRsCbGjc9Kr7Q0fzvUNhRwjPm5GIayAAA3kfYnfoJRfptfSr3wDibxBErlGeiApvlsQQ1UbF+o6+uOch4khlYKrGzVfZsLvb8KPUnbDcTuT9/SKv4/n3Et7kV3q9xiQZ8xQ2Um7J0iq9P1vUb74Bs/iWJdpCUbVprluwu6+JQRv1698P5M0bjCgNzASt2o2F77Ht8sc8ybp5SRZ6AA7DYeexv33wkrPqg5latT9BX3TXc4B3ql/Yj/tn/DxrVJ+xH/bP+HhyzViO43wlcwhU2CVKagSKVxpeqNXpJonoaOAcapf2I/8AvD/h4zVL/Rx/94f8PA8OBZ/y/wAuqgAwCDcgAbXZUE7n8vnhxkOC5qOQH3oGMSs5TQBatq8pI722otVk/TAdcQ4K00hclgdOmkzUiqP9kJV/PrhDL+GCiuoMhDqFJbNSFqBBFEx3e3X0J9cI5nwxmbPKzKIpdnP2VliXMiliT1UnY/KxV0HJ4FmXy00MuaLNJQDhaKLtYFdSa6/Mn6AlH4eCRPGpKoxQWM04K6DYCnl+UWdwOo2OGx8IAAEvMAN7Oelrc3+xhRfDDcmRDIuqTNNmNQibylh0Avc3+1YIsV3HeV8Mze7vBLmTIuuEpaUESJ1bSN7JIWtRJo0e24Jy+EdWoky03Ue+SafXpy6w5fgpEgmvTuhr3uQRnQAFGnRpAOkWBQPfETxrhmdiYFMzJJGWCtEkTDSpayQVsUF2oAda6CsJcK4awiGXlbMS3Oj6mgcKFRVjCeZiAPLd9CLsG7IP/wDskVdZNcgKsCt5yUgEbjYpXc9twa6YJ9c/9HF/3rf4eBXhjsqlc2cxmgTfmyrgAgAChuAN2s97HStyF+OKACYsxuur9S+25FHbY+Xp6EeowHPEWZtMUyKElbTaSNqBALD7q0PL2OB/jnAVCjkieQnYg5uVDXycuSNwPXEtxniSmKGWpFXmnYrocVHIOj1X44Hs/nCUBkZZDuQVMZpCNLldSkbGw17V3wA+eAyNrHuwAZnYxDOswJO58vQEvZv07XviKzPh2dXLmGQq12ozTbWxuyfjBGkm/Tvgi98iPx8qMfHepLAN/qwYvNfzP3RvthgnEWj8ochEIDL5FrUTRAEXQ2PTcj1vAE/AIz71Gb/a/hOMw54S/wDKox/rfwnGYAwzBpG7eU967evbAkcwjKdbKzMBTMYTY3IWydXXp13A7XZXmz9m/wDqn+7AmshYDfuBXNrUBex+y2uuo6/lgNIqEElYwSFC7Q0AVNEb9PKL+V0PTSSBrsA+rKsJIPmaz5jq79vu/W+Y5PLWvUuk7s69Qt9RHvvXp/cBzRBHnJ2IH2iV6DSTHe/msHoGBB7AHZ0glCFomg2mKt6IO7eYHSD0uh2OOmCKfugNYrSnlsWL83eiL3BpvUY0ZGIKllvUWPnS7rcfqwAfw6jrjmUhQQWBA6WYgLO+/luwCpr1+VYBRtO+oAHqBpjrcDtqPYfLtiRyK1yfKF+0fYAAdG6AEj5de2I5iABbKw6gEx0DVmqXqdLKR8j6EiQ4e1rB0+NqIIN+Vv2dvywG83xXUrKseYU1swiJrerHY+tenphlmpMysJkWSVqAAQQ/aE7AmiTe+/0vr375G9aBvsv2cn7X3vNsKvc1hD3cWfIQpsVypugsL1agRfXax+FAoudzK6dRke6Y6YQRRYrWx2oAN+PXGp8xOASrzgMz7HL6q3sV5rC0aFk2QenTHDxlisgjFk7nkSgg9Qa1ggbjt64TijB3MR1ahZEM1V95aLddxRNfuNArkc/NR1nMMN1A93CHpsRbWSK/H8RjeVkzBDaZJxpX/OQC2O/w21E7Hb5jCb5K9WtDQ8oCwy3spUffIcUOpB7eoxz7uQwLR+UkIwEMl0ukL980NhTV92+mAcZrPzspZPeE1MAq+7gldIBPVh5T6mu4w2n4pmToCjMKQDqPuwOq91oagAR0/wCN437qxUHlhlDC1EMgamoGtUn+iN+34k4bpk9xqy5PmW6hcCty3WXY/DR9QdsA8GbzF8stmNZYVIMuugACz0f/AEgDfdCN+7aTis7i0GbBUAN/JxRZfMfvbWCARuNiN8KSwzaFBiUjS1DksdNkAgjm35uv0G1EYyDLE78kjQupAYSDqUhj9/didVDYeYfTAakz+aDkA5ghWNn3ZSGVSCQpBoWNQB+Y643m+I5gsxX3pVJoAZYGh9dV9xvsNj3wgUcFFERtGLKTlZCBe46SUdxv+A7Xh8nh5mGq4fNuQYnB3rrUg32wDbimYaTLZdmZixcm2Qxn9W5Hl81E7evXELLORIBva2pILMvlbd949Jr6dNycEHGMkYoYENfrifIHG3Lk6US916HEBxDMOzeXqBWyTb9QVoEDVQPm3JI9cBFxx6iFZ2AZSaBcC9zR8oFEC+2xFDe8R8pNqSWG6k+eU6VNsoFL5hXc9NO/XEpmJnAYsrG0CjSkwqlA1bncCtwAfi3OInMxvrjvVQYK1xy9m6bvWwrfp19KwB7wb+cp/tfwnGY74Ov8oj+h/hON4AsnFqw6bHp/03wO5WKwKM/w/ejm7mt9T/Pp+PbBFKfKfocUTB4mzvukMkuazaQSPFcxQByxinaRYvs7ePUse9HvR64C05Iha37x0BNJMLrykWHtdl6Hrd72beLywBUeZNKRVyemre2+Km2J3vYURQrzhvFc5mGzGnMT+9Lw+GWGNN4Wd4POTSlNRYgqLAvcWAcHfgKdpMmkjTGdHJaJ2Nvy23VZDQ86m1P0wDnWg/zU/wAz9p9fWz1+vrh2uRUfdbc3vI9/33iC9oEkunKwxSvCZ8yI2eM6WA5cj0DRrzIt/Kx3wIZ7jmZi4hHl3k836LYSGIkRnMaHk1gChqqMkGrq8BZ3uK1VGv6x7797+f8Ad6DG3ydhQCV0G1IazuCD8QN7E9cUj4Z8Q5ziCxwjNTxtJIsZcOQQ0eUc9eoVpEDt674l89m8wv6RLZnM+8QS5dAVdxBTHL69I+EMSW260x2o4C1xln/pX/3P8PGe6N/TSf7n/JgRn5/6bVTO6IY1eKPUeVJGqusyaehlEjRPqO+n5YW9p2ZcRZeNJJIxLMQzRuUalhlcAMNx5lU7daroTgCf3Rv6aT/c/wCTG/c2/ppP9z/kxTfhvjOYzU0CyzzVLLCr6ZGXZ8hqatJGnzebavNv1wvPFJHw8S+9ZoIc7LFPJ7xIWRFeWKFwS1qiOUZq+IAXdYC3fc2/ppP9z/kxgybf00n+5/yYCmzkuXzea5s8jrBw9cwRqOjmfahyB+z5RS9Bissz46zmX4bkCJpdf8silsksW8nLLE72nNUj6YD0Ccm39NJ/uf8AJhL3SX+kf+0v+FiiOIcdzK+9uM1PbnNpXNfSBGMu6FBdIQXbcVsa6Yb5jxfmvec9Fz5RoeZVOttlkzMKUu+xVdYB7atqwHoD3ST+kf8AtD/Dxgykn9I39sf4eI/wMy+6gJmfeVWSQLJqLHTrJVWZt2KghbPpitvGXEJ4+IZ1knmXS6xBRIwQK2RdzS3pB1qGBAsEXgLZ90k/pH/tL/h4TXLy3XMb+2P8HfFIf9pMwvBsyY5sxrabLqhd3MqnkJNKQWOoRsUZhvRUmtjgx4fmhmM5xJudmQyIrxaJJBGqmGNtqOi9XbrucAfZjhWutbO4U2AWAo0RflQHoT+eGL+H0r4T2P6w7kb2SR8z+7GeBJHbh+Vkkd5HlhSRmdrOplBNeg+WK4kz2aXKZ7Oe9SsJFniWMyNayc8xRNF+wAnl26mjgLDj4BEu5jU/EAGZSo17NsV7jb6bYis7wpACBloQCQdgnUXR6dt8BGS8STyQyvz5LXg4Yedv1oMgL9fjtevXbGZ/PZppuHKJ3RZIUItjpeRdLSCQ0bLR6qG3mwB9wYn3mLVsaN739098ZjfBheajPyb+E4zAGMnQ9tsA+X8M/wAl4flTmIi+TkDPRvUAkkdAXYNuOvpgs49/Np/6p/4TimvCmbvisinLLHWYmqcKwM15yO7J2bSdtumAL8h4BzMcckK5mNY5crHA5EbcwNFGyI6EOAPMQSCDsKsdcEXhLgc2UTQ0kbqzyyOFRlp5H1AR250xjzeU2bPUdMI8Q4zrV42GXpgVrni+9nYX6bbEUd+2GbRx2GVwYgyJfvDALYFgdQT0IA616nYJjxbwN80kXLkWOSGYSoWUupIV0IZQymqc9CNwMCkPsvKsjrmmtBEgBTylI8u0BBXV8RLs2q9gxFHriYy9rTK2rdmVueza1XYmgtE0CCN+mOOG8TiMkpLIrqwbyyEoSfM23S9Py9SfXAQ0XsuaOMiLNKr2hDGK12yxy8tjWL1ai432O2/XD4+AZRHmIY82qwzcohTBqZWiWJVJbmix9kDVD4uuJKTOBWkR2gAa9Q1sDTFixIqtxq69CCMNMxEqM28WgEr5pZAdwdIKgEE6QaP+iPXAKQeEJPfI83NmlYoQ7qsWi5BG8QIJkbQpjZQV3soDYusSfjDw+c5HGqSiKSOTmIxTWPhaNgVsWNLnuN6+mGWYzUjs8QMDPJQZC8lBlXeiF6Wp9O3rhgOXo11H5a0+ec0ST8V7lSE612FjpgOeEeztcvmIpVzJMUXLblMgsvFDyAxkB2XRuVrr37YT8QeB1bJiNs0sRWaeTmtHYC5nmB0KluoWQgNfVbrthX3qOSKVg0JZihZkeaqPmBPQj9UNluwtd8OfFQrhd+XsfIWK7k9C2/fvgGcPCcrnueMtnlcS5Jcp5acqIydTk6hqNSKCKHXrvhrnPZHCyyIs7CNhLpV1MhVpUhUMWZ7bS0Ib8a2rEd7HnzBmJzSBH5b0AoXy1ltJod2638/piwPFPvPLT3S9fMGqtI8mltW7AgG6o0fNpva8AI5j2Uh/edWaNTczQOUKjablhyfNb7RKALFb47zvspikeZ+eQ0om3EY2MkwnQ/FvoYVX3vliczHFM+D9nk2IVgF1SICykUS25phRNA0dS9N66Oa4hJlsxqgWGbkNygjhm5pDaQC1L5SF3OxJ9MA98JcCOTgMRlMrNI8jPpCW0h1NSgkAWTQ7YhOLez5Z81PO2YcLN5uWEWg4gOXDauppWJrbc4zhH6R95hEyyckNJrYtHRUmTl2AdXTR6npZsEnqL9JRsjhDLqM4ZHdVVRzV5JNWdRTUPLtRBO43CPb2WxkKjZhzGOXqUAqSY8t7sDqVwQK8xH1HQ4mfDfhH3WKeMz8wzKiliumtEKw2RqN3p1dutdrw4yPEc66S8zLpEwiuOpA4Mm/lPTYeXfod96rCb5rNyQTgxcuUAcsqwJY2QTVkDYBv9ojfTZCT8P8AD/dstBl9WvkxKmqq1aABdWaurqzgGl9mGt5Cc0QhfyKEpkQzjMOusNZYsAA1Cq6HEhxHNcU5UsccTa9chSVSl1zDoAU7adFVe/c4erx3O7fyE7sQfPuBRIb59gQO91eAFk9mM8QkjizaiOTLyQnVEWOh3kcebmdRzKut6+eIKXhEbzZdX4llnki5QKrQbTEdcZT7Q0xBNnewcWrwaWQZeFszqE/KXmFqB1UNVhfLd+m3pjz1DK3vaXEAoCES6dyeQgKauhHeuuAv3hn84T8f4TjeEuCPc6fj/ccawBBxz+bT/wBU/wDCcUr4YGY/SZMkweA5iXlRiSzGRnIg1p92z0xdXG/5vN/VP/CcUX4NSD9LTFGkM5nfmqyjQB77DoKMDZsdQRgLLbUmryygAllASJQbJuh8RY79t6vvs4gzEqFrSU2pA1GEAXW/lNWpsDYjrvucNsxEgdqVQSx6ZaRtz3H/AB6+mHLwKWQBAEUI2gwigHK6gDYFkuT3rf0ohrJo50j7dFZ9yWiNX1HU0pv4V/CsM4cwdUi/aEI1MdUXmsCg2rrpC1QN+bf1w+MWkrpQBA4dQMvZW123v4gpAsfP0xwuUBUlogSzbMsADgowdiQQbLHp89+oOA6zMsi7iV2JC2A8Y0s1+WytbUfy/DHYzT8skFw8d7NLHbWbbUd1GkEG+1+mEoVKEAKxBKvSZQDVqsmz0umIN0bJ+eO8otMVKGlBbS2VChlArSrdmN9AOxHTAb4NnmjbTIGKkEDmTxNpCDboepJA/Fb702jz4VZHvQe8bZqGvtD5ujUGVfh33NfXGlytarhYmmACZVAtgjuD5vhoXXf5DHT5MrcfLc1WllyiFRdhrF73qs/6vTAMfeZVBDmZaBspm4QNRI0IFvSlrrIJ2HLO/TEj4mf/ANmWWLHayXEnU9NYADV0uu2GWb4dLG71bDYl0hj0saaiVBoUdrrv33GF/EyN+ivNqDah8Uao3xnqi7D8OvXvgBL2IQJHIwScZgctzrAYAbZal82/lFD8K7YOYFagdD7AaR753tRVDYde13VdxYH7DJoWdjBG0ahJAQzayWrLaje2xPQemDjJFQY2BisqSCMmwNjUB03Uh7O/4epB7DmCXZgq2Re2Z2PQfCPKNgxuvu/PGszOSpQqmlXOg+86STVjcAEE30vaxhDIxIzLfKLFgP5oRYohl1EbWpG52uxvdBWaAJqRxH1BFZQsu436Eg/c/Lv2BKMEEnTvV0c4zDe+oJ6UbsegxxDGQGJXyuOvvrEGiCCLujsBY+nTCuadfLej4Ruco7WDa0B1HwnbsCo3sYxnKgLa3pZrGUOnSRqqrvqDt1JK/iDWTJAM5Kj4i1DNsoKnVRparoPW6+WHMMFIV0lVNsP5YxPlFUD2G+9GtvpjJEDCMLoorQJyhIvUQLG2n6bDqe+O5NJSP4O5s5Unqa2WrR/L6V9dsBqbLN2UhlRFtczR2PmH1GptyfNpF9qRyk7BJkIdWNKA+ZDCuh0G7WlJO3p9MZmnG7fZkW3XKMe/1smu/Q745mjjZLqEqG3HubEWRYodbpTudtx8hgOEmZmClGUqrLfvAZR1NlAdzuN6sbYoXL6veEIkUoeX9lZsHlR+YrVAEbau9fLF7yxr7wGHKAdS61lyJCpUijJezCjsfU+oxRGRWI5lK183RFq6aNPLiqu93f8A66BeXhnMaszHv2b+E4zHXhuEe8oR21fwnGYAs4z/ADeb+rf+E4pDwlmL4m6+7KgWZyJwrBprzsFgno2k7bdOm2Lw4v8AqJf6tv4Tik/Cgn9/JeZXgMzcqISAmMjO5fVadV1dR8j2vAWHPmgDKheOjIbvMPe2onYDygenT6VWNZhY1mIYoqBgAWkl1bbSUtVtvRB7m/m6LMZGsPp1OSGeILsDQ/aq69a7+uG2YkkMagNKG1EauZFR2DGzVeqi6PlO+A45savpkaIaGII502rY7CvvHTfU9Rfzx3E8TLIgdCA4daeTUFJ0kkg2NmXv1ZvpjUesqHLTE69Fc+I3RsEkKRZv4Rv8rxkkjknUX1LITYzMINNfl6dB00munXvgMd4yug8o2/QPLtYKtvYN9NhX4GjjWYKNpcHL7KFB1TGmUKSKGxHmu+pBBw5his/rZdIrbnxmlO7EgAeRNvmR0678SZh3CFjIieRSwzKUCNyW8p81eY3V/LAJRLG0p0rGGJDJfOJKurO11tqoqdtuo+jcrGUkKCDQh1UUnJGxMZPmFmidh6j0w7XPkxcmkdWY/rMyhY2b0jy9mrqD3GOoCyG2Z1XXyyTm7CWCuy6Oo3IB6FbvrgI6bMJo03F0CsOXPo0gDT1GojUW+E35h2vD3xKiDhdIAFBHRWUXr3oP5hvfXDV5SRfNZLTWl53UG1VpIOw0jzEEE9AevVx4mbVwonUWthvzOb/nP2/vV0+XTtgBn2Oy5gzEZtdMgiYABVXyAZYKaXayN7+eLFiy8sUgCc2VCACXlWhvvsV1Ghv171irvYblI0lYRzicGNzqAKgEjLeWm38vT/8AzFneIMlmJTCcu6Jy3Eh1FhrIIGg0NlKGQE70dO3oDhs3mNNjLrq9OaK/PT/w7Y2MzmL3gWquxLe+m63Qfe2v03+WBr/svmBDGh5LFcwZWVpH0lDA0Q35d2HYPVdru8KtwTiBjETZpJYypRy9BmF0psRdSoGoG92bqKwE9Fm8ySNWXQC9yJrNX6aN9t+uNjNZn/8ATp1P+e7bUfg+v5d7xFycFmZIAzJNy+YGWRjpbUfJJYS9aKKAofG3m2BMcvAuI82OZp4DKqhC+9EB3J8vLr4X09vhv6ASnM5jeoE71c3X0+5tjsZifVRgXTfXm/8ADTiOz+VzzSvysxEkZIMdqCy1G4IIKeYGQoTuDpVqIvbjN8IzDmF2aOR0jdWDkhQ7FWWRdK0zLprdV2Y0RuCEmHkUHTDZO9cwdSBe5HS7H4fPHEmZnsVACCaP2oFDbf4d+/p0+eIc5PiflvMQ1VNVbnUKKnkmjV3YI7AC7EJmuDcT54m58BkEYQsLFjUSaXRS7HqbO1WeuAJ8xm5KfmwiPb9sPfX5Cv8Arjztknk5yAxKIxy6k0bsahDKX7gbbYuPJ8+OOc5hlaWR9ZZfhA5aIaGkabKsQu9AiyTZNM5COsyp5qkWgEVklaaHcjoL/wCGAvLw415qP6H+E43hPw0wOaj+jfwnGYAx4v8AqJf6t/4TiivB8cA4pIUaQz8z7VSoCAe+ZcpoN2dut/u73dxsEIxA/wA29n5V/wCvyxSXhiZf0kQMvobmDVPbfa/yrLUAD5Rpqtr3323wFrZnw9p1OzRaQxbeLV1JO9tRNsd/7t8LfpLIaRZi0i3PktdhRboel1fz64j+KZiW3S5K5jMCs0Sbdh5ydgfNuO9dsNWzMnLstJ+sbc5mIGgq2VcDTRu6ra+14AhGayavoVY9QN0qdCi7G6qwq19NPywi3FchszBASdW8Ruxtfw7nar+XyxFvn2RjJbEuWHLGYSlBFIxNkE0WN3tS/LG1ndZWKPLKFZdIObjAc7GgK7k6dJ/Z+eAl4c7kgVYKgZ1KgCM2VJoggL0sAb7dPljeY4lk6MTBSCaK8o0Sdjflrp39MQ+d1KSZXnjY6iIzmNKaW8169Okad1Avv2oYQklYPp1Na9bzosb9Nl2F7Ua3oXgCHLcSyrlQqbsarlEb36la2J9fpjs8TypUGrVmP+aY+YAEk+X0bqfn88Qk+cOiESS6asUM1RKEKQWYfGdiASL7dW3Sn4vol1oyGNY9Cg5mgQtgEoAQWN9Ku179gm5OK5bRG5jJRrVTyjYAIG61qA3226YZeM3V+HsYxSlkIBXR98diAR6/PDOZ4oC2XZ/smK67lZnj8uoKBRoGwAoA2/DHPiOUfovqT5hRLmQn7TqXbcn6/TAB3sQeNpGMEfJXlyAjmcy2rL6mv5nt2we5bgbhd8tCGBOy5qULXXUAE8pJuxX4nAN7IMzOZ3OaXQ4hbbSEGkLltJodyNz8yfpjOBePJkOqSYyx+XZWjPR5rDNoAQsqqNF7hSwYb2FiZXh0yBxyYdLKRRnkaxRFG07ncn5nbvhNeDyL8MEHw0ftpQLK0aGk6R1AO5qj8sRfEfFMk/CZs3DUJ0tocPq+E0GBKjqegI6EX1rDPOeM5eHEw5oc9yskqkSfCtSNFGW5a6yRGV1gbFlBBsEgQPwiQjSYIdO9VNJtseooWCavfoe9Y6k4TI2stDCTRKgSyjUzEFr28o67Uf3nENP7Q9MjwvAAw0DVzTotjGG1Ny7VV5oOoAg0a6Y68BeLnzCRwyxtqTLI7zMy2zFI2J5fxUS5GrpaMNsAR5HhQ5YEsaBgT8Lswo10Lb9ANvlh0vDoqAC7C68zd+vf5YFPD/jo5vMQoI1jjZZdRZiSSqwvHoNDqsjWpAPkf9ggw2Z8Tzw52chjLGryqItdjbladQ0fZKCXpgTqJqhVgD39DQg3pa7v437f7XT5YjOIcJgFlVJYqVPnYggggitVDYn6YEuLe0F1Z15JDQubCvYfSkupd4roPGBsATqQg0QCwznj6W3Jy5JQOTpkFHSXoIStv8IuhtrX64Ca4nkYkBcA6ghs6mOwFdCSOnfFJ8PZPeqUNzAy6jY0nzxVQ/A4sLO8cmknZHGgLFLqUOWBYcoqd1Xamaj3F7DFfZB394GoeTmHQaG9Spfz7d8BcvguZjnIgT2bt/onG8J+C5Lz0X0b+A4zAHfiLNaY3XfeKQ322FVfrv8AuxTPhoz+/DXKrZfm/ZxhwSh96y+u16rexv5/PF48SyfNXTtpIIIPe8D/AA/wJlYpTKsKCRiCXtrJDBx1P7Sg/hgI7MZcFpAqEnmSNqbKathrYiyfMCaA9dq646mkjaBUfLTB71My5S/M277AVudia3GDIZc/LHLZYnuMAEx5dmRvs3FEGvckW7A3Ub9N9u/rRwrHC3lXlSqDQN5ONRbMSXJU7UGFgfsH1ODPkNt02xnJbfcYAPzc08h3GYomxeViIUX0tjdCttrOOcyJdRcx5hbon+TZcnYb3VksTZ6nY7YMuS3yxkkBPQjAB0sUurZc02wP6iCq0htIsCiNRB26irNbOslwySUkNzodKAW0UOlq2JFLYY9SDtvsMFKxN643yj64CH4pwVpTYzDpddEQ1Q/0lPU7/wDQYgvHkHK4YY9WvS67mr3e+gFDr0G22DZoztvhvLkdWxog9jgKY9jCATMBPzgYpPNv1Igsb77HbFi5KTM6HieDL7gAqZmIKtq1X9lv2Fd7PpRlRwUqSY9AB67V+Ow+n5Yb5rgs5lR0lUAfECDZHywGuGRTRIyRQZeNAWKDmvZve2+z2JPXdscZsZt0YFIAaUj7V/i21D9XsB2Pf5YlPcno7rZ7/wDoY6y+ScL5ipbvQ2/DvgBtZc55qTL2Nt5n7f8Ay8LzS5qmpYep+KRhtpG+yHe+3pW/bEw3CzfVcITcGc7Bl/LANMvPmWDB1gvYbSOR878g7dMNs+Jxqrkhfu+ZtRHz8u23YX2xJJwWXvIv1rHcvA2YUZNvpgBHNrm3ANRD1tm2G1Vt1O/7sR8r5mq+xBHzaq3vt9P34PF4CwFc3b6f9cM814SLdJ9P+xf/AJsABZyWQQyCTR8DVoJPbvYGKp4aqjNEh7JkbUtHb7Va36G8ehsx4DZ+uZ/8P/8Anho/syv/APM/+F//AGYCC8By/wDtCIfJ/wCA4zBR4d8AnK5lMx7xr0hvLy9N6lK9dZrr6Yz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xQTEhUUExQWFhUXGB8aGRgYGR8cGxwfHCAgHh0fHB0gHikhHB0nIB4fJDEhJSkrLi8uGyAzODMtNygtLisBCgoKBQUFDgUFDisZExkrKysrKysrKysrKysrKysrKysrKysrKysrKysrKysrKysrKysrKysrKysrKysrKysrK//AABEIAP4AxwMBIgACEQEDEQH/xAAcAAABBAMBAAAAAAAAAAAAAAAGAwQFBwABAgj/xABSEAACAgAEBAMFBAUHCQUGBwABAgMRAAQSIQUTMUEGIlEHFDJhcSNCgZEVM1KhsiQ0U3OSsdMIQ2JygqLB0uEWk6PC8CVjZIOz0RdEVMPi4/H/xAAUAQEAAAAAAAAAAAAAAAAAAAAA/8QAFBEBAAAAAAAAAAAAAAAAAAAAAP/aAAwDAQACEQMRAD8Auh8qr7yKCRqA70Cf/sBhwF7YRz2ZEUbyEEhFZiBVnSCaFkC9u5xHZDxHBLGJNaop1fG6D4TpsEMQy395SR264CYxmGCcYgLqiyISwJBDAjylQRYNXbrQ73jea4rGnLs6uY2ldPmsgX2+mAekY3iNXjsBdk5g1KdNb7nb4f2uouunfDls/H5acHUQBp83X6dB8+mAc4zGYzAZjMZjMBmNVjeGB41BTkyABJBE2oEU7EBV3G9lhRGxsYB8BjeGmQ4lHMnMja0JoEgrZHpqAsfMbYdXgN4zGYzAZjVY3jMBrTjkxDHeEM7m1iQu5IVepClv3KCcBtoL7n88Np8oezH88d5PikUotGJ82jdWU6tOuiCAR5SD+ONZjisSBiz1oZUbYkhmAKigLJOodPXAMJcm9HzH8ziLny7/ALTfmcELcUhvTrW9Iajts3Q7+uIvPZ+NU5h2Sr1dq9enTARWRLidAWbv3P7JxmHcC/bx/j/CcZgCnMwK6MjC1YFWHSwRR3G42xBZ3wZlZEZQrIWN6lc6vj17arFaiTVfeb1OCHGYCAzPhTKWZHUiiWJMjgAsdRPxUPMLroD0w6/RcDqiKdo7K6HIILWCbG979ev44kZ4VcaWAYbGiLGxsbfUYCUyT+6TssUqTe9SMhVGV9D5jXtpolWSiRe/ffATkXhDKqKCNWkL8bfCuwXr06flhfKeHcvE4kRSrKDvqPQmzdnpYH5YFsvFmxpDHMADMZvUSJiDGxYwmlbVprSFF2PzwcE/Zbhvg3BFt06EC7P0wCyOD0IP0OOsVhwzhmaiy6VHKrDJZSNmUMrq8TjVHpU3INDMS34WboT3Pza5MgCY5hJXk0lSbWOXVykevMrrSqSbKtvRBAAxxmBHOxTyy5nRJmItQy5gfS5VXBYtaHYp8IdTWxPQ7hu/vJkgZ1njBgmMyK0sgEnNi0BSpG+nmaT0AqxVYA2xBZnwnl5GZn1lmfXq1UQfL0IF9FC/MdboUOc7N8zMA+8iPRmuXSyEswZeULq0pd0K/HqYbaaM94WfMapObr5WiHQZAdfMKnnDfzFb0kX3L1sKAc5jw1lzF7tqpTJrYEgs1roI+VrW4F9T1JOHHF/C0GZ0GXUxjUqrbXuCCbK9d+vrRxA+Jsjqz0j+7vIGyJiBVD5pC9oofYKw6hrAXrYw+yWZzUcmTWbmSDlGDMFY2rnaEfm6gvwWrJqG1ydqNAUxJQAsmhVnqfmfnjvALwbOzxtlmlGbZeTmOYCkrEvzoxCCK66C9XQrc7AHE1wWGQZrMq7StGjBoteuqkUalsnTIFYGvTVW+xwBBjMDfjTL6xlfszJpzUZNIXpReomgaWut4gIxmoydPvEUTSZpoQI3kMcfLHLLRgf0mtkiO9FVofCAsPCWagEiMhsBlKmutEVt88AwfO6oFcPZzFM8TT8to2gkNkMNcQEgjuyQCQL3IxLrmMwk2Xjd5JE5ZgmkWIrc2lWE2wIVNmX9kM4F7YDvOeDIJHLs0lkqT8FHSgjF2m40j8yfXGx4OhEUkWp9EkyzGwh3XTQ3SivlF6rJ9cMY/eATTT6Bm+W96yeRVqyXvWqgXX7pY9rDPi+YzInYQtmTCPdtyr/ezMiz15dwItNknZaa97IOsx7PYXYu087MxDEtyzbBtdn7PfckfIUBVCmKezyFWvnzki61FDd1d+Tc9r9MWARhnmNjt1+mAilT7VPqf4TjMLgfbL+P9xxmAmJh5Td9D0sH8CN7+mIHM5ZrBj5oHcO+Yv8ANXND6jBDjzf7ZfEU44rMkU8saxqiAJIyi9AYmgR3b92AvBkkHQMemxfM+m+9Hv3rp6dcdwhiRq5g9aOY/daj8v78Vn7YPEc3uXDZ8vNLFzlLkxuyE2iNvpIur74DMv4n4rw2eD3ieV45kSXQ8pkV436UWJKt9KO2+2A9DsIwavMfhzz/AHDG/s/XMf8Aj48ySeMM3Fnmds3mdCZgkrzpNOlZLI06qIoVWH/G/FubPFZQmazAj98KhFmcIFEmkAKGqiB0rvgPRlR+uY/8b/7Y3yo+urMfnNjzd4f9oudy+VzR58skshiRHldpOWPtCzKHJAY0B+/tgi8K+JOK5HMZJ85K8uWz5UqJJNflcqNS9SjAOradgQa+gXWwj/bzI/CX/lwjMRpbQ+YL0dIYShb7WdBoX6Y89+PsxxbI5tklzeZQSszxhcy5GguQvRvL9MOPEmY4vw73eLM5vMCR5HbbMM1p9mBZ1dLDbfM+uAul3zXZu37U/X/uOmNZqXMBjodtPbUZtXTe6grr+791O8c8bcVzuczJyckiR5YO4jjYKFjjNFmv4yepBvrQFbYYeKfaJnswuUkTMSxOYSkgicorOsjjVQoAldN4C6YZJyDrkfWK0gc/T131Hk3VXVeg+uHeXaf77uBR+HnnttsYvWr36Yr32ccJ40nEIZM605gGrXrnDrujBbUOb3rthb2zcezOXz+TjgzEsaMq6lRyob7StwDXTbAG3MzfZje3Uz/38jfbD5nl0Ah5S2nvzNOq9x+pvTXerxS58QcX4tn50yeYeJYtTLGsnKVUVtIut2Ykjre57DFo+xzxbLxDJMcxvNDJy2aq1CgQSBsG3INel98BPZc2o1y5gN3Cq5X8CYheFaXrzs1/Yb/DxTHirxhxXPcTnynD3aNYGdVRGVCeUdLMzki7PQXVVtdks+Le0fOT8IQmZ4szDmhG7xkoXUxuRq01vYII6eUHAXrS/wBLmf7L/wCHjsKp/wA5mP7Lf8mKAznjnieabKZLKTSK3JiUkOA8jmMOzPI2/f17Em7xubx7xKLLZvJ5iaQZiFkZZAwDqA6q6l1+MHUpB377nag9ABB/Sz/2T/yYSzYYL5JZS3YMAB89+Uf7sUNwzx3nG4Xm9Wam50c8LLIX8+iTUpW/QFQa/wBLDUeIOLZnNcjK5rMO7AEIJANggJ+Igep64C8ZpswD+tfTX7cdg/jlt/rhpkszIzfaZiZNwALhbVv0P8nFf9euKc8Q8V43kYl96mnjZ3OnU6tYUb/CTW5GNcE8c8TyuagXNu7xyhDpk0klJDQdSNx9PqMBf4P2q/U/3HGYbZViZUv5/wAJxmAIgceVPGWWbM5vima+7DmAvyIMhiW/wXHqmWQKpY9ACT+GPKnB+F8QzOTz88FHLM2rMglbbl3MKsavLqvykXdb4CU8Y53m8E4Qe6NNGf8AYIUfuAwzgzD53PcPi4neXiWKKOMiNhqjHwHc9HO3M6D0xET53VwyGMm+Xm5SPkHjjP8AeGwQ+1a1i4Q3/wABFR+lH/jgBrxPk/t87IOiZxkr/XaYj/6eG+VyrCbKuxJMzK9//OZD+9L/ABwUT5bmRccNWUmST8sxIpP5McNONQct+ELVfyeJr9eZM8v/AJ8A79mvhT9I5bPwqQJVWGSJm6BlMmx+TAlb7Xe9YK/Zpx9OfFwviuXQywMVyzzIC0bbHl2RtdDSw9FG/lxXXhtMz7nm3yryKYmheQxswbR9qpPl3KgkE/LftiZ8UeJG4zncoctlzHmQFSw2oswNhtgKVNzZ7XfTAEP+Ub/Pcr/U/wDnOHP+UWP5Tkj/AKDfxLhr/lH/AM8yt/0B/jOHH+Uiftcl/Vyf3pgGHscy6txbPxtehsvOrUQNjKgO52GxxCe1ngGXyOYy8WUYtHy9e7B/MXIIsfQbfPGfpOTg/FM9zYSxkSaMAtp8srakcGjY2G3zPcYFuKcPeGDLF1K81WlWxRKltIP46LB7ijgPQvs449nc2jnOQcko4AAjePUpHWnJvfuMBXt7J/SOSsfcH/1MTPg32qLns/DB7qYzJ5dXN1VpBfppHUrWIT2/sff8kT+x/wDuYDPHXBMzwXiH6TyQuCRjrH3VLm2jcfsMdwexobEC7Y9nubyU2UWfIwxwpJ8aIoUhxsQ1Dcj17ij3xSnGvE+YyGY4nls3HJOmaVhHzHbSqsW0slgjTTfdqitXtg4/yfMjNFkJXdSEll1RgitQCgFh8idr/wBHADntJ4NmeE8S/SuUFxSPqfuod/jVx+w/UH1PYgYa+0TN5Gfg8GYyMKQ8zNATIoAIdY5NmrrWqwe4a++OeN+K5eH8Q4lBnEkzMOY18tGkOgI7Fk0hgRVHSa6Fa7YAEysy8PeQgiF8zGFJ6FlSW6+gIs/T0wE/4EnEfGMq7WQkasfXbLXQw48Z8e4fnPesxl4symYkCsxkZNGkPGCAFJIOy9+xxHCWTh2byWceLXG0ETqOgccoRut1VjuPmPXEHLmOa2ak0hQ4L6R0XVMhobDYXWA7zgbLmaG9pET9+iVT+Rr8cSvAuLZjLZ5ZsqnMmCgKpRnsNGAfKpBO2HPtL4eY3ykmnabJZd79SsYQ/uVfzw28M+IvcM/HmTHzAsYGjVpvVEB1o+vpgDL2yZ2WbIcMlnUJK6yM6hStGk20ncfjgZ8ak+8cOP8A8Jl/4mwv7R/Gy8TiiYQcnlOw+PVetR8hVaf34hpuIHO5nJJGhDJHDB62UJJbboN7/DAel+Ht9qn4/wBxxmOcgv2qfj/ccZgCSVgFJatIBu+ld7xS6+2vLrIyJkKyZbSzggEg7WY9GmyB8JbcDFv8YH8nm/q3/hOPO/g7i+RXg0+VzzyouYzBKtEuphylgY9QQN6H0JwE9xz2oZfKZiaCLheVZEetY0rrA6MQIvQ/vwnn/bQhSLXwyFwUJUM4IUamWhcWw8g/9DA94a8SHIcUzEuVy8mbUxaFXdX0HlMHbSjUfKL2+9iW9q3FWy/HsvmFjLskcThASC3xbWAT+7AEOV9qmWbIT5lMhEJldFlhtQHWQmm1hPNuDYI2/HDLM+1yH3WGf9HQs7SPEELCkWJYyCDy+h5goV2OK8y0Ik4fxDM6lDNPEpiHUBmZ9VV8N+UfRum1jkuWcGRD/midQ9PMEP76wHoXPeNYchwzLcQhyECPmiFaNNMe1Od2VPNVdCPvYUz3tAjy3C8vxKLJx6sxJy2QMEII5mrzhLbeP074rnxYrz8N4JlY9y0UshH+r0/cGw0kzfN8OQRdDHxLR+Dxu4P5sfywFj5jxzl82vDXfh8E0mcMsdSFWMTRsBpsxmwxIPbYjDf/APEvLZrh+Yzk+QheTLSJGsUhV7EhHRmj8vRjVfcxW/gjNOuf4flXu4M65+hcxqR+cZ/PD3ivhpxx5uHi+TNm0lK9inme/wDZR5B+eA9D5XLJmYoZcxl4+YUVtLKHKFhZUMV7XV7YhvaFPkMtlzm85lopilIgaNGZieiqWGw6n5AE4LcBftc8Mvn+HPHELlRlljW61FbBF+pVmr51064CufDPtEyTNNIvD4MvPFE8sQQJTaFLFdYRSpIvsdr+mJKb2kRZiHLZmfhuXkeTMGBdZVygGk2C0ZPVrrbpgLyWegzcEvvIePPZTJyRIPhVlRHXdTuGAYgj8a6gRXD5T+j8mOw4ga2/0Y++AMpPbfHIy8/hscig3vIGI+a6o+v5YI/FXtnTLPCIcsJo5YElVjJoIDEjSVCGiK9cUbk+IsmWzMITUspj1P8AsaGJHbvddexwQZ2c5LNcOdKnMWXjcBbptTSNQNXXmrp2wB7n/ablczkXzDZKN5YpEVoZSGHn1U6sU3+HpQr8riD7YVlASThsDRqCVRmBVSqnoDHQ2229TgJjh15HN5jUttmI1MY6retrPyPQfQ4PfDfiEz8HzeXbLcsZfJnTL/SWCP2RXr1OAlYvahFNw2WV8hAVy8kaDLsQU0v8JAKUtUdtPbEJmPatltWh+D5VlX7Mbp8KtYABi6at66XissnntEM8XaUJ+aNY/cTgo8NKORxcEX9j6f8AvcAbeKvafkjyAOHQZmLkqUMmkGO7BQKY2C6SlbGtsQ+a9oeQKB/0JlSSzL1TYIEr/M+jVXasB/hbipy2ays/LMvLVvsxsTZlFDY/tX0wXe13iQkHDp+WY9cbSFD1HmTY7Dfb0wEnwDxXwnMRyiTh8EBjUyFTGrqQNiQQBbC+lDrt3xvwX424ec0I48kmXZzpSQKu99FNC1v6nfAt4c4eOK5zOsmiHXExRCd7agOg3Fi2Pax64d+DMtFPLDk82HhzGUkZo6pdZ1Byj2pNgixXUH8wvDIvc6fU/wAJxmEuGrWYQdt/4TjeAKsxFrRlP3gR+YrHlHiPA8/DFJw9sk7FZjLzFiZj5U0nQwFGMgA7egx6xxvAeW/DXHMzw3OnMJlXlLQKhVlcDzJGSbA62uJibiWYzvGuHZx8q8ep4QQAxUASstlq2233x6MxonAeWOJ8GzAfiiCCamkOmo2o6Z+22+xv6YnvE/hOQPxiRYZD5ctopGOrmvHI+nbzUV3rpj0UDiM4vx2HLXziwqJ5TSsfJFp1nYdtQNda+hwFCZTgfEMxPw6PKgwyQ5GtcyEIpZpdYNo3mKuBVYHU4Xmo8pPljDJaZ2JhUbkEqk6MRtuvw7/MY9U5XNrIXC35G0mwQL0htieophuNrsdQcJNxJA0q+YmJQzgKxNMCRQAJY7HYWdsBQee8PyQ+JlKxScts2kgcKdP2lOTdVszEfhgn4vkpP+1eXlEblNAtwp0j7Jxu1Vi4cJwzK4tGDCyLU2LUlWFjuCCCOxBwCmAz2tcPzU3DnGTMgmR1eomKuyiwwFEE7G9PfTtZrBngdi457xKyZadPK0kTK0TEpLF8VnUNt127i6OAonK8IznFuJGU5RsvqjZZGKsq2Y2SyWAssSBXX8icR/A+BZ95IOHnKSKY81zWcqRp+EG2+HSApIN73te1+jJYc5ZueDTagVAwYEsO5mIIrtV/PC8WceJ0TMyxEzNohEcTpZCs7Aku4vSpP3eh64Dzf4a4JO3DuK3DJdQFQUIJqQk0CN6HphXwtw2c57hRaKSlVVJZGpall2bbb8exGPS+RzyTBjG1hXZDsRTKaYbgdDhGXjMKzrl2epWqlo9wxA1VpBIRyATZCH0wHmDivDJlHEl5UgvMrQ0HcK8nTbpuPzxK5Xxvm/0eeHnJ+TkNHr0vq2Um6qrxf03ivKLq1S6dBpgUcHo51AFbKVG51jy0jG6GJparbpgPIHH+BSpHlHET1JBZpT1V2U2K2NBfzwrBPPCc7CsDt7xaE6WsU92ABv6Y9csl455QwHk/LRT8MzeWleFjJHGHKUR8eugTRo0wseu2F/aF4pk4jyZWgMRQutAk/sG70j1x6i4jmI4Y3lkOlEFsfQdyfljmIxyKGRgynoykMD+PfAeb+IZOY8YzscGtJWSTRpJVidCvQIIomv34Y5aTM53O5Nfd3WeDQskh1amCEHXIWGxAB67np6DHpDP5iKBQXJUMaGw3NFj+5ST8gcJyRhqYbgi726HcV64Blw9f5Sn4/wAJxmFcov8AKI/9r+E4zAE+NMwHXbCWdn0Ru9FtKltIIBNC6BJABPzIHzxS2ZBzbPKEE4Z2/V5ds7pDG9PvDzRxrRJAjQBVXRd4DnxN7S83JKWyshiy6k6SiataqRbsTBJWwYdgNcZ84Bw04B4i4hnp1y888rRaWMtLytkQkglYYjReN0qz8RHVbMIvh5JXbVJtZ2SB8w4BI+JhBJpJUEi3salNftGPsw4HHFmHdZAz8nQV5MkVCSWO6Dwx6hYajvV10FkLYzvEo4SiNqLMCVRFLMVQDU1AXQsb+rKOpALXjXBY84IC5OlHElV8alSCjD9lrFg+mOuK8IMkqTRyCOVI5IrKlgUk0k7BlIYMikEHsfXaDPgdmB15uRn0ACTT5uYvKKyNZIfS0NhSK+0kBsMcAqvg1lTLKmZI93UrqdCzOW+NiwdTuCRVnse27GT2fvppc0obRy9fJ306ZVA2lFgGVWAPeJbJO+JB/BSayQ/kLIdB1HyJoHL/AFgXTSUPLYDN1s20zHgEsrKMwF1KwsRnZisqhx9p8S8xSD/7lOlCgaZ/wNOtmKZHDvbxsrIp807deYa2mVNQBZREpHSsLv4IUmSJM0qkhzoWPdFleZlIAk21F2RjX2iwqBp03hLi/g5Y0dnzLKshMSUr1EcxJIqaFWQADVOF3BHkQ+XTtJcB4XFlc2xEyu8uqLSE3jIeTMhNQY6AI5gNJG6rGRXTASHBcg2U1q8sfJZhyxpKEPIxtd2IIJK0B3JwN+IeBQQvzZZ3SVkndikbFHRJhmdLqG82kFkK2C6PIBXaWz/hAyTySmZaeSN9DRahcTIy35wDsrLdA0/XbeQ49waLOhUfUOTMrm1IDeXzJZADo6OUarG5B3BGAgeDcEVXMsU5ZkEMba47TUSkhZfNe8TKgGo6RXxb3M8YdJZkAchsky5l1ETSFkdJo1C6TZJ8/QMbUbb4hZPBAUZOCPMSLyNTgtGz6qkiYapAw00oEeknzKTXw7ID2aELQzRB5fKDcvzBSuZBF67IvMBtyd4UJJO+AKOE8NmhdvtEaOSWWVhyyrDWVKKPObI81tte2wxH8X4HJm5uamZhMKo8SxtCZAr+dJCGEq+a/K21gKygrqaxbxD4QkSRIoZg8mYZ3aPSyqVUzsWZgx0gHMxxh6LKAhXdQA8h8JRSvNDDmVHleTyRbIs8sxGhg9Xq1xt+0kaLS1ZCSzXgd5JJJWzIEklglYqUqUkiJZddGXRIBzBQ+yj8tAg9+NkTRFEMw0Ji0yComkPURxDyspDM5AAvzGxiUyfh3l5WfLiUqJdeloxoMYdaOjc0QbYH1OIOT2eq1lpIiSYzXIGlRHPziqAudKMPLps9SflgHPiLhhzuUiLzMpBYFhlpAS0iPCpEWrWgVpFeySPsw1geYNZIRk2XLy5uRVldniWGMqQXkEZBYlwVDzxgClo77i65TwWdTIMwLHLkDGBvIBNzAkb8zSEOimQWRerYMBiM4d4GLhGXNrMiaJB9i2hwzZabyPzNJVzl78tgGVvkMAZZzKmLKzgySS+RmuUgnZemyjba/wATjzb4gyb5fNZiJCFCTOi7dlJ0WeXv5RH3OxrbVj0Nwbw+cvkHhY27I+o3ZoqVVSdtWlAq6u+m++Kj8d8NiOcmdggZ2DamzcEeq0Q7RvGzBdhuT1utmwEX4J8TnLyrHPJeVk8siyeZVBFK1Hp2tgFBtib8tXHwPi+WkjWPKzRusahAIyvlAAA2HQdO2KLXhyxlJNlTpq56GPbussQtWBIFBA3Szp1YnOB8QZJ45QwkGoJqaTnqNZCkCZQrxmz8LqVvTuOoC5skf5RHfXf+E4zCHDd8zH/tfwnGYAoz+WWSJ43XUjoysp7hgQR+IOKLAXMK8kojmC+XmSQ5rORoNIJ0z+WOMAkkkKVsn7gW76IvAVwPwKgeRs0ZZSsgEJaeTTywqGuWrhAnM1kJppRQ3ABwAzwPgWZzYcBSkcTaUaeTOxh7GoskQeNgLaizs7E3uAFUE3hrhc0EzRzK6htJT+VSTxtpbUdAl+0jIoagSQbWjscF2Yyuo3zHXaqUgDvv067/ALhjk5YgpuW0sSS1XRUitgO5GAhPE2SEs8A94ELIGkAKWGCvGW82paFAqVvdXb0wPReD1ieJfei7BVKaIWYjR7qrSWJDVtB19Z5DuA2Jbx1mYVeMSx6gY3tr+FS8SN5Lp/jBAIO6jsTiM4t4iybKFWNisaKllylqxBK7GzWgNfy2O+4LReEETlgZ1bUqDqAOoI0DXXMH2jNB52+8ZJNgThXhnhNITERm0IQKukr5S2mMcwDmbTHlgq+9BmFNeGnBxwyRo41gZGbQFAJoApIFDMDV6ZJB33IvcbdyzcLjeisgbUovUx3QSxp97sOYAOovptsCsHgtAsNZpSqPG1sGfU0bxSWpaYhJG5VMV2bUTQ3vji3h+HMSZlkzMaF5WJJi1NHJ7sIw2sOKChRIp2pr33x1w3MZKdfdQrPByzI6vaqOW+q1ArZmLXW1KB0O6UIyMyrNFCSvOVVLSsm6ZcyowAJ3F6aPzO9CwleEcJj5Ga05i/eC8ZclwVYs6+a5a1gtVroJAX0FD+Z8IFZIQuYy8sYcM6yeTZBCmwDEGhC29Wd0OzMcTkOXyL/yYqdUiDMaC5N61ZTRLWTpLAj0J/BtwHIcNz8LLEr6VAjKmRlYKFoUA/TSxW/SxgImHwBEvKvOROE5S6TGCGKtlbsc377Zbf8ArW693PhPhHIlkmeeJ4BE8SS2VkHKVEcqCWtRy3PWlAtfjanHH+CRLIE/R0mYiXSytGQTa67Uh2A6O297luxAOFM3kYgsanIZiVY1ZlVZLZWlYiQNcguxRG52ZgKuiCHB+GZbKZsSPmA7RZdnrkkIFkEKBkayoc8kkqLZ2lc0LrEflPDWVlZuVnFj0IU1RwmJkUmYMA5etd5lVahsyJYBNCa41kw7ZeT3SWaN4Tq+0bXGNKkAKHos2wsHqt3iGZYjHJG/CczplJUg3ROoN5qYkFtKsxGzMpu9sASTeHYxkxkBPGhLA1RII1hyoR5WYA7jZtr29MCc3hjLSSy5R80vvQLFpGhIP83jiWiZeqmZJeu7vtuCcSmegDmOU5DOXelwXbmqEKyIykP01nbzAgIQOwxtx7ysok4dmF5jNNJqYjW0aKkYUhiQSqqK6WtjcAkI5fBcQmNZtKWRZNCoAAFknkCD7QqaErCqOkKprpjOAeHMuOTozkTKioFHLAVqVAsijmfrtlKyC6LPsb2kMpweP3uOU5WRCISyMWbZm5jNG6hirMdbbi+m5+HDbg/heBpEjlyMyHQpeRncpcYGgKS1nqRuO3fAFvhLgyZbLctZRIpN6wWIOwUnzO+502aIBYk0LOA6HwwZnMzZl4ldEoQxxK50oqkvIylm3U0B0AGCPwZCI4ZIzlmyyrIQiklgRQpwGHlsknTXWyd7w9ThcOhRIqyELpBaIEgdKF3QrAVJ4s8Py5eVpFd5YAEJmBgWVW1dHYxiwNt+1kmxYxD8CCyZ2FmJcWBrbky7gMa5sW6nfoRW9fs4u2fLwJGUVFVSSSAmxvrYqjeAc+G4UzvPRVVeWAqqmk6gX1EgADSQw/FR6DAFXBpQczGPr/CcZhLgKj3mOhv5v4TjMAdYis7xpIpCkmoDSp1hCy+ckKvlJN+U9q+eJOV6BNXQuh8sQc3F3JJSlrbS0ZY3RO5DirruMBkHirLuwVZDZcIPs23LAEb9AN+57HCY8WwjVqZlZXKFTG1mnKWKJFGifWqPcWvl+JyGiRsCbGjc9Kr7Q0fzvUNhRwjPm5GIayAAA3kfYnfoJRfptfSr3wDibxBErlGeiApvlsQQ1UbF+o6+uOch4khlYKrGzVfZsLvb8KPUnbDcTuT9/SKv4/n3Et7kV3q9xiQZ8xQ2Um7J0iq9P1vUb74Bs/iWJdpCUbVprluwu6+JQRv1698P5M0bjCgNzASt2o2F77Ht8sc8ybp5SRZ6AA7DYeexv33wkrPqg5latT9BX3TXc4B3ql/Yj/tn/DxrVJ+xH/bP+HhyzViO43wlcwhU2CVKagSKVxpeqNXpJonoaOAcapf2I/8AvD/h4zVL/Rx/94f8PA8OBZ/y/wAuqgAwCDcgAbXZUE7n8vnhxkOC5qOQH3oGMSs5TQBatq8pI722otVk/TAdcQ4K00hclgdOmkzUiqP9kJV/PrhDL+GCiuoMhDqFJbNSFqBBFEx3e3X0J9cI5nwxmbPKzKIpdnP2VliXMiliT1UnY/KxV0HJ4FmXy00MuaLNJQDhaKLtYFdSa6/Mn6AlH4eCRPGpKoxQWM04K6DYCnl+UWdwOo2OGx8IAAEvMAN7Oelrc3+xhRfDDcmRDIuqTNNmNQibylh0Avc3+1YIsV3HeV8Mze7vBLmTIuuEpaUESJ1bSN7JIWtRJo0e24Jy+EdWoky03Ue+SafXpy6w5fgpEgmvTuhr3uQRnQAFGnRpAOkWBQPfETxrhmdiYFMzJJGWCtEkTDSpayQVsUF2oAda6CsJcK4awiGXlbMS3Oj6mgcKFRVjCeZiAPLd9CLsG7IP/wDskVdZNcgKsCt5yUgEbjYpXc9twa6YJ9c/9HF/3rf4eBXhjsqlc2cxmgTfmyrgAgAChuAN2s97HStyF+OKACYsxuur9S+25FHbY+Xp6EeowHPEWZtMUyKElbTaSNqBALD7q0PL2OB/jnAVCjkieQnYg5uVDXycuSNwPXEtxniSmKGWpFXmnYrocVHIOj1X44Hs/nCUBkZZDuQVMZpCNLldSkbGw17V3wA+eAyNrHuwAZnYxDOswJO58vQEvZv07XviKzPh2dXLmGQq12ozTbWxuyfjBGkm/Tvgi98iPx8qMfHepLAN/qwYvNfzP3RvthgnEWj8ochEIDL5FrUTRAEXQ2PTcj1vAE/AIz71Gb/a/hOMw54S/wDKox/rfwnGYAwzBpG7eU967evbAkcwjKdbKzMBTMYTY3IWydXXp13A7XZXmz9m/wDqn+7AmshYDfuBXNrUBex+y2uuo6/lgNIqEElYwSFC7Q0AVNEb9PKL+V0PTSSBrsA+rKsJIPmaz5jq79vu/W+Y5PLWvUuk7s69Qt9RHvvXp/cBzRBHnJ2IH2iV6DSTHe/msHoGBB7AHZ0glCFomg2mKt6IO7eYHSD0uh2OOmCKfugNYrSnlsWL83eiL3BpvUY0ZGIKllvUWPnS7rcfqwAfw6jrjmUhQQWBA6WYgLO+/luwCpr1+VYBRtO+oAHqBpjrcDtqPYfLtiRyK1yfKF+0fYAAdG6AEj5de2I5iABbKw6gEx0DVmqXqdLKR8j6EiQ4e1rB0+NqIIN+Vv2dvywG83xXUrKseYU1swiJrerHY+tenphlmpMysJkWSVqAAQQ/aE7AmiTe+/0vr375G9aBvsv2cn7X3vNsKvc1hD3cWfIQpsVypugsL1agRfXax+FAoudzK6dRke6Y6YQRRYrWx2oAN+PXGp8xOASrzgMz7HL6q3sV5rC0aFk2QenTHDxlisgjFk7nkSgg9Qa1ggbjt64TijB3MR1ahZEM1V95aLddxRNfuNArkc/NR1nMMN1A93CHpsRbWSK/H8RjeVkzBDaZJxpX/OQC2O/w21E7Hb5jCb5K9WtDQ8oCwy3spUffIcUOpB7eoxz7uQwLR+UkIwEMl0ukL980NhTV92+mAcZrPzspZPeE1MAq+7gldIBPVh5T6mu4w2n4pmToCjMKQDqPuwOq91oagAR0/wCN437qxUHlhlDC1EMgamoGtUn+iN+34k4bpk9xqy5PmW6hcCty3WXY/DR9QdsA8GbzF8stmNZYVIMuugACz0f/AEgDfdCN+7aTis7i0GbBUAN/JxRZfMfvbWCARuNiN8KSwzaFBiUjS1DksdNkAgjm35uv0G1EYyDLE78kjQupAYSDqUhj9/didVDYeYfTAakz+aDkA5ghWNn3ZSGVSCQpBoWNQB+Y643m+I5gsxX3pVJoAZYGh9dV9xvsNj3wgUcFFERtGLKTlZCBe46SUdxv+A7Xh8nh5mGq4fNuQYnB3rrUg32wDbimYaTLZdmZixcm2Qxn9W5Hl81E7evXELLORIBva2pILMvlbd949Jr6dNycEHGMkYoYENfrifIHG3Lk6US916HEBxDMOzeXqBWyTb9QVoEDVQPm3JI9cBFxx6iFZ2AZSaBcC9zR8oFEC+2xFDe8R8pNqSWG6k+eU6VNsoFL5hXc9NO/XEpmJnAYsrG0CjSkwqlA1bncCtwAfi3OInMxvrjvVQYK1xy9m6bvWwrfp19KwB7wb+cp/tfwnGY74Ov8oj+h/hON4AsnFqw6bHp/03wO5WKwKM/w/ejm7mt9T/Pp+PbBFKfKfocUTB4mzvukMkuazaQSPFcxQByxinaRYvs7ePUse9HvR64C05Iha37x0BNJMLrykWHtdl6Hrd72beLywBUeZNKRVyemre2+Km2J3vYURQrzhvFc5mGzGnMT+9Lw+GWGNN4Wd4POTSlNRYgqLAvcWAcHfgKdpMmkjTGdHJaJ2Nvy23VZDQ86m1P0wDnWg/zU/wAz9p9fWz1+vrh2uRUfdbc3vI9/33iC9oEkunKwxSvCZ8yI2eM6WA5cj0DRrzIt/Kx3wIZ7jmZi4hHl3k836LYSGIkRnMaHk1gChqqMkGrq8BZ3uK1VGv6x7797+f8Ad6DG3ydhQCV0G1IazuCD8QN7E9cUj4Z8Q5ziCxwjNTxtJIsZcOQQ0eUc9eoVpEDt674l89m8wv6RLZnM+8QS5dAVdxBTHL69I+EMSW260x2o4C1xln/pX/3P8PGe6N/TSf7n/JgRn5/6bVTO6IY1eKPUeVJGqusyaehlEjRPqO+n5YW9p2ZcRZeNJJIxLMQzRuUalhlcAMNx5lU7daroTgCf3Rv6aT/c/wCTG/c2/ppP9z/kxTfhvjOYzU0CyzzVLLCr6ZGXZ8hqatJGnzebavNv1wvPFJHw8S+9ZoIc7LFPJ7xIWRFeWKFwS1qiOUZq+IAXdYC3fc2/ppP9z/kxgybf00n+5/yYCmzkuXzea5s8jrBw9cwRqOjmfahyB+z5RS9Bissz46zmX4bkCJpdf8silsksW8nLLE72nNUj6YD0Ccm39NJ/uf8AJhL3SX+kf+0v+FiiOIcdzK+9uM1PbnNpXNfSBGMu6FBdIQXbcVsa6Yb5jxfmvec9Fz5RoeZVOttlkzMKUu+xVdYB7atqwHoD3ST+kf8AtD/Dxgykn9I39sf4eI/wMy+6gJmfeVWSQLJqLHTrJVWZt2KghbPpitvGXEJ4+IZ1knmXS6xBRIwQK2RdzS3pB1qGBAsEXgLZ90k/pH/tL/h4TXLy3XMb+2P8HfFIf9pMwvBsyY5sxrabLqhd3MqnkJNKQWOoRsUZhvRUmtjgx4fmhmM5xJudmQyIrxaJJBGqmGNtqOi9XbrucAfZjhWutbO4U2AWAo0RflQHoT+eGL+H0r4T2P6w7kb2SR8z+7GeBJHbh+Vkkd5HlhSRmdrOplBNeg+WK4kz2aXKZ7Oe9SsJFniWMyNayc8xRNF+wAnl26mjgLDj4BEu5jU/EAGZSo17NsV7jb6bYis7wpACBloQCQdgnUXR6dt8BGS8STyQyvz5LXg4Yedv1oMgL9fjtevXbGZ/PZppuHKJ3RZIUItjpeRdLSCQ0bLR6qG3mwB9wYn3mLVsaN739098ZjfBheajPyb+E4zAGMnQ9tsA+X8M/wAl4flTmIi+TkDPRvUAkkdAXYNuOvpgs49/Np/6p/4TimvCmbvisinLLHWYmqcKwM15yO7J2bSdtumAL8h4BzMcckK5mNY5crHA5EbcwNFGyI6EOAPMQSCDsKsdcEXhLgc2UTQ0kbqzyyOFRlp5H1AR250xjzeU2bPUdMI8Q4zrV42GXpgVrni+9nYX6bbEUd+2GbRx2GVwYgyJfvDALYFgdQT0IA616nYJjxbwN80kXLkWOSGYSoWUupIV0IZQymqc9CNwMCkPsvKsjrmmtBEgBTylI8u0BBXV8RLs2q9gxFHriYy9rTK2rdmVueza1XYmgtE0CCN+mOOG8TiMkpLIrqwbyyEoSfM23S9Py9SfXAQ0XsuaOMiLNKr2hDGK12yxy8tjWL1ai432O2/XD4+AZRHmIY82qwzcohTBqZWiWJVJbmix9kDVD4uuJKTOBWkR2gAa9Q1sDTFixIqtxq69CCMNMxEqM28WgEr5pZAdwdIKgEE6QaP+iPXAKQeEJPfI83NmlYoQ7qsWi5BG8QIJkbQpjZQV3soDYusSfjDw+c5HGqSiKSOTmIxTWPhaNgVsWNLnuN6+mGWYzUjs8QMDPJQZC8lBlXeiF6Wp9O3rhgOXo11H5a0+ec0ST8V7lSE612FjpgOeEeztcvmIpVzJMUXLblMgsvFDyAxkB2XRuVrr37YT8QeB1bJiNs0sRWaeTmtHYC5nmB0KluoWQgNfVbrthX3qOSKVg0JZihZkeaqPmBPQj9UNluwtd8OfFQrhd+XsfIWK7k9C2/fvgGcPCcrnueMtnlcS5Jcp5acqIydTk6hqNSKCKHXrvhrnPZHCyyIs7CNhLpV1MhVpUhUMWZ7bS0Ib8a2rEd7HnzBmJzSBH5b0AoXy1ltJod2638/piwPFPvPLT3S9fMGqtI8mltW7AgG6o0fNpva8AI5j2Uh/edWaNTczQOUKjablhyfNb7RKALFb47zvspikeZ+eQ0om3EY2MkwnQ/FvoYVX3vliczHFM+D9nk2IVgF1SICykUS25phRNA0dS9N66Oa4hJlsxqgWGbkNygjhm5pDaQC1L5SF3OxJ9MA98JcCOTgMRlMrNI8jPpCW0h1NSgkAWTQ7YhOLez5Z81PO2YcLN5uWEWg4gOXDauppWJrbc4zhH6R95hEyyckNJrYtHRUmTl2AdXTR6npZsEnqL9JRsjhDLqM4ZHdVVRzV5JNWdRTUPLtRBO43CPb2WxkKjZhzGOXqUAqSY8t7sDqVwQK8xH1HQ4mfDfhH3WKeMz8wzKiliumtEKw2RqN3p1dutdrw4yPEc66S8zLpEwiuOpA4Mm/lPTYeXfod96rCb5rNyQTgxcuUAcsqwJY2QTVkDYBv9ojfTZCT8P8AD/dstBl9WvkxKmqq1aABdWaurqzgGl9mGt5Cc0QhfyKEpkQzjMOusNZYsAA1Cq6HEhxHNcU5UsccTa9chSVSl1zDoAU7adFVe/c4erx3O7fyE7sQfPuBRIb59gQO91eAFk9mM8QkjizaiOTLyQnVEWOh3kcebmdRzKut6+eIKXhEbzZdX4llnki5QKrQbTEdcZT7Q0xBNnewcWrwaWQZeFszqE/KXmFqB1UNVhfLd+m3pjz1DK3vaXEAoCES6dyeQgKauhHeuuAv3hn84T8f4TjeEuCPc6fj/ccawBBxz+bT/wBU/wDCcUr4YGY/SZMkweA5iXlRiSzGRnIg1p92z0xdXG/5vN/VP/CcUX4NSD9LTFGkM5nfmqyjQB77DoKMDZsdQRgLLbUmryygAllASJQbJuh8RY79t6vvs4gzEqFrSU2pA1GEAXW/lNWpsDYjrvucNsxEgdqVQSx6ZaRtz3H/AB6+mHLwKWQBAEUI2gwigHK6gDYFkuT3rf0ohrJo50j7dFZ9yWiNX1HU0pv4V/CsM4cwdUi/aEI1MdUXmsCg2rrpC1QN+bf1w+MWkrpQBA4dQMvZW123v4gpAsfP0xwuUBUlogSzbMsADgowdiQQbLHp89+oOA6zMsi7iV2JC2A8Y0s1+WytbUfy/DHYzT8skFw8d7NLHbWbbUd1GkEG+1+mEoVKEAKxBKvSZQDVqsmz0umIN0bJ+eO8otMVKGlBbS2VChlArSrdmN9AOxHTAb4NnmjbTIGKkEDmTxNpCDboepJA/Fb702jz4VZHvQe8bZqGvtD5ujUGVfh33NfXGlytarhYmmACZVAtgjuD5vhoXXf5DHT5MrcfLc1WllyiFRdhrF73qs/6vTAMfeZVBDmZaBspm4QNRI0IFvSlrrIJ2HLO/TEj4mf/ANmWWLHayXEnU9NYADV0uu2GWb4dLG71bDYl0hj0saaiVBoUdrrv33GF/EyN+ivNqDah8Uao3xnqi7D8OvXvgBL2IQJHIwScZgctzrAYAbZal82/lFD8K7YOYFagdD7AaR753tRVDYde13VdxYH7DJoWdjBG0ahJAQzayWrLaje2xPQemDjJFQY2BisqSCMmwNjUB03Uh7O/4epB7DmCXZgq2Re2Z2PQfCPKNgxuvu/PGszOSpQqmlXOg+86STVjcAEE30vaxhDIxIzLfKLFgP5oRYohl1EbWpG52uxvdBWaAJqRxH1BFZQsu436Eg/c/Lv2BKMEEnTvV0c4zDe+oJ6UbsegxxDGQGJXyuOvvrEGiCCLujsBY+nTCuadfLej4Ruco7WDa0B1HwnbsCo3sYxnKgLa3pZrGUOnSRqqrvqDt1JK/iDWTJAM5Kj4i1DNsoKnVRparoPW6+WHMMFIV0lVNsP5YxPlFUD2G+9GtvpjJEDCMLoorQJyhIvUQLG2n6bDqe+O5NJSP4O5s5Unqa2WrR/L6V9dsBqbLN2UhlRFtczR2PmH1GptyfNpF9qRyk7BJkIdWNKA+ZDCuh0G7WlJO3p9MZmnG7fZkW3XKMe/1smu/Q745mjjZLqEqG3HubEWRYodbpTudtx8hgOEmZmClGUqrLfvAZR1NlAdzuN6sbYoXL6veEIkUoeX9lZsHlR+YrVAEbau9fLF7yxr7wGHKAdS61lyJCpUijJezCjsfU+oxRGRWI5lK183RFq6aNPLiqu93f8A66BeXhnMaszHv2b+E4zHXhuEe8oR21fwnGYAs4z/ADeb+rf+E4pDwlmL4m6+7KgWZyJwrBprzsFgno2k7bdOm2Lw4v8AqJf6tv4Tik/Cgn9/JeZXgMzcqISAmMjO5fVadV1dR8j2vAWHPmgDKheOjIbvMPe2onYDygenT6VWNZhY1mIYoqBgAWkl1bbSUtVtvRB7m/m6LMZGsPp1OSGeILsDQ/aq69a7+uG2YkkMagNKG1EauZFR2DGzVeqi6PlO+A45savpkaIaGII502rY7CvvHTfU9Rfzx3E8TLIgdCA4daeTUFJ0kkg2NmXv1ZvpjUesqHLTE69Fc+I3RsEkKRZv4Rv8rxkkjknUX1LITYzMINNfl6dB00munXvgMd4yug8o2/QPLtYKtvYN9NhX4GjjWYKNpcHL7KFB1TGmUKSKGxHmu+pBBw5his/rZdIrbnxmlO7EgAeRNvmR0678SZh3CFjIieRSwzKUCNyW8p81eY3V/LAJRLG0p0rGGJDJfOJKurO11tqoqdtuo+jcrGUkKCDQh1UUnJGxMZPmFmidh6j0w7XPkxcmkdWY/rMyhY2b0jy9mrqD3GOoCyG2Z1XXyyTm7CWCuy6Oo3IB6FbvrgI6bMJo03F0CsOXPo0gDT1GojUW+E35h2vD3xKiDhdIAFBHRWUXr3oP5hvfXDV5SRfNZLTWl53UG1VpIOw0jzEEE9AevVx4mbVwonUWthvzOb/nP2/vV0+XTtgBn2Oy5gzEZtdMgiYABVXyAZYKaXayN7+eLFiy8sUgCc2VCACXlWhvvsV1Ghv171irvYblI0lYRzicGNzqAKgEjLeWm38vT/8AzFneIMlmJTCcu6Jy3Eh1FhrIIGg0NlKGQE70dO3oDhs3mNNjLrq9OaK/PT/w7Y2MzmL3gWquxLe+m63Qfe2v03+WBr/svmBDGh5LFcwZWVpH0lDA0Q35d2HYPVdru8KtwTiBjETZpJYypRy9BmF0psRdSoGoG92bqKwE9Fm8ySNWXQC9yJrNX6aN9t+uNjNZn/8ATp1P+e7bUfg+v5d7xFycFmZIAzJNy+YGWRjpbUfJJYS9aKKAofG3m2BMcvAuI82OZp4DKqhC+9EB3J8vLr4X09vhv6ASnM5jeoE71c3X0+5tjsZifVRgXTfXm/8ADTiOz+VzzSvysxEkZIMdqCy1G4IIKeYGQoTuDpVqIvbjN8IzDmF2aOR0jdWDkhQ7FWWRdK0zLprdV2Y0RuCEmHkUHTDZO9cwdSBe5HS7H4fPHEmZnsVACCaP2oFDbf4d+/p0+eIc5PiflvMQ1VNVbnUKKnkmjV3YI7AC7EJmuDcT54m58BkEYQsLFjUSaXRS7HqbO1WeuAJ8xm5KfmwiPb9sPfX5Cv8Arjztknk5yAxKIxy6k0bsahDKX7gbbYuPJ8+OOc5hlaWR9ZZfhA5aIaGkabKsQu9AiyTZNM5COsyp5qkWgEVklaaHcjoL/wCGAvLw415qP6H+E43hPw0wOaj+jfwnGYAx4v8AqJf6t/4TiivB8cA4pIUaQz8z7VSoCAe+ZcpoN2dut/u73dxsEIxA/wA29n5V/wCvyxSXhiZf0kQMvobmDVPbfa/yrLUAD5Rpqtr3323wFrZnw9p1OzRaQxbeLV1JO9tRNsd/7t8LfpLIaRZi0i3PktdhRboel1fz64j+KZiW3S5K5jMCs0Sbdh5ydgfNuO9dsNWzMnLstJ+sbc5mIGgq2VcDTRu6ra+14AhGayavoVY9QN0qdCi7G6qwq19NPywi3FchszBASdW8Ruxtfw7nar+XyxFvn2RjJbEuWHLGYSlBFIxNkE0WN3tS/LG1ndZWKPLKFZdIObjAc7GgK7k6dJ/Z+eAl4c7kgVYKgZ1KgCM2VJoggL0sAb7dPljeY4lk6MTBSCaK8o0Sdjflrp39MQ+d1KSZXnjY6iIzmNKaW8169Okad1Avv2oYQklYPp1Na9bzosb9Nl2F7Ua3oXgCHLcSyrlQqbsarlEb36la2J9fpjs8TypUGrVmP+aY+YAEk+X0bqfn88Qk+cOiESS6asUM1RKEKQWYfGdiASL7dW3Sn4vol1oyGNY9Cg5mgQtgEoAQWN9Ku179gm5OK5bRG5jJRrVTyjYAIG61qA3226YZeM3V+HsYxSlkIBXR98diAR6/PDOZ4oC2XZ/smK67lZnj8uoKBRoGwAoA2/DHPiOUfovqT5hRLmQn7TqXbcn6/TAB3sQeNpGMEfJXlyAjmcy2rL6mv5nt2we5bgbhd8tCGBOy5qULXXUAE8pJuxX4nAN7IMzOZ3OaXQ4hbbSEGkLltJodyNz8yfpjOBePJkOqSYyx+XZWjPR5rDNoAQsqqNF7hSwYb2FiZXh0yBxyYdLKRRnkaxRFG07ncn5nbvhNeDyL8MEHw0ftpQLK0aGk6R1AO5qj8sRfEfFMk/CZs3DUJ0tocPq+E0GBKjqegI6EX1rDPOeM5eHEw5oc9yskqkSfCtSNFGW5a6yRGV1gbFlBBsEgQPwiQjSYIdO9VNJtseooWCavfoe9Y6k4TI2stDCTRKgSyjUzEFr28o67Uf3nENP7Q9MjwvAAw0DVzTotjGG1Ny7VV5oOoAg0a6Y68BeLnzCRwyxtqTLI7zMy2zFI2J5fxUS5GrpaMNsAR5HhQ5YEsaBgT8Lswo10Lb9ANvlh0vDoqAC7C68zd+vf5YFPD/jo5vMQoI1jjZZdRZiSSqwvHoNDqsjWpAPkf9ggw2Z8Tzw52chjLGryqItdjbladQ0fZKCXpgTqJqhVgD39DQg3pa7v437f7XT5YjOIcJgFlVJYqVPnYggggitVDYn6YEuLe0F1Z15JDQubCvYfSkupd4roPGBsATqQg0QCwznj6W3Jy5JQOTpkFHSXoIStv8IuhtrX64Ca4nkYkBcA6ghs6mOwFdCSOnfFJ8PZPeqUNzAy6jY0nzxVQ/A4sLO8cmknZHGgLFLqUOWBYcoqd1Xamaj3F7DFfZB394GoeTmHQaG9Spfz7d8BcvguZjnIgT2bt/onG8J+C5Lz0X0b+A4zAHfiLNaY3XfeKQ322FVfrv8AuxTPhoz+/DXKrZfm/ZxhwSh96y+u16rexv5/PF48SyfNXTtpIIIPe8D/AA/wJlYpTKsKCRiCXtrJDBx1P7Sg/hgI7MZcFpAqEnmSNqbKathrYiyfMCaA9dq646mkjaBUfLTB71My5S/M277AVudia3GDIZc/LHLZYnuMAEx5dmRvs3FEGvckW7A3Ub9N9u/rRwrHC3lXlSqDQN5ONRbMSXJU7UGFgfsH1ODPkNt02xnJbfcYAPzc08h3GYomxeViIUX0tjdCttrOOcyJdRcx5hbon+TZcnYb3VksTZ6nY7YMuS3yxkkBPQjAB0sUurZc02wP6iCq0htIsCiNRB26irNbOslwySUkNzodKAW0UOlq2JFLYY9SDtvsMFKxN643yj64CH4pwVpTYzDpddEQ1Q/0lPU7/wDQYgvHkHK4YY9WvS67mr3e+gFDr0G22DZoztvhvLkdWxog9jgKY9jCATMBPzgYpPNv1Igsb77HbFi5KTM6HieDL7gAqZmIKtq1X9lv2Fd7PpRlRwUqSY9AB67V+Ow+n5Yb5rgs5lR0lUAfECDZHywGuGRTRIyRQZeNAWKDmvZve2+z2JPXdscZsZt0YFIAaUj7V/i21D9XsB2Pf5YlPcno7rZ7/wDoY6y+ScL5ipbvQ2/DvgBtZc55qTL2Nt5n7f8Ay8LzS5qmpYep+KRhtpG+yHe+3pW/bEw3CzfVcITcGc7Bl/LANMvPmWDB1gvYbSOR878g7dMNs+Jxqrkhfu+ZtRHz8u23YX2xJJwWXvIv1rHcvA2YUZNvpgBHNrm3ANRD1tm2G1Vt1O/7sR8r5mq+xBHzaq3vt9P34PF4CwFc3b6f9cM814SLdJ9P+xf/AJsABZyWQQyCTR8DVoJPbvYGKp4aqjNEh7JkbUtHb7Va36G8ehsx4DZ+uZ/8P/8Anho/syv/APM/+F//AGYCC8By/wDtCIfJ/wCA4zBR4d8AnK5lMx7xr0hvLy9N6lK9dZrr6Yz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TEhUUExQWFhUXGB8aGRgYGR8cGxwfHCAgHh0fHB0gHikhHB0nIB4fJDEhJSkrLi8uGyAzODMtNygtLisBCgoKBQUFDgUFDisZExkrKysrKysrKysrKysrKysrKysrKysrKysrKysrKysrKysrKysrKysrKysrKysrKysrK//AABEIAP4AxwMBIgACEQEDEQH/xAAcAAABBAMBAAAAAAAAAAAAAAAGAwQFBwABAgj/xABSEAACAgAEBAMFBAUHCQUGBwABAgMRAAQSIQUTMUEGIlEHFDJhcSNCgZEVM1KhsiQ0U3OSsdMIQ2JygqLB0uEWk6PC8CVjZIOz0RdEVMPi4/H/xAAUAQEAAAAAAAAAAAAAAAAAAAAA/8QAFBEBAAAAAAAAAAAAAAAAAAAAAP/aAAwDAQACEQMRAD8Auh8qr7yKCRqA70Cf/sBhwF7YRz2ZEUbyEEhFZiBVnSCaFkC9u5xHZDxHBLGJNaop1fG6D4TpsEMQy395SR264CYxmGCcYgLqiyISwJBDAjylQRYNXbrQ73jea4rGnLs6uY2ldPmsgX2+mAekY3iNXjsBdk5g1KdNb7nb4f2uouunfDls/H5acHUQBp83X6dB8+mAc4zGYzAZjMZjMBmNVjeGB41BTkyABJBE2oEU7EBV3G9lhRGxsYB8BjeGmQ4lHMnMja0JoEgrZHpqAsfMbYdXgN4zGYzAZjVY3jMBrTjkxDHeEM7m1iQu5IVepClv3KCcBtoL7n88Np8oezH88d5PikUotGJ82jdWU6tOuiCAR5SD+ONZjisSBiz1oZUbYkhmAKigLJOodPXAMJcm9HzH8ziLny7/ALTfmcELcUhvTrW9Iajts3Q7+uIvPZ+NU5h2Sr1dq9enTARWRLidAWbv3P7JxmHcC/bx/j/CcZgCnMwK6MjC1YFWHSwRR3G42xBZ3wZlZEZQrIWN6lc6vj17arFaiTVfeb1OCHGYCAzPhTKWZHUiiWJMjgAsdRPxUPMLroD0w6/RcDqiKdo7K6HIILWCbG979ev44kZ4VcaWAYbGiLGxsbfUYCUyT+6TssUqTe9SMhVGV9D5jXtpolWSiRe/ffATkXhDKqKCNWkL8bfCuwXr06flhfKeHcvE4kRSrKDvqPQmzdnpYH5YFsvFmxpDHMADMZvUSJiDGxYwmlbVprSFF2PzwcE/Zbhvg3BFt06EC7P0wCyOD0IP0OOsVhwzhmaiy6VHKrDJZSNmUMrq8TjVHpU3INDMS34WboT3Pza5MgCY5hJXk0lSbWOXVykevMrrSqSbKtvRBAAxxmBHOxTyy5nRJmItQy5gfS5VXBYtaHYp8IdTWxPQ7hu/vJkgZ1njBgmMyK0sgEnNi0BSpG+nmaT0AqxVYA2xBZnwnl5GZn1lmfXq1UQfL0IF9FC/MdboUOc7N8zMA+8iPRmuXSyEswZeULq0pd0K/HqYbaaM94WfMapObr5WiHQZAdfMKnnDfzFb0kX3L1sKAc5jw1lzF7tqpTJrYEgs1roI+VrW4F9T1JOHHF/C0GZ0GXUxjUqrbXuCCbK9d+vrRxA+Jsjqz0j+7vIGyJiBVD5pC9oofYKw6hrAXrYw+yWZzUcmTWbmSDlGDMFY2rnaEfm6gvwWrJqG1ydqNAUxJQAsmhVnqfmfnjvALwbOzxtlmlGbZeTmOYCkrEvzoxCCK66C9XQrc7AHE1wWGQZrMq7StGjBoteuqkUalsnTIFYGvTVW+xwBBjMDfjTL6xlfszJpzUZNIXpReomgaWut4gIxmoydPvEUTSZpoQI3kMcfLHLLRgf0mtkiO9FVofCAsPCWagEiMhsBlKmutEVt88AwfO6oFcPZzFM8TT8to2gkNkMNcQEgjuyQCQL3IxLrmMwk2Xjd5JE5ZgmkWIrc2lWE2wIVNmX9kM4F7YDvOeDIJHLs0lkqT8FHSgjF2m40j8yfXGx4OhEUkWp9EkyzGwh3XTQ3SivlF6rJ9cMY/eATTT6Bm+W96yeRVqyXvWqgXX7pY9rDPi+YzInYQtmTCPdtyr/ezMiz15dwItNknZaa97IOsx7PYXYu087MxDEtyzbBtdn7PfckfIUBVCmKezyFWvnzki61FDd1d+Tc9r9MWARhnmNjt1+mAilT7VPqf4TjMLgfbL+P9xxmAmJh5Td9D0sH8CN7+mIHM5ZrBj5oHcO+Yv8ANXND6jBDjzf7ZfEU44rMkU8saxqiAJIyi9AYmgR3b92AvBkkHQMemxfM+m+9Hv3rp6dcdwhiRq5g9aOY/daj8v78Vn7YPEc3uXDZ8vNLFzlLkxuyE2iNvpIur74DMv4n4rw2eD3ieV45kSXQ8pkV436UWJKt9KO2+2A9DsIwavMfhzz/AHDG/s/XMf8Aj48ySeMM3Fnmds3mdCZgkrzpNOlZLI06qIoVWH/G/FubPFZQmazAj98KhFmcIFEmkAKGqiB0rvgPRlR+uY/8b/7Y3yo+urMfnNjzd4f9oudy+VzR58skshiRHldpOWPtCzKHJAY0B+/tgi8K+JOK5HMZJ85K8uWz5UqJJNflcqNS9SjAOradgQa+gXWwj/bzI/CX/lwjMRpbQ+YL0dIYShb7WdBoX6Y89+PsxxbI5tklzeZQSszxhcy5GguQvRvL9MOPEmY4vw73eLM5vMCR5HbbMM1p9mBZ1dLDbfM+uAul3zXZu37U/X/uOmNZqXMBjodtPbUZtXTe6grr+791O8c8bcVzuczJyckiR5YO4jjYKFjjNFmv4yepBvrQFbYYeKfaJnswuUkTMSxOYSkgicorOsjjVQoAldN4C6YZJyDrkfWK0gc/T131Hk3VXVeg+uHeXaf77uBR+HnnttsYvWr36Yr32ccJ40nEIZM605gGrXrnDrujBbUOb3rthb2zcezOXz+TjgzEsaMq6lRyob7StwDXTbAG3MzfZje3Uz/38jfbD5nl0Ah5S2nvzNOq9x+pvTXerxS58QcX4tn50yeYeJYtTLGsnKVUVtIut2Ykjre57DFo+xzxbLxDJMcxvNDJy2aq1CgQSBsG3INel98BPZc2o1y5gN3Cq5X8CYheFaXrzs1/Yb/DxTHirxhxXPcTnynD3aNYGdVRGVCeUdLMzki7PQXVVtdks+Le0fOT8IQmZ4szDmhG7xkoXUxuRq01vYII6eUHAXrS/wBLmf7L/wCHjsKp/wA5mP7Lf8mKAznjnieabKZLKTSK3JiUkOA8jmMOzPI2/f17Em7xubx7xKLLZvJ5iaQZiFkZZAwDqA6q6l1+MHUpB377nag9ABB/Sz/2T/yYSzYYL5JZS3YMAB89+Uf7sUNwzx3nG4Xm9Wam50c8LLIX8+iTUpW/QFQa/wBLDUeIOLZnNcjK5rMO7AEIJANggJ+Igep64C8ZpswD+tfTX7cdg/jlt/rhpkszIzfaZiZNwALhbVv0P8nFf9euKc8Q8V43kYl96mnjZ3OnU6tYUb/CTW5GNcE8c8TyuagXNu7xyhDpk0klJDQdSNx9PqMBf4P2q/U/3HGYbZViZUv5/wAJxmAIgceVPGWWbM5vima+7DmAvyIMhiW/wXHqmWQKpY9ACT+GPKnB+F8QzOTz88FHLM2rMglbbl3MKsavLqvykXdb4CU8Y53m8E4Qe6NNGf8AYIUfuAwzgzD53PcPi4neXiWKKOMiNhqjHwHc9HO3M6D0xET53VwyGMm+Xm5SPkHjjP8AeGwQ+1a1i4Q3/wABFR+lH/jgBrxPk/t87IOiZxkr/XaYj/6eG+VyrCbKuxJMzK9//OZD+9L/ABwUT5bmRccNWUmST8sxIpP5McNONQct+ELVfyeJr9eZM8v/AJ8A79mvhT9I5bPwqQJVWGSJm6BlMmx+TAlb7Xe9YK/Zpx9OfFwviuXQywMVyzzIC0bbHl2RtdDSw9FG/lxXXhtMz7nm3yryKYmheQxswbR9qpPl3KgkE/LftiZ8UeJG4zncoctlzHmQFSw2oswNhtgKVNzZ7XfTAEP+Ub/Pcr/U/wDnOHP+UWP5Tkj/AKDfxLhr/lH/AM8yt/0B/jOHH+Uiftcl/Vyf3pgGHscy6txbPxtehsvOrUQNjKgO52GxxCe1ngGXyOYy8WUYtHy9e7B/MXIIsfQbfPGfpOTg/FM9zYSxkSaMAtp8srakcGjY2G3zPcYFuKcPeGDLF1K81WlWxRKltIP46LB7ijgPQvs449nc2jnOQcko4AAjePUpHWnJvfuMBXt7J/SOSsfcH/1MTPg32qLns/DB7qYzJ5dXN1VpBfppHUrWIT2/sff8kT+x/wDuYDPHXBMzwXiH6TyQuCRjrH3VLm2jcfsMdwexobEC7Y9nubyU2UWfIwxwpJ8aIoUhxsQ1Dcj17ij3xSnGvE+YyGY4nls3HJOmaVhHzHbSqsW0slgjTTfdqitXtg4/yfMjNFkJXdSEll1RgitQCgFh8idr/wBHADntJ4NmeE8S/SuUFxSPqfuod/jVx+w/UH1PYgYa+0TN5Gfg8GYyMKQ8zNATIoAIdY5NmrrWqwe4a++OeN+K5eH8Q4lBnEkzMOY18tGkOgI7Fk0hgRVHSa6Fa7YAEysy8PeQgiF8zGFJ6FlSW6+gIs/T0wE/4EnEfGMq7WQkasfXbLXQw48Z8e4fnPesxl4symYkCsxkZNGkPGCAFJIOy9+xxHCWTh2byWceLXG0ETqOgccoRut1VjuPmPXEHLmOa2ak0hQ4L6R0XVMhobDYXWA7zgbLmaG9pET9+iVT+Rr8cSvAuLZjLZ5ZsqnMmCgKpRnsNGAfKpBO2HPtL4eY3ykmnabJZd79SsYQ/uVfzw28M+IvcM/HmTHzAsYGjVpvVEB1o+vpgDL2yZ2WbIcMlnUJK6yM6hStGk20ncfjgZ8ak+8cOP8A8Jl/4mwv7R/Gy8TiiYQcnlOw+PVetR8hVaf34hpuIHO5nJJGhDJHDB62UJJbboN7/DAel+Ht9qn4/wBxxmOcgv2qfj/ccZgCSVgFJatIBu+ld7xS6+2vLrIyJkKyZbSzggEg7WY9GmyB8JbcDFv8YH8nm/q3/hOPO/g7i+RXg0+VzzyouYzBKtEuphylgY9QQN6H0JwE9xz2oZfKZiaCLheVZEetY0rrA6MQIvQ/vwnn/bQhSLXwyFwUJUM4IUamWhcWw8g/9DA94a8SHIcUzEuVy8mbUxaFXdX0HlMHbSjUfKL2+9iW9q3FWy/HsvmFjLskcThASC3xbWAT+7AEOV9qmWbIT5lMhEJldFlhtQHWQmm1hPNuDYI2/HDLM+1yH3WGf9HQs7SPEELCkWJYyCDy+h5goV2OK8y0Ik4fxDM6lDNPEpiHUBmZ9VV8N+UfRum1jkuWcGRD/midQ9PMEP76wHoXPeNYchwzLcQhyECPmiFaNNMe1Od2VPNVdCPvYUz3tAjy3C8vxKLJx6sxJy2QMEII5mrzhLbeP074rnxYrz8N4JlY9y0UshH+r0/cGw0kzfN8OQRdDHxLR+Dxu4P5sfywFj5jxzl82vDXfh8E0mcMsdSFWMTRsBpsxmwxIPbYjDf/APEvLZrh+Yzk+QheTLSJGsUhV7EhHRmj8vRjVfcxW/gjNOuf4flXu4M65+hcxqR+cZ/PD3ivhpxx5uHi+TNm0lK9inme/wDZR5B+eA9D5XLJmYoZcxl4+YUVtLKHKFhZUMV7XV7YhvaFPkMtlzm85lopilIgaNGZieiqWGw6n5AE4LcBftc8Mvn+HPHELlRlljW61FbBF+pVmr51064CufDPtEyTNNIvD4MvPFE8sQQJTaFLFdYRSpIvsdr+mJKb2kRZiHLZmfhuXkeTMGBdZVygGk2C0ZPVrrbpgLyWegzcEvvIePPZTJyRIPhVlRHXdTuGAYgj8a6gRXD5T+j8mOw4ga2/0Y++AMpPbfHIy8/hscig3vIGI+a6o+v5YI/FXtnTLPCIcsJo5YElVjJoIDEjSVCGiK9cUbk+IsmWzMITUspj1P8AsaGJHbvddexwQZ2c5LNcOdKnMWXjcBbptTSNQNXXmrp2wB7n/ablczkXzDZKN5YpEVoZSGHn1U6sU3+HpQr8riD7YVlASThsDRqCVRmBVSqnoDHQ2229TgJjh15HN5jUttmI1MY6retrPyPQfQ4PfDfiEz8HzeXbLcsZfJnTL/SWCP2RXr1OAlYvahFNw2WV8hAVy8kaDLsQU0v8JAKUtUdtPbEJmPatltWh+D5VlX7Mbp8KtYABi6at66XissnntEM8XaUJ+aNY/cTgo8NKORxcEX9j6f8AvcAbeKvafkjyAOHQZmLkqUMmkGO7BQKY2C6SlbGtsQ+a9oeQKB/0JlSSzL1TYIEr/M+jVXasB/hbipy2ays/LMvLVvsxsTZlFDY/tX0wXe13iQkHDp+WY9cbSFD1HmTY7Dfb0wEnwDxXwnMRyiTh8EBjUyFTGrqQNiQQBbC+lDrt3xvwX424ec0I48kmXZzpSQKu99FNC1v6nfAt4c4eOK5zOsmiHXExRCd7agOg3Fi2Pax64d+DMtFPLDk82HhzGUkZo6pdZ1Byj2pNgixXUH8wvDIvc6fU/wAJxmEuGrWYQdt/4TjeAKsxFrRlP3gR+YrHlHiPA8/DFJw9sk7FZjLzFiZj5U0nQwFGMgA7egx6xxvAeW/DXHMzw3OnMJlXlLQKhVlcDzJGSbA62uJibiWYzvGuHZx8q8ep4QQAxUASstlq2233x6MxonAeWOJ8GzAfiiCCamkOmo2o6Z+22+xv6YnvE/hOQPxiRYZD5ctopGOrmvHI+nbzUV3rpj0UDiM4vx2HLXziwqJ5TSsfJFp1nYdtQNda+hwFCZTgfEMxPw6PKgwyQ5GtcyEIpZpdYNo3mKuBVYHU4Xmo8pPljDJaZ2JhUbkEqk6MRtuvw7/MY9U5XNrIXC35G0mwQL0htieophuNrsdQcJNxJA0q+YmJQzgKxNMCRQAJY7HYWdsBQee8PyQ+JlKxScts2kgcKdP2lOTdVszEfhgn4vkpP+1eXlEblNAtwp0j7Jxu1Vi4cJwzK4tGDCyLU2LUlWFjuCCCOxBwCmAz2tcPzU3DnGTMgmR1eomKuyiwwFEE7G9PfTtZrBngdi457xKyZadPK0kTK0TEpLF8VnUNt127i6OAonK8IznFuJGU5RsvqjZZGKsq2Y2SyWAssSBXX8icR/A+BZ95IOHnKSKY81zWcqRp+EG2+HSApIN73te1+jJYc5ZueDTagVAwYEsO5mIIrtV/PC8WceJ0TMyxEzNohEcTpZCs7Aku4vSpP3eh64Dzf4a4JO3DuK3DJdQFQUIJqQk0CN6HphXwtw2c57hRaKSlVVJZGpall2bbb8exGPS+RzyTBjG1hXZDsRTKaYbgdDhGXjMKzrl2epWqlo9wxA1VpBIRyATZCH0wHmDivDJlHEl5UgvMrQ0HcK8nTbpuPzxK5Xxvm/0eeHnJ+TkNHr0vq2Um6qrxf03ivKLq1S6dBpgUcHo51AFbKVG51jy0jG6GJparbpgPIHH+BSpHlHET1JBZpT1V2U2K2NBfzwrBPPCc7CsDt7xaE6WsU92ABv6Y9csl455QwHk/LRT8MzeWleFjJHGHKUR8eugTRo0wseu2F/aF4pk4jyZWgMRQutAk/sG70j1x6i4jmI4Y3lkOlEFsfQdyfljmIxyKGRgynoykMD+PfAeb+IZOY8YzscGtJWSTRpJVidCvQIIomv34Y5aTM53O5Nfd3WeDQskh1amCEHXIWGxAB67np6DHpDP5iKBQXJUMaGw3NFj+5ST8gcJyRhqYbgi726HcV64Blw9f5Sn4/wAJxmFcov8AKI/9r+E4zAE+NMwHXbCWdn0Ru9FtKltIIBNC6BJABPzIHzxS2ZBzbPKEE4Z2/V5ds7pDG9PvDzRxrRJAjQBVXRd4DnxN7S83JKWyshiy6k6SiataqRbsTBJWwYdgNcZ84Bw04B4i4hnp1y888rRaWMtLytkQkglYYjReN0qz8RHVbMIvh5JXbVJtZ2SB8w4BI+JhBJpJUEi3salNftGPsw4HHFmHdZAz8nQV5MkVCSWO6Dwx6hYajvV10FkLYzvEo4SiNqLMCVRFLMVQDU1AXQsb+rKOpALXjXBY84IC5OlHElV8alSCjD9lrFg+mOuK8IMkqTRyCOVI5IrKlgUk0k7BlIYMikEHsfXaDPgdmB15uRn0ACTT5uYvKKyNZIfS0NhSK+0kBsMcAqvg1lTLKmZI93UrqdCzOW+NiwdTuCRVnse27GT2fvppc0obRy9fJ306ZVA2lFgGVWAPeJbJO+JB/BSayQ/kLIdB1HyJoHL/AFgXTSUPLYDN1s20zHgEsrKMwF1KwsRnZisqhx9p8S8xSD/7lOlCgaZ/wNOtmKZHDvbxsrIp807deYa2mVNQBZREpHSsLv4IUmSJM0qkhzoWPdFleZlIAk21F2RjX2iwqBp03hLi/g5Y0dnzLKshMSUr1EcxJIqaFWQADVOF3BHkQ+XTtJcB4XFlc2xEyu8uqLSE3jIeTMhNQY6AI5gNJG6rGRXTASHBcg2U1q8sfJZhyxpKEPIxtd2IIJK0B3JwN+IeBQQvzZZ3SVkndikbFHRJhmdLqG82kFkK2C6PIBXaWz/hAyTySmZaeSN9DRahcTIy35wDsrLdA0/XbeQ49waLOhUfUOTMrm1IDeXzJZADo6OUarG5B3BGAgeDcEVXMsU5ZkEMba47TUSkhZfNe8TKgGo6RXxb3M8YdJZkAchsky5l1ETSFkdJo1C6TZJ8/QMbUbb4hZPBAUZOCPMSLyNTgtGz6qkiYapAw00oEeknzKTXw7ID2aELQzRB5fKDcvzBSuZBF67IvMBtyd4UJJO+AKOE8NmhdvtEaOSWWVhyyrDWVKKPObI81tte2wxH8X4HJm5uamZhMKo8SxtCZAr+dJCGEq+a/K21gKygrqaxbxD4QkSRIoZg8mYZ3aPSyqVUzsWZgx0gHMxxh6LKAhXdQA8h8JRSvNDDmVHleTyRbIs8sxGhg9Xq1xt+0kaLS1ZCSzXgd5JJJWzIEklglYqUqUkiJZddGXRIBzBQ+yj8tAg9+NkTRFEMw0Ji0yComkPURxDyspDM5AAvzGxiUyfh3l5WfLiUqJdeloxoMYdaOjc0QbYH1OIOT2eq1lpIiSYzXIGlRHPziqAudKMPLps9SflgHPiLhhzuUiLzMpBYFhlpAS0iPCpEWrWgVpFeySPsw1geYNZIRk2XLy5uRVldniWGMqQXkEZBYlwVDzxgClo77i65TwWdTIMwLHLkDGBvIBNzAkb8zSEOimQWRerYMBiM4d4GLhGXNrMiaJB9i2hwzZabyPzNJVzl78tgGVvkMAZZzKmLKzgySS+RmuUgnZemyjba/wATjzb4gyb5fNZiJCFCTOi7dlJ0WeXv5RH3OxrbVj0Nwbw+cvkHhY27I+o3ZoqVVSdtWlAq6u+m++Kj8d8NiOcmdggZ2DamzcEeq0Q7RvGzBdhuT1utmwEX4J8TnLyrHPJeVk8siyeZVBFK1Hp2tgFBtib8tXHwPi+WkjWPKzRusahAIyvlAAA2HQdO2KLXhyxlJNlTpq56GPbussQtWBIFBA3Szp1YnOB8QZJ45QwkGoJqaTnqNZCkCZQrxmz8LqVvTuOoC5skf5RHfXf+E4zCHDd8zH/tfwnGYAoz+WWSJ43XUjoysp7hgQR+IOKLAXMK8kojmC+XmSQ5rORoNIJ0z+WOMAkkkKVsn7gW76IvAVwPwKgeRs0ZZSsgEJaeTTywqGuWrhAnM1kJppRQ3ABwAzwPgWZzYcBSkcTaUaeTOxh7GoskQeNgLaizs7E3uAFUE3hrhc0EzRzK6htJT+VSTxtpbUdAl+0jIoagSQbWjscF2Yyuo3zHXaqUgDvv067/ALhjk5YgpuW0sSS1XRUitgO5GAhPE2SEs8A94ELIGkAKWGCvGW82paFAqVvdXb0wPReD1ieJfei7BVKaIWYjR7qrSWJDVtB19Z5DuA2Jbx1mYVeMSx6gY3tr+FS8SN5Lp/jBAIO6jsTiM4t4iybKFWNisaKllylqxBK7GzWgNfy2O+4LReEETlgZ1bUqDqAOoI0DXXMH2jNB52+8ZJNgThXhnhNITERm0IQKukr5S2mMcwDmbTHlgq+9BmFNeGnBxwyRo41gZGbQFAJoApIFDMDV6ZJB33IvcbdyzcLjeisgbUovUx3QSxp97sOYAOovptsCsHgtAsNZpSqPG1sGfU0bxSWpaYhJG5VMV2bUTQ3vji3h+HMSZlkzMaF5WJJi1NHJ7sIw2sOKChRIp2pr33x1w3MZKdfdQrPByzI6vaqOW+q1ArZmLXW1KB0O6UIyMyrNFCSvOVVLSsm6ZcyowAJ3F6aPzO9CwleEcJj5Ga05i/eC8ZclwVYs6+a5a1gtVroJAX0FD+Z8IFZIQuYy8sYcM6yeTZBCmwDEGhC29Wd0OzMcTkOXyL/yYqdUiDMaC5N61ZTRLWTpLAj0J/BtwHIcNz8LLEr6VAjKmRlYKFoUA/TSxW/SxgImHwBEvKvOROE5S6TGCGKtlbsc377Zbf8ArW693PhPhHIlkmeeJ4BE8SS2VkHKVEcqCWtRy3PWlAtfjanHH+CRLIE/R0mYiXSytGQTa67Uh2A6O297luxAOFM3kYgsanIZiVY1ZlVZLZWlYiQNcguxRG52ZgKuiCHB+GZbKZsSPmA7RZdnrkkIFkEKBkayoc8kkqLZ2lc0LrEflPDWVlZuVnFj0IU1RwmJkUmYMA5etd5lVahsyJYBNCa41kw7ZeT3SWaN4Tq+0bXGNKkAKHos2wsHqt3iGZYjHJG/CczplJUg3ROoN5qYkFtKsxGzMpu9sASTeHYxkxkBPGhLA1RII1hyoR5WYA7jZtr29MCc3hjLSSy5R80vvQLFpGhIP83jiWiZeqmZJeu7vtuCcSmegDmOU5DOXelwXbmqEKyIykP01nbzAgIQOwxtx7ysok4dmF5jNNJqYjW0aKkYUhiQSqqK6WtjcAkI5fBcQmNZtKWRZNCoAAFknkCD7QqaErCqOkKprpjOAeHMuOTozkTKioFHLAVqVAsijmfrtlKyC6LPsb2kMpweP3uOU5WRCISyMWbZm5jNG6hirMdbbi+m5+HDbg/heBpEjlyMyHQpeRncpcYGgKS1nqRuO3fAFvhLgyZbLctZRIpN6wWIOwUnzO+502aIBYk0LOA6HwwZnMzZl4ldEoQxxK50oqkvIylm3U0B0AGCPwZCI4ZIzlmyyrIQiklgRQpwGHlsknTXWyd7w9ThcOhRIqyELpBaIEgdKF3QrAVJ4s8Py5eVpFd5YAEJmBgWVW1dHYxiwNt+1kmxYxD8CCyZ2FmJcWBrbky7gMa5sW6nfoRW9fs4u2fLwJGUVFVSSSAmxvrYqjeAc+G4UzvPRVVeWAqqmk6gX1EgADSQw/FR6DAFXBpQczGPr/CcZhLgKj3mOhv5v4TjMAdYis7xpIpCkmoDSp1hCy+ckKvlJN+U9q+eJOV6BNXQuh8sQc3F3JJSlrbS0ZY3RO5DirruMBkHirLuwVZDZcIPs23LAEb9AN+57HCY8WwjVqZlZXKFTG1mnKWKJFGifWqPcWvl+JyGiRsCbGjc9Kr7Q0fzvUNhRwjPm5GIayAAA3kfYnfoJRfptfSr3wDibxBErlGeiApvlsQQ1UbF+o6+uOch4khlYKrGzVfZsLvb8KPUnbDcTuT9/SKv4/n3Et7kV3q9xiQZ8xQ2Um7J0iq9P1vUb74Bs/iWJdpCUbVprluwu6+JQRv1698P5M0bjCgNzASt2o2F77Ht8sc8ybp5SRZ6AA7DYeexv33wkrPqg5latT9BX3TXc4B3ql/Yj/tn/DxrVJ+xH/bP+HhyzViO43wlcwhU2CVKagSKVxpeqNXpJonoaOAcapf2I/8AvD/h4zVL/Rx/94f8PA8OBZ/y/wAuqgAwCDcgAbXZUE7n8vnhxkOC5qOQH3oGMSs5TQBatq8pI722otVk/TAdcQ4K00hclgdOmkzUiqP9kJV/PrhDL+GCiuoMhDqFJbNSFqBBFEx3e3X0J9cI5nwxmbPKzKIpdnP2VliXMiliT1UnY/KxV0HJ4FmXy00MuaLNJQDhaKLtYFdSa6/Mn6AlH4eCRPGpKoxQWM04K6DYCnl+UWdwOo2OGx8IAAEvMAN7Oelrc3+xhRfDDcmRDIuqTNNmNQibylh0Avc3+1YIsV3HeV8Mze7vBLmTIuuEpaUESJ1bSN7JIWtRJo0e24Jy+EdWoky03Ue+SafXpy6w5fgpEgmvTuhr3uQRnQAFGnRpAOkWBQPfETxrhmdiYFMzJJGWCtEkTDSpayQVsUF2oAda6CsJcK4awiGXlbMS3Oj6mgcKFRVjCeZiAPLd9CLsG7IP/wDskVdZNcgKsCt5yUgEbjYpXc9twa6YJ9c/9HF/3rf4eBXhjsqlc2cxmgTfmyrgAgAChuAN2s97HStyF+OKACYsxuur9S+25FHbY+Xp6EeowHPEWZtMUyKElbTaSNqBALD7q0PL2OB/jnAVCjkieQnYg5uVDXycuSNwPXEtxniSmKGWpFXmnYrocVHIOj1X44Hs/nCUBkZZDuQVMZpCNLldSkbGw17V3wA+eAyNrHuwAZnYxDOswJO58vQEvZv07XviKzPh2dXLmGQq12ozTbWxuyfjBGkm/Tvgi98iPx8qMfHepLAN/qwYvNfzP3RvthgnEWj8ochEIDL5FrUTRAEXQ2PTcj1vAE/AIz71Gb/a/hOMw54S/wDKox/rfwnGYAwzBpG7eU967evbAkcwjKdbKzMBTMYTY3IWydXXp13A7XZXmz9m/wDqn+7AmshYDfuBXNrUBex+y2uuo6/lgNIqEElYwSFC7Q0AVNEb9PKL+V0PTSSBrsA+rKsJIPmaz5jq79vu/W+Y5PLWvUuk7s69Qt9RHvvXp/cBzRBHnJ2IH2iV6DSTHe/msHoGBB7AHZ0glCFomg2mKt6IO7eYHSD0uh2OOmCKfugNYrSnlsWL83eiL3BpvUY0ZGIKllvUWPnS7rcfqwAfw6jrjmUhQQWBA6WYgLO+/luwCpr1+VYBRtO+oAHqBpjrcDtqPYfLtiRyK1yfKF+0fYAAdG6AEj5de2I5iABbKw6gEx0DVmqXqdLKR8j6EiQ4e1rB0+NqIIN+Vv2dvywG83xXUrKseYU1swiJrerHY+tenphlmpMysJkWSVqAAQQ/aE7AmiTe+/0vr375G9aBvsv2cn7X3vNsKvc1hD3cWfIQpsVypugsL1agRfXax+FAoudzK6dRke6Y6YQRRYrWx2oAN+PXGp8xOASrzgMz7HL6q3sV5rC0aFk2QenTHDxlisgjFk7nkSgg9Qa1ggbjt64TijB3MR1ahZEM1V95aLddxRNfuNArkc/NR1nMMN1A93CHpsRbWSK/H8RjeVkzBDaZJxpX/OQC2O/w21E7Hb5jCb5K9WtDQ8oCwy3spUffIcUOpB7eoxz7uQwLR+UkIwEMl0ukL980NhTV92+mAcZrPzspZPeE1MAq+7gldIBPVh5T6mu4w2n4pmToCjMKQDqPuwOq91oagAR0/wCN437qxUHlhlDC1EMgamoGtUn+iN+34k4bpk9xqy5PmW6hcCty3WXY/DR9QdsA8GbzF8stmNZYVIMuugACz0f/AEgDfdCN+7aTis7i0GbBUAN/JxRZfMfvbWCARuNiN8KSwzaFBiUjS1DksdNkAgjm35uv0G1EYyDLE78kjQupAYSDqUhj9/didVDYeYfTAakz+aDkA5ghWNn3ZSGVSCQpBoWNQB+Y643m+I5gsxX3pVJoAZYGh9dV9xvsNj3wgUcFFERtGLKTlZCBe46SUdxv+A7Xh8nh5mGq4fNuQYnB3rrUg32wDbimYaTLZdmZixcm2Qxn9W5Hl81E7evXELLORIBva2pILMvlbd949Jr6dNycEHGMkYoYENfrifIHG3Lk6US916HEBxDMOzeXqBWyTb9QVoEDVQPm3JI9cBFxx6iFZ2AZSaBcC9zR8oFEC+2xFDe8R8pNqSWG6k+eU6VNsoFL5hXc9NO/XEpmJnAYsrG0CjSkwqlA1bncCtwAfi3OInMxvrjvVQYK1xy9m6bvWwrfp19KwB7wb+cp/tfwnGY74Ov8oj+h/hON4AsnFqw6bHp/03wO5WKwKM/w/ejm7mt9T/Pp+PbBFKfKfocUTB4mzvukMkuazaQSPFcxQByxinaRYvs7ePUse9HvR64C05Iha37x0BNJMLrykWHtdl6Hrd72beLywBUeZNKRVyemre2+Km2J3vYURQrzhvFc5mGzGnMT+9Lw+GWGNN4Wd4POTSlNRYgqLAvcWAcHfgKdpMmkjTGdHJaJ2Nvy23VZDQ86m1P0wDnWg/zU/wAz9p9fWz1+vrh2uRUfdbc3vI9/33iC9oEkunKwxSvCZ8yI2eM6WA5cj0DRrzIt/Kx3wIZ7jmZi4hHl3k836LYSGIkRnMaHk1gChqqMkGrq8BZ3uK1VGv6x7797+f8Ad6DG3ydhQCV0G1IazuCD8QN7E9cUj4Z8Q5ziCxwjNTxtJIsZcOQQ0eUc9eoVpEDt674l89m8wv6RLZnM+8QS5dAVdxBTHL69I+EMSW260x2o4C1xln/pX/3P8PGe6N/TSf7n/JgRn5/6bVTO6IY1eKPUeVJGqusyaehlEjRPqO+n5YW9p2ZcRZeNJJIxLMQzRuUalhlcAMNx5lU7daroTgCf3Rv6aT/c/wCTG/c2/ppP9z/kxTfhvjOYzU0CyzzVLLCr6ZGXZ8hqatJGnzebavNv1wvPFJHw8S+9ZoIc7LFPJ7xIWRFeWKFwS1qiOUZq+IAXdYC3fc2/ppP9z/kxgybf00n+5/yYCmzkuXzea5s8jrBw9cwRqOjmfahyB+z5RS9Bissz46zmX4bkCJpdf8silsksW8nLLE72nNUj6YD0Ccm39NJ/uf8AJhL3SX+kf+0v+FiiOIcdzK+9uM1PbnNpXNfSBGMu6FBdIQXbcVsa6Yb5jxfmvec9Fz5RoeZVOttlkzMKUu+xVdYB7atqwHoD3ST+kf8AtD/Dxgykn9I39sf4eI/wMy+6gJmfeVWSQLJqLHTrJVWZt2KghbPpitvGXEJ4+IZ1knmXS6xBRIwQK2RdzS3pB1qGBAsEXgLZ90k/pH/tL/h4TXLy3XMb+2P8HfFIf9pMwvBsyY5sxrabLqhd3MqnkJNKQWOoRsUZhvRUmtjgx4fmhmM5xJudmQyIrxaJJBGqmGNtqOi9XbrucAfZjhWutbO4U2AWAo0RflQHoT+eGL+H0r4T2P6w7kb2SR8z+7GeBJHbh+Vkkd5HlhSRmdrOplBNeg+WK4kz2aXKZ7Oe9SsJFniWMyNayc8xRNF+wAnl26mjgLDj4BEu5jU/EAGZSo17NsV7jb6bYis7wpACBloQCQdgnUXR6dt8BGS8STyQyvz5LXg4Yedv1oMgL9fjtevXbGZ/PZppuHKJ3RZIUItjpeRdLSCQ0bLR6qG3mwB9wYn3mLVsaN739098ZjfBheajPyb+E4zAGMnQ9tsA+X8M/wAl4flTmIi+TkDPRvUAkkdAXYNuOvpgs49/Np/6p/4TimvCmbvisinLLHWYmqcKwM15yO7J2bSdtumAL8h4BzMcckK5mNY5crHA5EbcwNFGyI6EOAPMQSCDsKsdcEXhLgc2UTQ0kbqzyyOFRlp5H1AR250xjzeU2bPUdMI8Q4zrV42GXpgVrni+9nYX6bbEUd+2GbRx2GVwYgyJfvDALYFgdQT0IA616nYJjxbwN80kXLkWOSGYSoWUupIV0IZQymqc9CNwMCkPsvKsjrmmtBEgBTylI8u0BBXV8RLs2q9gxFHriYy9rTK2rdmVueza1XYmgtE0CCN+mOOG8TiMkpLIrqwbyyEoSfM23S9Py9SfXAQ0XsuaOMiLNKr2hDGK12yxy8tjWL1ai432O2/XD4+AZRHmIY82qwzcohTBqZWiWJVJbmix9kDVD4uuJKTOBWkR2gAa9Q1sDTFixIqtxq69CCMNMxEqM28WgEr5pZAdwdIKgEE6QaP+iPXAKQeEJPfI83NmlYoQ7qsWi5BG8QIJkbQpjZQV3soDYusSfjDw+c5HGqSiKSOTmIxTWPhaNgVsWNLnuN6+mGWYzUjs8QMDPJQZC8lBlXeiF6Wp9O3rhgOXo11H5a0+ec0ST8V7lSE612FjpgOeEeztcvmIpVzJMUXLblMgsvFDyAxkB2XRuVrr37YT8QeB1bJiNs0sRWaeTmtHYC5nmB0KluoWQgNfVbrthX3qOSKVg0JZihZkeaqPmBPQj9UNluwtd8OfFQrhd+XsfIWK7k9C2/fvgGcPCcrnueMtnlcS5Jcp5acqIydTk6hqNSKCKHXrvhrnPZHCyyIs7CNhLpV1MhVpUhUMWZ7bS0Ib8a2rEd7HnzBmJzSBH5b0AoXy1ltJod2638/piwPFPvPLT3S9fMGqtI8mltW7AgG6o0fNpva8AI5j2Uh/edWaNTczQOUKjablhyfNb7RKALFb47zvspikeZ+eQ0om3EY2MkwnQ/FvoYVX3vliczHFM+D9nk2IVgF1SICykUS25phRNA0dS9N66Oa4hJlsxqgWGbkNygjhm5pDaQC1L5SF3OxJ9MA98JcCOTgMRlMrNI8jPpCW0h1NSgkAWTQ7YhOLez5Z81PO2YcLN5uWEWg4gOXDauppWJrbc4zhH6R95hEyyckNJrYtHRUmTl2AdXTR6npZsEnqL9JRsjhDLqM4ZHdVVRzV5JNWdRTUPLtRBO43CPb2WxkKjZhzGOXqUAqSY8t7sDqVwQK8xH1HQ4mfDfhH3WKeMz8wzKiliumtEKw2RqN3p1dutdrw4yPEc66S8zLpEwiuOpA4Mm/lPTYeXfod96rCb5rNyQTgxcuUAcsqwJY2QTVkDYBv9ojfTZCT8P8AD/dstBl9WvkxKmqq1aABdWaurqzgGl9mGt5Cc0QhfyKEpkQzjMOusNZYsAA1Cq6HEhxHNcU5UsccTa9chSVSl1zDoAU7adFVe/c4erx3O7fyE7sQfPuBRIb59gQO91eAFk9mM8QkjizaiOTLyQnVEWOh3kcebmdRzKut6+eIKXhEbzZdX4llnki5QKrQbTEdcZT7Q0xBNnewcWrwaWQZeFszqE/KXmFqB1UNVhfLd+m3pjz1DK3vaXEAoCES6dyeQgKauhHeuuAv3hn84T8f4TjeEuCPc6fj/ccawBBxz+bT/wBU/wDCcUr4YGY/SZMkweA5iXlRiSzGRnIg1p92z0xdXG/5vN/VP/CcUX4NSD9LTFGkM5nfmqyjQB77DoKMDZsdQRgLLbUmryygAllASJQbJuh8RY79t6vvs4gzEqFrSU2pA1GEAXW/lNWpsDYjrvucNsxEgdqVQSx6ZaRtz3H/AB6+mHLwKWQBAEUI2gwigHK6gDYFkuT3rf0ohrJo50j7dFZ9yWiNX1HU0pv4V/CsM4cwdUi/aEI1MdUXmsCg2rrpC1QN+bf1w+MWkrpQBA4dQMvZW123v4gpAsfP0xwuUBUlogSzbMsADgowdiQQbLHp89+oOA6zMsi7iV2JC2A8Y0s1+WytbUfy/DHYzT8skFw8d7NLHbWbbUd1GkEG+1+mEoVKEAKxBKvSZQDVqsmz0umIN0bJ+eO8otMVKGlBbS2VChlArSrdmN9AOxHTAb4NnmjbTIGKkEDmTxNpCDboepJA/Fb702jz4VZHvQe8bZqGvtD5ujUGVfh33NfXGlytarhYmmACZVAtgjuD5vhoXXf5DHT5MrcfLc1WllyiFRdhrF73qs/6vTAMfeZVBDmZaBspm4QNRI0IFvSlrrIJ2HLO/TEj4mf/ANmWWLHayXEnU9NYADV0uu2GWb4dLG71bDYl0hj0saaiVBoUdrrv33GF/EyN+ivNqDah8Uao3xnqi7D8OvXvgBL2IQJHIwScZgctzrAYAbZal82/lFD8K7YOYFagdD7AaR753tRVDYde13VdxYH7DJoWdjBG0ahJAQzayWrLaje2xPQemDjJFQY2BisqSCMmwNjUB03Uh7O/4epB7DmCXZgq2Re2Z2PQfCPKNgxuvu/PGszOSpQqmlXOg+86STVjcAEE30vaxhDIxIzLfKLFgP5oRYohl1EbWpG52uxvdBWaAJqRxH1BFZQsu436Eg/c/Lv2BKMEEnTvV0c4zDe+oJ6UbsegxxDGQGJXyuOvvrEGiCCLujsBY+nTCuadfLej4Ruco7WDa0B1HwnbsCo3sYxnKgLa3pZrGUOnSRqqrvqDt1JK/iDWTJAM5Kj4i1DNsoKnVRparoPW6+WHMMFIV0lVNsP5YxPlFUD2G+9GtvpjJEDCMLoorQJyhIvUQLG2n6bDqe+O5NJSP4O5s5Unqa2WrR/L6V9dsBqbLN2UhlRFtczR2PmH1GptyfNpF9qRyk7BJkIdWNKA+ZDCuh0G7WlJO3p9MZmnG7fZkW3XKMe/1smu/Q745mjjZLqEqG3HubEWRYodbpTudtx8hgOEmZmClGUqrLfvAZR1NlAdzuN6sbYoXL6veEIkUoeX9lZsHlR+YrVAEbau9fLF7yxr7wGHKAdS61lyJCpUijJezCjsfU+oxRGRWI5lK183RFq6aNPLiqu93f8A66BeXhnMaszHv2b+E4zHXhuEe8oR21fwnGYAs4z/ADeb+rf+E4pDwlmL4m6+7KgWZyJwrBprzsFgno2k7bdOm2Lw4v8AqJf6tv4Tik/Cgn9/JeZXgMzcqISAmMjO5fVadV1dR8j2vAWHPmgDKheOjIbvMPe2onYDygenT6VWNZhY1mIYoqBgAWkl1bbSUtVtvRB7m/m6LMZGsPp1OSGeILsDQ/aq69a7+uG2YkkMagNKG1EauZFR2DGzVeqi6PlO+A45savpkaIaGII502rY7CvvHTfU9Rfzx3E8TLIgdCA4daeTUFJ0kkg2NmXv1ZvpjUesqHLTE69Fc+I3RsEkKRZv4Rv8rxkkjknUX1LITYzMINNfl6dB00munXvgMd4yug8o2/QPLtYKtvYN9NhX4GjjWYKNpcHL7KFB1TGmUKSKGxHmu+pBBw5his/rZdIrbnxmlO7EgAeRNvmR0678SZh3CFjIieRSwzKUCNyW8p81eY3V/LAJRLG0p0rGGJDJfOJKurO11tqoqdtuo+jcrGUkKCDQh1UUnJGxMZPmFmidh6j0w7XPkxcmkdWY/rMyhY2b0jy9mrqD3GOoCyG2Z1XXyyTm7CWCuy6Oo3IB6FbvrgI6bMJo03F0CsOXPo0gDT1GojUW+E35h2vD3xKiDhdIAFBHRWUXr3oP5hvfXDV5SRfNZLTWl53UG1VpIOw0jzEEE9AevVx4mbVwonUWthvzOb/nP2/vV0+XTtgBn2Oy5gzEZtdMgiYABVXyAZYKaXayN7+eLFiy8sUgCc2VCACXlWhvvsV1Ghv171irvYblI0lYRzicGNzqAKgEjLeWm38vT/8AzFneIMlmJTCcu6Jy3Eh1FhrIIGg0NlKGQE70dO3oDhs3mNNjLrq9OaK/PT/w7Y2MzmL3gWquxLe+m63Qfe2v03+WBr/svmBDGh5LFcwZWVpH0lDA0Q35d2HYPVdru8KtwTiBjETZpJYypRy9BmF0psRdSoGoG92bqKwE9Fm8ySNWXQC9yJrNX6aN9t+uNjNZn/8ATp1P+e7bUfg+v5d7xFycFmZIAzJNy+YGWRjpbUfJJYS9aKKAofG3m2BMcvAuI82OZp4DKqhC+9EB3J8vLr4X09vhv6ASnM5jeoE71c3X0+5tjsZifVRgXTfXm/8ADTiOz+VzzSvysxEkZIMdqCy1G4IIKeYGQoTuDpVqIvbjN8IzDmF2aOR0jdWDkhQ7FWWRdK0zLprdV2Y0RuCEmHkUHTDZO9cwdSBe5HS7H4fPHEmZnsVACCaP2oFDbf4d+/p0+eIc5PiflvMQ1VNVbnUKKnkmjV3YI7AC7EJmuDcT54m58BkEYQsLFjUSaXRS7HqbO1WeuAJ8xm5KfmwiPb9sPfX5Cv8Arjztknk5yAxKIxy6k0bsahDKX7gbbYuPJ8+OOc5hlaWR9ZZfhA5aIaGkabKsQu9AiyTZNM5COsyp5qkWgEVklaaHcjoL/wCGAvLw415qP6H+E43hPw0wOaj+jfwnGYAx4v8AqJf6t/4TiivB8cA4pIUaQz8z7VSoCAe+ZcpoN2dut/u73dxsEIxA/wA29n5V/wCvyxSXhiZf0kQMvobmDVPbfa/yrLUAD5Rpqtr3323wFrZnw9p1OzRaQxbeLV1JO9tRNsd/7t8LfpLIaRZi0i3PktdhRboel1fz64j+KZiW3S5K5jMCs0Sbdh5ydgfNuO9dsNWzMnLstJ+sbc5mIGgq2VcDTRu6ra+14AhGayavoVY9QN0qdCi7G6qwq19NPywi3FchszBASdW8Ruxtfw7nar+XyxFvn2RjJbEuWHLGYSlBFIxNkE0WN3tS/LG1ndZWKPLKFZdIObjAc7GgK7k6dJ/Z+eAl4c7kgVYKgZ1KgCM2VJoggL0sAb7dPljeY4lk6MTBSCaK8o0Sdjflrp39MQ+d1KSZXnjY6iIzmNKaW8169Okad1Avv2oYQklYPp1Na9bzosb9Nl2F7Ua3oXgCHLcSyrlQqbsarlEb36la2J9fpjs8TypUGrVmP+aY+YAEk+X0bqfn88Qk+cOiESS6asUM1RKEKQWYfGdiASL7dW3Sn4vol1oyGNY9Cg5mgQtgEoAQWN9Ku179gm5OK5bRG5jJRrVTyjYAIG61qA3226YZeM3V+HsYxSlkIBXR98diAR6/PDOZ4oC2XZ/smK67lZnj8uoKBRoGwAoA2/DHPiOUfovqT5hRLmQn7TqXbcn6/TAB3sQeNpGMEfJXlyAjmcy2rL6mv5nt2we5bgbhd8tCGBOy5qULXXUAE8pJuxX4nAN7IMzOZ3OaXQ4hbbSEGkLltJodyNz8yfpjOBePJkOqSYyx+XZWjPR5rDNoAQsqqNF7hSwYb2FiZXh0yBxyYdLKRRnkaxRFG07ncn5nbvhNeDyL8MEHw0ftpQLK0aGk6R1AO5qj8sRfEfFMk/CZs3DUJ0tocPq+E0GBKjqegI6EX1rDPOeM5eHEw5oc9yskqkSfCtSNFGW5a6yRGV1gbFlBBsEgQPwiQjSYIdO9VNJtseooWCavfoe9Y6k4TI2stDCTRKgSyjUzEFr28o67Uf3nENP7Q9MjwvAAw0DVzTotjGG1Ny7VV5oOoAg0a6Y68BeLnzCRwyxtqTLI7zMy2zFI2J5fxUS5GrpaMNsAR5HhQ5YEsaBgT8Lswo10Lb9ANvlh0vDoqAC7C68zd+vf5YFPD/jo5vMQoI1jjZZdRZiSSqwvHoNDqsjWpAPkf9ggw2Z8Tzw52chjLGryqItdjbladQ0fZKCXpgTqJqhVgD39DQg3pa7v437f7XT5YjOIcJgFlVJYqVPnYggggitVDYn6YEuLe0F1Z15JDQubCvYfSkupd4roPGBsATqQg0QCwznj6W3Jy5JQOTpkFHSXoIStv8IuhtrX64Ca4nkYkBcA6ghs6mOwFdCSOnfFJ8PZPeqUNzAy6jY0nzxVQ/A4sLO8cmknZHGgLFLqUOWBYcoqd1Xamaj3F7DFfZB394GoeTmHQaG9Spfz7d8BcvguZjnIgT2bt/onG8J+C5Lz0X0b+A4zAHfiLNaY3XfeKQ322FVfrv8AuxTPhoz+/DXKrZfm/ZxhwSh96y+u16rexv5/PF48SyfNXTtpIIIPe8D/AA/wJlYpTKsKCRiCXtrJDBx1P7Sg/hgI7MZcFpAqEnmSNqbKathrYiyfMCaA9dq646mkjaBUfLTB71My5S/M277AVudia3GDIZc/LHLZYnuMAEx5dmRvs3FEGvckW7A3Ub9N9u/rRwrHC3lXlSqDQN5ONRbMSXJU7UGFgfsH1ODPkNt02xnJbfcYAPzc08h3GYomxeViIUX0tjdCttrOOcyJdRcx5hbon+TZcnYb3VksTZ6nY7YMuS3yxkkBPQjAB0sUurZc02wP6iCq0htIsCiNRB26irNbOslwySUkNzodKAW0UOlq2JFLYY9SDtvsMFKxN643yj64CH4pwVpTYzDpddEQ1Q/0lPU7/wDQYgvHkHK4YY9WvS67mr3e+gFDr0G22DZoztvhvLkdWxog9jgKY9jCATMBPzgYpPNv1Igsb77HbFi5KTM6HieDL7gAqZmIKtq1X9lv2Fd7PpRlRwUqSY9AB67V+Ow+n5Yb5rgs5lR0lUAfECDZHywGuGRTRIyRQZeNAWKDmvZve2+z2JPXdscZsZt0YFIAaUj7V/i21D9XsB2Pf5YlPcno7rZ7/wDoY6y+ScL5ipbvQ2/DvgBtZc55qTL2Nt5n7f8Ay8LzS5qmpYep+KRhtpG+yHe+3pW/bEw3CzfVcITcGc7Bl/LANMvPmWDB1gvYbSOR878g7dMNs+Jxqrkhfu+ZtRHz8u23YX2xJJwWXvIv1rHcvA2YUZNvpgBHNrm3ANRD1tm2G1Vt1O/7sR8r5mq+xBHzaq3vt9P34PF4CwFc3b6f9cM814SLdJ9P+xf/AJsABZyWQQyCTR8DVoJPbvYGKp4aqjNEh7JkbUtHb7Va36G8ehsx4DZ+uZ/8P/8Anho/syv/APM/+F//AGYCC8By/wDtCIfJ/wCA4zBR4d8AnK5lMx7xr0hvLy9N6lK9dZrr6Yz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xQTEhUUExQWFhUXGB8bGBgYGRwgIBscHBsfIB0dGyAfHCggHB0lHB8fIjEhJSorLy4uHB8zODMsNygtLisBCgoKBQUFDgUFDisZExkrKysrKysrKysrKysrKysrKysrKysrKysrKysrKysrKysrKysrKysrKysrKysrKysrK//AABEIAMwA9gMBIgACEQEDEQH/xAAcAAABBAMBAAAAAAAAAAAAAAAFAwQGBwABAgj/xABNEAABAwIEBAIHBQMIBwcFAAABAgMRAAQFEiExBhNBUSJhBxQycYGRoSNCUrHRM2LwFXKCkqLB4fEWJENTY7KzFyY0g5PC0gg2VHOj/8QAFAEBAAAAAAAAAAAAAAAAAAAAAP/EABQRAQAAAAAAAAAAAAAAAAAAAAD/2gAMAwEAAhEDEQA/AK6uOB7hBgx8jTdzhF4f5GvTGP4I2tpxSkpJgnb5fGqS4mxki5dbabZCELUlMNifCY8ROm46d6CLN8HvnYfQ0seBrneB9asH0b2rzq+Y9lCVKSEpSEp0K0yYABjTc99OtXH/ACS3ERpQeVHuEH05Zjxe/pWhwi/2H1q5MQ4IZ9dZtsuirR9RVJBz8xELmdCM2lBcXwQoRieVsQ06ykLCoKJQySAI2OYnQ9TQVoOEXz0H1rr/AEOuPw/nVvXfDwGIuNIYC0i3ZJTJATneWhSwN5yjprpU3wfA2wy3lhYCBlWd1CNFH30Hmf8A0RuOwrkcLP8AYVcy2FC+QvKoW91LLZMZczcqbKYM+NIXuBsmmSOB2jfG2hIiySoqjXOXiM/vkUFVJ4QuD0Fdf6G3ExH51dPDWGNMrxJxSUpSy+Qo9kpZbVA+JOnc1ridBbuGn0pVyLdaEvaCCHhCs2sjJmbV86Clv9D7jaB9a0rhF8dPoauTinAfV7hy7QgKbQhAuWgmczaiuVgdVJgHzANDr7hdpDNm4G0S69bp9n7uT2fjqfjQVYnhC4Ow92hpb/Qi5iYH1q3uIuHVotxb205wFOJygSAlRUhJk+yV5U+4GpdgiEXNs0+hKcriAsR0ncHzB0+FB5v/ANDbjXTasHBz/l9atnCMDS7ZF91P+sB85j97mpd0a8xsmD0M00t8LPquHPJbSq4ffSl3TVebMHUr7gAHQ7ZR2oKzVwXcDt9a6HBNx5fWrNtsCDDjLTjYctrh+WCUg8twOHO1HRJQklPuUK3hPDfNVbocS2th8Es3De7iRDhQ+n8cJIzCRuNJoK1RwJcHqPka7T6P7g9R8qsK54ba/k/EXsiczLt0kEAezoI+GhHuonecHst3GHJ5aFc91xS/CNR6qqB7gAKCrv8As7uO4+RrD6PLgbqH9U/rVmWnDDLdxeNFLaktWDIBKRrAdSVa9ZSJPcClcf4PZafs/s0HnXXi8I2FusZfd4ZjuSaCsP8As6uPxD5Guv8As6e6uJ+X+NTXHMDFq5dpZABbtrYZgNUpcfWlagen2ek9hRfF8BbRcG3QhHKVaOrcSBoFIKeWuOijKvF1jyoK4T6NHtPGNfL/ABrbnozeH3/pVmcPYaBdN2tygLetwpTThT+0ZIhC5/Ek+E+YnrU3uLEdhQedHPR+4ndf0puvgpY+/wDlU848t3EwtpWQjPI0lX2i9p3iB/lNQ63xB7OlRUVCQVCEkETr00/xoBd7wspsCV71qpjxI0AhBGgJJ+cn++soL1urRQYCMzq4GU6ozKBMZiSmJjXpUaOBsLCVqtFZgsmCy3MqlRUYa1k+e5p96Q+K2sPYSpTfNddVlbbganqT+6NPiRQXhbjhi6af5lvy3rdJU42uCSBOoMCNdII0oJBaYY22SG2lpCTmSoNCSCtKyAdDGboY2I6UYsytaAqVInopAB+Imqyw70qWry0JThz0KUE5gEkAkgawdhOtPcf9JFna3L1sqydWpkwpSAiNgZ1VMajegnD+DJ5nrCinmJSRnySoJ3IGu2g06xQC4YtypxCrdag6scw8oQsgDKpXi1ERvqI8qbXnHFimwTfNslxsuBsoAAUlR6GTH+Yptccf2aMPbvvVVFLjpaDfhzBQzTJmIhM/EUBF0s5i5yH1KKQhSg14oGYhJ8UkDU9te5olaqQUi2CHUNgcsJ5ICQEwAkeGAI+GlDU8UWv8mfykbeER+z8Ob28kTtvrWuC+L7e+afcbti3yd0qyyRBOkbbUB1XDLBQhBQjKgyhPLbhJ7pGSAa7Rw+0HOaP2kRnyNZo7Ty5iolhfpQYesri7TbqHIKQWypMkLIAUDERJPyp1j/pBZt7a2dDCnHbpAW2ymJggHUxsJA0FA6dwRg50qtVlJMn7FohapiSOXroAZNOLbBmnM7a2FpS4ZWFNtlKzA9rwQTrGv4fIVxwJxa1iKFkNcpxswtCoMTsQY2MH5VKPV0/hHyoAeG4egKVlQ42SnKSpDcKSJGWQg6R086YXVlzEoCrVxSW/YBDXhiIyjJppt7qH8Y+kJuzuDbtWyrhxKc7mXZCfkdY17CaTxj0jWzVkxeJty4l5ZRk8IKVAEkHQgxHTyoDn8nCFvclzmQEx9nnUmNvZiBJ67zXFgnkIKGLZ5CQdEpS2Ez1IhFMOLONWbJDISxzXnhKGkATGmpMTuYEDWksL9ILD1g/d8ghVv+0ZMTOmxiIMnpukigMN2oVL5YWl8RuhrOdNwrIe5G9J+q5VKdFs4FmZUEM5jsDs31/uoG96SbcWLV4LbNzHuSW5TKFBKlamI2T9RVhBhP4U/IUEewu1HhbDLjSAoqEttBIUOuiNCe9Ks2SEJLiGlpV7MJabCoMbeDaAPlRtVuk7pHyqvsZ9Iltb3ptDalRS4lBcBSACvLrG8DNr7qCS2WAsLaUktFtK1ErbW214jO6hkgzTtzh9pRQTqW9EEpb8HTw+DTQxpUc4z40aw95tk2pdU4jMMhA+8REQSTpXOB8e2t0xcOJZKXLdBWtpYEkCdiNNxHlQGMasUzzFsreypjOEskgTOUDLmImDERTO4thcEKUw8tbZ8OdLYKdN0lSAOpGhn50HwP0h29wxdPerZPVkBZSSklQVMAGNNRFJ2XpIYctLi69UgMKQnIVJJVnUBocukTQTROANZ1OffWIWrK3Kh2V4NRqdD3NBri0bQtbPIdKFABSg2gpKQJg/ZyQNYFMsQ49t2sPZvFMGX9G2RBJMncxAAAmY7CmmA8fouEXE2ak3FugrLMSVgDZOkgzGhHUUBti6AKTyrhJSnKk8pJOUmCBDZIGkwew70u5dLIWcj4KUyAQPF5AhFQU+laVlsYY4VgSWx7Q96ck9ulGX+M2/XmrM2wCnEJVmMeGUKXBEdMsfGg6u2gtCgth4+FXRJMOHUA5N9dR0ihjy1DMRbuyQJ0SCdY/BrTTiL0gtMvuNtWvNS1AdWAAEmYgaHrprGtIcRcYstIYcQwHEvpzJ2EbaRG+tAI4wZhKNVdNDGmh02FZQrGMWU+JVbqZAUNxEyD+6KyglnpYcK8cw5s+yA2Y81PKn/lFPXMMsvWL+4Yu0uPOsuBxkKQcsASYHi0KRv3pv6crNbN3ZYgEkttkIWR0KV50z2kFQk9YqNcJONv4leu26Chly2eUjMCJgIznruuTvpNAU9B3FyWctiWlqU+8VBwEZU/ZJ0PX7n1objmPpsccxB1aC4FJU2EiN1objNPSnPof4+s7C1cZuFrC1vZ0hKCrQoQnpsZSa3i2G8/HMWZ6qtXI94bZUn6igDpwxxnh1S16Jeum1oHdISE5vKSDQJ11RaNkZ+xfec+CWo/NB/rVJnsR53CxTOrFyEfAnMn6Kj4GlcXwUoxDGDHhRZuOD/wA1CI+pV8qBzid1HC9uge04/lHvC1qj+zT3gQ8i/wAWtxsEEj+iSPyWKC3Nup/C8GtkKyqeuXIO8QopCvOM008wHCnLLGnrZ14vLXaufaEQVygKEgqJ0ykb9KCA4ZfLZZcSfYuGcv8AUcBB+BSR8asfiiwfbssKxFgFXq7DebScoyghRH4dwT0moz/IZcwBm6SJLNwtKv5iyB9F5fmamrvE79gzhKl/+Actmw9CArxZNRPuKTHWDQTH0aXlldJdu7ZvlvuEC5SSSQrcbmMpkkEedTeqh9CVsFXN9cMIUi0WQloHQaKJge5J6d46Vb1BSfHC3sLxZd4Wy5bXScq/OUhKkA/dUMoInQyfgw9JrdonCrQ2QysLeK0iTuW1yDmMgyII8qMcacYFm7vbPEU5rVbc24CBqSAUnN75E9IqDY1hzrWA2xdChzLtS0A6eEtEAx5kE/Ggklw7m4gsgrZLKInyZcV+etPsRw+zbscVdtLsXBeSFLSFJIRKyRGUTBkjXtQ7jNlVliNjfrSrkFpAUoCYIQpKh78igR8aEYAlJtcaU02W2lMoU2k9Gy4vLvuIoI0LpSGfV1DQuNvp/wDTIn4pUP6tetW1SJrzPxZg2Wzwy6A0cYQ0r+cmSn4lJP8AVr0w0iABQdV5p4rPMN/dDdN/lnyAX/eB9K9JPLypJ6AE/IV5oawF17CX8Q56g3ziVMwYUSpIzk5oBBXGx2oJP6T8UCL/AA5+CoBpK4TuYXMDz1pjwyVXJxe+CMjS2nEgT95QzZfgmCT+9XGIvcx/AFE+0y2D5kOJBpxwhLAxuyOmRDikj+bmSf7OT60ELtrlTLbjIn/WmWv+qlX5pI+NHsKGXCsVT0S60Pk6kUpYYHzHsEIEh1sA/wDkurX/AMp+law9E4XjB7Pt/wDXTQFsUwh5zBLC4ZBUq3lZA1OXMfEB1ggEjtNSr0b4raXynLlLYRe5cr2p1SQBmTrGUwPdUebx+5scLwx5v/w5JS/4QqBn0gnaRInvFd+jNpL+L3VzaoUm1yEbQMysugHfMFKjpNB3hH/3PdD9xX/Ta/WkcfMcSM/zB/0HKc4G3/3oux2bV/02aSx5j/vM0O6B/wBBygE+jzDk3acQQskc3KFKESJUtUidKYcf4cm09SaQVLDeaM0SYUkxoIpNvEFYcrELVaVhxzRqPeqFAzMZVAiO1JcWoWy1h3PzZwkqXmMn2kqgydwKB1jeKm4ZS4W1NnmEZVTOg32HespHHeIWrofZBYykTmAG4PmaygvHGeLWGr1nD3ULK30gpOVJRBKtFSZ+6enamWE8aWLrty02gg2iFlcoSBlSqFBEdJ6VFPTGeTiOF3XQKKSfctJ/JSqqrBsVW0q5cXobm1f+JcJ2/pA/KgvK947wxq2ZuVM6Pzymw0jOoJMExsBPUmnjfH2Hm0XfpBKUrDbkIHMSpUABQnUHTWSKqrh9icXwllYlKLZrwnUSW3HDv+8ZoNiquWcXZTojmpIT0GW5gR20UR8qC6OG+PsLvHPV2khClahC2gkKIEwNwVR0OtFuEeJ7XEkOuMIMJIQvOgAmRIHWRFUnZ3Ld5eYS3aJPNZabS+oIjVBlROmoSmfF+8BUz/8ApzVNtdf/ALUf9MUBlXpTwxDvKUlaOWtSZ5QhJBgkRJiR0FT5pLawHEhKpEpUADII0g9orz3hNmhy3x4rSCWznQSNUkOuGQem1Wv6Hrgrwm3n7udA9yVkD6UD/i/ia2w5tsvNqKHV5QEJSRMTqCR0H0pO64rtPXkYatBLigCPCCj2SoA69h2qP+ny1zYYF9Wnkq+aVI/91Vk5jROMIvT7CX20z7mkgj8z8aC5muPrRNrcPpStLVs7yVAIA8cgeAA6jUVlj6RbR2zevEhzlsKCVjKM0nLECdfaH1qpcx/kBhJ9q8xCVfUD6oFJWiuVZ41bdEOoIHlzikfQCgtPCPSPht68hiCFqMI5zYgq7A6gH3xU5WykiCkGO4mvNTF2i7/kq2t0E3DSgFqCIj7QKGv3soBVmr0xQR/jLiG2sbfmXIzJJypbCQStW8AHTQdTAofw3xvY3bDzwlpLA+1Q4lIKUASCYJBTvEHcEVD/AEvLz4rhrKtUZkqI/nPAH6Jof6SuFV2iL67DqS3dLQnlhJBT9olWpmDqnt1oJfw36SrG8eFuELQTPL5qE5VQDoIJymB1A7b0UwP0hWl1cqtW+YHE5vaTAOQwqDNVDxOkMsYK6gQoNJUSBBJzIVr8SfnQfDMSNriCriYAfuEH+qofmoH4UF0NelSxXzoDpDSCpXgEEBQTprrqofCucF9JmH3Dzdq2hYLhgBTaQnQE667aVRuDIKG7kHrZBXzcaI+kVanotxi2uLL1BA/1tLDkqKBAkkAhfX2hQG7b0nYcu6SwEqjNkQ8UJyZp0jXMBPWAKnfq6JJypk76DX396ojg1m2ebGE36VsOtvlSFoyglcEFCiUmPLSCMvxvtKYFBFuLeMbXDlNJeQqVhRRkSkxG+5Eb0NwT0jWFy4WkIWjwKcUVoSE5UaknU0c4+aScOuyQCQwuCRt4TtVV2y8nDDqwBnU4UFUawp9IIn+bQTPBfShh9y8LUIcQFnKhS0JCF+UAkpn94DWp3bMIQmEJSlPZIAH0rz1xIwlvC8KdQAFyslQ3JzA/mK9DsKlKT3APzFBHOLOKLbDsi30qlwkJKEAnwgTJ+VBrT0g2L6HnkBcW6UqcJQJhZyiNddaA+n1QHqROwWsn4ZJ+lL8SYza3eD3jtqmEiEE5MpkLQfiINATvuLrP1dm6IKkOLyIOQFQVJ0PbY0G4m4ytGHlNOhWZMT4ARqJ3mqsYxI+rptldLhDqfcpJB/8AafjUqv2g5jbiFAKSWzodv2YoM4ru2Xmm3GSClR3AjodCNwfKt1C8NdIaWjoHAfoR/dWUFy//AFC2maxYcA9i4APuWhY/5gn51WHG+ClqxwtyNXLZU+ZKs6fjCz8q9M4jhzT6OW+2h1EzlWkKEjbQ6U1v8EtHENpeYZUhr9mlSAQiBplEeHQdO1BUfFTKbDHcPfeORjlIBX0BQhaFT7syT7jUOvkc5vF7tGrSnkJQrvnuAr/lAP8ASFejsXwy1u0Bu4bbdTMgLAMHuOoPurlvhu0Fv6sLZrkTPKyApmZkg7mepoKS4ZAtMUwhwAJRc2bQVHUqQpB+OYINOPQpxZZ2DFwm7e5SlrSUjIsyAiCfCkxr3q3rvCLKGCu3ZUGyEMHlg8sz4QjQ5RI8oikxwPhv/wCDa/8Aoo/SgotnGmmE4004o57g8toAHX7VzMSYgQFA61dHosw5bGGW6XAUqUCspO4zqKgD5wRRIcLWKFF0WduFglRWGUZp3JnLM0Vtn0rQlafZUARII0PkdRQRj0q2nMwm7H4W8/8AUUFfkDVHOYKRgSbiNfXiZ/d5eT/nFemblhLiVIWkKQoEKSoSCDuCDuKF2uE2blvyU27Xq+Y/ZFoBGYKMnIUx7Wsx50FL4vYOKs8BtWiEuuS6gkaJUYUCdDtm7UCv7Z63exRi4UFvKZSpa07KPNaXI0HRXavR/wDI1vmaVyGszIhpWRMtiIhBjwiO1M3MFsrhx1S7ZlxycjqltAkwEmCSnxCMvcaCgo/BkeqXWCXWyXWwhUd+Ytsz/RcT8q9FULe4btFIbQq2YUhr9mktpIROvgEeHXtT1F0kuKbE5kgKOhiFTGu3Q0FTemtos3mH3hB5aFhKiBtlcC4+Kc3yoBxRi7+KfykphxblmwhtbacukhSMxEgKmA4qPKr2v7Bp9BbebQ4hW6VpBB+Bpph1jbWuW3YaQ0FgqyoRAMRJUQImI33oPP8Ad3qL5GD2jJzuIAQ4IIymUzqRB8KSqR0pjjeHlVpdugat4o4n4LQY/tAV6Mw3hmzt3FOMWzLbit1IQAdd4gaDyFJXODWSE8tdu1ledBKeWCFubhShETp7RoKHx6xDN3ftDZuxQn5Jt6nHo44qtWsPaYbUj17IsIQW1+JfiUlJUExBEfeqx7jhy0cWtxdsypbgyrUptJKxpooxqNBoewpp/o5h9sQ8m0t21IIhaGU5gSYBGVM7mgqDijHWMQt7d4hKcR5mVSG0rTmTrk1MyQrLGszNX1bA5U5vayiffGv1ocxw3aIe56bZlL0zzAhOaTuZjc96JOuBKSo7ASaAPxuJw+7H/AX/AMpqtcMw8v8ADLzaJUoKKxA35biVEDzgEVb60IdbhSQtC06pUNCCNiD5dDXFhh7TCOWy2htAJOVCQlMnfQCNaDzze3rd5Y4VZsnM8lakqTB0zKAGsQRBJ06A16NbRAAHQR8qC4NgVklfrNvbNIWuftEthKt9egIk796OUFSenyB6ko7Ba5+SKc8V47ZXOG3iLNaFFKEKUEIUiJcSATKQDtFT3EcOtbtRbfZbeLR2cQFBJUOkiNQOlN0cJWSELQi1YSlwAOJS2kBQBkBUDUA60FA8UYLy04e8B4XWGgf56AkH4lJHyojjt8i3xlxxwlKQjoCdS2IGnc1cl7g1qtLdutltQbAU2go0QBoCnSBG1BcZ4btFrU69btLVElSkAmAPd2FBReGWyhblwggLcgecAz9TWVP+OG0cprlgBBgpgQIgxp0rdBPuOOI7i3cCWB/sgsymd1FO+2mhjsDQJ/jS9Sk+yViCUZRoROZI+QP9IVMOLbh9OTkKKVFLmwkEgApnQ6TPbrQrHMTvG7taU5gz4AlWSQJT4iTl0AMa69aBo5xZcAJKVpXmUUkhKdPZPfT7yZVoSARpUj4XxN15TnNjw6AADopQBkd0gHtUQXxHd5hMhswCeWmQDmOY+GJgajuRRvCcWuPXENEktmQrwpGXRREwB2A+NAM4x46csbmzt0ckId8Ty3QrwILmWQQsAaBWpnYVnC3pFL9xeqeWw3ZW/sugKBOZZCCSVkKkJOyR0rnFOFQvE2b564YS0hspQ04YKiAsA66EZlz8KBYb6LCuwet03jDji30OFSNUkISRkXBnUqJnvFBN8b46YTZXL9q6244wgHKQrRSiAnMk5VQSR299ZwhxwxcMt855kXPJ5rqEyAhO59omIBE+I1GsU9GNw+m8Wp9pL10tGgCihDbZkJE6kyEjoIFbvPR9nublJumUl21Syy2PbQEhGpSSJSch2/FQTSx4zsXs3LuEHKguHRQ8A3UJAzJ8xO1ZZcaWLrjbbdy2pbk5EiZMTPTyO/aoMPR060wvmPWrR9V9XS5Lm6j4lKUsjKCCrwJESa3g3Bak3No41eWq1WtsUIQFTLpDhzkD7uZye8JFBObPjKyddDKLhJcMwiFA6Ak7gRoJ1rqw4usnnA21ctqWZgAnxZfaykiFR5VD+HPR1ctG6VcPNOOXLa0F8Zy4kqEeGdAJ38gBSOG+jS5Sq2K3mQLRlxLQRn8TjmbxrkeESoaCfZFAzHpQulWxdQ2xmXeersgpXBRkCpV9pJVKkDSBrtVhHiuyD3JNw3zc2QiT7f4SYjN5TNQnCvRg80MPQp1ootXVuugBXjUpYKcunQJSNe1JYZ6K3m3AFuMuN+s84rJczKSNk5JCAqdc8k6mgnY4uss60est52yoLTJkFAJV01gJJMdq5seMrF5aG27ltS3JKEgmTEzuNNjv2qJYd6OHUWl6ha2FXVytRS7BhCVwFAEjMJBXt+IU1b9HzjDts8u4t0Jt7QspzzBdKXZUQYBTmdOkzAFBPcL4ptLhfLZfQ4uCQBOoTvlJEKidYmi65gxv0nvVd8A8FO21xz+c1yOWUpaaWpaSoxmWCoeEGJge6asQCgrNvi7E1YgcPSLEuJSVKXleyjwhX+8nqB8al9xxdaNK5b1whLgISuArKFkeyVRAPkTNCOHuD3WcTur51xCg9IQlOaUyREyI9lIFRy/9GN48o867bWFP8wlXMnJ+ECcoMT07axpQSFPGpGJ3Nu4plFrbtBSlqkKzHLpOaI8WwTOlG77i2zZy819KCpOcAhU5PxEZZSnzIFQTGfRS6+q7cLrXNeeC2j44QiTII6mMon92nWPcDuP3jzqH2FKcZSgoWtYLZCQCYQZWiPuqgeKgsi3fStKVoUFJUAUqGoII0INAGeMGV3jtqnZltS3nScqUFJAy6jXecw0ovg2Hi3t2mUxDTaUaCB4REx0qv3ODVPPYllvGD64mBl1WjKsKCVAHVMDKaCa4VxRaXC8jD6FrjMEiZI7pkDMPMU44hxL1a1ef0+ybUrXuBoPnUR4W4FeZu2bl9xs+r2yWG0N5jMAgrUVAb5lGB1NH+OMFcvLJy3ZWlCnCnxKmICwojTXWI+NBXh9LT/qrKwi3VcOOqSWxnhKAAEkjPIJVPXarFc4qtEucldw0HtEqROyz07Az0JqF/wDZi7nw+XGeXapTzAAcziwvMojw69InsaaJ9Gb4dWFKaW2u45xWVOTlmcvLBCc+vtkmNfdQTm74ntEuclVw0HJy5SoSFHoegPkah54xm9umnOWhi3AlwkjxGBr03kfCh59HT4ccCi0tpx/mlRW5OWScvLBCSvXRROlMbjgV/Lc5+StTz4WoSoSgFRAColKgVbwRvQJ8Z4o1cJSWlpWAqDB2MHesoHiGDO2rIS8sLUpc6ScoykAZjqaygvjiJxxu3HLLhUFJBKACoj5RvFQt/EcSk5C9BBCfBOpaTlMqQNC4VDXbLrVg4uFclzJIXlOXLvPlUOaxO8GTMHspbXKsh9vOvKDpMxljToKBWwu71aHlKUtJlBbBRslTsdtw3HuM1wjE7nIiVuhWpVCJOyNPY01KgP8AClba4ulLWCp6Mq40VpChlIlIgxEAT1piq+vc2inggpTJykxKJUZyT7QKYjTfqKCIelEKuMWsrdtKFqQ3mSlYlJJUtZCu4KWxI/Wg/CGPm0tLvEmUo57z6WEtBMNozDm5oCpIiUgTpHnVzss2OdD7iWBcARncyBwSCIk6jQkR5mk28Lw3lqYat7ZTThBWhAagqG0iR4uxoIHiXpIv7di65qGuY2ttDSigAysKUsLQlxWoSkxqN/hTjgguXGPXLrxQtdvbpbKkCElRCRoJMa5+vQ1MrfCMODZtzbW6W1LkoPKIUsSBPiJKtFDXsaKYZhtqwFu2zLSM+qy0lIzRO8bwZoIP6fb3LYtND/avCf5qEqV/zZaRuHl4RhhuFWVo3cNhDTSkDMVZgAVOKypVO8pnXvUqxtds/BuGrZ1KHChPOSuUr0nQtmOkq286WcxFq7SplSGHkqSSpCisghJ1kFrfy32NBB7n0jXjBvW3OQ4q3ZbWFpbUkJccLfgUOYcw8fQj2aeXXHGIoasm1NW6Lm8WnKrxKSGyEyookEKlR8ObYb0Zt8PsOSpCbS15Tik5kkq8R0yky1JAnfYEHsaI4rZ274bQ+1arCP2cunwwPukNyNIoIliPHV82LdgerOvvPLQl1kFaS2ggSEZx9pJMpz6R503d9Id+LVK+UzzA8sOKSM0MoCSXQ0HZ+8QfEQCnzqXXmD2nJShdta8pjVIStX2eYxIytZhJpBjCrB9lCU21qWkAhHiUkALgkD7IEhUie53oC3BWMKu7Nt9ZQoqmShKkgwoj2VElJ01En3mqz4rU3c8QhF1BtrZolSF+yQlpS9AdCSpQ9+WOlWfhNyhLLYYTboaygoCXCkBJ205Yj/Oh3EHD7F04lT1jbvuZfaKyDlB08XL1EnaggHDmOJs2mWsMUV+vXSgk3DZCWgnKFZEJUJGvceyacL9KF4bdORLBeN76uleRWRacvtBOeUnMU/eOhqc3OBpW220rD7coa/ZpDsZP5sNyPhXDXDjaUtJGHW4SyrO2A77KiQSofZ7yBr5UEDx70gXqra/GZpPKfSwhbaVSoKKwoCVGDCZmjGH4/iDdyzh1vyHeVaIU4pzMDMblWczCSnTcmdRUjVw61kW0rDrbI6vOtJdkKXr4tW9Vb6++ndlhYZc5rdkyhwpCCsOwcogBM5NhA+VBCFeku6P2yEs8k3nqzbRQvOsZZKs+fRWqdMu5ol6PBzsUxS5OoCw0g+QJB+iU0dRw60l3mjD7cOZisKDg0V1UBkgK84p1htt6tnDNow1nVmXldjMo9T9nqaAX6X8QU1hrmVRSVrQiR2KpUNO4BHxqucGcs0XOHI5TiLhlsOqcaDUO/Y80hZCs8JSCmI6GrfxO3VcNlp+1ZdbVuhbsgwZB/Z9O9DsP4cZYUlbOH2qFIzQpLmoziFSeX1GmvSgifDnpFvnnGHHGmhbvLWCAkgpSgTmSsueMgzIyDak7T0jYgcOdvltW4bBytmFSVlaEgFOfYAqkzqR0qW23C7TagpvDbZMhQkO+yFDxBI5cDNsYil14Ag24tjh9vyAcwa5vhmZmOX3NBDD6Rr9JeSpFtLVml5WjghagkwfFrOYDL360pdekV8sMEclL6rcvOp5Ti4GuWBnSEAiDJUYnapWvAWCtXOsWgLjKhxQczFWWCkKGUSBlHyFOr3g2xXGa1aOVsNp8OyE6BPuAoII3x/cuJsQG2Q5cZyuc0BKVRmEHSQCdZoMvj+5Nql8ttSbgt7KjLkCpHi36TVjnhu1SpCk2oBbQUIIjwpOaQPFscyvnUcxvgpl1tDDcsMIXnLaEjU7bkmNJ+dBDuLb83A5kDk58rRjVcAyvf2SdB7p61lP/AEgWqW22kIASlJCUgdAAYFboLmv75TZADSlyOikjXt4iNY1po5erVuw9G8BaB9UufQ/pWcRhMIzZdz7TRcERqNNRrGv+YFAoSpBSGEqy7+rqjPmUNNMw36+Z1oDXNCcpSlagQD+1JgkgRBVB3704VdnKFBtRP4ZTO0zvHlvQNstjKU8oAgZgGHACQZBGk9omlVFISojlk5if2azp2I7yRtpvQBcRwJsul155CAqTlUYMFBH5j5A0l/JiUPJdNyyDmDmUrOoKkn2iOw3jrTviPCW3y0VXAbUUBKElJMkKVr3+8RHaexppf4M06QoXSE5EBtQKFDUpiYJ38Jj40Cl7YAOhz1hgE6pSpUyjmOLSQcpgnMsabRIPSpHhD6PVuWlxC1NohWRWYeWsD5VGXcPZKWlIumsjKUJEpJkgLyyR0hQIHdINFsBYS2l5sOoXDcBKUqBATKdQSdZBHloNkigb4m8wy8WTbFYQnPJWspA1UomQROqj1kpT1y0thV+wgcxLKWzzeRJc3HtKUSR+GFHqYAJ0oniVxcpdUW287SEJ8IgFa1KIIkpOgTBJ/gJP3l1MhgjwghMgyQtUgqjwkpCRt9/rFALVe4WY8OiUZRCHNEAkaBO251rnLh5DpSzmDTSVg+MZgDIAnqCE7/iFERi91m1siUkfi1ToZHs66j6+6UGLq9zStgFvJmIATM5UHJG5ObMJj4aagla31i22pot5EqJQtOVagQkkABWUhSTpAB+9PWt3KLPIw42wlaFZkpJKkBKUZ3CcpTJ1CjMT86c3d5eKDZatwmTCkqIMCW/EdBESrQdEz5V0vFLnwBNoqAtIUokeyTClBMaDefpMzQCWF4Vn5aUaFI1CXN1ZkhIGWfZUr3TUosHULLa2tWyz4DBHhlMb6xFBU3lwEfaWnNziQkADKmSEpV4PayxI6edEcIuXnSpRa5QScqELBBy5UmdB+KRp2oDlZTFVysEglqRv4iP7qwXKz1aj+cf0oI3xq/lWh5IWTZlDvhCiPEcrkkaSGcxg/i86f8Z2YubdLKSJcVKD+8hCnEEf0kinvqiYc8LUO/tPErxaZdf6IiuWmEHlZQyQ1o3Cz4dMpj4SKCO4Peh+7tLs6c5lbQB6FKULI8jm5gP82nnqJXeXoS0yoHk5uYmZBRr07T8aMJwxP2cNNfZKKm4J8KlTmI03Mn5muX8FQtS1qabzLjOc6xmgQJjeBQDuI8LLrluq3UEvNNrWwqdCQWxlV3QpJKT/ADppKxcRdWt8pCMjjmZLiSAFJcDCAUK7kHrtrPWjqLGFIUENgtpyogq8KTGgG0aD5CsNho4MjUO/tBB8cpCfF38IA9woHVm1lbQn8KQPkIpemjSXAAAGwAIAE6AbRXX2v/D/ALVAy4jQotEJkqM5Y3nKYjzmoc7hF34VfbTICgFHXxKJUfHqMkDTeY90wxll1TSgCkH7uWZzHQe7U1GGcHuklBIVMHOc4Mkhf734iKDVla3HLfSQtK1MpCZVMLykaSo65vvaTQG5s7rmSUORm08UjLmnUZtTFFbnC3ytKi0rKEKSqCjqV5IHM6Zp8pND8bwt4pAQgg+OYWITKlFMeIa6jv07ahH+LGVC3YDkhYACp11gzrrpWVvjBtaLdhK9VpCQozOoSZ1661uguPGmVKAyoUuJ0SvKf8f47msbwtKQZW5BBEFZgSIMDYfDrWsZdeQMyHG0IA1zIUo5idPZVtHl8RQ13EnQnxuNnxJB+wcO6QoiJ0JCk66gaj3AQRhSAAA89pt9qacKw1OcrzuAmJAWY08qArxZSQnxIzFJVItnYgyE7bGUnSZ2p9hGKqUvK4vNI0hlxGs91afCgZ4tbJlhSnijWMuRSs8KOmh03/KmT1g0sFSbgQshwEtq0DYXM6iPvaH8NGr/AAj1hDRzZS2SRImdeuo7U2Tw3lbSgOEkAgqydFFeaPFpovTfagCNcPMBpTabjRTmn2aiAUeGNDsM4A6aiKeYYu2S44U3CXHHZGgUPazrgaxBKtz2GpMUSssCUlKU8wkoUVJKkGACttUe1+5/anpTJrg/kq5jbuXLEjJulKEpCfa/dPzoGjWNFbaVhDcqWE7KO5AkDOO9J4hj6m8oDbRloqJAVGYOKTA8esAfGl8cvEtvOpS1bkIy6FpJMKU2NSSNPEdu1DMP4kU4ppCrdjxKQkw37IUpcxO2uU/0poHb3Ei0qbSW2gFpkqOaEnmKGwM+ykmpncBLQzBJ03CZJOnQdagL+NlJKSzagZM5KmgBIRngwoiSr8/KpnYXZdQrOUkpWpMpGgATInxHWDrB/KgXOKo18Lu8fs1/pSC8QQInngGIOVesiYgCQfI9jQtAhEyk9PC+4BmABA10Bjv5VtKhqpK21I03fXusfe3B1mKAwMUSEjwOn2d0KmFCe2sdQNRTq0uA5KgFDp4klJ77EAxr+dR1AAJKClQSNIfc0SrwgRB0kjX9KL4CtJQopIMmTDil9B1UARpGn60Da8BzuxvH9w/wpldPqQVZRMAke/8Ayoi4mHFk9x9QKi/ENuCtIKVLEbZle0e2Ug5oAjWKBO7xJSghKQl15eiEpJSmDIzLJIgb9f0LXCrdyyUWHghJVK0LQTlKsqRl3GsJG+vvmiLdklu3ShSFFbqVLU4W1qPNSqEgqTtEbeR2p3dsBxh9t1KllEqSshfhKQB4VLKirWdjsTpQFsMvcwTIg7SkaE/P+Jo2gd9agPD0pcI1gSlRk6nWIB9k76DsanVuTFAtWqSurhLaSpZhI3NdoVIBHWg6rKyt0DDGUKUytKYzKEDWNSYnyqGsYFchThKfbScpzpO6kmPa8iamONslbC0DdQAHvJEVGXsGezn7EkAEDVsDdMH2swGmw6H30ANvhy5BGZBUIT99By6EFOqvxGfh5ChT3Dt0BBE6pJVnTrCifxbkEa9x5CpVi+CvKW+UBICwIOZIk8yYidNPzoG9g1zylICIlUg50wBKiBoqeoHwoA3E7WVhoKGVQMETMe1GxI27VlM8Ww5xloJd3zjWZmEnX+O1ZQX7Qu6wmSSHHxJOiXSAJjadtvqaF4tjtnKV81Sj7P2S1CBvJAIkSI+NNXMassmq3SDMjmKkQREeKPdr0NAaRhHTO/r15xMUu/g6VAAuPCBGjigTHfv/AJUBGMWQTPNdJ7KcXO8aeKJ66dKURxLZnN4nBEK9rcz0hXnQOlJUkgBTmqZhLiRGpGiSJjTU+flSjRckiXSNYPMbIO8HbTp86FXGN2ilN5nWTprnaKydTpm6R2pBrHbMKCg9bggbhgyCdiCPP30BgpcOsvAn7vNTBlJTKYHTeBGpBpNDzu/22WSNVNqBGWNcuoHunUedMU3zMJIuLMxqCWo1kGdFaa6/KsXfW4Eh2zBA1KUEHzjtoAKA7xEvlsqcQlGeUiVJB3UB/hUcGMu+rodHLzKeyiEJ2yzprv1nyoo3xnbKIScwnuBHzmkE8YWx0zERsMgiY6H6UDDGMacbdWgIaI1IzNj7qikHQ9Ejr+lP+FMRW+VJUEIETlQkJKSSoHNrMwAZjrSg4vteqs0iZyd5ke/9a6PFNoqSlYSRrJTEgj3HXXagJNYSUpgPL76hOp7nw6mnDAhIBQSYEnKBMfGo8riW1iOcjYdtun+z+laXxJa6gPI193Sf+HQStKB2j4ViUgHQRpUbTjltmn1hiesLGszP3KdWnEFqJ/1hs+4j+4CgfPs+I+etMXcLzwvqNvkJ6++u1Y9aTPrCPnSiOIbUCOe386BriScjGRXsCCSACQZJ2KSCPhXFooLb5SWzkUFeKEjprokAA+XnS7uO2qt32+29at8ZtERD7cazr1PWg5s8NIVKisyZ1JjUdiT1miOL3/IaU5AJSJgmNBv00pA8SWv+/b+dRrHeIbdTySh1KkhJDgUtSUmQQI0hRInaI03oCjjjd0j7VSxrKUhOWPelQObzzaeQrMGvgh0ozpW0pQSlSdgvYpKf9nttsdx1mA8T46xlSlh8BPiCvH440AiNiTrBjTNND8D4myrSHHitSVQrmZiFJ6ZlhJjUyJkyNz0C9K3UbwrjC3cBKnEIIMQZHTzE/Sn3+kdr/v2/nQPMSWUtqIMERBImNR0Gp91AP5VdiS6jTeWHBuY0+NPrviC1UmPWEakbKg+0NqZG9tNf9dXr/wAY9J27b/QUCH8pqBzLcQpAEkBhc6jT6kdOhofcYkpIUFOJC9ADyVgdCfmCOuhmn7t9anN/rbmun7bbUHSDI2j4nvQ+5u7YyPXFiTP7XX3DsPdQQ3iy+UsaqSqFDZC09Ffi36bdvOsrjix5lKU5LhTuo9tZVEA1lAndrAAlSk6/dHkd9Dp/hTYPJ35rnyP/AMaWvVxlOZQ13SJ6dfL/AApJToKtFuAmB7Jj36iBQbzp3zOa69eo92lbUpIGUrcmRrrPzArk3AJkKcHWMh/Suw5pGdems5T+nnQcpuSnwwnylQBj4+dLKeGhkDTWFbR7t6bOzIjNGX8II3PetamNF7HZtMGfKgcNvanbrHjmf0rg3ciIT/XH5UhkMAwqdv2QrSU+RmdfswOn09/nQbfjOQSnc75x1200rS1AdUbdc+6d6cOJGYnOseQUmPhNYodczg9ykxPagQBQMxJBA7Fcx59zW7dXmkmPulW0+dPQ+P4j9a5dcB6fOgRH93n+tYlf8a6fWtfD+P6tYHMux0n8/wCjQbJ/jX9aXtTv/fSXPM7/AOPn7NK2yiZn+PoKBesrRrh95KBKiAKBSspo9fpGgBUT0E/3CurK6zjUieoHT6mgVfSSIBA8yJ+lBMYYS22VvuqWOiBoFHoBuQBvvRx50JSVHYb1XeN3i3nCQSRMCJgAfkJO9BmJXbYP2EQZPXQnSI9wn40/4Jv4eUgn9oOvdOunwmgjjASneT1+NJ2TpQ4lad0mR/HntQWvFZSds8FoSsbKAI+ImlKDh4SI7kfmKHgjv/8A1I/jp86IubfEfmKHASFApV5EpTpr070GnUjedh/vD12+tN7lSYnMJ2jmHbbvXbilAT49emRPw/jyptcLnYKERIyp+cUAfEVGPLTZZV3+VZXWIbazv1SB0PasoJNdvxABcT2KEEjbrpWgvMsw46mdhlMDTzEedPl6xuOsgxSSUnuv+sKDr1dUQXFSDM6dttoIrYZUARnUZ6mNPdpWE+8f0hWD4/1hQNLjRQ9iY6lU9e3TWm6Mo/3YPTVf6U6duBm3II89DHwpLnCPaUfiJHwjSgSQRIB5fwUudumnaurcgrHsZjropU/IiPhSzYzE5VKOg2UmO07V2EKTqSvtunr7taBJtzunbz6R7qT5qhHgJGx8Sd+8RvTkj3/2uvTeulOEDb+z/E0CQJ00B17j/wCO1aM9Pz/RIpwlZ7D+r0+dYk9wI90UCGVUaAa9ST0+NJnNHTfuflv76dEzqNCO0f3itKcV+I9+m39WgYjOTrACf3lbdjrqaJWZOu31rht4jqSPPTT4JpwyuZnQ7b0HLqiD0/j86C8YKUGUxuVj6g0Yu+lbShKwMwmDImgjeCnMmSrKNx0SFdZAAHYxPWidjcHQAdSSSem2gIBjboBQtZ9WcWCgqClZkxGnefKIFO7T7X7xbRMEJEKJ81GdPdQc8Y3SsqGUe04dfcP4+lBL4lCUtz7IBPtDbTQHoYkCnt8/zL0mdGkabaGD0kTqdh2oDdFSpWQYOus96Bopalq8p0n++u3EFPWY23608srbKnORrskn84p7gthzXkqV7KDKj37CgmNkhSGkJVEhAGx3ApNSnVHQo/tefn9K2XpP8bD/AApW2018umtB0tLmUaomR0I6jzoa7mA1LUa6+Me+dfOjCzoPePzFMAFzqFRr1THXyoBfJUdAprWY9v8AWm7rJJGVTcwIkK/XyowEK00WOntJ+f8AlTZwL6hXzTQR69QveUb9M399ZT7FkQBqTtv7vzrKCUuiY22G6JrAIO23ZHw0pYonvt3rlbQ8/mf1oOJnp/YrZ6f/ABroNjXU/wBY/rWIbHn8z+tAmhyEq33O1Jx+8vaPaH6VtpEk+89B+ldBH8QP0oE1D95fzGv0rlX85R1G5EbjsKWLem/TsP0rh1sD5j8xQcIjTb4ZZrFpEjbT3beeu9dgbCT/AAK6Rvudu5oE9CJ01PlW4ERpt0jX5RWgvT3eZrpOtBmw8x/Hes+v8a/epTl1hb/j4UCAPSdJ139/4qc2s6z3/jqa4W3G391KsJiaDLnamjLkGP4+NPl7UOI1+MUCt+yhwAEAkH+NaZOkISSAd9f86dNiRJprjStMvSdfOgidq7mD6pkrIETrEzt7p1/WlFpOSMu6gSARJT7id67UAlXhAHh2GnWmLj5jeKBe5uTJkzpoI92kVI8PZLTIGknVXvIGnw0FRSwEvNz+Kpo/vQbaVHbQ9P8AI0QtiSNP4/g0MQPyp7h4hR1OoBjtO8eWlA8eMJ90fnTNREdJPmNTT24HhpooeZ37mgRVGs6x1EU1eI12+lOynff502dT1oBOIjTpuO3aspTEB+f61l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data:image/jpeg;base64,/9j/4AAQSkZJRgABAQAAAQABAAD/2wCEAAkGBxQTEhUUExQWFhUXGB8bGBgYGRwgIBscHBsfIB0dGyAfHCggHB0lHB8fIjEhJSorLy4uHB8zODMsNygtLisBCgoKBQUFDgUFDisZExkrKysrKysrKysrKysrKysrKysrKysrKysrKysrKysrKysrKysrKysrKysrKysrKysrK//AABEIAMwA9gMBIgACEQEDEQH/xAAcAAABBAMBAAAAAAAAAAAAAAAFAwQGBwABAgj/xABNEAABAwIEBAIHBQMIBwcFAAABAgMRAAQFEiExBhNBUSJhBxQycYGRoSNCUrHRM2LwFXKCkqLB4fEWJENTY7KzFyY0g5PC0gg2VHOj/8QAFAEBAAAAAAAAAAAAAAAAAAAAAP/EABQRAQAAAAAAAAAAAAAAAAAAAAD/2gAMAwEAAhEDEQA/AK6uOB7hBgx8jTdzhF4f5GvTGP4I2tpxSkpJgnb5fGqS4mxki5dbabZCELUlMNifCY8ROm46d6CLN8HvnYfQ0seBrneB9asH0b2rzq+Y9lCVKSEpSEp0K0yYABjTc99OtXH/ACS3ERpQeVHuEH05Zjxe/pWhwi/2H1q5MQ4IZ9dZtsuirR9RVJBz8xELmdCM2lBcXwQoRieVsQ06ykLCoKJQySAI2OYnQ9TQVoOEXz0H1rr/AEOuPw/nVvXfDwGIuNIYC0i3ZJTJATneWhSwN5yjprpU3wfA2wy3lhYCBlWd1CNFH30Hmf8A0RuOwrkcLP8AYVcy2FC+QvKoW91LLZMZczcqbKYM+NIXuBsmmSOB2jfG2hIiySoqjXOXiM/vkUFVJ4QuD0Fdf6G3ExH51dPDWGNMrxJxSUpSy+Qo9kpZbVA+JOnc1ridBbuGn0pVyLdaEvaCCHhCs2sjJmbV86Clv9D7jaB9a0rhF8dPoauTinAfV7hy7QgKbQhAuWgmczaiuVgdVJgHzANDr7hdpDNm4G0S69bp9n7uT2fjqfjQVYnhC4Ow92hpb/Qi5iYH1q3uIuHVotxb205wFOJygSAlRUhJk+yV5U+4GpdgiEXNs0+hKcriAsR0ncHzB0+FB5v/ANDbjXTasHBz/l9atnCMDS7ZF91P+sB85j97mpd0a8xsmD0M00t8LPquHPJbSq4ffSl3TVebMHUr7gAHQ7ZR2oKzVwXcDt9a6HBNx5fWrNtsCDDjLTjYctrh+WCUg8twOHO1HRJQklPuUK3hPDfNVbocS2th8Es3De7iRDhQ+n8cJIzCRuNJoK1RwJcHqPka7T6P7g9R8qsK54ba/k/EXsiczLt0kEAezoI+GhHuonecHst3GHJ5aFc91xS/CNR6qqB7gAKCrv8As7uO4+RrD6PLgbqH9U/rVmWnDDLdxeNFLaktWDIBKRrAdSVa9ZSJPcClcf4PZafs/s0HnXXi8I2FusZfd4ZjuSaCsP8As6uPxD5Guv8As6e6uJ+X+NTXHMDFq5dpZABbtrYZgNUpcfWlagen2ek9hRfF8BbRcG3QhHKVaOrcSBoFIKeWuOijKvF1jyoK4T6NHtPGNfL/ABrbnozeH3/pVmcPYaBdN2tygLetwpTThT+0ZIhC5/Ek+E+YnrU3uLEdhQedHPR+4ndf0puvgpY+/wDlU848t3EwtpWQjPI0lX2i9p3iB/lNQ63xB7OlRUVCQVCEkETr00/xoBd7wspsCV71qpjxI0AhBGgJJ+cn++soL1urRQYCMzq4GU6ozKBMZiSmJjXpUaOBsLCVqtFZgsmCy3MqlRUYa1k+e5p96Q+K2sPYSpTfNddVlbbganqT+6NPiRQXhbjhi6af5lvy3rdJU42uCSBOoMCNdII0oJBaYY22SG2lpCTmSoNCSCtKyAdDGboY2I6UYsytaAqVInopAB+Imqyw70qWry0JThz0KUE5gEkAkgawdhOtPcf9JFna3L1sqydWpkwpSAiNgZ1VMajegnD+DJ5nrCinmJSRnySoJ3IGu2g06xQC4YtypxCrdag6scw8oQsgDKpXi1ERvqI8qbXnHFimwTfNslxsuBsoAAUlR6GTH+Yptccf2aMPbvvVVFLjpaDfhzBQzTJmIhM/EUBF0s5i5yH1KKQhSg14oGYhJ8UkDU9te5olaqQUi2CHUNgcsJ5ICQEwAkeGAI+GlDU8UWv8mfykbeER+z8Ob28kTtvrWuC+L7e+afcbti3yd0qyyRBOkbbUB1XDLBQhBQjKgyhPLbhJ7pGSAa7Rw+0HOaP2kRnyNZo7Ty5iolhfpQYesri7TbqHIKQWypMkLIAUDERJPyp1j/pBZt7a2dDCnHbpAW2ymJggHUxsJA0FA6dwRg50qtVlJMn7FohapiSOXroAZNOLbBmnM7a2FpS4ZWFNtlKzA9rwQTrGv4fIVxwJxa1iKFkNcpxswtCoMTsQY2MH5VKPV0/hHyoAeG4egKVlQ42SnKSpDcKSJGWQg6R086YXVlzEoCrVxSW/YBDXhiIyjJppt7qH8Y+kJuzuDbtWyrhxKc7mXZCfkdY17CaTxj0jWzVkxeJty4l5ZRk8IKVAEkHQgxHTyoDn8nCFvclzmQEx9nnUmNvZiBJ67zXFgnkIKGLZ5CQdEpS2Ez1IhFMOLONWbJDISxzXnhKGkATGmpMTuYEDWksL9ILD1g/d8ghVv+0ZMTOmxiIMnpukigMN2oVL5YWl8RuhrOdNwrIe5G9J+q5VKdFs4FmZUEM5jsDs31/uoG96SbcWLV4LbNzHuSW5TKFBKlamI2T9RVhBhP4U/IUEewu1HhbDLjSAoqEttBIUOuiNCe9Ks2SEJLiGlpV7MJabCoMbeDaAPlRtVuk7pHyqvsZ9Iltb3ptDalRS4lBcBSACvLrG8DNr7qCS2WAsLaUktFtK1ErbW214jO6hkgzTtzh9pRQTqW9EEpb8HTw+DTQxpUc4z40aw95tk2pdU4jMMhA+8REQSTpXOB8e2t0xcOJZKXLdBWtpYEkCdiNNxHlQGMasUzzFsreypjOEskgTOUDLmImDERTO4thcEKUw8tbZ8OdLYKdN0lSAOpGhn50HwP0h29wxdPerZPVkBZSSklQVMAGNNRFJ2XpIYctLi69UgMKQnIVJJVnUBocukTQTROANZ1OffWIWrK3Kh2V4NRqdD3NBri0bQtbPIdKFABSg2gpKQJg/ZyQNYFMsQ49t2sPZvFMGX9G2RBJMncxAAAmY7CmmA8fouEXE2ak3FugrLMSVgDZOkgzGhHUUBti6AKTyrhJSnKk8pJOUmCBDZIGkwew70u5dLIWcj4KUyAQPF5AhFQU+laVlsYY4VgSWx7Q96ck9ulGX+M2/XmrM2wCnEJVmMeGUKXBEdMsfGg6u2gtCgth4+FXRJMOHUA5N9dR0ihjy1DMRbuyQJ0SCdY/BrTTiL0gtMvuNtWvNS1AdWAAEmYgaHrprGtIcRcYstIYcQwHEvpzJ2EbaRG+tAI4wZhKNVdNDGmh02FZQrGMWU+JVbqZAUNxEyD+6KyglnpYcK8cw5s+yA2Y81PKn/lFPXMMsvWL+4Yu0uPOsuBxkKQcsASYHi0KRv3pv6crNbN3ZYgEkttkIWR0KV50z2kFQk9YqNcJONv4leu26Chly2eUjMCJgIznruuTvpNAU9B3FyWctiWlqU+8VBwEZU/ZJ0PX7n1objmPpsccxB1aC4FJU2EiN1objNPSnPof4+s7C1cZuFrC1vZ0hKCrQoQnpsZSa3i2G8/HMWZ6qtXI94bZUn6igDpwxxnh1S16Jeum1oHdISE5vKSDQJ11RaNkZ+xfec+CWo/NB/rVJnsR53CxTOrFyEfAnMn6Kj4GlcXwUoxDGDHhRZuOD/wA1CI+pV8qBzid1HC9uge04/lHvC1qj+zT3gQ8i/wAWtxsEEj+iSPyWKC3Nup/C8GtkKyqeuXIO8QopCvOM008wHCnLLGnrZ14vLXaufaEQVygKEgqJ0ykb9KCA4ZfLZZcSfYuGcv8AUcBB+BSR8asfiiwfbssKxFgFXq7DebScoyghRH4dwT0moz/IZcwBm6SJLNwtKv5iyB9F5fmamrvE79gzhKl/+Actmw9CArxZNRPuKTHWDQTH0aXlldJdu7ZvlvuEC5SSSQrcbmMpkkEedTeqh9CVsFXN9cMIUi0WQloHQaKJge5J6d46Vb1BSfHC3sLxZd4Wy5bXScq/OUhKkA/dUMoInQyfgw9JrdonCrQ2QysLeK0iTuW1yDmMgyII8qMcacYFm7vbPEU5rVbc24CBqSAUnN75E9IqDY1hzrWA2xdChzLtS0A6eEtEAx5kE/Ggklw7m4gsgrZLKInyZcV+etPsRw+zbscVdtLsXBeSFLSFJIRKyRGUTBkjXtQ7jNlVliNjfrSrkFpAUoCYIQpKh78igR8aEYAlJtcaU02W2lMoU2k9Gy4vLvuIoI0LpSGfV1DQuNvp/wDTIn4pUP6tetW1SJrzPxZg2Wzwy6A0cYQ0r+cmSn4lJP8AVr0w0iABQdV5p4rPMN/dDdN/lnyAX/eB9K9JPLypJ6AE/IV5oawF17CX8Q56g3ziVMwYUSpIzk5oBBXGx2oJP6T8UCL/AA5+CoBpK4TuYXMDz1pjwyVXJxe+CMjS2nEgT95QzZfgmCT+9XGIvcx/AFE+0y2D5kOJBpxwhLAxuyOmRDikj+bmSf7OT60ELtrlTLbjIn/WmWv+qlX5pI+NHsKGXCsVT0S60Pk6kUpYYHzHsEIEh1sA/wDkurX/AMp+law9E4XjB7Pt/wDXTQFsUwh5zBLC4ZBUq3lZA1OXMfEB1ggEjtNSr0b4raXynLlLYRe5cr2p1SQBmTrGUwPdUebx+5scLwx5v/w5JS/4QqBn0gnaRInvFd+jNpL+L3VzaoUm1yEbQMysugHfMFKjpNB3hH/3PdD9xX/Ta/WkcfMcSM/zB/0HKc4G3/3oux2bV/02aSx5j/vM0O6B/wBBygE+jzDk3acQQskc3KFKESJUtUidKYcf4cm09SaQVLDeaM0SYUkxoIpNvEFYcrELVaVhxzRqPeqFAzMZVAiO1JcWoWy1h3PzZwkqXmMn2kqgydwKB1jeKm4ZS4W1NnmEZVTOg32HespHHeIWrofZBYykTmAG4PmaygvHGeLWGr1nD3ULK30gpOVJRBKtFSZ+6enamWE8aWLrty02gg2iFlcoSBlSqFBEdJ6VFPTGeTiOF3XQKKSfctJ/JSqqrBsVW0q5cXobm1f+JcJ2/pA/KgvK947wxq2ZuVM6Pzymw0jOoJMExsBPUmnjfH2Hm0XfpBKUrDbkIHMSpUABQnUHTWSKqrh9icXwllYlKLZrwnUSW3HDv+8ZoNiquWcXZTojmpIT0GW5gR20UR8qC6OG+PsLvHPV2khClahC2gkKIEwNwVR0OtFuEeJ7XEkOuMIMJIQvOgAmRIHWRFUnZ3Ld5eYS3aJPNZabS+oIjVBlROmoSmfF+8BUz/8ApzVNtdf/ALUf9MUBlXpTwxDvKUlaOWtSZ5QhJBgkRJiR0FT5pLawHEhKpEpUADII0g9orz3hNmhy3x4rSCWznQSNUkOuGQem1Wv6Hrgrwm3n7udA9yVkD6UD/i/ia2w5tsvNqKHV5QEJSRMTqCR0H0pO64rtPXkYatBLigCPCCj2SoA69h2qP+ny1zYYF9Wnkq+aVI/91Vk5jROMIvT7CX20z7mkgj8z8aC5muPrRNrcPpStLVs7yVAIA8cgeAA6jUVlj6RbR2zevEhzlsKCVjKM0nLECdfaH1qpcx/kBhJ9q8xCVfUD6oFJWiuVZ41bdEOoIHlzikfQCgtPCPSPht68hiCFqMI5zYgq7A6gH3xU5WykiCkGO4mvNTF2i7/kq2t0E3DSgFqCIj7QKGv3soBVmr0xQR/jLiG2sbfmXIzJJypbCQStW8AHTQdTAofw3xvY3bDzwlpLA+1Q4lIKUASCYJBTvEHcEVD/AEvLz4rhrKtUZkqI/nPAH6Jof6SuFV2iL67DqS3dLQnlhJBT9olWpmDqnt1oJfw36SrG8eFuELQTPL5qE5VQDoIJymB1A7b0UwP0hWl1cqtW+YHE5vaTAOQwqDNVDxOkMsYK6gQoNJUSBBJzIVr8SfnQfDMSNriCriYAfuEH+qofmoH4UF0NelSxXzoDpDSCpXgEEBQTprrqofCucF9JmH3Dzdq2hYLhgBTaQnQE667aVRuDIKG7kHrZBXzcaI+kVanotxi2uLL1BA/1tLDkqKBAkkAhfX2hQG7b0nYcu6SwEqjNkQ8UJyZp0jXMBPWAKnfq6JJypk76DX396ojg1m2ebGE36VsOtvlSFoyglcEFCiUmPLSCMvxvtKYFBFuLeMbXDlNJeQqVhRRkSkxG+5Eb0NwT0jWFy4WkIWjwKcUVoSE5UaknU0c4+aScOuyQCQwuCRt4TtVV2y8nDDqwBnU4UFUawp9IIn+bQTPBfShh9y8LUIcQFnKhS0JCF+UAkpn94DWp3bMIQmEJSlPZIAH0rz1xIwlvC8KdQAFyslQ3JzA/mK9DsKlKT3APzFBHOLOKLbDsi30qlwkJKEAnwgTJ+VBrT0g2L6HnkBcW6UqcJQJhZyiNddaA+n1QHqROwWsn4ZJ+lL8SYza3eD3jtqmEiEE5MpkLQfiINATvuLrP1dm6IKkOLyIOQFQVJ0PbY0G4m4ytGHlNOhWZMT4ARqJ3mqsYxI+rptldLhDqfcpJB/8AafjUqv2g5jbiFAKSWzodv2YoM4ru2Xmm3GSClR3AjodCNwfKt1C8NdIaWjoHAfoR/dWUFy//AFC2maxYcA9i4APuWhY/5gn51WHG+ClqxwtyNXLZU+ZKs6fjCz8q9M4jhzT6OW+2h1EzlWkKEjbQ6U1v8EtHENpeYZUhr9mlSAQiBplEeHQdO1BUfFTKbDHcPfeORjlIBX0BQhaFT7syT7jUOvkc5vF7tGrSnkJQrvnuAr/lAP8ASFejsXwy1u0Bu4bbdTMgLAMHuOoPurlvhu0Fv6sLZrkTPKyApmZkg7mepoKS4ZAtMUwhwAJRc2bQVHUqQpB+OYINOPQpxZZ2DFwm7e5SlrSUjIsyAiCfCkxr3q3rvCLKGCu3ZUGyEMHlg8sz4QjQ5RI8oikxwPhv/wCDa/8Aoo/SgotnGmmE4004o57g8toAHX7VzMSYgQFA61dHosw5bGGW6XAUqUCspO4zqKgD5wRRIcLWKFF0WduFglRWGUZp3JnLM0Vtn0rQlafZUARII0PkdRQRj0q2nMwm7H4W8/8AUUFfkDVHOYKRgSbiNfXiZ/d5eT/nFemblhLiVIWkKQoEKSoSCDuCDuKF2uE2blvyU27Xq+Y/ZFoBGYKMnIUx7Wsx50FL4vYOKs8BtWiEuuS6gkaJUYUCdDtm7UCv7Z63exRi4UFvKZSpa07KPNaXI0HRXavR/wDI1vmaVyGszIhpWRMtiIhBjwiO1M3MFsrhx1S7ZlxycjqltAkwEmCSnxCMvcaCgo/BkeqXWCXWyXWwhUd+Ytsz/RcT8q9FULe4btFIbQq2YUhr9mktpIROvgEeHXtT1F0kuKbE5kgKOhiFTGu3Q0FTemtos3mH3hB5aFhKiBtlcC4+Kc3yoBxRi7+KfykphxblmwhtbacukhSMxEgKmA4qPKr2v7Bp9BbebQ4hW6VpBB+Bpph1jbWuW3YaQ0FgqyoRAMRJUQImI33oPP8Ad3qL5GD2jJzuIAQ4IIymUzqRB8KSqR0pjjeHlVpdugat4o4n4LQY/tAV6Mw3hmzt3FOMWzLbit1IQAdd4gaDyFJXODWSE8tdu1ledBKeWCFubhShETp7RoKHx6xDN3ftDZuxQn5Jt6nHo44qtWsPaYbUj17IsIQW1+JfiUlJUExBEfeqx7jhy0cWtxdsypbgyrUptJKxpooxqNBoewpp/o5h9sQ8m0t21IIhaGU5gSYBGVM7mgqDijHWMQt7d4hKcR5mVSG0rTmTrk1MyQrLGszNX1bA5U5vayiffGv1ocxw3aIe56bZlL0zzAhOaTuZjc96JOuBKSo7ASaAPxuJw+7H/AX/AMpqtcMw8v8ADLzaJUoKKxA35biVEDzgEVb60IdbhSQtC06pUNCCNiD5dDXFhh7TCOWy2htAJOVCQlMnfQCNaDzze3rd5Y4VZsnM8lakqTB0zKAGsQRBJ06A16NbRAAHQR8qC4NgVklfrNvbNIWuftEthKt9egIk796OUFSenyB6ko7Ba5+SKc8V47ZXOG3iLNaFFKEKUEIUiJcSATKQDtFT3EcOtbtRbfZbeLR2cQFBJUOkiNQOlN0cJWSELQi1YSlwAOJS2kBQBkBUDUA60FA8UYLy04e8B4XWGgf56AkH4lJHyojjt8i3xlxxwlKQjoCdS2IGnc1cl7g1qtLdutltQbAU2go0QBoCnSBG1BcZ4btFrU69btLVElSkAmAPd2FBReGWyhblwggLcgecAz9TWVP+OG0cprlgBBgpgQIgxp0rdBPuOOI7i3cCWB/sgsymd1FO+2mhjsDQJ/jS9Sk+yViCUZRoROZI+QP9IVMOLbh9OTkKKVFLmwkEgApnQ6TPbrQrHMTvG7taU5gz4AlWSQJT4iTl0AMa69aBo5xZcAJKVpXmUUkhKdPZPfT7yZVoSARpUj4XxN15TnNjw6AADopQBkd0gHtUQXxHd5hMhswCeWmQDmOY+GJgajuRRvCcWuPXENEktmQrwpGXRREwB2A+NAM4x46csbmzt0ckId8Ty3QrwILmWQQsAaBWpnYVnC3pFL9xeqeWw3ZW/sugKBOZZCCSVkKkJOyR0rnFOFQvE2b564YS0hspQ04YKiAsA66EZlz8KBYb6LCuwet03jDji30OFSNUkISRkXBnUqJnvFBN8b46YTZXL9q6244wgHKQrRSiAnMk5VQSR299ZwhxwxcMt855kXPJ5rqEyAhO59omIBE+I1GsU9GNw+m8Wp9pL10tGgCihDbZkJE6kyEjoIFbvPR9nublJumUl21Syy2PbQEhGpSSJSch2/FQTSx4zsXs3LuEHKguHRQ8A3UJAzJ8xO1ZZcaWLrjbbdy2pbk5EiZMTPTyO/aoMPR060wvmPWrR9V9XS5Lm6j4lKUsjKCCrwJESa3g3Bak3No41eWq1WtsUIQFTLpDhzkD7uZye8JFBObPjKyddDKLhJcMwiFA6Ak7gRoJ1rqw4usnnA21ctqWZgAnxZfaykiFR5VD+HPR1ctG6VcPNOOXLa0F8Zy4kqEeGdAJ38gBSOG+jS5Sq2K3mQLRlxLQRn8TjmbxrkeESoaCfZFAzHpQulWxdQ2xmXeersgpXBRkCpV9pJVKkDSBrtVhHiuyD3JNw3zc2QiT7f4SYjN5TNQnCvRg80MPQp1ootXVuugBXjUpYKcunQJSNe1JYZ6K3m3AFuMuN+s84rJczKSNk5JCAqdc8k6mgnY4uss60est52yoLTJkFAJV01gJJMdq5seMrF5aG27ltS3JKEgmTEzuNNjv2qJYd6OHUWl6ha2FXVytRS7BhCVwFAEjMJBXt+IU1b9HzjDts8u4t0Jt7QspzzBdKXZUQYBTmdOkzAFBPcL4ptLhfLZfQ4uCQBOoTvlJEKidYmi65gxv0nvVd8A8FO21xz+c1yOWUpaaWpaSoxmWCoeEGJge6asQCgrNvi7E1YgcPSLEuJSVKXleyjwhX+8nqB8al9xxdaNK5b1whLgISuArKFkeyVRAPkTNCOHuD3WcTur51xCg9IQlOaUyREyI9lIFRy/9GN48o867bWFP8wlXMnJ+ECcoMT07axpQSFPGpGJ3Nu4plFrbtBSlqkKzHLpOaI8WwTOlG77i2zZy819KCpOcAhU5PxEZZSnzIFQTGfRS6+q7cLrXNeeC2j44QiTII6mMon92nWPcDuP3jzqH2FKcZSgoWtYLZCQCYQZWiPuqgeKgsi3fStKVoUFJUAUqGoII0INAGeMGV3jtqnZltS3nScqUFJAy6jXecw0ovg2Hi3t2mUxDTaUaCB4REx0qv3ODVPPYllvGD64mBl1WjKsKCVAHVMDKaCa4VxRaXC8jD6FrjMEiZI7pkDMPMU44hxL1a1ef0+ybUrXuBoPnUR4W4FeZu2bl9xs+r2yWG0N5jMAgrUVAb5lGB1NH+OMFcvLJy3ZWlCnCnxKmICwojTXWI+NBXh9LT/qrKwi3VcOOqSWxnhKAAEkjPIJVPXarFc4qtEucldw0HtEqROyz07Az0JqF/wDZi7nw+XGeXapTzAAcziwvMojw69InsaaJ9Gb4dWFKaW2u45xWVOTlmcvLBCc+vtkmNfdQTm74ntEuclVw0HJy5SoSFHoegPkah54xm9umnOWhi3AlwkjxGBr03kfCh59HT4ccCi0tpx/mlRW5OWScvLBCSvXRROlMbjgV/Lc5+StTz4WoSoSgFRAColKgVbwRvQJ8Z4o1cJSWlpWAqDB2MHesoHiGDO2rIS8sLUpc6ScoykAZjqaygvjiJxxu3HLLhUFJBKACoj5RvFQt/EcSk5C9BBCfBOpaTlMqQNC4VDXbLrVg4uFclzJIXlOXLvPlUOaxO8GTMHspbXKsh9vOvKDpMxljToKBWwu71aHlKUtJlBbBRslTsdtw3HuM1wjE7nIiVuhWpVCJOyNPY01KgP8AClba4ulLWCp6Mq40VpChlIlIgxEAT1piq+vc2inggpTJykxKJUZyT7QKYjTfqKCIelEKuMWsrdtKFqQ3mSlYlJJUtZCu4KWxI/Wg/CGPm0tLvEmUo57z6WEtBMNozDm5oCpIiUgTpHnVzss2OdD7iWBcARncyBwSCIk6jQkR5mk28Lw3lqYat7ZTThBWhAagqG0iR4uxoIHiXpIv7di65qGuY2ttDSigAysKUsLQlxWoSkxqN/hTjgguXGPXLrxQtdvbpbKkCElRCRoJMa5+vQ1MrfCMODZtzbW6W1LkoPKIUsSBPiJKtFDXsaKYZhtqwFu2zLSM+qy0lIzRO8bwZoIP6fb3LYtND/avCf5qEqV/zZaRuHl4RhhuFWVo3cNhDTSkDMVZgAVOKypVO8pnXvUqxtds/BuGrZ1KHChPOSuUr0nQtmOkq286WcxFq7SplSGHkqSSpCisghJ1kFrfy32NBB7n0jXjBvW3OQ4q3ZbWFpbUkJccLfgUOYcw8fQj2aeXXHGIoasm1NW6Lm8WnKrxKSGyEyookEKlR8ObYb0Zt8PsOSpCbS15Tik5kkq8R0yky1JAnfYEHsaI4rZ274bQ+1arCP2cunwwPukNyNIoIliPHV82LdgerOvvPLQl1kFaS2ggSEZx9pJMpz6R503d9Id+LVK+UzzA8sOKSM0MoCSXQ0HZ+8QfEQCnzqXXmD2nJShdta8pjVIStX2eYxIytZhJpBjCrB9lCU21qWkAhHiUkALgkD7IEhUie53oC3BWMKu7Nt9ZQoqmShKkgwoj2VElJ01En3mqz4rU3c8QhF1BtrZolSF+yQlpS9AdCSpQ9+WOlWfhNyhLLYYTboaygoCXCkBJ205Yj/Oh3EHD7F04lT1jbvuZfaKyDlB08XL1EnaggHDmOJs2mWsMUV+vXSgk3DZCWgnKFZEJUJGvceyacL9KF4bdORLBeN76uleRWRacvtBOeUnMU/eOhqc3OBpW220rD7coa/ZpDsZP5sNyPhXDXDjaUtJGHW4SyrO2A77KiQSofZ7yBr5UEDx70gXqra/GZpPKfSwhbaVSoKKwoCVGDCZmjGH4/iDdyzh1vyHeVaIU4pzMDMblWczCSnTcmdRUjVw61kW0rDrbI6vOtJdkKXr4tW9Vb6++ndlhYZc5rdkyhwpCCsOwcogBM5NhA+VBCFeku6P2yEs8k3nqzbRQvOsZZKs+fRWqdMu5ol6PBzsUxS5OoCw0g+QJB+iU0dRw60l3mjD7cOZisKDg0V1UBkgK84p1htt6tnDNow1nVmXldjMo9T9nqaAX6X8QU1hrmVRSVrQiR2KpUNO4BHxqucGcs0XOHI5TiLhlsOqcaDUO/Y80hZCs8JSCmI6GrfxO3VcNlp+1ZdbVuhbsgwZB/Z9O9DsP4cZYUlbOH2qFIzQpLmoziFSeX1GmvSgifDnpFvnnGHHGmhbvLWCAkgpSgTmSsueMgzIyDak7T0jYgcOdvltW4bBytmFSVlaEgFOfYAqkzqR0qW23C7TagpvDbZMhQkO+yFDxBI5cDNsYil14Ag24tjh9vyAcwa5vhmZmOX3NBDD6Rr9JeSpFtLVml5WjghagkwfFrOYDL360pdekV8sMEclL6rcvOp5Ti4GuWBnSEAiDJUYnapWvAWCtXOsWgLjKhxQczFWWCkKGUSBlHyFOr3g2xXGa1aOVsNp8OyE6BPuAoII3x/cuJsQG2Q5cZyuc0BKVRmEHSQCdZoMvj+5Nql8ttSbgt7KjLkCpHi36TVjnhu1SpCk2oBbQUIIjwpOaQPFscyvnUcxvgpl1tDDcsMIXnLaEjU7bkmNJ+dBDuLb83A5kDk58rRjVcAyvf2SdB7p61lP/AEgWqW22kIASlJCUgdAAYFboLmv75TZADSlyOikjXt4iNY1po5erVuw9G8BaB9UufQ/pWcRhMIzZdz7TRcERqNNRrGv+YFAoSpBSGEqy7+rqjPmUNNMw36+Z1oDXNCcpSlagQD+1JgkgRBVB3704VdnKFBtRP4ZTO0zvHlvQNstjKU8oAgZgGHACQZBGk9omlVFISojlk5if2azp2I7yRtpvQBcRwJsul155CAqTlUYMFBH5j5A0l/JiUPJdNyyDmDmUrOoKkn2iOw3jrTviPCW3y0VXAbUUBKElJMkKVr3+8RHaexppf4M06QoXSE5EBtQKFDUpiYJ38Jj40Cl7YAOhz1hgE6pSpUyjmOLSQcpgnMsabRIPSpHhD6PVuWlxC1NohWRWYeWsD5VGXcPZKWlIumsjKUJEpJkgLyyR0hQIHdINFsBYS2l5sOoXDcBKUqBATKdQSdZBHloNkigb4m8wy8WTbFYQnPJWspA1UomQROqj1kpT1y0thV+wgcxLKWzzeRJc3HtKUSR+GFHqYAJ0oniVxcpdUW287SEJ8IgFa1KIIkpOgTBJ/gJP3l1MhgjwghMgyQtUgqjwkpCRt9/rFALVe4WY8OiUZRCHNEAkaBO251rnLh5DpSzmDTSVg+MZgDIAnqCE7/iFERi91m1siUkfi1ToZHs66j6+6UGLq9zStgFvJmIATM5UHJG5ObMJj4aagla31i22pot5EqJQtOVagQkkABWUhSTpAB+9PWt3KLPIw42wlaFZkpJKkBKUZ3CcpTJ1CjMT86c3d5eKDZatwmTCkqIMCW/EdBESrQdEz5V0vFLnwBNoqAtIUokeyTClBMaDefpMzQCWF4Vn5aUaFI1CXN1ZkhIGWfZUr3TUosHULLa2tWyz4DBHhlMb6xFBU3lwEfaWnNziQkADKmSEpV4PayxI6edEcIuXnSpRa5QScqELBBy5UmdB+KRp2oDlZTFVysEglqRv4iP7qwXKz1aj+cf0oI3xq/lWh5IWTZlDvhCiPEcrkkaSGcxg/i86f8Z2YubdLKSJcVKD+8hCnEEf0kinvqiYc8LUO/tPErxaZdf6IiuWmEHlZQyQ1o3Cz4dMpj4SKCO4Peh+7tLs6c5lbQB6FKULI8jm5gP82nnqJXeXoS0yoHk5uYmZBRr07T8aMJwxP2cNNfZKKm4J8KlTmI03Mn5muX8FQtS1qabzLjOc6xmgQJjeBQDuI8LLrluq3UEvNNrWwqdCQWxlV3QpJKT/ADppKxcRdWt8pCMjjmZLiSAFJcDCAUK7kHrtrPWjqLGFIUENgtpyogq8KTGgG0aD5CsNho4MjUO/tBB8cpCfF38IA9woHVm1lbQn8KQPkIpemjSXAAAGwAIAE6AbRXX2v/D/ALVAy4jQotEJkqM5Y3nKYjzmoc7hF34VfbTICgFHXxKJUfHqMkDTeY90wxll1TSgCkH7uWZzHQe7U1GGcHuklBIVMHOc4Mkhf734iKDVla3HLfSQtK1MpCZVMLykaSo65vvaTQG5s7rmSUORm08UjLmnUZtTFFbnC3ytKi0rKEKSqCjqV5IHM6Zp8pND8bwt4pAQgg+OYWITKlFMeIa6jv07ahH+LGVC3YDkhYACp11gzrrpWVvjBtaLdhK9VpCQozOoSZ1661uguPGmVKAyoUuJ0SvKf8f47msbwtKQZW5BBEFZgSIMDYfDrWsZdeQMyHG0IA1zIUo5idPZVtHl8RQ13EnQnxuNnxJB+wcO6QoiJ0JCk66gaj3AQRhSAAA89pt9qacKw1OcrzuAmJAWY08qArxZSQnxIzFJVItnYgyE7bGUnSZ2p9hGKqUvK4vNI0hlxGs91afCgZ4tbJlhSnijWMuRSs8KOmh03/KmT1g0sFSbgQshwEtq0DYXM6iPvaH8NGr/AAj1hDRzZS2SRImdeuo7U2Tw3lbSgOEkAgqydFFeaPFpovTfagCNcPMBpTabjRTmn2aiAUeGNDsM4A6aiKeYYu2S44U3CXHHZGgUPazrgaxBKtz2GpMUSssCUlKU8wkoUVJKkGACttUe1+5/anpTJrg/kq5jbuXLEjJulKEpCfa/dPzoGjWNFbaVhDcqWE7KO5AkDOO9J4hj6m8oDbRloqJAVGYOKTA8esAfGl8cvEtvOpS1bkIy6FpJMKU2NSSNPEdu1DMP4kU4ppCrdjxKQkw37IUpcxO2uU/0poHb3Ei0qbSW2gFpkqOaEnmKGwM+ykmpncBLQzBJ03CZJOnQdagL+NlJKSzagZM5KmgBIRngwoiSr8/KpnYXZdQrOUkpWpMpGgATInxHWDrB/KgXOKo18Lu8fs1/pSC8QQInngGIOVesiYgCQfI9jQtAhEyk9PC+4BmABA10Bjv5VtKhqpK21I03fXusfe3B1mKAwMUSEjwOn2d0KmFCe2sdQNRTq0uA5KgFDp4klJ77EAxr+dR1AAJKClQSNIfc0SrwgRB0kjX9KL4CtJQopIMmTDil9B1UARpGn60Da8BzuxvH9w/wpldPqQVZRMAke/8Ayoi4mHFk9x9QKi/ENuCtIKVLEbZle0e2Ug5oAjWKBO7xJSghKQl15eiEpJSmDIzLJIgb9f0LXCrdyyUWHghJVK0LQTlKsqRl3GsJG+vvmiLdklu3ShSFFbqVLU4W1qPNSqEgqTtEbeR2p3dsBxh9t1KllEqSshfhKQB4VLKirWdjsTpQFsMvcwTIg7SkaE/P+Jo2gd9agPD0pcI1gSlRk6nWIB9k76DsanVuTFAtWqSurhLaSpZhI3NdoVIBHWg6rKyt0DDGUKUytKYzKEDWNSYnyqGsYFchThKfbScpzpO6kmPa8iamONslbC0DdQAHvJEVGXsGezn7EkAEDVsDdMH2swGmw6H30ANvhy5BGZBUIT99By6EFOqvxGfh5ChT3Dt0BBE6pJVnTrCifxbkEa9x5CpVi+CvKW+UBICwIOZIk8yYidNPzoG9g1zylICIlUg50wBKiBoqeoHwoA3E7WVhoKGVQMETMe1GxI27VlM8Ww5xloJd3zjWZmEnX+O1ZQX7Qu6wmSSHHxJOiXSAJjadtvqaF4tjtnKV81Sj7P2S1CBvJAIkSI+NNXMassmq3SDMjmKkQREeKPdr0NAaRhHTO/r15xMUu/g6VAAuPCBGjigTHfv/AJUBGMWQTPNdJ7KcXO8aeKJ66dKURxLZnN4nBEK9rcz0hXnQOlJUkgBTmqZhLiRGpGiSJjTU+flSjRckiXSNYPMbIO8HbTp86FXGN2ilN5nWTprnaKydTpm6R2pBrHbMKCg9bggbhgyCdiCPP30BgpcOsvAn7vNTBlJTKYHTeBGpBpNDzu/22WSNVNqBGWNcuoHunUedMU3zMJIuLMxqCWo1kGdFaa6/KsXfW4Eh2zBA1KUEHzjtoAKA7xEvlsqcQlGeUiVJB3UB/hUcGMu+rodHLzKeyiEJ2yzprv1nyoo3xnbKIScwnuBHzmkE8YWx0zERsMgiY6H6UDDGMacbdWgIaI1IzNj7qikHQ9Ejr+lP+FMRW+VJUEIETlQkJKSSoHNrMwAZjrSg4vteqs0iZyd5ke/9a6PFNoqSlYSRrJTEgj3HXXagJNYSUpgPL76hOp7nw6mnDAhIBQSYEnKBMfGo8riW1iOcjYdtun+z+laXxJa6gPI193Sf+HQStKB2j4ViUgHQRpUbTjltmn1hiesLGszP3KdWnEFqJ/1hs+4j+4CgfPs+I+etMXcLzwvqNvkJ6++u1Y9aTPrCPnSiOIbUCOe386BriScjGRXsCCSACQZJ2KSCPhXFooLb5SWzkUFeKEjprokAA+XnS7uO2qt32+29at8ZtERD7cazr1PWg5s8NIVKisyZ1JjUdiT1miOL3/IaU5AJSJgmNBv00pA8SWv+/b+dRrHeIbdTySh1KkhJDgUtSUmQQI0hRInaI03oCjjjd0j7VSxrKUhOWPelQObzzaeQrMGvgh0ozpW0pQSlSdgvYpKf9nttsdx1mA8T46xlSlh8BPiCvH440AiNiTrBjTNND8D4myrSHHitSVQrmZiFJ6ZlhJjUyJkyNz0C9K3UbwrjC3cBKnEIIMQZHTzE/Sn3+kdr/v2/nQPMSWUtqIMERBImNR0Gp91AP5VdiS6jTeWHBuY0+NPrviC1UmPWEakbKg+0NqZG9tNf9dXr/wAY9J27b/QUCH8pqBzLcQpAEkBhc6jT6kdOhofcYkpIUFOJC9ADyVgdCfmCOuhmn7t9anN/rbmun7bbUHSDI2j4nvQ+5u7YyPXFiTP7XX3DsPdQQ3iy+UsaqSqFDZC09Ffi36bdvOsrjix5lKU5LhTuo9tZVEA1lAndrAAlSk6/dHkd9Dp/hTYPJ35rnyP/AMaWvVxlOZQ13SJ6dfL/AApJToKtFuAmB7Jj36iBQbzp3zOa69eo92lbUpIGUrcmRrrPzArk3AJkKcHWMh/Suw5pGdems5T+nnQcpuSnwwnylQBj4+dLKeGhkDTWFbR7t6bOzIjNGX8II3PetamNF7HZtMGfKgcNvanbrHjmf0rg3ciIT/XH5UhkMAwqdv2QrSU+RmdfswOn09/nQbfjOQSnc75x1200rS1AdUbdc+6d6cOJGYnOseQUmPhNYodczg9ykxPagQBQMxJBA7Fcx59zW7dXmkmPulW0+dPQ+P4j9a5dcB6fOgRH93n+tYlf8a6fWtfD+P6tYHMux0n8/wCjQbJ/jX9aXtTv/fSXPM7/AOPn7NK2yiZn+PoKBesrRrh95KBKiAKBSspo9fpGgBUT0E/3CurK6zjUieoHT6mgVfSSIBA8yJ+lBMYYS22VvuqWOiBoFHoBuQBvvRx50JSVHYb1XeN3i3nCQSRMCJgAfkJO9BmJXbYP2EQZPXQnSI9wn40/4Jv4eUgn9oOvdOunwmgjjASneT1+NJ2TpQ4lad0mR/HntQWvFZSds8FoSsbKAI+ImlKDh4SI7kfmKHgjv/8A1I/jp86IubfEfmKHASFApV5EpTpr070GnUjedh/vD12+tN7lSYnMJ2jmHbbvXbilAT49emRPw/jyptcLnYKERIyp+cUAfEVGPLTZZV3+VZXWIbazv1SB0PasoJNdvxABcT2KEEjbrpWgvMsw46mdhlMDTzEedPl6xuOsgxSSUnuv+sKDr1dUQXFSDM6dttoIrYZUARnUZ6mNPdpWE+8f0hWD4/1hQNLjRQ9iY6lU9e3TWm6Mo/3YPTVf6U6duBm3II89DHwpLnCPaUfiJHwjSgSQRIB5fwUudumnaurcgrHsZjropU/IiPhSzYzE5VKOg2UmO07V2EKTqSvtunr7taBJtzunbz6R7qT5qhHgJGx8Sd+8RvTkj3/2uvTeulOEDb+z/E0CQJ00B17j/wCO1aM9Pz/RIpwlZ7D+r0+dYk9wI90UCGVUaAa9ST0+NJnNHTfuflv76dEzqNCO0f3itKcV+I9+m39WgYjOTrACf3lbdjrqaJWZOu31rht4jqSPPTT4JpwyuZnQ7b0HLqiD0/j86C8YKUGUxuVj6g0Yu+lbShKwMwmDImgjeCnMmSrKNx0SFdZAAHYxPWidjcHQAdSSSem2gIBjboBQtZ9WcWCgqClZkxGnefKIFO7T7X7xbRMEJEKJ81GdPdQc8Y3SsqGUe04dfcP4+lBL4lCUtz7IBPtDbTQHoYkCnt8/zL0mdGkabaGD0kTqdh2oDdFSpWQYOus96Bopalq8p0n++u3EFPWY23608srbKnORrskn84p7gthzXkqV7KDKj37CgmNkhSGkJVEhAGx3ApNSnVHQo/tefn9K2XpP8bD/AApW2018umtB0tLmUaomR0I6jzoa7mA1LUa6+Me+dfOjCzoPePzFMAFzqFRr1THXyoBfJUdAprWY9v8AWm7rJJGVTcwIkK/XyowEK00WOntJ+f8AlTZwL6hXzTQR69QveUb9M399ZT7FkQBqTtv7vzrKCUuiY22G6JrAIO23ZHw0pYonvt3rlbQ8/mf1oOJnp/YrZ6f/ABroNjXU/wBY/rWIbHn8z+tAmhyEq33O1Jx+8vaPaH6VtpEk+89B+ldBH8QP0oE1D95fzGv0rlX85R1G5EbjsKWLem/TsP0rh1sD5j8xQcIjTb4ZZrFpEjbT3beeu9dgbCT/AAK6Rvudu5oE9CJ01PlW4ERpt0jX5RWgvT3eZrpOtBmw8x/Hes+v8a/epTl1hb/j4UCAPSdJ139/4qc2s6z3/jqa4W3G391KsJiaDLnamjLkGP4+NPl7UOI1+MUCt+yhwAEAkH+NaZOkISSAd9f86dNiRJprjStMvSdfOgidq7mD6pkrIETrEzt7p1/WlFpOSMu6gSARJT7id67UAlXhAHh2GnWmLj5jeKBe5uTJkzpoI92kVI8PZLTIGknVXvIGnw0FRSwEvNz+Kpo/vQbaVHbQ9P8AI0QtiSNP4/g0MQPyp7h4hR1OoBjtO8eWlA8eMJ90fnTNREdJPmNTT24HhpooeZ37mgRVGs6x1EU1eI12+lOynff502dT1oBOIjTpuO3aspTEB+f61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www.revisionworld.com/sites/revisionworld.com/files/imce/End%20of%20World%20War%20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9"/>
          <a:stretch/>
        </p:blipFill>
        <p:spPr bwMode="auto">
          <a:xfrm>
            <a:off x="612775" y="3284984"/>
            <a:ext cx="7902064" cy="29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topic 3 quiz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What was the Reichstag fire? </a:t>
            </a:r>
            <a:r>
              <a:rPr lang="en-GB" b="1" dirty="0" smtClean="0"/>
              <a:t>27</a:t>
            </a:r>
            <a:r>
              <a:rPr lang="en-GB" b="1" baseline="30000" dirty="0" smtClean="0"/>
              <a:t>th</a:t>
            </a:r>
            <a:r>
              <a:rPr lang="en-GB" b="1" dirty="0" smtClean="0"/>
              <a:t> Feb 1933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was responsible for the Reichstag Fire? </a:t>
            </a:r>
            <a:r>
              <a:rPr lang="en-GB" b="1" dirty="0" smtClean="0"/>
              <a:t>Communists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did Hitler ban in May 1933? </a:t>
            </a:r>
            <a:r>
              <a:rPr lang="en-GB" b="1" dirty="0" smtClean="0"/>
              <a:t>Trade Unions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two if the structures brought under Nazi control. </a:t>
            </a:r>
            <a:r>
              <a:rPr lang="en-GB" b="1" dirty="0" smtClean="0"/>
              <a:t>Government, work, culture, education and youth, propaganda, religion, terror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was the Gestapo? </a:t>
            </a:r>
            <a:r>
              <a:rPr lang="en-GB" b="1" dirty="0" smtClean="0"/>
              <a:t>Secret police</a:t>
            </a:r>
          </a:p>
          <a:p>
            <a:pPr marL="514350" indent="-514350">
              <a:buAutoNum type="arabicPeriod"/>
            </a:pPr>
            <a:r>
              <a:rPr lang="en-GB" dirty="0" smtClean="0"/>
              <a:t>Which group ran the concentration camps? </a:t>
            </a:r>
            <a:r>
              <a:rPr lang="en-GB" b="1" dirty="0" smtClean="0"/>
              <a:t>SS</a:t>
            </a:r>
            <a:endParaRPr lang="en-GB" b="1" dirty="0"/>
          </a:p>
          <a:p>
            <a:pPr marL="514350" indent="-514350">
              <a:buAutoNum type="arabicPeriod"/>
            </a:pPr>
            <a:r>
              <a:rPr lang="en-GB" dirty="0" smtClean="0"/>
              <a:t>Who was removed on the Night of the Long Knives? </a:t>
            </a:r>
            <a:r>
              <a:rPr lang="en-GB" b="1" dirty="0" smtClean="0"/>
              <a:t>SA and other political opponents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powers did the Enabling Act give Hitler and the Nazis? </a:t>
            </a:r>
            <a:r>
              <a:rPr lang="en-GB" b="1" dirty="0" smtClean="0"/>
              <a:t>4 years to pass any laws</a:t>
            </a:r>
          </a:p>
          <a:p>
            <a:pPr marL="514350" indent="-514350">
              <a:buAutoNum type="arabicPeriod"/>
            </a:pPr>
            <a:r>
              <a:rPr lang="en-GB" dirty="0" smtClean="0"/>
              <a:t>When did Hindenburg die? </a:t>
            </a:r>
            <a:r>
              <a:rPr lang="en-GB" b="1" dirty="0" smtClean="0"/>
              <a:t>Aug 1934</a:t>
            </a:r>
          </a:p>
          <a:p>
            <a:pPr marL="514350" indent="-514350">
              <a:buAutoNum type="arabicPeriod"/>
            </a:pPr>
            <a:r>
              <a:rPr lang="en-GB" dirty="0" smtClean="0"/>
              <a:t>Who title did Hitler give himself? </a:t>
            </a:r>
            <a:r>
              <a:rPr lang="en-GB" b="1" dirty="0" smtClean="0"/>
              <a:t>Führer</a:t>
            </a:r>
          </a:p>
          <a:p>
            <a:pPr marL="514350" indent="-514350">
              <a:buAutoNum type="arabicPeriod"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0478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/>
                </a:solidFill>
              </a:rPr>
              <a:t>Key Topic 4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Nazi Domestic Policies</a:t>
            </a:r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1933-39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Youth and education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6300192" cy="594928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Boys and girls went to separate schools</a:t>
            </a:r>
          </a:p>
          <a:p>
            <a:r>
              <a:rPr lang="en-GB" dirty="0" smtClean="0"/>
              <a:t>New subjects (racial studies)</a:t>
            </a:r>
          </a:p>
          <a:p>
            <a:r>
              <a:rPr lang="en-GB" dirty="0" smtClean="0"/>
              <a:t>Mein </a:t>
            </a:r>
            <a:r>
              <a:rPr lang="en-GB" dirty="0" err="1" smtClean="0"/>
              <a:t>Kampf</a:t>
            </a:r>
            <a:r>
              <a:rPr lang="en-GB" dirty="0" smtClean="0"/>
              <a:t>- compulsory school text</a:t>
            </a:r>
          </a:p>
          <a:p>
            <a:r>
              <a:rPr lang="en-GB" dirty="0" smtClean="0"/>
              <a:t>PE 1/6 school time- to keep the young healthy</a:t>
            </a:r>
          </a:p>
          <a:p>
            <a:r>
              <a:rPr lang="en-GB" dirty="0" smtClean="0"/>
              <a:t>Domestic science was compulsory for girls </a:t>
            </a:r>
          </a:p>
          <a:p>
            <a:r>
              <a:rPr lang="en-GB" dirty="0" smtClean="0"/>
              <a:t>Youth organisations:</a:t>
            </a:r>
          </a:p>
          <a:p>
            <a:pPr marL="0" indent="0">
              <a:buNone/>
            </a:pPr>
            <a:r>
              <a:rPr lang="en-GB" dirty="0" smtClean="0"/>
              <a:t>-Hitler Youth- boys age 14+ military training</a:t>
            </a:r>
          </a:p>
          <a:p>
            <a:pPr marL="0" indent="0">
              <a:buNone/>
            </a:pPr>
            <a:r>
              <a:rPr lang="en-GB" dirty="0" smtClean="0"/>
              <a:t>-League of German Maidens- girls- focused on health and motherhood</a:t>
            </a:r>
          </a:p>
          <a:p>
            <a:r>
              <a:rPr lang="en-GB" dirty="0" smtClean="0"/>
              <a:t>Rebellion- Edelweiss Pirates- 2000 members by 1939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r="6984"/>
          <a:stretch/>
        </p:blipFill>
        <p:spPr bwMode="auto">
          <a:xfrm>
            <a:off x="6372199" y="980728"/>
            <a:ext cx="255814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82" y="3284984"/>
            <a:ext cx="2755776" cy="163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72" y="5178829"/>
            <a:ext cx="1974596" cy="14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Women in Nazi Germany 1933-39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3600400" cy="452596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1920s</a:t>
            </a:r>
          </a:p>
          <a:p>
            <a:r>
              <a:rPr lang="en-GB" dirty="0" smtClean="0"/>
              <a:t>Women over 20 could vote</a:t>
            </a:r>
          </a:p>
          <a:p>
            <a:r>
              <a:rPr lang="en-GB" dirty="0" smtClean="0"/>
              <a:t>20 females members of the Reichstag</a:t>
            </a:r>
          </a:p>
          <a:p>
            <a:r>
              <a:rPr lang="en-GB" dirty="0" smtClean="0"/>
              <a:t>Women worked (100,00- female teachers 1933)</a:t>
            </a:r>
          </a:p>
          <a:p>
            <a:r>
              <a:rPr lang="en-GB" dirty="0" smtClean="0"/>
              <a:t>Women enjoyed social activities outside the family</a:t>
            </a:r>
          </a:p>
          <a:p>
            <a:r>
              <a:rPr lang="en-GB" dirty="0" smtClean="0"/>
              <a:t>Liberated dress 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4067944" y="3140968"/>
            <a:ext cx="100811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48064" y="1382041"/>
            <a:ext cx="3816424" cy="49272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/>
              <a:t>1930s</a:t>
            </a:r>
          </a:p>
          <a:p>
            <a:r>
              <a:rPr lang="en-GB" sz="2000" dirty="0" smtClean="0"/>
              <a:t>Focus on good mothers</a:t>
            </a:r>
          </a:p>
          <a:p>
            <a:r>
              <a:rPr lang="en-GB" sz="2000" dirty="0" smtClean="0"/>
              <a:t>Learn how to look after a family</a:t>
            </a:r>
          </a:p>
          <a:p>
            <a:r>
              <a:rPr lang="en-GB" sz="2000" dirty="0" smtClean="0"/>
              <a:t>Marry</a:t>
            </a:r>
          </a:p>
          <a:p>
            <a:r>
              <a:rPr lang="en-GB" sz="2000" dirty="0" smtClean="0"/>
              <a:t>Have children</a:t>
            </a:r>
          </a:p>
          <a:p>
            <a:r>
              <a:rPr lang="en-GB" sz="2000" dirty="0" smtClean="0"/>
              <a:t>Stay at home</a:t>
            </a:r>
          </a:p>
          <a:p>
            <a:r>
              <a:rPr lang="en-GB" sz="2000" dirty="0" smtClean="0"/>
              <a:t>No make-up or trousers</a:t>
            </a:r>
          </a:p>
          <a:p>
            <a:r>
              <a:rPr lang="en-GB" sz="2000" dirty="0" smtClean="0"/>
              <a:t>German Women’s Enterprise (taught good motherhood)</a:t>
            </a:r>
          </a:p>
          <a:p>
            <a:r>
              <a:rPr lang="en-GB" sz="2000" dirty="0" smtClean="0"/>
              <a:t>Kinder, </a:t>
            </a:r>
            <a:r>
              <a:rPr lang="en-GB" sz="2000" dirty="0" err="1" smtClean="0"/>
              <a:t>küche</a:t>
            </a:r>
            <a:r>
              <a:rPr lang="en-GB" sz="2000" dirty="0" smtClean="0"/>
              <a:t>, </a:t>
            </a:r>
            <a:r>
              <a:rPr lang="en-GB" sz="2000" dirty="0" err="1" smtClean="0"/>
              <a:t>kirche</a:t>
            </a:r>
            <a:r>
              <a:rPr lang="en-GB" sz="2000" dirty="0" smtClean="0"/>
              <a:t> (children, kitchen and church)</a:t>
            </a:r>
          </a:p>
          <a:p>
            <a:r>
              <a:rPr lang="en-GB" sz="2000" dirty="0" smtClean="0"/>
              <a:t>Professionals forced to leave their jobs (reduced unemployment)</a:t>
            </a:r>
          </a:p>
        </p:txBody>
      </p:sp>
    </p:spTree>
    <p:extLst>
      <p:ext uri="{BB962C8B-B14F-4D97-AF65-F5344CB8AC3E}">
        <p14:creationId xmlns:p14="http://schemas.microsoft.com/office/powerpoint/2010/main" val="30661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Policies for women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26692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1933- Law for the Encouragement of Marriage- loans 100 marks</a:t>
            </a:r>
          </a:p>
          <a:p>
            <a:r>
              <a:rPr lang="en-GB" dirty="0" smtClean="0"/>
              <a:t>Mother’s Cross- award given for the number of children a women had (bronze: 4-5, silver: 6-7 and gold: 8&gt;)</a:t>
            </a:r>
          </a:p>
          <a:p>
            <a:r>
              <a:rPr lang="en-GB" dirty="0" smtClean="0"/>
              <a:t>1935 &gt; </a:t>
            </a:r>
            <a:r>
              <a:rPr lang="en-GB" dirty="0" err="1" smtClean="0"/>
              <a:t>Lebensborn</a:t>
            </a:r>
            <a:r>
              <a:rPr lang="en-GB" dirty="0" smtClean="0"/>
              <a:t> (‘fountain of life’)</a:t>
            </a:r>
            <a:endParaRPr lang="en-GB" dirty="0"/>
          </a:p>
        </p:txBody>
      </p:sp>
      <p:pic>
        <p:nvPicPr>
          <p:cNvPr id="17410" name="Picture 2" descr="http://www.historyonthenet.com/sites/default/files/styles/adaptive/public/field/image/mutterundkind.jpg?itok=Gy-Ud1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268760"/>
            <a:ext cx="2967785" cy="40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Work and employment 1933-39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1933</a:t>
            </a:r>
          </a:p>
          <a:p>
            <a:r>
              <a:rPr lang="en-GB" dirty="0" smtClean="0"/>
              <a:t>Banned trade unions </a:t>
            </a:r>
          </a:p>
          <a:p>
            <a:r>
              <a:rPr lang="en-GB" dirty="0" smtClean="0"/>
              <a:t>DAF </a:t>
            </a:r>
            <a:r>
              <a:rPr lang="en-GB" dirty="0"/>
              <a:t>(German Labour Front</a:t>
            </a:r>
            <a:r>
              <a:rPr lang="en-GB" dirty="0" smtClean="0"/>
              <a:t>)- ensure workers served the Nazi regime</a:t>
            </a:r>
          </a:p>
          <a:p>
            <a:r>
              <a:rPr lang="en-GB" dirty="0" smtClean="0"/>
              <a:t>By 1939 Germany had 7000 km of autobahns</a:t>
            </a:r>
          </a:p>
        </p:txBody>
      </p:sp>
      <p:pic>
        <p:nvPicPr>
          <p:cNvPr id="18434" name="Picture 2" descr="http://leekopanski.com/images/no_entrySig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19"/>
            <a:ext cx="1889974" cy="22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03" y="533671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</a:rPr>
              <a:t>TRADE UNIONS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pic>
        <p:nvPicPr>
          <p:cNvPr id="18436" name="Picture 4" descr="http://www.dw.de/image/0,,4206036_4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2562"/>
            <a:ext cx="1791677" cy="24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2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How did the Nazis get rid of unemployment?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RAD (National Labour Front)- provided manual work for the unemployed- from 1935 compulsory</a:t>
            </a:r>
          </a:p>
          <a:p>
            <a:r>
              <a:rPr lang="en-GB" sz="2800" dirty="0" smtClean="0"/>
              <a:t>Job creation schemes- subsidised private firms</a:t>
            </a:r>
          </a:p>
          <a:p>
            <a:r>
              <a:rPr lang="en-GB" sz="2800" dirty="0" smtClean="0"/>
              <a:t>Invisible employment- Jews, unmarried men, women and opponents of the Nazi regime</a:t>
            </a:r>
          </a:p>
          <a:p>
            <a:r>
              <a:rPr lang="en-GB" sz="2800" dirty="0" smtClean="0"/>
              <a:t>Rearmament- conscription from 1935- army grew from 100,000 in 1933 to 1.4 mil by 1939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70616"/>
            <a:ext cx="3390241" cy="254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163844" cy="177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Were people better off under the Nazis?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258816" cy="4525963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YES</a:t>
            </a:r>
          </a:p>
          <a:p>
            <a:r>
              <a:rPr lang="en-GB" dirty="0" smtClean="0"/>
              <a:t>Strength through Joy (</a:t>
            </a:r>
            <a:r>
              <a:rPr lang="en-GB" dirty="0" err="1" smtClean="0"/>
              <a:t>KdF</a:t>
            </a:r>
            <a:r>
              <a:rPr lang="en-GB" dirty="0" smtClean="0"/>
              <a:t>)- leisure activities for hard workers</a:t>
            </a:r>
          </a:p>
          <a:p>
            <a:r>
              <a:rPr lang="en-GB" dirty="0" smtClean="0"/>
              <a:t>Beauty of Work- improved working conditions</a:t>
            </a:r>
          </a:p>
          <a:p>
            <a:r>
              <a:rPr lang="en-GB" dirty="0" smtClean="0"/>
              <a:t>Volkswagen scheme 1938- scheme to fund new car</a:t>
            </a:r>
          </a:p>
          <a:p>
            <a:r>
              <a:rPr lang="en-GB" dirty="0" smtClean="0"/>
              <a:t>Wages rose from 86 marks in 1932 to 109 marks in 1938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700808"/>
            <a:ext cx="4258816" cy="4525963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b="1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GB" dirty="0" smtClean="0"/>
              <a:t>Lack of freedom</a:t>
            </a:r>
          </a:p>
          <a:p>
            <a:r>
              <a:rPr lang="en-GB" dirty="0" smtClean="0"/>
              <a:t>Strength through Joy- expensive</a:t>
            </a:r>
          </a:p>
          <a:p>
            <a:r>
              <a:rPr lang="en-GB" dirty="0" smtClean="0"/>
              <a:t>Volkswagen scheme- didn’t work- no cars delivered- money not refunded</a:t>
            </a:r>
          </a:p>
          <a:p>
            <a:r>
              <a:rPr lang="en-GB" dirty="0" smtClean="0"/>
              <a:t>Cost of living increased</a:t>
            </a:r>
          </a:p>
          <a:p>
            <a:r>
              <a:rPr lang="en-GB" dirty="0" smtClean="0"/>
              <a:t>Longer working hours- 42.9 </a:t>
            </a:r>
            <a:r>
              <a:rPr lang="en-GB" dirty="0" err="1" smtClean="0"/>
              <a:t>hrs</a:t>
            </a:r>
            <a:r>
              <a:rPr lang="en-GB" dirty="0" smtClean="0"/>
              <a:t> per week in 1933 to 47 </a:t>
            </a:r>
            <a:r>
              <a:rPr lang="en-GB" dirty="0" err="1" smtClean="0"/>
              <a:t>hrs</a:t>
            </a:r>
            <a:r>
              <a:rPr lang="en-GB" dirty="0" smtClean="0"/>
              <a:t> per week in 1939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488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Persecution of minorities 1933-39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608512" cy="45259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JEWS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Anti-Semitism</a:t>
            </a:r>
            <a:r>
              <a:rPr lang="en-GB" sz="2800" dirty="0" smtClean="0"/>
              <a:t>- scapegoats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Mein </a:t>
            </a:r>
            <a:r>
              <a:rPr lang="en-GB" sz="2800" b="1" dirty="0" err="1" smtClean="0">
                <a:solidFill>
                  <a:srgbClr val="FF0000"/>
                </a:solidFill>
              </a:rPr>
              <a:t>Kampf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April 1933- boycott</a:t>
            </a:r>
          </a:p>
          <a:p>
            <a:r>
              <a:rPr lang="en-GB" sz="2800" dirty="0" smtClean="0"/>
              <a:t>Sept 1935 </a:t>
            </a:r>
            <a:r>
              <a:rPr lang="en-GB" sz="2800" b="1" dirty="0" smtClean="0">
                <a:solidFill>
                  <a:srgbClr val="FF0000"/>
                </a:solidFill>
              </a:rPr>
              <a:t>Nuremberg Laws</a:t>
            </a:r>
          </a:p>
          <a:p>
            <a:r>
              <a:rPr lang="en-GB" sz="2800" dirty="0" smtClean="0"/>
              <a:t>Nov 1938 </a:t>
            </a:r>
            <a:r>
              <a:rPr lang="en-GB" sz="2800" b="1" dirty="0" err="1" smtClean="0">
                <a:solidFill>
                  <a:srgbClr val="FF0000"/>
                </a:solidFill>
              </a:rPr>
              <a:t>Kristallnacht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052736"/>
            <a:ext cx="3916897" cy="4525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OTHERS</a:t>
            </a:r>
          </a:p>
          <a:p>
            <a:r>
              <a:rPr lang="en-GB" dirty="0" smtClean="0"/>
              <a:t>Slavs</a:t>
            </a:r>
          </a:p>
          <a:p>
            <a:r>
              <a:rPr lang="en-GB" dirty="0" smtClean="0"/>
              <a:t>Gypsies</a:t>
            </a:r>
          </a:p>
          <a:p>
            <a:r>
              <a:rPr lang="en-GB" dirty="0" smtClean="0"/>
              <a:t>Disabled</a:t>
            </a:r>
          </a:p>
          <a:p>
            <a:r>
              <a:rPr lang="en-GB" dirty="0" smtClean="0"/>
              <a:t>Homosexuals</a:t>
            </a:r>
          </a:p>
          <a:p>
            <a:r>
              <a:rPr lang="en-GB" dirty="0" smtClean="0"/>
              <a:t>Prostitutes</a:t>
            </a:r>
          </a:p>
          <a:p>
            <a:r>
              <a:rPr lang="en-GB" dirty="0" smtClean="0"/>
              <a:t>Jehovah’s Witnesses</a:t>
            </a:r>
          </a:p>
          <a:p>
            <a:r>
              <a:rPr lang="en-GB" dirty="0" smtClean="0"/>
              <a:t>Alcoholics</a:t>
            </a:r>
          </a:p>
          <a:p>
            <a:r>
              <a:rPr lang="en-GB" dirty="0" smtClean="0"/>
              <a:t>Pacifists</a:t>
            </a:r>
          </a:p>
          <a:p>
            <a:r>
              <a:rPr lang="en-GB" dirty="0" smtClean="0"/>
              <a:t>Homeless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3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90" y="32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How did the Nazis control Germany?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95" y="1124744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Gestapo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Concentration camps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legal system</a:t>
            </a:r>
          </a:p>
        </p:txBody>
      </p:sp>
      <p:pic>
        <p:nvPicPr>
          <p:cNvPr id="15362" name="Picture 2" descr="http://carolynyeager.net/sites/default/files/Heinrich%20M%C3%BCller%20with%20Reinhard%20Heydrich%20and%20Gestapo%20offic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4" t="4636" r="4056" b="11958"/>
          <a:stretch/>
        </p:blipFill>
        <p:spPr bwMode="auto">
          <a:xfrm>
            <a:off x="323528" y="3933056"/>
            <a:ext cx="21595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91" y="4097279"/>
            <a:ext cx="2562997" cy="192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65376"/>
            <a:ext cx="3305944" cy="218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69" y="7937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June 1919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980728"/>
            <a:ext cx="864096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Treaty of Versailles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UILT</a:t>
            </a:r>
            <a:r>
              <a:rPr lang="en-GB" dirty="0"/>
              <a:t>	</a:t>
            </a:r>
            <a:r>
              <a:rPr lang="en-GB" dirty="0" smtClean="0"/>
              <a:t>			Germany had to accept all 					responsibility for the war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RMY </a:t>
            </a:r>
            <a:r>
              <a:rPr lang="en-GB" dirty="0" smtClean="0"/>
              <a:t>			Army reduced to 100,000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EPARATIONS </a:t>
            </a:r>
            <a:r>
              <a:rPr lang="en-GB" dirty="0" smtClean="0"/>
              <a:t>		Reparations £6600 million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ERMANY LOSE LAND</a:t>
            </a:r>
            <a:r>
              <a:rPr lang="en-GB" dirty="0" smtClean="0"/>
              <a:t> 	13% of European 	territory, 					15% of its iron and 15% of its 					coal reserves, 11 German 						colonies in Africa and the Far East 				were also lost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L</a:t>
            </a:r>
            <a:r>
              <a:rPr lang="en-GB" dirty="0" smtClean="0">
                <a:solidFill>
                  <a:srgbClr val="FF0000"/>
                </a:solidFill>
              </a:rPr>
              <a:t>EAGUE OF NATIONS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100" b="1" dirty="0" smtClean="0">
                <a:solidFill>
                  <a:srgbClr val="0070C0"/>
                </a:solidFill>
              </a:rPr>
              <a:t>DOLCHSTOSS</a:t>
            </a:r>
            <a:r>
              <a:rPr lang="en-GB" sz="4100" b="1" dirty="0">
                <a:solidFill>
                  <a:srgbClr val="0070C0"/>
                </a:solidFill>
              </a:rPr>
              <a:t> </a:t>
            </a:r>
            <a:r>
              <a:rPr lang="en-GB" sz="4100" b="1" dirty="0" smtClean="0">
                <a:solidFill>
                  <a:srgbClr val="0070C0"/>
                </a:solidFill>
              </a:rPr>
              <a:t>       NOVEMBER CRIMINALS</a:t>
            </a:r>
            <a:endParaRPr lang="en-GB" sz="4100" b="1" dirty="0">
              <a:solidFill>
                <a:srgbClr val="0070C0"/>
              </a:solidFill>
            </a:endParaRPr>
          </a:p>
        </p:txBody>
      </p:sp>
      <p:sp>
        <p:nvSpPr>
          <p:cNvPr id="4" name="AutoShape 2" descr="data:image/jpeg;base64,/9j/4AAQSkZJRgABAQAAAQABAAD/2wCEAAkGBxQTEhUUExQWFhUXGB8bGBgYGRwgIBscHBsfIB0dGyAfHCggHB0lHB8fIjEhJSorLy4uHB8zODMsNygtLisBCgoKBQUFDgUFDisZExkrKysrKysrKysrKysrKysrKysrKysrKysrKysrKysrKysrKysrKysrKysrKysrKysrK//AABEIAMwA9gMBIgACEQEDEQH/xAAcAAABBAMBAAAAAAAAAAAAAAAFAwQGBwABAgj/xABNEAABAwIEBAIHBQMIBwcFAAABAgMRAAQFEiExBhNBUSJhBxQycYGRoSNCUrHRM2LwFXKCkqLB4fEWJENTY7KzFyY0g5PC0gg2VHOj/8QAFAEBAAAAAAAAAAAAAAAAAAAAAP/EABQRAQAAAAAAAAAAAAAAAAAAAAD/2gAMAwEAAhEDEQA/AK6uOB7hBgx8jTdzhF4f5GvTGP4I2tpxSkpJgnb5fGqS4mxki5dbabZCELUlMNifCY8ROm46d6CLN8HvnYfQ0seBrneB9asH0b2rzq+Y9lCVKSEpSEp0K0yYABjTc99OtXH/ACS3ERpQeVHuEH05Zjxe/pWhwi/2H1q5MQ4IZ9dZtsuirR9RVJBz8xELmdCM2lBcXwQoRieVsQ06ykLCoKJQySAI2OYnQ9TQVoOEXz0H1rr/AEOuPw/nVvXfDwGIuNIYC0i3ZJTJATneWhSwN5yjprpU3wfA2wy3lhYCBlWd1CNFH30Hmf8A0RuOwrkcLP8AYVcy2FC+QvKoW91LLZMZczcqbKYM+NIXuBsmmSOB2jfG2hIiySoqjXOXiM/vkUFVJ4QuD0Fdf6G3ExH51dPDWGNMrxJxSUpSy+Qo9kpZbVA+JOnc1ridBbuGn0pVyLdaEvaCCHhCs2sjJmbV86Clv9D7jaB9a0rhF8dPoauTinAfV7hy7QgKbQhAuWgmczaiuVgdVJgHzANDr7hdpDNm4G0S69bp9n7uT2fjqfjQVYnhC4Ow92hpb/Qi5iYH1q3uIuHVotxb205wFOJygSAlRUhJk+yV5U+4GpdgiEXNs0+hKcriAsR0ncHzB0+FB5v/ANDbjXTasHBz/l9atnCMDS7ZF91P+sB85j97mpd0a8xsmD0M00t8LPquHPJbSq4ffSl3TVebMHUr7gAHQ7ZR2oKzVwXcDt9a6HBNx5fWrNtsCDDjLTjYctrh+WCUg8twOHO1HRJQklPuUK3hPDfNVbocS2th8Es3De7iRDhQ+n8cJIzCRuNJoK1RwJcHqPka7T6P7g9R8qsK54ba/k/EXsiczLt0kEAezoI+GhHuonecHst3GHJ5aFc91xS/CNR6qqB7gAKCrv8As7uO4+RrD6PLgbqH9U/rVmWnDDLdxeNFLaktWDIBKRrAdSVa9ZSJPcClcf4PZafs/s0HnXXi8I2FusZfd4ZjuSaCsP8As6uPxD5Guv8As6e6uJ+X+NTXHMDFq5dpZABbtrYZgNUpcfWlagen2ek9hRfF8BbRcG3QhHKVaOrcSBoFIKeWuOijKvF1jyoK4T6NHtPGNfL/ABrbnozeH3/pVmcPYaBdN2tygLetwpTThT+0ZIhC5/Ek+E+YnrU3uLEdhQedHPR+4ndf0puvgpY+/wDlU848t3EwtpWQjPI0lX2i9p3iB/lNQ63xB7OlRUVCQVCEkETr00/xoBd7wspsCV71qpjxI0AhBGgJJ+cn++soL1urRQYCMzq4GU6ozKBMZiSmJjXpUaOBsLCVqtFZgsmCy3MqlRUYa1k+e5p96Q+K2sPYSpTfNddVlbbganqT+6NPiRQXhbjhi6af5lvy3rdJU42uCSBOoMCNdII0oJBaYY22SG2lpCTmSoNCSCtKyAdDGboY2I6UYsytaAqVInopAB+Imqyw70qWry0JThz0KUE5gEkAkgawdhOtPcf9JFna3L1sqydWpkwpSAiNgZ1VMajegnD+DJ5nrCinmJSRnySoJ3IGu2g06xQC4YtypxCrdag6scw8oQsgDKpXi1ERvqI8qbXnHFimwTfNslxsuBsoAAUlR6GTH+Yptccf2aMPbvvVVFLjpaDfhzBQzTJmIhM/EUBF0s5i5yH1KKQhSg14oGYhJ8UkDU9te5olaqQUi2CHUNgcsJ5ICQEwAkeGAI+GlDU8UWv8mfykbeER+z8Ob28kTtvrWuC+L7e+afcbti3yd0qyyRBOkbbUB1XDLBQhBQjKgyhPLbhJ7pGSAa7Rw+0HOaP2kRnyNZo7Ty5iolhfpQYesri7TbqHIKQWypMkLIAUDERJPyp1j/pBZt7a2dDCnHbpAW2ymJggHUxsJA0FA6dwRg50qtVlJMn7FohapiSOXroAZNOLbBmnM7a2FpS4ZWFNtlKzA9rwQTrGv4fIVxwJxa1iKFkNcpxswtCoMTsQY2MH5VKPV0/hHyoAeG4egKVlQ42SnKSpDcKSJGWQg6R086YXVlzEoCrVxSW/YBDXhiIyjJppt7qH8Y+kJuzuDbtWyrhxKc7mXZCfkdY17CaTxj0jWzVkxeJty4l5ZRk8IKVAEkHQgxHTyoDn8nCFvclzmQEx9nnUmNvZiBJ67zXFgnkIKGLZ5CQdEpS2Ez1IhFMOLONWbJDISxzXnhKGkATGmpMTuYEDWksL9ILD1g/d8ghVv+0ZMTOmxiIMnpukigMN2oVL5YWl8RuhrOdNwrIe5G9J+q5VKdFs4FmZUEM5jsDs31/uoG96SbcWLV4LbNzHuSW5TKFBKlamI2T9RVhBhP4U/IUEewu1HhbDLjSAoqEttBIUOuiNCe9Ks2SEJLiGlpV7MJabCoMbeDaAPlRtVuk7pHyqvsZ9Iltb3ptDalRS4lBcBSACvLrG8DNr7qCS2WAsLaUktFtK1ErbW214jO6hkgzTtzh9pRQTqW9EEpb8HTw+DTQxpUc4z40aw95tk2pdU4jMMhA+8REQSTpXOB8e2t0xcOJZKXLdBWtpYEkCdiNNxHlQGMasUzzFsreypjOEskgTOUDLmImDERTO4thcEKUw8tbZ8OdLYKdN0lSAOpGhn50HwP0h29wxdPerZPVkBZSSklQVMAGNNRFJ2XpIYctLi69UgMKQnIVJJVnUBocukTQTROANZ1OffWIWrK3Kh2V4NRqdD3NBri0bQtbPIdKFABSg2gpKQJg/ZyQNYFMsQ49t2sPZvFMGX9G2RBJMncxAAAmY7CmmA8fouEXE2ak3FugrLMSVgDZOkgzGhHUUBti6AKTyrhJSnKk8pJOUmCBDZIGkwew70u5dLIWcj4KUyAQPF5AhFQU+laVlsYY4VgSWx7Q96ck9ulGX+M2/XmrM2wCnEJVmMeGUKXBEdMsfGg6u2gtCgth4+FXRJMOHUA5N9dR0ihjy1DMRbuyQJ0SCdY/BrTTiL0gtMvuNtWvNS1AdWAAEmYgaHrprGtIcRcYstIYcQwHEvpzJ2EbaRG+tAI4wZhKNVdNDGmh02FZQrGMWU+JVbqZAUNxEyD+6KyglnpYcK8cw5s+yA2Y81PKn/lFPXMMsvWL+4Yu0uPOsuBxkKQcsASYHi0KRv3pv6crNbN3ZYgEkttkIWR0KV50z2kFQk9YqNcJONv4leu26Chly2eUjMCJgIznruuTvpNAU9B3FyWctiWlqU+8VBwEZU/ZJ0PX7n1objmPpsccxB1aC4FJU2EiN1objNPSnPof4+s7C1cZuFrC1vZ0hKCrQoQnpsZSa3i2G8/HMWZ6qtXI94bZUn6igDpwxxnh1S16Jeum1oHdISE5vKSDQJ11RaNkZ+xfec+CWo/NB/rVJnsR53CxTOrFyEfAnMn6Kj4GlcXwUoxDGDHhRZuOD/wA1CI+pV8qBzid1HC9uge04/lHvC1qj+zT3gQ8i/wAWtxsEEj+iSPyWKC3Nup/C8GtkKyqeuXIO8QopCvOM008wHCnLLGnrZ14vLXaufaEQVygKEgqJ0ykb9KCA4ZfLZZcSfYuGcv8AUcBB+BSR8asfiiwfbssKxFgFXq7DebScoyghRH4dwT0moz/IZcwBm6SJLNwtKv5iyB9F5fmamrvE79gzhKl/+Actmw9CArxZNRPuKTHWDQTH0aXlldJdu7ZvlvuEC5SSSQrcbmMpkkEedTeqh9CVsFXN9cMIUi0WQloHQaKJge5J6d46Vb1BSfHC3sLxZd4Wy5bXScq/OUhKkA/dUMoInQyfgw9JrdonCrQ2QysLeK0iTuW1yDmMgyII8qMcacYFm7vbPEU5rVbc24CBqSAUnN75E9IqDY1hzrWA2xdChzLtS0A6eEtEAx5kE/Ggklw7m4gsgrZLKInyZcV+etPsRw+zbscVdtLsXBeSFLSFJIRKyRGUTBkjXtQ7jNlVliNjfrSrkFpAUoCYIQpKh78igR8aEYAlJtcaU02W2lMoU2k9Gy4vLvuIoI0LpSGfV1DQuNvp/wDTIn4pUP6tetW1SJrzPxZg2Wzwy6A0cYQ0r+cmSn4lJP8AVr0w0iABQdV5p4rPMN/dDdN/lnyAX/eB9K9JPLypJ6AE/IV5oawF17CX8Q56g3ziVMwYUSpIzk5oBBXGx2oJP6T8UCL/AA5+CoBpK4TuYXMDz1pjwyVXJxe+CMjS2nEgT95QzZfgmCT+9XGIvcx/AFE+0y2D5kOJBpxwhLAxuyOmRDikj+bmSf7OT60ELtrlTLbjIn/WmWv+qlX5pI+NHsKGXCsVT0S60Pk6kUpYYHzHsEIEh1sA/wDkurX/AMp+law9E4XjB7Pt/wDXTQFsUwh5zBLC4ZBUq3lZA1OXMfEB1ggEjtNSr0b4raXynLlLYRe5cr2p1SQBmTrGUwPdUebx+5scLwx5v/w5JS/4QqBn0gnaRInvFd+jNpL+L3VzaoUm1yEbQMysugHfMFKjpNB3hH/3PdD9xX/Ta/WkcfMcSM/zB/0HKc4G3/3oux2bV/02aSx5j/vM0O6B/wBBygE+jzDk3acQQskc3KFKESJUtUidKYcf4cm09SaQVLDeaM0SYUkxoIpNvEFYcrELVaVhxzRqPeqFAzMZVAiO1JcWoWy1h3PzZwkqXmMn2kqgydwKB1jeKm4ZS4W1NnmEZVTOg32HespHHeIWrofZBYykTmAG4PmaygvHGeLWGr1nD3ULK30gpOVJRBKtFSZ+6enamWE8aWLrty02gg2iFlcoSBlSqFBEdJ6VFPTGeTiOF3XQKKSfctJ/JSqqrBsVW0q5cXobm1f+JcJ2/pA/KgvK947wxq2ZuVM6Pzymw0jOoJMExsBPUmnjfH2Hm0XfpBKUrDbkIHMSpUABQnUHTWSKqrh9icXwllYlKLZrwnUSW3HDv+8ZoNiquWcXZTojmpIT0GW5gR20UR8qC6OG+PsLvHPV2khClahC2gkKIEwNwVR0OtFuEeJ7XEkOuMIMJIQvOgAmRIHWRFUnZ3Ld5eYS3aJPNZabS+oIjVBlROmoSmfF+8BUz/8ApzVNtdf/ALUf9MUBlXpTwxDvKUlaOWtSZ5QhJBgkRJiR0FT5pLawHEhKpEpUADII0g9orz3hNmhy3x4rSCWznQSNUkOuGQem1Wv6Hrgrwm3n7udA9yVkD6UD/i/ia2w5tsvNqKHV5QEJSRMTqCR0H0pO64rtPXkYatBLigCPCCj2SoA69h2qP+ny1zYYF9Wnkq+aVI/91Vk5jROMIvT7CX20z7mkgj8z8aC5muPrRNrcPpStLVs7yVAIA8cgeAA6jUVlj6RbR2zevEhzlsKCVjKM0nLECdfaH1qpcx/kBhJ9q8xCVfUD6oFJWiuVZ41bdEOoIHlzikfQCgtPCPSPht68hiCFqMI5zYgq7A6gH3xU5WykiCkGO4mvNTF2i7/kq2t0E3DSgFqCIj7QKGv3soBVmr0xQR/jLiG2sbfmXIzJJypbCQStW8AHTQdTAofw3xvY3bDzwlpLA+1Q4lIKUASCYJBTvEHcEVD/AEvLz4rhrKtUZkqI/nPAH6Jof6SuFV2iL67DqS3dLQnlhJBT9olWpmDqnt1oJfw36SrG8eFuELQTPL5qE5VQDoIJymB1A7b0UwP0hWl1cqtW+YHE5vaTAOQwqDNVDxOkMsYK6gQoNJUSBBJzIVr8SfnQfDMSNriCriYAfuEH+qofmoH4UF0NelSxXzoDpDSCpXgEEBQTprrqofCucF9JmH3Dzdq2hYLhgBTaQnQE667aVRuDIKG7kHrZBXzcaI+kVanotxi2uLL1BA/1tLDkqKBAkkAhfX2hQG7b0nYcu6SwEqjNkQ8UJyZp0jXMBPWAKnfq6JJypk76DX396ojg1m2ebGE36VsOtvlSFoyglcEFCiUmPLSCMvxvtKYFBFuLeMbXDlNJeQqVhRRkSkxG+5Eb0NwT0jWFy4WkIWjwKcUVoSE5UaknU0c4+aScOuyQCQwuCRt4TtVV2y8nDDqwBnU4UFUawp9IIn+bQTPBfShh9y8LUIcQFnKhS0JCF+UAkpn94DWp3bMIQmEJSlPZIAH0rz1xIwlvC8KdQAFyslQ3JzA/mK9DsKlKT3APzFBHOLOKLbDsi30qlwkJKEAnwgTJ+VBrT0g2L6HnkBcW6UqcJQJhZyiNddaA+n1QHqROwWsn4ZJ+lL8SYza3eD3jtqmEiEE5MpkLQfiINATvuLrP1dm6IKkOLyIOQFQVJ0PbY0G4m4ytGHlNOhWZMT4ARqJ3mqsYxI+rptldLhDqfcpJB/8AafjUqv2g5jbiFAKSWzodv2YoM4ru2Xmm3GSClR3AjodCNwfKt1C8NdIaWjoHAfoR/dWUFy//AFC2maxYcA9i4APuWhY/5gn51WHG+ClqxwtyNXLZU+ZKs6fjCz8q9M4jhzT6OW+2h1EzlWkKEjbQ6U1v8EtHENpeYZUhr9mlSAQiBplEeHQdO1BUfFTKbDHcPfeORjlIBX0BQhaFT7syT7jUOvkc5vF7tGrSnkJQrvnuAr/lAP8ASFejsXwy1u0Bu4bbdTMgLAMHuOoPurlvhu0Fv6sLZrkTPKyApmZkg7mepoKS4ZAtMUwhwAJRc2bQVHUqQpB+OYINOPQpxZZ2DFwm7e5SlrSUjIsyAiCfCkxr3q3rvCLKGCu3ZUGyEMHlg8sz4QjQ5RI8oikxwPhv/wCDa/8Aoo/SgotnGmmE4004o57g8toAHX7VzMSYgQFA61dHosw5bGGW6XAUqUCspO4zqKgD5wRRIcLWKFF0WduFglRWGUZp3JnLM0Vtn0rQlafZUARII0PkdRQRj0q2nMwm7H4W8/8AUUFfkDVHOYKRgSbiNfXiZ/d5eT/nFemblhLiVIWkKQoEKSoSCDuCDuKF2uE2blvyU27Xq+Y/ZFoBGYKMnIUx7Wsx50FL4vYOKs8BtWiEuuS6gkaJUYUCdDtm7UCv7Z63exRi4UFvKZSpa07KPNaXI0HRXavR/wDI1vmaVyGszIhpWRMtiIhBjwiO1M3MFsrhx1S7ZlxycjqltAkwEmCSnxCMvcaCgo/BkeqXWCXWyXWwhUd+Ytsz/RcT8q9FULe4btFIbQq2YUhr9mktpIROvgEeHXtT1F0kuKbE5kgKOhiFTGu3Q0FTemtos3mH3hB5aFhKiBtlcC4+Kc3yoBxRi7+KfykphxblmwhtbacukhSMxEgKmA4qPKr2v7Bp9BbebQ4hW6VpBB+Bpph1jbWuW3YaQ0FgqyoRAMRJUQImI33oPP8Ad3qL5GD2jJzuIAQ4IIymUzqRB8KSqR0pjjeHlVpdugat4o4n4LQY/tAV6Mw3hmzt3FOMWzLbit1IQAdd4gaDyFJXODWSE8tdu1ledBKeWCFubhShETp7RoKHx6xDN3ftDZuxQn5Jt6nHo44qtWsPaYbUj17IsIQW1+JfiUlJUExBEfeqx7jhy0cWtxdsypbgyrUptJKxpooxqNBoewpp/o5h9sQ8m0t21IIhaGU5gSYBGVM7mgqDijHWMQt7d4hKcR5mVSG0rTmTrk1MyQrLGszNX1bA5U5vayiffGv1ocxw3aIe56bZlL0zzAhOaTuZjc96JOuBKSo7ASaAPxuJw+7H/AX/AMpqtcMw8v8ADLzaJUoKKxA35biVEDzgEVb60IdbhSQtC06pUNCCNiD5dDXFhh7TCOWy2htAJOVCQlMnfQCNaDzze3rd5Y4VZsnM8lakqTB0zKAGsQRBJ06A16NbRAAHQR8qC4NgVklfrNvbNIWuftEthKt9egIk796OUFSenyB6ko7Ba5+SKc8V47ZXOG3iLNaFFKEKUEIUiJcSATKQDtFT3EcOtbtRbfZbeLR2cQFBJUOkiNQOlN0cJWSELQi1YSlwAOJS2kBQBkBUDUA60FA8UYLy04e8B4XWGgf56AkH4lJHyojjt8i3xlxxwlKQjoCdS2IGnc1cl7g1qtLdutltQbAU2go0QBoCnSBG1BcZ4btFrU69btLVElSkAmAPd2FBReGWyhblwggLcgecAz9TWVP+OG0cprlgBBgpgQIgxp0rdBPuOOI7i3cCWB/sgsymd1FO+2mhjsDQJ/jS9Sk+yViCUZRoROZI+QP9IVMOLbh9OTkKKVFLmwkEgApnQ6TPbrQrHMTvG7taU5gz4AlWSQJT4iTl0AMa69aBo5xZcAJKVpXmUUkhKdPZPfT7yZVoSARpUj4XxN15TnNjw6AADopQBkd0gHtUQXxHd5hMhswCeWmQDmOY+GJgajuRRvCcWuPXENEktmQrwpGXRREwB2A+NAM4x46csbmzt0ckId8Ty3QrwILmWQQsAaBWpnYVnC3pFL9xeqeWw3ZW/sugKBOZZCCSVkKkJOyR0rnFOFQvE2b564YS0hspQ04YKiAsA66EZlz8KBYb6LCuwet03jDji30OFSNUkISRkXBnUqJnvFBN8b46YTZXL9q6244wgHKQrRSiAnMk5VQSR299ZwhxwxcMt855kXPJ5rqEyAhO59omIBE+I1GsU9GNw+m8Wp9pL10tGgCihDbZkJE6kyEjoIFbvPR9nublJumUl21Syy2PbQEhGpSSJSch2/FQTSx4zsXs3LuEHKguHRQ8A3UJAzJ8xO1ZZcaWLrjbbdy2pbk5EiZMTPTyO/aoMPR060wvmPWrR9V9XS5Lm6j4lKUsjKCCrwJESa3g3Bak3No41eWq1WtsUIQFTLpDhzkD7uZye8JFBObPjKyddDKLhJcMwiFA6Ak7gRoJ1rqw4usnnA21ctqWZgAnxZfaykiFR5VD+HPR1ctG6VcPNOOXLa0F8Zy4kqEeGdAJ38gBSOG+jS5Sq2K3mQLRlxLQRn8TjmbxrkeESoaCfZFAzHpQulWxdQ2xmXeersgpXBRkCpV9pJVKkDSBrtVhHiuyD3JNw3zc2QiT7f4SYjN5TNQnCvRg80MPQp1ootXVuugBXjUpYKcunQJSNe1JYZ6K3m3AFuMuN+s84rJczKSNk5JCAqdc8k6mgnY4uss60est52yoLTJkFAJV01gJJMdq5seMrF5aG27ltS3JKEgmTEzuNNjv2qJYd6OHUWl6ha2FXVytRS7BhCVwFAEjMJBXt+IU1b9HzjDts8u4t0Jt7QspzzBdKXZUQYBTmdOkzAFBPcL4ptLhfLZfQ4uCQBOoTvlJEKidYmi65gxv0nvVd8A8FO21xz+c1yOWUpaaWpaSoxmWCoeEGJge6asQCgrNvi7E1YgcPSLEuJSVKXleyjwhX+8nqB8al9xxdaNK5b1whLgISuArKFkeyVRAPkTNCOHuD3WcTur51xCg9IQlOaUyREyI9lIFRy/9GN48o867bWFP8wlXMnJ+ECcoMT07axpQSFPGpGJ3Nu4plFrbtBSlqkKzHLpOaI8WwTOlG77i2zZy819KCpOcAhU5PxEZZSnzIFQTGfRS6+q7cLrXNeeC2j44QiTII6mMon92nWPcDuP3jzqH2FKcZSgoWtYLZCQCYQZWiPuqgeKgsi3fStKVoUFJUAUqGoII0INAGeMGV3jtqnZltS3nScqUFJAy6jXecw0ovg2Hi3t2mUxDTaUaCB4REx0qv3ODVPPYllvGD64mBl1WjKsKCVAHVMDKaCa4VxRaXC8jD6FrjMEiZI7pkDMPMU44hxL1a1ef0+ybUrXuBoPnUR4W4FeZu2bl9xs+r2yWG0N5jMAgrUVAb5lGB1NH+OMFcvLJy3ZWlCnCnxKmICwojTXWI+NBXh9LT/qrKwi3VcOOqSWxnhKAAEkjPIJVPXarFc4qtEucldw0HtEqROyz07Az0JqF/wDZi7nw+XGeXapTzAAcziwvMojw69InsaaJ9Gb4dWFKaW2u45xWVOTlmcvLBCc+vtkmNfdQTm74ntEuclVw0HJy5SoSFHoegPkah54xm9umnOWhi3AlwkjxGBr03kfCh59HT4ccCi0tpx/mlRW5OWScvLBCSvXRROlMbjgV/Lc5+StTz4WoSoSgFRAColKgVbwRvQJ8Z4o1cJSWlpWAqDB2MHesoHiGDO2rIS8sLUpc6ScoykAZjqaygvjiJxxu3HLLhUFJBKACoj5RvFQt/EcSk5C9BBCfBOpaTlMqQNC4VDXbLrVg4uFclzJIXlOXLvPlUOaxO8GTMHspbXKsh9vOvKDpMxljToKBWwu71aHlKUtJlBbBRslTsdtw3HuM1wjE7nIiVuhWpVCJOyNPY01KgP8AClba4ulLWCp6Mq40VpChlIlIgxEAT1piq+vc2inggpTJykxKJUZyT7QKYjTfqKCIelEKuMWsrdtKFqQ3mSlYlJJUtZCu4KWxI/Wg/CGPm0tLvEmUo57z6WEtBMNozDm5oCpIiUgTpHnVzss2OdD7iWBcARncyBwSCIk6jQkR5mk28Lw3lqYat7ZTThBWhAagqG0iR4uxoIHiXpIv7di65qGuY2ttDSigAysKUsLQlxWoSkxqN/hTjgguXGPXLrxQtdvbpbKkCElRCRoJMa5+vQ1MrfCMODZtzbW6W1LkoPKIUsSBPiJKtFDXsaKYZhtqwFu2zLSM+qy0lIzRO8bwZoIP6fb3LYtND/avCf5qEqV/zZaRuHl4RhhuFWVo3cNhDTSkDMVZgAVOKypVO8pnXvUqxtds/BuGrZ1KHChPOSuUr0nQtmOkq286WcxFq7SplSGHkqSSpCisghJ1kFrfy32NBB7n0jXjBvW3OQ4q3ZbWFpbUkJccLfgUOYcw8fQj2aeXXHGIoasm1NW6Lm8WnKrxKSGyEyookEKlR8ObYb0Zt8PsOSpCbS15Tik5kkq8R0yky1JAnfYEHsaI4rZ274bQ+1arCP2cunwwPukNyNIoIliPHV82LdgerOvvPLQl1kFaS2ggSEZx9pJMpz6R503d9Id+LVK+UzzA8sOKSM0MoCSXQ0HZ+8QfEQCnzqXXmD2nJShdta8pjVIStX2eYxIytZhJpBjCrB9lCU21qWkAhHiUkALgkD7IEhUie53oC3BWMKu7Nt9ZQoqmShKkgwoj2VElJ01En3mqz4rU3c8QhF1BtrZolSF+yQlpS9AdCSpQ9+WOlWfhNyhLLYYTboaygoCXCkBJ205Yj/Oh3EHD7F04lT1jbvuZfaKyDlB08XL1EnaggHDmOJs2mWsMUV+vXSgk3DZCWgnKFZEJUJGvceyacL9KF4bdORLBeN76uleRWRacvtBOeUnMU/eOhqc3OBpW220rD7coa/ZpDsZP5sNyPhXDXDjaUtJGHW4SyrO2A77KiQSofZ7yBr5UEDx70gXqra/GZpPKfSwhbaVSoKKwoCVGDCZmjGH4/iDdyzh1vyHeVaIU4pzMDMblWczCSnTcmdRUjVw61kW0rDrbI6vOtJdkKXr4tW9Vb6++ndlhYZc5rdkyhwpCCsOwcogBM5NhA+VBCFeku6P2yEs8k3nqzbRQvOsZZKs+fRWqdMu5ol6PBzsUxS5OoCw0g+QJB+iU0dRw60l3mjD7cOZisKDg0V1UBkgK84p1htt6tnDNow1nVmXldjMo9T9nqaAX6X8QU1hrmVRSVrQiR2KpUNO4BHxqucGcs0XOHI5TiLhlsOqcaDUO/Y80hZCs8JSCmI6GrfxO3VcNlp+1ZdbVuhbsgwZB/Z9O9DsP4cZYUlbOH2qFIzQpLmoziFSeX1GmvSgifDnpFvnnGHHGmhbvLWCAkgpSgTmSsueMgzIyDak7T0jYgcOdvltW4bBytmFSVlaEgFOfYAqkzqR0qW23C7TagpvDbZMhQkO+yFDxBI5cDNsYil14Ag24tjh9vyAcwa5vhmZmOX3NBDD6Rr9JeSpFtLVml5WjghagkwfFrOYDL360pdekV8sMEclL6rcvOp5Ti4GuWBnSEAiDJUYnapWvAWCtXOsWgLjKhxQczFWWCkKGUSBlHyFOr3g2xXGa1aOVsNp8OyE6BPuAoII3x/cuJsQG2Q5cZyuc0BKVRmEHSQCdZoMvj+5Nql8ttSbgt7KjLkCpHi36TVjnhu1SpCk2oBbQUIIjwpOaQPFscyvnUcxvgpl1tDDcsMIXnLaEjU7bkmNJ+dBDuLb83A5kDk58rRjVcAyvf2SdB7p61lP/AEgWqW22kIASlJCUgdAAYFboLmv75TZADSlyOikjXt4iNY1po5erVuw9G8BaB9UufQ/pWcRhMIzZdz7TRcERqNNRrGv+YFAoSpBSGEqy7+rqjPmUNNMw36+Z1oDXNCcpSlagQD+1JgkgRBVB3704VdnKFBtRP4ZTO0zvHlvQNstjKU8oAgZgGHACQZBGk9omlVFISojlk5if2azp2I7yRtpvQBcRwJsul155CAqTlUYMFBH5j5A0l/JiUPJdNyyDmDmUrOoKkn2iOw3jrTviPCW3y0VXAbUUBKElJMkKVr3+8RHaexppf4M06QoXSE5EBtQKFDUpiYJ38Jj40Cl7YAOhz1hgE6pSpUyjmOLSQcpgnMsabRIPSpHhD6PVuWlxC1NohWRWYeWsD5VGXcPZKWlIumsjKUJEpJkgLyyR0hQIHdINFsBYS2l5sOoXDcBKUqBATKdQSdZBHloNkigb4m8wy8WTbFYQnPJWspA1UomQROqj1kpT1y0thV+wgcxLKWzzeRJc3HtKUSR+GFHqYAJ0oniVxcpdUW287SEJ8IgFa1KIIkpOgTBJ/gJP3l1MhgjwghMgyQtUgqjwkpCRt9/rFALVe4WY8OiUZRCHNEAkaBO251rnLh5DpSzmDTSVg+MZgDIAnqCE7/iFERi91m1siUkfi1ToZHs66j6+6UGLq9zStgFvJmIATM5UHJG5ObMJj4aagla31i22pot5EqJQtOVagQkkABWUhSTpAB+9PWt3KLPIw42wlaFZkpJKkBKUZ3CcpTJ1CjMT86c3d5eKDZatwmTCkqIMCW/EdBESrQdEz5V0vFLnwBNoqAtIUokeyTClBMaDefpMzQCWF4Vn5aUaFI1CXN1ZkhIGWfZUr3TUosHULLa2tWyz4DBHhlMb6xFBU3lwEfaWnNziQkADKmSEpV4PayxI6edEcIuXnSpRa5QScqELBBy5UmdB+KRp2oDlZTFVysEglqRv4iP7qwXKz1aj+cf0oI3xq/lWh5IWTZlDvhCiPEcrkkaSGcxg/i86f8Z2YubdLKSJcVKD+8hCnEEf0kinvqiYc8LUO/tPErxaZdf6IiuWmEHlZQyQ1o3Cz4dMpj4SKCO4Peh+7tLs6c5lbQB6FKULI8jm5gP82nnqJXeXoS0yoHk5uYmZBRr07T8aMJwxP2cNNfZKKm4J8KlTmI03Mn5muX8FQtS1qabzLjOc6xmgQJjeBQDuI8LLrluq3UEvNNrWwqdCQWxlV3QpJKT/ADppKxcRdWt8pCMjjmZLiSAFJcDCAUK7kHrtrPWjqLGFIUENgtpyogq8KTGgG0aD5CsNho4MjUO/tBB8cpCfF38IA9woHVm1lbQn8KQPkIpemjSXAAAGwAIAE6AbRXX2v/D/ALVAy4jQotEJkqM5Y3nKYjzmoc7hF34VfbTICgFHXxKJUfHqMkDTeY90wxll1TSgCkH7uWZzHQe7U1GGcHuklBIVMHOc4Mkhf734iKDVla3HLfSQtK1MpCZVMLykaSo65vvaTQG5s7rmSUORm08UjLmnUZtTFFbnC3ytKi0rKEKSqCjqV5IHM6Zp8pND8bwt4pAQgg+OYWITKlFMeIa6jv07ahH+LGVC3YDkhYACp11gzrrpWVvjBtaLdhK9VpCQozOoSZ1661uguPGmVKAyoUuJ0SvKf8f47msbwtKQZW5BBEFZgSIMDYfDrWsZdeQMyHG0IA1zIUo5idPZVtHl8RQ13EnQnxuNnxJB+wcO6QoiJ0JCk66gaj3AQRhSAAA89pt9qacKw1OcrzuAmJAWY08qArxZSQnxIzFJVItnYgyE7bGUnSZ2p9hGKqUvK4vNI0hlxGs91afCgZ4tbJlhSnijWMuRSs8KOmh03/KmT1g0sFSbgQshwEtq0DYXM6iPvaH8NGr/AAj1hDRzZS2SRImdeuo7U2Tw3lbSgOEkAgqydFFeaPFpovTfagCNcPMBpTabjRTmn2aiAUeGNDsM4A6aiKeYYu2S44U3CXHHZGgUPazrgaxBKtz2GpMUSssCUlKU8wkoUVJKkGACttUe1+5/anpTJrg/kq5jbuXLEjJulKEpCfa/dPzoGjWNFbaVhDcqWE7KO5AkDOO9J4hj6m8oDbRloqJAVGYOKTA8esAfGl8cvEtvOpS1bkIy6FpJMKU2NSSNPEdu1DMP4kU4ppCrdjxKQkw37IUpcxO2uU/0poHb3Ei0qbSW2gFpkqOaEnmKGwM+ykmpncBLQzBJ03CZJOnQdagL+NlJKSzagZM5KmgBIRngwoiSr8/KpnYXZdQrOUkpWpMpGgATInxHWDrB/KgXOKo18Lu8fs1/pSC8QQInngGIOVesiYgCQfI9jQtAhEyk9PC+4BmABA10Bjv5VtKhqpK21I03fXusfe3B1mKAwMUSEjwOn2d0KmFCe2sdQNRTq0uA5KgFDp4klJ77EAxr+dR1AAJKClQSNIfc0SrwgRB0kjX9KL4CtJQopIMmTDil9B1UARpGn60Da8BzuxvH9w/wpldPqQVZRMAke/8Ayoi4mHFk9x9QKi/ENuCtIKVLEbZle0e2Ug5oAjWKBO7xJSghKQl15eiEpJSmDIzLJIgb9f0LXCrdyyUWHghJVK0LQTlKsqRl3GsJG+vvmiLdklu3ShSFFbqVLU4W1qPNSqEgqTtEbeR2p3dsBxh9t1KllEqSshfhKQB4VLKirWdjsTpQFsMvcwTIg7SkaE/P+Jo2gd9agPD0pcI1gSlRk6nWIB9k76DsanVuTFAtWqSurhLaSpZhI3NdoVIBHWg6rKyt0DDGUKUytKYzKEDWNSYnyqGsYFchThKfbScpzpO6kmPa8iamONslbC0DdQAHvJEVGXsGezn7EkAEDVsDdMH2swGmw6H30ANvhy5BGZBUIT99By6EFOqvxGfh5ChT3Dt0BBE6pJVnTrCifxbkEa9x5CpVi+CvKW+UBICwIOZIk8yYidNPzoG9g1zylICIlUg50wBKiBoqeoHwoA3E7WVhoKGVQMETMe1GxI27VlM8Ww5xloJd3zjWZmEnX+O1ZQX7Qu6wmSSHHxJOiXSAJjadtvqaF4tjtnKV81Sj7P2S1CBvJAIkSI+NNXMassmq3SDMjmKkQREeKPdr0NAaRhHTO/r15xMUu/g6VAAuPCBGjigTHfv/AJUBGMWQTPNdJ7KcXO8aeKJ66dKURxLZnN4nBEK9rcz0hXnQOlJUkgBTmqZhLiRGpGiSJjTU+flSjRckiXSNYPMbIO8HbTp86FXGN2ilN5nWTprnaKydTpm6R2pBrHbMKCg9bggbhgyCdiCPP30BgpcOsvAn7vNTBlJTKYHTeBGpBpNDzu/22WSNVNqBGWNcuoHunUedMU3zMJIuLMxqCWo1kGdFaa6/KsXfW4Eh2zBA1KUEHzjtoAKA7xEvlsqcQlGeUiVJB3UB/hUcGMu+rodHLzKeyiEJ2yzprv1nyoo3xnbKIScwnuBHzmkE8YWx0zERsMgiY6H6UDDGMacbdWgIaI1IzNj7qikHQ9Ejr+lP+FMRW+VJUEIETlQkJKSSoHNrMwAZjrSg4vteqs0iZyd5ke/9a6PFNoqSlYSRrJTEgj3HXXagJNYSUpgPL76hOp7nw6mnDAhIBQSYEnKBMfGo8riW1iOcjYdtun+z+laXxJa6gPI193Sf+HQStKB2j4ViUgHQRpUbTjltmn1hiesLGszP3KdWnEFqJ/1hs+4j+4CgfPs+I+etMXcLzwvqNvkJ6++u1Y9aTPrCPnSiOIbUCOe386BriScjGRXsCCSACQZJ2KSCPhXFooLb5SWzkUFeKEjprokAA+XnS7uO2qt32+29at8ZtERD7cazr1PWg5s8NIVKisyZ1JjUdiT1miOL3/IaU5AJSJgmNBv00pA8SWv+/b+dRrHeIbdTySh1KkhJDgUtSUmQQI0hRInaI03oCjjjd0j7VSxrKUhOWPelQObzzaeQrMGvgh0ozpW0pQSlSdgvYpKf9nttsdx1mA8T46xlSlh8BPiCvH440AiNiTrBjTNND8D4myrSHHitSVQrmZiFJ6ZlhJjUyJkyNz0C9K3UbwrjC3cBKnEIIMQZHTzE/Sn3+kdr/v2/nQPMSWUtqIMERBImNR0Gp91AP5VdiS6jTeWHBuY0+NPrviC1UmPWEakbKg+0NqZG9tNf9dXr/wAY9J27b/QUCH8pqBzLcQpAEkBhc6jT6kdOhofcYkpIUFOJC9ADyVgdCfmCOuhmn7t9anN/rbmun7bbUHSDI2j4nvQ+5u7YyPXFiTP7XX3DsPdQQ3iy+UsaqSqFDZC09Ffi36bdvOsrjix5lKU5LhTuo9tZVEA1lAndrAAlSk6/dHkd9Dp/hTYPJ35rnyP/AMaWvVxlOZQ13SJ6dfL/AApJToKtFuAmB7Jj36iBQbzp3zOa69eo92lbUpIGUrcmRrrPzArk3AJkKcHWMh/Suw5pGdems5T+nnQcpuSnwwnylQBj4+dLKeGhkDTWFbR7t6bOzIjNGX8II3PetamNF7HZtMGfKgcNvanbrHjmf0rg3ciIT/XH5UhkMAwqdv2QrSU+RmdfswOn09/nQbfjOQSnc75x1200rS1AdUbdc+6d6cOJGYnOseQUmPhNYodczg9ykxPagQBQMxJBA7Fcx59zW7dXmkmPulW0+dPQ+P4j9a5dcB6fOgRH93n+tYlf8a6fWtfD+P6tYHMux0n8/wCjQbJ/jX9aXtTv/fSXPM7/AOPn7NK2yiZn+PoKBesrRrh95KBKiAKBSspo9fpGgBUT0E/3CurK6zjUieoHT6mgVfSSIBA8yJ+lBMYYS22VvuqWOiBoFHoBuQBvvRx50JSVHYb1XeN3i3nCQSRMCJgAfkJO9BmJXbYP2EQZPXQnSI9wn40/4Jv4eUgn9oOvdOunwmgjjASneT1+NJ2TpQ4lad0mR/HntQWvFZSds8FoSsbKAI+ImlKDh4SI7kfmKHgjv/8A1I/jp86IubfEfmKHASFApV5EpTpr070GnUjedh/vD12+tN7lSYnMJ2jmHbbvXbilAT49emRPw/jyptcLnYKERIyp+cUAfEVGPLTZZV3+VZXWIbazv1SB0PasoJNdvxABcT2KEEjbrpWgvMsw46mdhlMDTzEedPl6xuOsgxSSUnuv+sKDr1dUQXFSDM6dttoIrYZUARnUZ6mNPdpWE+8f0hWD4/1hQNLjRQ9iY6lU9e3TWm6Mo/3YPTVf6U6duBm3II89DHwpLnCPaUfiJHwjSgSQRIB5fwUudumnaurcgrHsZjropU/IiPhSzYzE5VKOg2UmO07V2EKTqSvtunr7taBJtzunbz6R7qT5qhHgJGx8Sd+8RvTkj3/2uvTeulOEDb+z/E0CQJ00B17j/wCO1aM9Pz/RIpwlZ7D+r0+dYk9wI90UCGVUaAa9ST0+NJnNHTfuflv76dEzqNCO0f3itKcV+I9+m39WgYjOTrACf3lbdjrqaJWZOu31rht4jqSPPTT4JpwyuZnQ7b0HLqiD0/j86C8YKUGUxuVj6g0Yu+lbShKwMwmDImgjeCnMmSrKNx0SFdZAAHYxPWidjcHQAdSSSem2gIBjboBQtZ9WcWCgqClZkxGnefKIFO7T7X7xbRMEJEKJ81GdPdQc8Y3SsqGUe04dfcP4+lBL4lCUtz7IBPtDbTQHoYkCnt8/zL0mdGkabaGD0kTqdh2oDdFSpWQYOus96Bopalq8p0n++u3EFPWY23608srbKnORrskn84p7gthzXkqV7KDKj37CgmNkhSGkJVEhAGx3ApNSnVHQo/tefn9K2XpP8bD/AApW2018umtB0tLmUaomR0I6jzoa7mA1LUa6+Me+dfOjCzoPePzFMAFzqFRr1THXyoBfJUdAprWY9v8AWm7rJJGVTcwIkK/XyowEK00WOntJ+f8AlTZwL6hXzTQR69QveUb9M399ZT7FkQBqTtv7vzrKCUuiY22G6JrAIO23ZHw0pYonvt3rlbQ8/mf1oOJnp/YrZ6f/ABroNjXU/wBY/rWIbHn8z+tAmhyEq33O1Jx+8vaPaH6VtpEk+89B+ldBH8QP0oE1D95fzGv0rlX85R1G5EbjsKWLem/TsP0rh1sD5j8xQcIjTb4ZZrFpEjbT3beeu9dgbCT/AAK6Rvudu5oE9CJ01PlW4ERpt0jX5RWgvT3eZrpOtBmw8x/Hes+v8a/epTl1hb/j4UCAPSdJ139/4qc2s6z3/jqa4W3G391KsJiaDLnamjLkGP4+NPl7UOI1+MUCt+yhwAEAkH+NaZOkISSAd9f86dNiRJprjStMvSdfOgidq7mD6pkrIETrEzt7p1/WlFpOSMu6gSARJT7id67UAlXhAHh2GnWmLj5jeKBe5uTJkzpoI92kVI8PZLTIGknVXvIGnw0FRSwEvNz+Kpo/vQbaVHbQ9P8AI0QtiSNP4/g0MQPyp7h4hR1OoBjtO8eWlA8eMJ90fnTNREdJPmNTT24HhpooeZ37mgRVGs6x1EU1eI12+lOynff502dT1oBOIjTpuO3aspTEB+f61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topic 4 quiz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GB" sz="3800" dirty="0" smtClean="0"/>
              <a:t>What was the Hitler Youth? </a:t>
            </a:r>
          </a:p>
          <a:p>
            <a:pPr marL="514350" indent="-514350">
              <a:buAutoNum type="arabicPeriod"/>
            </a:pPr>
            <a:r>
              <a:rPr lang="en-GB" sz="3800" dirty="0" smtClean="0"/>
              <a:t>Name one group that protested against Nazi policies towards the young. </a:t>
            </a:r>
          </a:p>
          <a:p>
            <a:pPr marL="514350" indent="-514350">
              <a:buAutoNum type="arabicPeriod"/>
            </a:pPr>
            <a:r>
              <a:rPr lang="en-GB" sz="3800" dirty="0" smtClean="0"/>
              <a:t>What was a women’s role in Nazi Germany? </a:t>
            </a:r>
          </a:p>
          <a:p>
            <a:pPr marL="514350" indent="-514350">
              <a:buAutoNum type="arabicPeriod"/>
            </a:pPr>
            <a:r>
              <a:rPr lang="en-GB" sz="3800" dirty="0" smtClean="0"/>
              <a:t>What was the Mother’s Cross awarded for? </a:t>
            </a:r>
          </a:p>
          <a:p>
            <a:pPr marL="514350" indent="-514350">
              <a:buAutoNum type="arabicPeriod"/>
            </a:pPr>
            <a:r>
              <a:rPr lang="en-GB" sz="3800" dirty="0" smtClean="0"/>
              <a:t>How many kilometres of autobahn had been built by 1939?</a:t>
            </a:r>
          </a:p>
          <a:p>
            <a:pPr marL="514350" indent="-514350">
              <a:buAutoNum type="arabicPeriod"/>
            </a:pPr>
            <a:r>
              <a:rPr lang="en-GB" sz="3800" dirty="0" smtClean="0"/>
              <a:t>Name 2 measures that the Nazis put in place to reduce unemployment</a:t>
            </a:r>
            <a:r>
              <a:rPr lang="en-GB" sz="3800" b="1" dirty="0" smtClean="0"/>
              <a:t>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3800" dirty="0" smtClean="0"/>
              <a:t>What </a:t>
            </a:r>
            <a:r>
              <a:rPr lang="en-GB" sz="3800" dirty="0"/>
              <a:t>was </a:t>
            </a:r>
            <a:r>
              <a:rPr lang="en-GB" sz="3800" dirty="0" err="1"/>
              <a:t>KdF</a:t>
            </a:r>
            <a:r>
              <a:rPr lang="en-GB" sz="3800" dirty="0"/>
              <a:t>? </a:t>
            </a:r>
            <a:endParaRPr lang="en-GB" sz="3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3800" dirty="0" smtClean="0"/>
              <a:t>How successful was the Volkswagen scheme?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3800" dirty="0" smtClean="0"/>
              <a:t>What </a:t>
            </a:r>
            <a:r>
              <a:rPr lang="en-GB" sz="3800" dirty="0"/>
              <a:t>was introduced in Sept 1935? </a:t>
            </a:r>
            <a:endParaRPr lang="en-GB" sz="3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3800" dirty="0" smtClean="0"/>
              <a:t>Name 3 groups that the Nazis persecuted. </a:t>
            </a:r>
          </a:p>
          <a:p>
            <a:pPr marL="0" indent="0">
              <a:buNone/>
            </a:pPr>
            <a:endParaRPr lang="en-GB" b="1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5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Key topic 4 quiz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47260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1600" dirty="0" smtClean="0"/>
              <a:t>What was the Hitler Youth? </a:t>
            </a:r>
            <a:r>
              <a:rPr lang="en-GB" sz="1600" b="1" dirty="0" smtClean="0"/>
              <a:t>Nazi</a:t>
            </a:r>
            <a:r>
              <a:rPr lang="en-GB" sz="1600" dirty="0" smtClean="0"/>
              <a:t> </a:t>
            </a:r>
            <a:r>
              <a:rPr lang="en-GB" sz="1600" b="1" dirty="0"/>
              <a:t>b</a:t>
            </a:r>
            <a:r>
              <a:rPr lang="en-GB" sz="1600" b="1" dirty="0" smtClean="0"/>
              <a:t>oys youth organisation for 14years+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Name one group that protested against Nazi policies towards the young. </a:t>
            </a:r>
            <a:r>
              <a:rPr lang="en-GB" sz="1600" b="1" dirty="0" smtClean="0"/>
              <a:t>Edelweiss Pirates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What was a women’s role in Nazi Germany? </a:t>
            </a:r>
            <a:r>
              <a:rPr lang="en-GB" sz="1600" b="1" dirty="0" smtClean="0"/>
              <a:t>Mother and wife, stay at home, healthy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What was the Mother’s Cross awarded for? </a:t>
            </a:r>
            <a:r>
              <a:rPr lang="en-GB" sz="1600" b="1" dirty="0" smtClean="0"/>
              <a:t>Having 4 or more children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How many kilometres of autobahn ha been built by 1939? </a:t>
            </a:r>
            <a:r>
              <a:rPr lang="en-GB" sz="1600" b="1" dirty="0" smtClean="0"/>
              <a:t>7000km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1600" dirty="0" smtClean="0"/>
              <a:t>Name 2 measures that the Nazis put in place to reduce unemployment</a:t>
            </a:r>
            <a:r>
              <a:rPr lang="en-GB" sz="1600" b="1" dirty="0" smtClean="0"/>
              <a:t>. RAD, job creation schemes, rearmament, invisible employment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1600" dirty="0" smtClean="0"/>
              <a:t>What </a:t>
            </a:r>
            <a:r>
              <a:rPr lang="en-GB" sz="1600" dirty="0"/>
              <a:t>was </a:t>
            </a:r>
            <a:r>
              <a:rPr lang="en-GB" sz="1600" dirty="0" err="1"/>
              <a:t>KdF</a:t>
            </a:r>
            <a:r>
              <a:rPr lang="en-GB" sz="1600" dirty="0"/>
              <a:t>? </a:t>
            </a:r>
            <a:r>
              <a:rPr lang="en-GB" sz="1600" b="1" dirty="0"/>
              <a:t>Strength through Joy- leisure </a:t>
            </a:r>
            <a:r>
              <a:rPr lang="en-GB" sz="1600" b="1" dirty="0" smtClean="0"/>
              <a:t>activities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1600" dirty="0" smtClean="0"/>
              <a:t>How successful was the Volkswagen scheme? </a:t>
            </a:r>
            <a:r>
              <a:rPr lang="en-GB" sz="1600" b="1" dirty="0" smtClean="0"/>
              <a:t>Not successful- no cars delivered- money not refunded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GB" sz="1600" dirty="0" smtClean="0"/>
              <a:t>What </a:t>
            </a:r>
            <a:r>
              <a:rPr lang="en-GB" sz="1600" dirty="0"/>
              <a:t>was introduced in Sept 1935? </a:t>
            </a:r>
            <a:r>
              <a:rPr lang="en-GB" sz="1600" b="1" dirty="0"/>
              <a:t>Nuremberg </a:t>
            </a:r>
            <a:r>
              <a:rPr lang="en-GB" sz="1600" b="1" dirty="0" smtClean="0"/>
              <a:t>Laws</a:t>
            </a:r>
          </a:p>
          <a:p>
            <a:pPr marL="514350" indent="-514350">
              <a:buAutoNum type="arabicPeriod"/>
            </a:pPr>
            <a:r>
              <a:rPr lang="en-GB" sz="1600" dirty="0" smtClean="0"/>
              <a:t>Name 3 groups that the Nazis persecuted. </a:t>
            </a:r>
          </a:p>
          <a:p>
            <a:r>
              <a:rPr lang="en-GB" sz="1600" dirty="0" smtClean="0"/>
              <a:t>Jews</a:t>
            </a:r>
          </a:p>
          <a:p>
            <a:r>
              <a:rPr lang="en-GB" sz="1600" dirty="0" smtClean="0"/>
              <a:t>Slavs</a:t>
            </a:r>
            <a:endParaRPr lang="en-GB" sz="1600" dirty="0"/>
          </a:p>
          <a:p>
            <a:r>
              <a:rPr lang="en-GB" sz="1600" dirty="0"/>
              <a:t>Gypsies</a:t>
            </a:r>
          </a:p>
          <a:p>
            <a:r>
              <a:rPr lang="en-GB" sz="1600" dirty="0"/>
              <a:t>Disabled</a:t>
            </a:r>
          </a:p>
          <a:p>
            <a:r>
              <a:rPr lang="en-GB" sz="1600" dirty="0"/>
              <a:t>Homosexuals</a:t>
            </a:r>
          </a:p>
          <a:p>
            <a:r>
              <a:rPr lang="en-GB" sz="1600" dirty="0"/>
              <a:t>Prostitutes</a:t>
            </a:r>
          </a:p>
          <a:p>
            <a:r>
              <a:rPr lang="en-GB" sz="1600" dirty="0"/>
              <a:t>Jehovah’s Witnesses</a:t>
            </a:r>
          </a:p>
          <a:p>
            <a:r>
              <a:rPr lang="en-GB" sz="1600" dirty="0"/>
              <a:t>Alcoholics</a:t>
            </a:r>
          </a:p>
          <a:p>
            <a:r>
              <a:rPr lang="en-GB" sz="1600" dirty="0"/>
              <a:t>Pacifists</a:t>
            </a:r>
          </a:p>
          <a:p>
            <a:r>
              <a:rPr lang="en-GB" sz="1600" dirty="0" smtClean="0"/>
              <a:t>Homeless</a:t>
            </a:r>
          </a:p>
        </p:txBody>
      </p:sp>
    </p:spTree>
    <p:extLst>
      <p:ext uri="{BB962C8B-B14F-4D97-AF65-F5344CB8AC3E}">
        <p14:creationId xmlns:p14="http://schemas.microsoft.com/office/powerpoint/2010/main" val="41125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1919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6759"/>
            <a:ext cx="8229600" cy="1512168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/>
              <a:t>The Weimar Republic</a:t>
            </a:r>
            <a:r>
              <a:rPr lang="en-GB" dirty="0" smtClean="0"/>
              <a:t>- </a:t>
            </a:r>
            <a:r>
              <a:rPr lang="en-GB" b="1" dirty="0" smtClean="0"/>
              <a:t>Democracy</a:t>
            </a:r>
          </a:p>
          <a:p>
            <a:r>
              <a:rPr lang="en-GB" b="1" dirty="0" smtClean="0"/>
              <a:t>Proportional representation</a:t>
            </a:r>
            <a:r>
              <a:rPr lang="en-GB" dirty="0" smtClean="0"/>
              <a:t> (number or Reichstag seats depended on the percentage of the vote)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0635" r="25929" b="11932"/>
          <a:stretch/>
        </p:blipFill>
        <p:spPr bwMode="auto">
          <a:xfrm>
            <a:off x="1763688" y="2492896"/>
            <a:ext cx="5832648" cy="4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323528" y="1268760"/>
            <a:ext cx="8712968" cy="46085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Weak:</a:t>
            </a:r>
          </a:p>
          <a:p>
            <a:pPr algn="ctr"/>
            <a:r>
              <a:rPr lang="en-GB" sz="2800" dirty="0" smtClean="0"/>
              <a:t>1. PR: lots of parties- difficult to agree on anything</a:t>
            </a:r>
          </a:p>
          <a:p>
            <a:pPr algn="ctr"/>
            <a:r>
              <a:rPr lang="en-GB" sz="2800" dirty="0" smtClean="0"/>
              <a:t>2. Article 48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244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Economic problems 1918-23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400924" cy="1828800"/>
          </a:xfrm>
        </p:spPr>
        <p:txBody>
          <a:bodyPr>
            <a:noAutofit/>
          </a:bodyPr>
          <a:lstStyle/>
          <a:p>
            <a:r>
              <a:rPr lang="en-GB" dirty="0" smtClean="0"/>
              <a:t>Bankruptcy- war and reparations (£6600 million)</a:t>
            </a:r>
          </a:p>
          <a:p>
            <a:r>
              <a:rPr lang="en-GB" dirty="0" smtClean="0"/>
              <a:t>Occupation of the Ruhr</a:t>
            </a:r>
          </a:p>
          <a:p>
            <a:r>
              <a:rPr lang="en-GB" dirty="0" smtClean="0"/>
              <a:t>Hyperinflation: Shortages, everyone found it difficult to buy what they needed (wheelbarrows filled with money).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24611"/>
              </p:ext>
            </p:extLst>
          </p:nvPr>
        </p:nvGraphicFramePr>
        <p:xfrm>
          <a:off x="1547664" y="516950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Benefitted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Suffered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Big business in</a:t>
                      </a:r>
                      <a:r>
                        <a:rPr lang="en-GB" baseline="0" dirty="0" smtClean="0"/>
                        <a:t> debt</a:t>
                      </a:r>
                    </a:p>
                    <a:p>
                      <a:r>
                        <a:rPr lang="en-GB" baseline="0" dirty="0" smtClean="0"/>
                        <a:t>Foreign visitors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Savings</a:t>
                      </a:r>
                    </a:p>
                    <a:p>
                      <a:r>
                        <a:rPr lang="en-GB" dirty="0" smtClean="0"/>
                        <a:t>Fixed wages</a:t>
                      </a:r>
                    </a:p>
                    <a:p>
                      <a:r>
                        <a:rPr lang="en-GB" dirty="0" smtClean="0"/>
                        <a:t>Older people</a:t>
                      </a:r>
                    </a:p>
                    <a:p>
                      <a:r>
                        <a:rPr lang="en-GB" dirty="0" smtClean="0"/>
                        <a:t>Middle</a:t>
                      </a:r>
                      <a:r>
                        <a:rPr lang="en-GB" baseline="0" dirty="0" smtClean="0"/>
                        <a:t> class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xplosion 1 5"/>
          <p:cNvSpPr/>
          <p:nvPr/>
        </p:nvSpPr>
        <p:spPr>
          <a:xfrm>
            <a:off x="1547664" y="1196752"/>
            <a:ext cx="5760640" cy="47525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Who was blamed?</a:t>
            </a:r>
          </a:p>
          <a:p>
            <a:pPr algn="ctr"/>
            <a:r>
              <a:rPr lang="en-GB" sz="2800" b="1" dirty="0" smtClean="0"/>
              <a:t>WEIMAR REPUBLIC</a:t>
            </a:r>
            <a:endParaRPr lang="en-GB" sz="2800" b="1" dirty="0"/>
          </a:p>
        </p:txBody>
      </p:sp>
      <p:pic>
        <p:nvPicPr>
          <p:cNvPr id="4098" name="Picture 2" descr="http://www.usagold.com/images/weimar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60" y="0"/>
            <a:ext cx="2347537" cy="27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074" y="35394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</a:rPr>
              <a:t>Political problems 1918-23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28" y="1104406"/>
            <a:ext cx="5475397" cy="526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</a:t>
            </a:r>
            <a:r>
              <a:rPr lang="en-GB" sz="2800" b="1" dirty="0" err="1" smtClean="0"/>
              <a:t>Freikorps</a:t>
            </a:r>
            <a:endParaRPr lang="en-GB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Demobilised soldiers who refused to give back their arms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Anti- communist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Worked with regular army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March 1919- 250,000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376 left wing and moderate political assassinations : Hugo </a:t>
            </a:r>
            <a:r>
              <a:rPr lang="en-GB" sz="2800" dirty="0" err="1" smtClean="0"/>
              <a:t>Haase</a:t>
            </a:r>
            <a:r>
              <a:rPr lang="en-GB" sz="2800" dirty="0" smtClean="0"/>
              <a:t>, Matthias </a:t>
            </a:r>
            <a:r>
              <a:rPr lang="en-GB" sz="2800" dirty="0" err="1" smtClean="0"/>
              <a:t>Erberger</a:t>
            </a:r>
            <a:r>
              <a:rPr lang="en-GB" sz="2800" dirty="0" smtClean="0"/>
              <a:t> and Walther </a:t>
            </a:r>
            <a:r>
              <a:rPr lang="en-GB" sz="2800" dirty="0" err="1" smtClean="0"/>
              <a:t>Rathenau</a:t>
            </a:r>
            <a:r>
              <a:rPr lang="en-GB" sz="2800" dirty="0" smtClean="0"/>
              <a:t>- not a single right- wing murderer was convicted</a:t>
            </a:r>
          </a:p>
        </p:txBody>
      </p:sp>
      <p:pic>
        <p:nvPicPr>
          <p:cNvPr id="5122" name="Picture 2" descr="http://upload.wikimedia.org/wikipedia/commons/e/e7/Garford_Putilov_in_Freikorps_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201059" cy="21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4248472" cy="4525963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 err="1" smtClean="0">
                <a:solidFill>
                  <a:srgbClr val="FF0000"/>
                </a:solidFill>
              </a:rPr>
              <a:t>Spartacists</a:t>
            </a:r>
            <a:r>
              <a:rPr lang="en-GB" sz="2400" b="1" dirty="0" smtClean="0">
                <a:solidFill>
                  <a:srgbClr val="FF0000"/>
                </a:solidFill>
              </a:rPr>
              <a:t> (left-wing movement)</a:t>
            </a:r>
          </a:p>
          <a:p>
            <a:r>
              <a:rPr lang="en-GB" sz="2400" dirty="0" smtClean="0"/>
              <a:t>Communists</a:t>
            </a:r>
          </a:p>
          <a:p>
            <a:r>
              <a:rPr lang="en-GB" sz="2400" dirty="0" smtClean="0"/>
              <a:t>Rosa Luxemburg and Karl Liebknecht</a:t>
            </a:r>
          </a:p>
          <a:p>
            <a:r>
              <a:rPr lang="en-GB" sz="2400" dirty="0" smtClean="0"/>
              <a:t>6 Jan 1919, 100,000 demonstrated in Berlin, took over key buildings</a:t>
            </a:r>
          </a:p>
          <a:p>
            <a:r>
              <a:rPr lang="en-GB" sz="2400" dirty="0" smtClean="0"/>
              <a:t>Set up local councils for workers and soldier soviets</a:t>
            </a:r>
          </a:p>
          <a:p>
            <a:r>
              <a:rPr lang="en-GB" sz="2400" dirty="0" smtClean="0"/>
              <a:t>Uprising crushed early 1919 by </a:t>
            </a:r>
            <a:r>
              <a:rPr lang="en-GB" sz="2400" dirty="0" err="1" smtClean="0"/>
              <a:t>Freikorps</a:t>
            </a:r>
            <a:r>
              <a:rPr lang="en-GB" sz="2400" dirty="0" smtClean="0"/>
              <a:t> and </a:t>
            </a:r>
            <a:r>
              <a:rPr lang="en-GB" sz="2400" dirty="0" err="1" smtClean="0"/>
              <a:t>Reichswehr</a:t>
            </a:r>
            <a:r>
              <a:rPr lang="en-GB" sz="2400" dirty="0" smtClean="0"/>
              <a:t> (regular army)</a:t>
            </a:r>
          </a:p>
          <a:p>
            <a:r>
              <a:rPr lang="en-GB" sz="2400" dirty="0" smtClean="0"/>
              <a:t>Leaders arrested and shot Jan. 1919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260648"/>
            <a:ext cx="4248472" cy="4525963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</a:rPr>
              <a:t>Kapp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Putsch (right-wing revolt)</a:t>
            </a:r>
          </a:p>
          <a:p>
            <a:r>
              <a:rPr lang="en-GB" sz="2400" dirty="0" smtClean="0"/>
              <a:t>Dr Wolfgang </a:t>
            </a:r>
            <a:r>
              <a:rPr lang="en-GB" sz="2400" dirty="0" err="1" smtClean="0"/>
              <a:t>Kapp</a:t>
            </a:r>
            <a:endParaRPr lang="en-GB" sz="2400" dirty="0" smtClean="0"/>
          </a:p>
          <a:p>
            <a:r>
              <a:rPr lang="en-GB" sz="2400" dirty="0" smtClean="0"/>
              <a:t>Outraged by </a:t>
            </a:r>
            <a:r>
              <a:rPr lang="en-GB" sz="2400" dirty="0" err="1" smtClean="0"/>
              <a:t>ToV</a:t>
            </a:r>
            <a:endParaRPr lang="en-GB" sz="2400" dirty="0" smtClean="0"/>
          </a:p>
          <a:p>
            <a:r>
              <a:rPr lang="en-GB" sz="2400" dirty="0" smtClean="0"/>
              <a:t>1920-5000 marched on Berlin to overthrow Weimar Republic and bring back the Kaiser</a:t>
            </a:r>
          </a:p>
          <a:p>
            <a:r>
              <a:rPr lang="en-GB" sz="2400" dirty="0" smtClean="0"/>
              <a:t>Army refused to move against </a:t>
            </a:r>
            <a:r>
              <a:rPr lang="en-GB" sz="2400" dirty="0" err="1" smtClean="0"/>
              <a:t>Kapp</a:t>
            </a:r>
            <a:endParaRPr lang="en-GB" sz="2400" dirty="0" smtClean="0"/>
          </a:p>
          <a:p>
            <a:r>
              <a:rPr lang="en-GB" sz="2400" dirty="0" smtClean="0"/>
              <a:t>Government ordered a strike instead- services halted</a:t>
            </a:r>
          </a:p>
          <a:p>
            <a:r>
              <a:rPr lang="en-GB" sz="2400" dirty="0" err="1" smtClean="0"/>
              <a:t>Kapp</a:t>
            </a:r>
            <a:r>
              <a:rPr lang="en-GB" sz="2400" dirty="0" smtClean="0"/>
              <a:t> fled to Sweden</a:t>
            </a:r>
          </a:p>
          <a:p>
            <a:r>
              <a:rPr lang="en-GB" sz="2400" dirty="0" err="1" smtClean="0"/>
              <a:t>Kapp</a:t>
            </a:r>
            <a:r>
              <a:rPr lang="en-GB" sz="2400" dirty="0" smtClean="0"/>
              <a:t> arrested and died in prison 1922</a:t>
            </a:r>
          </a:p>
          <a:p>
            <a:endParaRPr lang="en-GB" sz="2400" dirty="0" smtClean="0"/>
          </a:p>
          <a:p>
            <a:pPr marL="0" indent="0">
              <a:buFont typeface="Arial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tallyhistory.com/wp-content/uploads/2013/04/Beer-Hall-Putsch-Beer-Hal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02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The </a:t>
            </a:r>
            <a:r>
              <a:rPr lang="en-GB" sz="4000" b="1" smtClean="0">
                <a:solidFill>
                  <a:srgbClr val="7030A0"/>
                </a:solidFill>
              </a:rPr>
              <a:t>Munich Putsch 1923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5" y="908720"/>
            <a:ext cx="9144001" cy="4525963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NSDAP- 55,000 members (mostly from Munich)</a:t>
            </a:r>
            <a:r>
              <a:rPr lang="en-GB" sz="2400" b="1" dirty="0"/>
              <a:t> </a:t>
            </a:r>
            <a:r>
              <a:rPr lang="en-GB" sz="2400" b="1" dirty="0" smtClean="0"/>
              <a:t>and private army (SA) only 200 rifles</a:t>
            </a:r>
          </a:p>
          <a:p>
            <a:r>
              <a:rPr lang="en-GB" sz="2400" b="1" dirty="0" smtClean="0"/>
              <a:t>Von </a:t>
            </a:r>
            <a:r>
              <a:rPr lang="en-GB" sz="2400" b="1" dirty="0" err="1" smtClean="0"/>
              <a:t>Kahr</a:t>
            </a:r>
            <a:r>
              <a:rPr lang="en-GB" sz="2400" b="1" dirty="0" smtClean="0"/>
              <a:t>, von </a:t>
            </a:r>
            <a:r>
              <a:rPr lang="en-GB" sz="2400" b="1" dirty="0" err="1" smtClean="0"/>
              <a:t>Seisser</a:t>
            </a:r>
            <a:r>
              <a:rPr lang="en-GB" sz="2400" b="1" dirty="0" smtClean="0"/>
              <a:t> and von </a:t>
            </a:r>
            <a:r>
              <a:rPr lang="en-GB" sz="2400" b="1" dirty="0" err="1" smtClean="0"/>
              <a:t>Lossow</a:t>
            </a:r>
            <a:r>
              <a:rPr lang="en-GB" sz="2400" b="1" dirty="0" smtClean="0"/>
              <a:t> forced to offer support then withdrew the next day</a:t>
            </a:r>
          </a:p>
          <a:p>
            <a:r>
              <a:rPr lang="en-GB" sz="2400" b="1" dirty="0" smtClean="0"/>
              <a:t>9 </a:t>
            </a:r>
            <a:r>
              <a:rPr lang="en-GB" sz="2400" b="1" dirty="0"/>
              <a:t>November 1923, Hitler and his Nazis went into Munich on what they thought would be a triumphal march to take </a:t>
            </a:r>
            <a:r>
              <a:rPr lang="en-GB" sz="2400" b="1" dirty="0" smtClean="0"/>
              <a:t>power</a:t>
            </a:r>
          </a:p>
          <a:p>
            <a:r>
              <a:rPr lang="en-GB" sz="2400" b="1" dirty="0" err="1" smtClean="0"/>
              <a:t>Kahr</a:t>
            </a:r>
            <a:r>
              <a:rPr lang="en-GB" sz="2400" b="1" dirty="0" smtClean="0"/>
              <a:t> </a:t>
            </a:r>
            <a:r>
              <a:rPr lang="en-GB" sz="2400" b="1" dirty="0"/>
              <a:t>had called in police and army reinforcements. </a:t>
            </a:r>
            <a:endParaRPr lang="en-GB" sz="2400" b="1" dirty="0" smtClean="0"/>
          </a:p>
          <a:p>
            <a:r>
              <a:rPr lang="en-GB" sz="2400" b="1" dirty="0"/>
              <a:t>P</a:t>
            </a:r>
            <a:r>
              <a:rPr lang="en-GB" sz="2400" b="1" dirty="0" smtClean="0"/>
              <a:t>olice </a:t>
            </a:r>
            <a:r>
              <a:rPr lang="en-GB" sz="2400" b="1" dirty="0"/>
              <a:t>killed 16 </a:t>
            </a:r>
            <a:r>
              <a:rPr lang="en-GB" sz="2400" b="1" dirty="0" smtClean="0"/>
              <a:t>Nazis</a:t>
            </a:r>
            <a:endParaRPr lang="en-GB" sz="2400" b="1" dirty="0"/>
          </a:p>
          <a:p>
            <a:r>
              <a:rPr lang="en-GB" sz="2400" b="1" dirty="0" smtClean="0"/>
              <a:t>Hitler </a:t>
            </a:r>
            <a:r>
              <a:rPr lang="en-GB" sz="2400" b="1" dirty="0"/>
              <a:t>fled, but was arrested two days </a:t>
            </a:r>
            <a:r>
              <a:rPr lang="en-GB" sz="2400" b="1" dirty="0" smtClean="0"/>
              <a:t>later</a:t>
            </a:r>
            <a:endParaRPr lang="en-GB" sz="2400" b="1" dirty="0"/>
          </a:p>
          <a:p>
            <a:r>
              <a:rPr lang="en-GB" sz="2400" b="1" dirty="0" smtClean="0"/>
              <a:t>Sentenced to 5 years (only served 9 months)- </a:t>
            </a:r>
            <a:r>
              <a:rPr lang="en-GB" sz="2400" b="1" dirty="0" err="1" smtClean="0"/>
              <a:t>Landsberg</a:t>
            </a:r>
            <a:r>
              <a:rPr lang="en-GB" sz="2400" b="1" dirty="0" smtClean="0"/>
              <a:t> Castle for treason- NSDAP banned</a:t>
            </a:r>
          </a:p>
          <a:p>
            <a:r>
              <a:rPr lang="en-GB" sz="2400" b="1" dirty="0" smtClean="0"/>
              <a:t>Lenient punishment- posed no real threat to Berlin</a:t>
            </a:r>
          </a:p>
        </p:txBody>
      </p:sp>
    </p:spTree>
    <p:extLst>
      <p:ext uri="{BB962C8B-B14F-4D97-AF65-F5344CB8AC3E}">
        <p14:creationId xmlns:p14="http://schemas.microsoft.com/office/powerpoint/2010/main" val="35139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2423</Words>
  <Application>Microsoft Office PowerPoint</Application>
  <PresentationFormat>On-screen Show (4:3)</PresentationFormat>
  <Paragraphs>373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Nazi Germany 1918-1939</vt:lpstr>
      <vt:lpstr>Key Topic 1</vt:lpstr>
      <vt:lpstr>November 1918</vt:lpstr>
      <vt:lpstr>June 1919</vt:lpstr>
      <vt:lpstr>1919</vt:lpstr>
      <vt:lpstr>Economic problems 1918-23</vt:lpstr>
      <vt:lpstr>PowerPoint Presentation</vt:lpstr>
      <vt:lpstr>PowerPoint Presentation</vt:lpstr>
      <vt:lpstr>The Munich Putsch 1923</vt:lpstr>
      <vt:lpstr>Impact of Munich Putsch</vt:lpstr>
      <vt:lpstr>Weimar recovery 1924-29 Stresemann</vt:lpstr>
      <vt:lpstr>Key topic 1 quiz</vt:lpstr>
      <vt:lpstr>Key topic 1 quiz</vt:lpstr>
      <vt:lpstr>Key Topic 2</vt:lpstr>
      <vt:lpstr>The birth of the Nazi party 1919-1923</vt:lpstr>
      <vt:lpstr>August 1920- DAP becomes NSDAP</vt:lpstr>
      <vt:lpstr>What did the Nazis stand for?</vt:lpstr>
      <vt:lpstr>Nazi Party organisation 1924-28</vt:lpstr>
      <vt:lpstr>The Lean Years 1924-29</vt:lpstr>
      <vt:lpstr>1929-32 the Great Depression</vt:lpstr>
      <vt:lpstr>Nazi Support Grows 1929-32</vt:lpstr>
      <vt:lpstr>The Nazis win power 1932-33</vt:lpstr>
      <vt:lpstr>30th Jan 1933 Hitler is legally and democratically appointed chancellor!</vt:lpstr>
      <vt:lpstr>Key topic 2 quiz </vt:lpstr>
      <vt:lpstr>Key topic 2 quiz </vt:lpstr>
      <vt:lpstr>Key Topic 3</vt:lpstr>
      <vt:lpstr>7 structures brought under control by the Nazis</vt:lpstr>
      <vt:lpstr>How did the Nazis control Germany?</vt:lpstr>
      <vt:lpstr>Key topic 3 quiz</vt:lpstr>
      <vt:lpstr>Key topic 3 quiz</vt:lpstr>
      <vt:lpstr>Key Topic 4</vt:lpstr>
      <vt:lpstr>Youth and education </vt:lpstr>
      <vt:lpstr>Women in Nazi Germany 1933-39</vt:lpstr>
      <vt:lpstr>Policies for women</vt:lpstr>
      <vt:lpstr>Work and employment 1933-39</vt:lpstr>
      <vt:lpstr>How did the Nazis get rid of unemployment?</vt:lpstr>
      <vt:lpstr>Were people better off under the Nazis?</vt:lpstr>
      <vt:lpstr>Persecution of minorities 1933-39</vt:lpstr>
      <vt:lpstr>How did the Nazis control Germany?</vt:lpstr>
      <vt:lpstr>Key topic 4 quiz</vt:lpstr>
      <vt:lpstr>Key topic 4 quiz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 Germany 1918-1939</dc:title>
  <dc:creator>Chalaye C. L.</dc:creator>
  <cp:lastModifiedBy>Chalaye C. L.</cp:lastModifiedBy>
  <cp:revision>52</cp:revision>
  <cp:lastPrinted>2015-05-22T08:14:47Z</cp:lastPrinted>
  <dcterms:created xsi:type="dcterms:W3CDTF">2015-05-20T07:47:52Z</dcterms:created>
  <dcterms:modified xsi:type="dcterms:W3CDTF">2015-05-22T09:16:59Z</dcterms:modified>
</cp:coreProperties>
</file>