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6" r:id="rId3"/>
    <p:sldId id="264" r:id="rId4"/>
    <p:sldId id="266" r:id="rId5"/>
    <p:sldId id="260" r:id="rId6"/>
    <p:sldId id="265" r:id="rId7"/>
    <p:sldId id="257" r:id="rId8"/>
    <p:sldId id="261" r:id="rId9"/>
    <p:sldId id="262" r:id="rId10"/>
    <p:sldId id="263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F4A8-B78E-49AA-9660-72E04C22B980}" type="datetimeFigureOut">
              <a:rPr lang="en-GB" smtClean="0"/>
              <a:t>09/01/2014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8B285-4E48-4986-BDF2-923EEC98D14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F4A8-B78E-49AA-9660-72E04C22B980}" type="datetimeFigureOut">
              <a:rPr lang="en-GB" smtClean="0"/>
              <a:t>09/01/2014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8B285-4E48-4986-BDF2-923EEC98D14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F4A8-B78E-49AA-9660-72E04C22B980}" type="datetimeFigureOut">
              <a:rPr lang="en-GB" smtClean="0"/>
              <a:t>09/01/2014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8B285-4E48-4986-BDF2-923EEC98D14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F4A8-B78E-49AA-9660-72E04C22B980}" type="datetimeFigureOut">
              <a:rPr lang="en-GB" smtClean="0"/>
              <a:t>09/01/2014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8B285-4E48-4986-BDF2-923EEC98D14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F4A8-B78E-49AA-9660-72E04C22B980}" type="datetimeFigureOut">
              <a:rPr lang="en-GB" smtClean="0"/>
              <a:t>09/01/2014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8B285-4E48-4986-BDF2-923EEC98D14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F4A8-B78E-49AA-9660-72E04C22B980}" type="datetimeFigureOut">
              <a:rPr lang="en-GB" smtClean="0"/>
              <a:t>09/01/2014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8B285-4E48-4986-BDF2-923EEC98D14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F4A8-B78E-49AA-9660-72E04C22B980}" type="datetimeFigureOut">
              <a:rPr lang="en-GB" smtClean="0"/>
              <a:t>09/01/2014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8B285-4E48-4986-BDF2-923EEC98D144}" type="slidenum">
              <a:rPr lang="en-GB" smtClean="0"/>
              <a:t>‹#›</a:t>
            </a:fld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F4A8-B78E-49AA-9660-72E04C22B980}" type="datetimeFigureOut">
              <a:rPr lang="en-GB" smtClean="0"/>
              <a:t>09/01/2014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8B285-4E48-4986-BDF2-923EEC98D14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F4A8-B78E-49AA-9660-72E04C22B980}" type="datetimeFigureOut">
              <a:rPr lang="en-GB" smtClean="0"/>
              <a:t>09/01/2014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8B285-4E48-4986-BDF2-923EEC98D14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F4A8-B78E-49AA-9660-72E04C22B980}" type="datetimeFigureOut">
              <a:rPr lang="en-GB" smtClean="0"/>
              <a:t>09/01/2014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8B285-4E48-4986-BDF2-923EEC98D144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F4A8-B78E-49AA-9660-72E04C22B980}" type="datetimeFigureOut">
              <a:rPr lang="en-GB" smtClean="0"/>
              <a:t>09/01/2014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8B285-4E48-4986-BDF2-923EEC98D14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492F4A8-B78E-49AA-9660-72E04C22B980}" type="datetimeFigureOut">
              <a:rPr lang="en-GB" smtClean="0"/>
              <a:t>09/01/2014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8698B285-4E48-4986-BDF2-923EEC98D14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data:image/jpeg;base64,/9j/4AAQSkZJRgABAQAAAQABAAD/2wCEAAkGBxQSEhUUExQUFBUXFBcXFxUXGBQXFxcXFBcXFxQUFBQYHCggGBolHRQUITEhJSksLi4uFx8zODMsNygtLisBCgoKDg0OGhAQGiwkHyQsLCwsLCwsLCwsLCwsLCwsLCwsLCwsLCwsLCwsLCwsLCwsLCwsLCwsLCwsLCwsLCwsLP/AABEIALcBEwMBIgACEQEDEQH/xAAcAAAABwEBAAAAAAAAAAAAAAAAAQIDBAUGBwj/xABBEAABAwIEBAQEAwQJAwUAAAABAAIRAyEEEjFBBQZRYSJxgZEHE6HwQrHBFDLR8SMzQ1JicoLC4RWSsiRTY3OT/8QAGgEAAgMBAQAAAAAAAAAAAAAAAQIAAwQFBv/EACgRAAICAgIBBAEEAwAAAAAAAAABAhEDIRIxBBMiQVFhMlKBkRRCcf/aAAwDAQACEQMRAD8A2VNqKo2E4wI3CV3r2cwYISHFPliSaaZNAITxKTlU00kh1FWKaFoikIi1PupptzUykAaCNAhECnAKBSklAFBkFQiKNGGpSCQiNVrSAXAHpqfYKmx/FH1KnyMOCXf2lQCQ3q1vV3fZWfDeGOpwRTJcTck3/wCVh8nzOGo9mjFh5bZYU2ttvOnX0/5Sajm5g3K7aZMXV7hzA/pGPN+hsRppopVThjajb0i2SCCDMRcGCdLmy5E/Mzv/AGOhHBiXwQ6+AbUaA0mQBJsb/ZKpcVhjTdlcCDtIgHuFscLw1rGw1oDh0Ee/VLxmAbXYWVGz+YPUHYqeN52bE6ltEz4Mc+tMwwSk9icG6k4scZI0PUbGE3lXoYTjOKlHo5MouLphBGEYRwiAASgiCUECBhGAja1VnEeYaFAeN4mS2Bckj96Owm50myRySGSstAEsBZN/PuHHX6fcf8oUOfaBIBkfX8lU8sPtD8JfRrwEoKswXMGGqWbWZPQkA/VWoCnJPoFACMBGjAQbICEEqEECFewwnioxelAq9oWx0nqqHiXNmHoyM2Z3a/1VH8SOYHUGNo07OqfvO6Dp5rAMAiS6SRO1u3c/RYvI8n03xj2acOHmrZva3PxP7rI7qK7nar27iI9uhWYo4ZxmBooT8TknN9d1i/ycjfZq9CKXRtcHzpUBh4zDr+LtPVXGC5wpPMPBb3Gnc/r/ACXKv+oDbTzATZ41BsFZHycsRJYYM7vlDgHNIIOhFwU1kXL+WuePkEB0/LJ8bOg3czv+a65UoyARBBEgjQg6ELqeP5KyL8mLLhcGQinGMSixc35q5ze6o6jhnljGFzXvaRLyLHK7VrRe4N/JWZs6xxtiQg5OkbjifHcPhzFR8vGrGAvePMDT1IVJxTm/5jC3CtNxBqPhpbOuVk69yQue0reLeZJ6zrPVW+Gs5pBs4Ll5PKyS60bIYIrs6P8AD7E0ao+Q6m2nXAk7h7Z/eA11PVdGweDZoWNkexHUFcX4BjRSxNGo4wASx/8Aldb6GF2rB4oRci+6wTk2akqHnhrLWAjt5R3291XVOMBlh4rm5sp2Poh4sbj7/RU1Xh7mgl0De/6ShGvkjslYbidSoTENA1t7Kr5n50bgyxgDaryCXeMBrQNJIkzvELJ83c3NbSqUKLS4usXgkCOoIu46dAua1KpOrj+qbhyBZtOZPiDWrPaaYawN6DNm83Ojw+QB7pnBc313RnZSI3ID2yfcx7LEvfcXP6qx4XUl17NHRWqc8a9raEcYyfuR0zhvFWVoH7rj+HWfI7qwLVg8PRzNzGJ19eg9lseB1nOa5j5LmRc3lp77wZ+i2eN5jk+E+/sz5vHUVyiSgEbnBoJcQANSbAeqcyLk3xb5mL3jB0neFl6xB/eftT7ho17nstmXKoRtmfHjcnQ7zj8R3FzqODIDRLXVuuoPy+3Ry546s46uJ90yxqdaJXLyZJTds6EMajpBZiltlPNpo4Cp5WW8BLKrm3BIPmtZyfz5Vw1QNqudUpEwQ4uJb3b/AAWSJCQxhc8AalOpOO0VSgnpnp7D1mva17SC1wBBF7FPNCqeVaBZhKLXahg+z3VwAulZz2EjRwggQq4S2QieEULT2KYv4n8LdUpNcxskGXO/usbf6n9VgMIGO6eR+7ruNeiHtc06OBB9VyLmrl2phHue1rjT2dr7jUR1XP8AMwt+9fybPGyJe1kjA4r5f7oEdPsKLxijSrSYyO9lRt4pIsDPdG7EucIOnQLm+nuzb6mqK7E0cpiyivCsK9Np0KgvA3VyEYyF0H4e821KJZSr1Jw5kDNc0+hB1yybjaegWBDQpbKsR20Twk4u0JJJqjvnN+JFDB1qgc1rvluFMyLvcIZl6mSD6Lg2HZlCVWrvrEAukMb4cxJDWjoPUBTMFQzsJscpiQIuRIke6syZHN2VQhxE0au31VnRrWp9Wz/BU4ZBUmm6yqoss0FXGiLQ472BaTrHddh4RxEvp03g/habAAaaDoFwVj9FuuQsY9xcwucQAIvYGdTPmEiiguR18cThuZxDQNXRaIk/rfuFkuYOaC4xQLvEYcZzMcL6MM5RpoAmeYsFWfRa1tIubPjINx6aQd7LL0S0+G8gFsSDMEtIOkmAN1S0WIPiuGL5c7RxmRaCdYGxWPxWGIdH37LaPJgg76jva2tys1xaicxIRi6DJFY/BeIAEefof4KZToZLEbt8tQR9QpXDKAdJOog97XgGdxP0TxoE1CCBAb57mD339uyLmBRFcP4iGOEkkRp32t2I181ocNzAyg5lSsHtDmkDw3LTfNoLWHsonLvAqVZzJcMgMuGhIzWaT339VScwYjDYvFBtclrcjWis0k5CSRmNMEgNBOg0A3SRfuTWh2vaX/O/PVOnQAwjw+rUBhw/sm6Fzhs/o33XGHAkkk5iTJJuSTqSdyrjHAQRmkgxPWLZhN4MbqqcFslkc9szRgo9CQEsI200tg7JGXJUEGkogE6Wnqo9UgKJAbCrVFq/hvwJ+IxLKuSabHeLoR0E6qn5V4C7GVg2HZdyATHfsvQfA+EMw1JtNgsBqbn3WjDiv3PozZslaRYNbFholhFCUFqZjAglQglIVFMp0Jqm0lS6NJapNICEtYk4vCNqMLXCQRBUoNCXlVLkMcS525EfQJq0QPlzcTcffRYqlioMFepKlFrhDmtcO4lc251+HDaxL6ADHTJ6R5blZ54VPcdM0Y81aZzBpD+ihYvDQneJ8LrYV5Y9pt+X2Co4xc6n0KySjKLpmpSTI8pQclugpuECEzAtLzkEBzxAmwLpBa2dpIjzIVpgKwZRILblxJvqYgfSQqShqBrKsazvCfQIgYyHX81IlMUqRMnZP0rqIBJwwlbPknHsw7jLXVKlRwa1g099ySWhY/Ci4HW3qV1LkHgw+WK7mgueT8uQLNnXzJEz0hEBuOIfN+S8UgHOgiHAkO6j2lcjdiCx5Dh4gXSIjQkE37z7e3bKBtfW3+2B2sFx3nSvTqYpzqYDQHQC0gtcAbut/iz/AE9KVss6JTqgcwDUib76f8qtxNPMO+h/j+XujwDjHppropGI67HQ/fmkapjp2hjh1GBbf7gHromeYK4Y10T3gewUrCVspPn+pn9UKw+cS2ABp76/qkfYyHfh5j2hhzAPBaAZJ0nQfmqfmbgtOhUdXbnLPE75RklxJkNz65SZJ1IExJNpvDcGGF1EeEmcpEbbEaHX+SsuMtecPVbq8U3xIOuUkETvMIXTGS1RyJ9Qm83Tcoy/MSY1vA7ozTjY+y2GcNqkseAo9Kk9xAaxxJ7KX/0fEl2QUnA+Xqoot9IPKiNiK4U7l3lqtjX+BvhBuY081q+X/ho98OrGNCPvZdU4LwmnhqYYwAR2E+q0w8f5n/RnyZ/2kflrl+nhKYa1ozbmN1dhABGFpZjbsMJQCIJQCVgDQRoJSFdTUimotIp5hV8kFD8hABIypbWKsg6Am6xQlIddBLYSs4jwmlWBD2gzr9+gWU4n8NsPUzFgyE6RoLQAAt6WI2MVjkmqewptdHKcL8JhfM/a3n1+n1Tr/hK28VDqYPbKYkf5oXVwxLa1UtQ/aWLLL7POPMHKtbA1QKolpEteP3TsR2I6Krqr0H8Q+FftHD60CX02iq3r/RkOeB5tDlwF7N1lmkno0Qla2GywT1JkD6pkp8Dwg9XEewaf930S0OT+GUDUq02tu51RjR6uAXfOF4TI1rGDwtaABtDQuSfDnB/MxgfFqTHO9T4G/wDk4+i7jwxjQLpZaQFthmgHsLHjXYWtGnXdcv5x5OfSfnote+nBJABcQZnQDeXuJ7rrTy0b/YTNOsAbe/36KmLaLDhuFMRNomRoReCCNtT7J7FPytE3GWx66/xHut/zpyoH5sTQMvnM9hFyNXZXATPYz6LnuJIDGSb3MNIM+J4HimAZG3QaI9hsrzivFZEzGuY4EXAMwlYnDxUdYBoc4xGwdYXJjYWjVMV73ne6PFAtljUxs12uEiYI6g6Ob9SncbxgNHiNhMz2KoMQdComHecRiKFLXPWpsd/lLhn+klVvHtUOp0m2WnAORavzQKrQGkkjeGg6HvcLpA5Yw+UD5bY6R+v3orgME/e6WAu1DFCHRy55pSKrD8vUWGQxtjItorL9lZM5RI7J0BLAT3XQnJvsDQlgJISwEjAGjCASgEpAwEoBAJQSsgIQRwglshU0ynmuUVhToWuSAmSmuTgckUm2SyIVLGFEIZEkFPMKV6INubZMgwn6qiOTR2QfZUUloUGmYUmlUSzQUydQYHWNwbEdQbELzNxHCfLrVaQ/s6tRn/5vLf8AavS+GqXXAOesGaXEsW0CxqmoBqSKobUmNYlxWWfZpxMzQbJ+9dlYYLCl7MrWuc6zsrQXONy3wtF979MgTeBwPzHNY4wXOA2BA3k3j2K63gcZhME0NphufKAXCC90f3nam8pGXDvI/Av2WhNXw1KhzPBsW/3Weg17krXUcUALLBYjmxrpN9gPMz/BTcLzEywkSehFotoqpyf0PGK+zb/trTqfoE3+2MF/ZZ+pxBu89NOl5n2UB3GGCfFMdDJ9hp6qpTZb6f5NvSxrT/NZ3jnJtCs75tMmjUBBgCaZIJddmwknSNVn381tFg3XTsR5KRh+aXmPCTcCwN5MT2iRfv2TrkI1EznGuVsTQ/BnZMl7DIDRpmGovJNosOizTDdwvrYeq6jR5vbbM1zTAnt07qr5hwFHFAupZWVozWGX5rYuCLAnzGyN/YKOe4izTP3/AAQ+H9D5nFKdpyNe/wAiGxPu5R8aTcGQRY+aufhJhJxtWpszDketR7QPo1ytxL3r/pVkdQZ1oBKCACUAuo2c4ACVCARgJWwgCWEQSglIGlBEEoJWQMJYRAJQCVgAglQglCZ1hT7XJkBOtC3yEJlE2TpUakUoqhrY5KaO6WCFHphOKtoIKp6JmE+Qo76gTRIKLkKbrph1WU7QamapAsscOT5Lkfxiw5Zj2uBIFTDMJEmCWPqNJPW2Qei67hjC4V8TeM/tPEKuU+CkBRboQSyS9wjTxOcPQLDk7NOHsh8Nw4cxroEEm508LspkzrqY8lKdinAwGtH+kT67rHjHubLZMZpHYmxj2HspVLicxnkx+IaxtI/X81Xyr4NNGuo4nMBP3pEhJdF49wdDGs+ipKePII0M3nYjaIUgY429ba+gm6TkOkW7sbUIu5xt19DYeahiep2k7bgSekQotbE+EX/DF5vBkHz/AIKP+2GNAbX0E9wopEosC+DbfX797q44IwuN3AANk3i25jsJKyLscSbdfWBrI0lDFV8jBuTp6XnsLtQlKuiKNmzfxvC0yMpfXdA606YB/DmdDidtIvMmIVZxfmCamFfTGWDVlubMImnkd2JJqCO07rEVsQZkk/p6DZHgq5c+TqIjpZDb7DVGp4pLnF28kGIvuDC0Hwt4jhqFWrTrk0313MbTqn+rBZMU3/3ZLzDtNpFpzrarndJI23Iukuog2MeXmnTa2hGk9M7jXolji0i4+58kkLJ8g8wl7Rha7pc21Co43I/9hzjqf7pPcdFsHMhb8WXmvyYMuNwf4EgJQRBKCsKgBKARJQSkDCUAiASwErIG1LCIBLASNkChBOZEEtkM2lNTmRKYxb3IUOmE/kRBqdaVVJjB0wpBaipBKe5Ut2wkd4UWo1THNSHMTxlRCJkUiiCfsfqmXkKVhdE03oiH3HKC4mzWlxt0v3HdeZKmKNR76jiTne5xJ1OYk3913z4hYr5XDcS4algZP/2uDDfycvP9GkXGAD7LFPs2YVoh12SUzurt/DHdyfL81X1cMZj791UXpkjh5mm8f3CCPJ8z9QP+5SadXvH6JOGwhpU3OdZz8oy9A28npchN03nzjt11lJLQyZOqGQdnRfW+49dVA+ZPT1iL7p55gb2j1HSDuJUdx9t/VLELDom8fqPv0T/GWFtXKQQQxg9xIjtePMFRmPg9p0695W0w/D/2miKlN2aqxhmKYzNaD4WgxB1EDXxRaEHtjRdbMScC95ADHex/NXOB5afIi9r6a76qwGGr0Xw8nNMFtiPDsIN9DIgbdVpeHYh03YItGp1vAMmEHyXQ9wfZm62CdTa14iMwBbcnuZ6ae6ZrCHH7st9xZrW4eq7wi1pAMk6W6rEVa0taQHC0Q2dvWPorIN1sofY1QPQrf8hc0ms79kxDprD+pqON6rQJNNxOtQAEg/iAO4k86GKG7SPIwfyH1lLrQ+HscWuBBF8rg5pkFpG4MEEXlWJuLtCSSkqZ3Q9EYVJyfzB+20JcAK1OG1gIALrxVaNg6JjY5hsr0BbYy5KznzjxdARgIBKAREAAlgIgEsBI2EUEtgSQnaQSMhIa2yCWgqLGoyzSnGhBjU81i6TYgKVKU8GZSl02wluqBUuTsYE2TTndURqJpwUUQWKNVNVHoOKbLlYkCxJUuiOuiis1Uyi3r/LyUm9BiZX4tZjw/KAYNenP1je14WM4JwhtOmARciXbny7fVbD4gVvmPoUB+FxrP7AAsZfqSX+ypsQ+B9/cLBk0bsKszHHMQcxY05QIkDedz7/RVdA02mXDvqAfzVpxlhcTlPS5/wAN9dllMQ8tOUydbneQP4Qq1KkXPbH8bicxMbn8x9j0CiB33+iQ4yhP8N1W2Mh4utrtFx02PdNNf+n2UJ+vrPmm26IBFn7+/dWnCcc+k4OY4tLSCHa6aSDY3jWVUh0ff3Ce+cNh7DXtdBkR0D/rzX0wHtcXtaQS3xuOgc4S2BYuMGbACbK34U9uSdw0tkDWJBlt7wBbuYXMcHXdmzNLw4fjabxEOtNtfyXQKeNbSp5iQNQBl2MFpaNQNfdN+AdMLnDHkUQ3MAXe9+okBZrCszUvwyDNyBrruFX8RxJqVHOuQTp0cNcp6b266BSOFuMSDIJ3n2KsQon5Tmz4SBvYlvndOYU/y/gixDcpmYi47eXRRzxHqZ87/moQ1HJ3FThsbTn+rrEUn/6yPln0dl9C5dhLVwCjXFQWsRvoR0Ihd34DjhicNSrWlzPEBs9vhqD/ALgVfinWjL5EPkkgJQanQxKDVa5GQaDUqE7CGRLyIJaFIo00VKnFyn2lVykMl9jjWIJOdBVUy7lEztOmnBZJa9IfUXR2zOOmqizqMahQzo8CWOOei+YmiUE3EFinFJQCdpU5RuiCqbYThPn7n9EmIRud091W9hRz7mTE/wDqqp2Ba0CIs1gt7lx/1KA7EgjUq+5t5bqVH/No+IkNDmaGRIzA9wsc3A4gPyGm8OjNBEeETLpNo1E9lkzwd6RswzVETGPv66bybm/39FmeKsOb0162G3Sfot4eXKxbJpk6G0z199/RZnH4Al1ttu0aX0KyyUo/qRoi0+jPM9rpbWf8e6lfsdSdQPQfwR08E87/AECrc0WKLI7B6fdkQap5wv3b84slNw5JImY3Efn6hLzG4kJmHLv3Z66eqXVwrmxYGDpJ84ttbUdVPbgXH8T/ACzO1A0iU/S4d29dfUjdL6geBW4VrmydCIcNR+IE33EN/mpeP4magH4YaC3pbVp+vqCrrDcNy3NvJQa2HDzMaSY7NaXm2/7qshKyuWipo1hMgbxG0/hB6A7HYjyUqXyMoib6Abmcw2Mi/l3UfBYtjYgC4uDYka2Og29lNr4rN4W3kSCIuRYgx1iPRquFF16OZvb70UCpgfNScNiLFpBB1Fj6pTawCJCJhXZCus/CzjrQHYZ9s7s9N2wcQA5h6TAI7kjcTyvFxII9VZcHxNpHX2hRCyipKmeiS1GxioeTuYBi6RDv66nAeDqRtUHnF+4Wipq3laOfOPF0wZEbaadDUsNSuQyxtjRakp4hIIQsEo0IlBKhBEWjPgJuoQlVCml0UhGEgjRJxbAggjAUIBP4dNhiWwJJMKHnNRZYS2BByrGImMzFpFMta6LOeC5rTpmLQRMAm0hV+CwIgxmc1xl9SoSata24IhjDJgCAASA1oKtoRQpx3ZFLVEerTDrRbrv5jprr321WV49y22M9JsRMtAiw3jZbDKlN/NScIyVMeE3FnIquAb5Hp07KLUwPTzWn5iq0mYypQcMvgpOa4f8AyA2cPNrlBxfCXAyPE3qLggmP1K5GbFx6OljyWjOuoR9+v35FSKVAai0/oJI+h+ikjhryYyk/cW/NOYikGHKTLmMaSItLrXOhMh0gbBZ4xky1yRFpUA30N/OL/kVZ4PDj1/j/ADUWnh7Pk2ytPuCZ9s3snKeOhoDbOhp6nK6zoG5a54PlOwRjik2BzRI4m3wWic1wbzGrPPU+hVFjKjS1xnKCMkxJbM5oIvGUO9CkV+IF1YOP7rwARbSoA9k+4k/4HdlVcRxRFpuHOcT3FgfOxWpRpUV9lZiMDUa6ZDwTZzXNObyEzPURP5qNUDm/vBwvuCPaVIweI8XnqDoR3+7Jzi+CA8bNDr2PmrAi+G1pJ7tKTUxF4Vbh6hDge6ccZJ8yoQnureFWPBKgE9/zVXhKZc4MjUge5gLofC/hvic8HI1nhlwcCHAnxADUEA7jZCwNkvEVKmCqYbFU5k02ZwbBxDGl9N3+ZjmHs6TsuucNxzK1NlWmZY9oc09jsRsRoR1C5xzzloxhzJmhQdScdc1A1abp7uYWj0CsPhBxQH5mFcf3f6Wn/lcYqtHk4tP+spk6RRlx8qo6YxtkhyXUfCjuelSsmSUYqg5ROckygnoyuQUoI5QRFM86km3NRILoRdlbCKCCCcAEaCCgB4BKAQQVbGQoORFyCClECQlBBQgSNqCChEcg+JOLNPiRI1DKbp3inSDwB5mR2sdQs/y5xisyqxjXuDSTImxytqOA9S4+46IILDPtnTx/oReVeYaxNKHS1zn03gjUtaXCSIIkObp+igcwYum1zoBBP9JPZtTIyb7GrUt0RoJGOhyvWANQNEB+SNLQ/wCU5sf4bQd83ZUzMXFcOk+KnUjsGuL7Dyp6d0SCHwELibm/MLG2ygMPYU3OAHe0eyreK4jM4nqJ9TBP1JQQQCV9GrBWjwDhUplrtIQQRIyHSwYze6h5mhx1RIKEN78MsM01jVIFhlbIkzIuOlreq7Tg3WQQVadgZifi5hfDhq42LqZ9Ye3/AMX+6ynK3FDh8XQqj8NQB3dlTwPHeASR3AQQViAzvlRyaQQTo503sCCCCIgEEEEAn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7"/>
            <a:ext cx="9589426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89966" y="4581128"/>
            <a:ext cx="270456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>
                <a:solidFill>
                  <a:srgbClr val="FF0000"/>
                </a:solidFill>
              </a:rPr>
              <a:t>What has a cow got to do with immunology?</a:t>
            </a:r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721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Opposition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Ungodly – using animals to cure humans</a:t>
            </a:r>
          </a:p>
          <a:p>
            <a:pPr>
              <a:defRPr/>
            </a:pPr>
            <a:r>
              <a:rPr lang="en-GB" dirty="0"/>
              <a:t>Inoculators would lose their jobs</a:t>
            </a:r>
          </a:p>
          <a:p>
            <a:pPr>
              <a:defRPr/>
            </a:pPr>
            <a:r>
              <a:rPr lang="en-GB" dirty="0"/>
              <a:t>Royal Society – vaccination was too revolutionary!</a:t>
            </a:r>
          </a:p>
          <a:p>
            <a:pPr>
              <a:defRPr/>
            </a:pPr>
            <a:r>
              <a:rPr lang="en-GB" dirty="0"/>
              <a:t>Government should not interfere with health</a:t>
            </a:r>
          </a:p>
          <a:p>
            <a:pPr>
              <a:defRPr/>
            </a:pPr>
            <a:r>
              <a:rPr lang="en-GB" dirty="0"/>
              <a:t>Vaccinations were costly</a:t>
            </a:r>
          </a:p>
          <a:p>
            <a:pPr>
              <a:defRPr/>
            </a:pPr>
            <a:r>
              <a:rPr lang="en-GB" dirty="0"/>
              <a:t>People hadn’t heard of Jenner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56696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Limitations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Jenner’s vaccination </a:t>
            </a:r>
            <a:r>
              <a:rPr lang="en-GB" b="1" dirty="0"/>
              <a:t>only dealt with one disease</a:t>
            </a:r>
            <a:r>
              <a:rPr lang="en-GB" dirty="0"/>
              <a:t>. Many other diseases like cholera and typhoid were killing thousands in epidemics. </a:t>
            </a:r>
          </a:p>
          <a:p>
            <a:r>
              <a:rPr lang="en-GB" dirty="0"/>
              <a:t>Pasteur didn’t publish his germ theory until 1859, so </a:t>
            </a:r>
            <a:r>
              <a:rPr lang="en-GB" b="1" dirty="0"/>
              <a:t>Jenner didn’t exactly know how his vaccine worked</a:t>
            </a:r>
            <a:r>
              <a:rPr lang="en-GB" dirty="0"/>
              <a:t>. </a:t>
            </a:r>
          </a:p>
          <a:p>
            <a:r>
              <a:rPr lang="en-GB" dirty="0"/>
              <a:t>At first </a:t>
            </a:r>
            <a:r>
              <a:rPr lang="en-GB" b="1" dirty="0"/>
              <a:t>governments were unsure whether they wished to force people to vaccinate their children. </a:t>
            </a:r>
          </a:p>
          <a:p>
            <a:r>
              <a:rPr lang="en-GB" b="1" dirty="0"/>
              <a:t>Many people opposed vaccination</a:t>
            </a:r>
            <a:r>
              <a:rPr lang="en-GB" dirty="0"/>
              <a:t>. An anti-vaccine league was formed in 1866.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2107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1340768"/>
            <a:ext cx="7543800" cy="1524000"/>
          </a:xfrm>
        </p:spPr>
        <p:txBody>
          <a:bodyPr>
            <a:noAutofit/>
          </a:bodyPr>
          <a:lstStyle/>
          <a:p>
            <a:r>
              <a:rPr lang="en-GB" sz="5400" b="1" u="sng" dirty="0"/>
              <a:t>WALT:</a:t>
            </a:r>
            <a:r>
              <a:rPr lang="en-GB" sz="5400" b="1" dirty="0"/>
              <a:t> Just how important was Edward Jenner to the History of Medicine</a:t>
            </a:r>
            <a:r>
              <a:rPr lang="en-GB" sz="5400" b="1" dirty="0" smtClean="0"/>
              <a:t>?</a:t>
            </a:r>
            <a:endParaRPr lang="en-GB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b="1" u="sng" dirty="0" smtClean="0">
                <a:latin typeface="Candara" panose="020E0502030303020204" pitchFamily="34" charset="0"/>
              </a:rPr>
              <a:t>WILFs: </a:t>
            </a:r>
          </a:p>
          <a:p>
            <a:pPr algn="l"/>
            <a:r>
              <a:rPr lang="en-GB" dirty="0" smtClean="0">
                <a:latin typeface="Candara" panose="020E0502030303020204" pitchFamily="34" charset="0"/>
              </a:rPr>
              <a:t>(C) Can describe the story of Edward Jenner and the first vaccination.</a:t>
            </a:r>
            <a:br>
              <a:rPr lang="en-GB" dirty="0" smtClean="0">
                <a:latin typeface="Candara" panose="020E0502030303020204" pitchFamily="34" charset="0"/>
              </a:rPr>
            </a:br>
            <a:r>
              <a:rPr lang="en-GB" dirty="0" smtClean="0">
                <a:latin typeface="Candara" panose="020E0502030303020204" pitchFamily="34" charset="0"/>
              </a:rPr>
              <a:t>(B) Can explain which factors were important in Edward Jenner's discovery.</a:t>
            </a:r>
            <a:br>
              <a:rPr lang="en-GB" dirty="0" smtClean="0">
                <a:latin typeface="Candara" panose="020E0502030303020204" pitchFamily="34" charset="0"/>
              </a:rPr>
            </a:br>
            <a:r>
              <a:rPr lang="en-GB" b="1" dirty="0" smtClean="0">
                <a:solidFill>
                  <a:srgbClr val="FF0000"/>
                </a:solidFill>
                <a:latin typeface="Candara" panose="020E0502030303020204" pitchFamily="34" charset="0"/>
              </a:rPr>
              <a:t>(A) Evaluate the importance of Jenner's contribution to the history of medicine.</a:t>
            </a:r>
            <a:endParaRPr lang="en-GB" dirty="0">
              <a:solidFill>
                <a:srgbClr val="FF0000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7655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Find-Someone-Who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Find Someone Who … For the following Questions.</a:t>
            </a:r>
          </a:p>
          <a:p>
            <a:endParaRPr lang="en-GB" dirty="0"/>
          </a:p>
          <a:p>
            <a:pPr>
              <a:defRPr/>
            </a:pPr>
            <a:r>
              <a:rPr lang="en-GB" dirty="0"/>
              <a:t>What is the difference between inoculation &amp; vaccination</a:t>
            </a:r>
            <a:r>
              <a:rPr lang="en-GB" dirty="0" smtClean="0"/>
              <a:t>?</a:t>
            </a:r>
          </a:p>
          <a:p>
            <a:pPr marL="0" indent="0">
              <a:buNone/>
              <a:defRPr/>
            </a:pPr>
            <a:endParaRPr lang="en-GB" dirty="0"/>
          </a:p>
          <a:p>
            <a:pPr>
              <a:defRPr/>
            </a:pPr>
            <a:r>
              <a:rPr lang="en-GB" dirty="0"/>
              <a:t>Give </a:t>
            </a:r>
            <a:r>
              <a:rPr lang="en-GB" dirty="0" smtClean="0"/>
              <a:t>3 reasons </a:t>
            </a:r>
            <a:r>
              <a:rPr lang="en-GB" dirty="0"/>
              <a:t>why Jenner faced so much </a:t>
            </a:r>
            <a:r>
              <a:rPr lang="en-GB" dirty="0" smtClean="0"/>
              <a:t>opposition?</a:t>
            </a:r>
          </a:p>
          <a:p>
            <a:pPr marL="0" indent="0">
              <a:buNone/>
              <a:defRPr/>
            </a:pPr>
            <a:endParaRPr lang="en-GB" dirty="0"/>
          </a:p>
          <a:p>
            <a:pPr>
              <a:defRPr/>
            </a:pPr>
            <a:r>
              <a:rPr lang="en-GB" dirty="0"/>
              <a:t>What factors helped in the discovery of a vaccine for smallpox?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14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Opposition</a:t>
            </a:r>
            <a:endParaRPr lang="en-GB" dirty="0"/>
          </a:p>
        </p:txBody>
      </p:sp>
      <p:pic>
        <p:nvPicPr>
          <p:cNvPr id="4" name="Content Placeholder 4" descr="the_cow_pock_larg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93900" y="914400"/>
            <a:ext cx="5080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49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BLOG 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b="1" dirty="0" smtClean="0"/>
              <a:t>Click the Button on </a:t>
            </a:r>
            <a:r>
              <a:rPr lang="en-GB" b="1" dirty="0" err="1" smtClean="0"/>
              <a:t>WatHistory</a:t>
            </a:r>
            <a:endParaRPr lang="en-GB" b="1" dirty="0" smtClean="0"/>
          </a:p>
          <a:p>
            <a:endParaRPr lang="en-GB" dirty="0"/>
          </a:p>
          <a:p>
            <a:r>
              <a:rPr lang="en-GB" dirty="0" smtClean="0"/>
              <a:t>Open </a:t>
            </a:r>
            <a:r>
              <a:rPr lang="en-GB" dirty="0"/>
              <a:t>up a Word Document and answer the following Question.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b="1" dirty="0"/>
              <a:t>"How important was Jenner to the History of medicine?"</a:t>
            </a:r>
            <a:r>
              <a:rPr lang="en-GB" dirty="0"/>
              <a:t> 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You will have 10 minutes with your </a:t>
            </a:r>
            <a:r>
              <a:rPr lang="en-GB" dirty="0" smtClean="0"/>
              <a:t>Study Buddy </a:t>
            </a:r>
            <a:r>
              <a:rPr lang="en-GB" dirty="0"/>
              <a:t>to create the perfect answer. Post your answers to this Blog when instructed (Copy &amp; Paste from Word).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CLICK ADD COMMENT &gt;&gt; TYPE NAMES &gt;&gt; POST</a:t>
            </a:r>
          </a:p>
        </p:txBody>
      </p:sp>
    </p:spTree>
    <p:extLst>
      <p:ext uri="{BB962C8B-B14F-4D97-AF65-F5344CB8AC3E}">
        <p14:creationId xmlns:p14="http://schemas.microsoft.com/office/powerpoint/2010/main" val="3908703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Find the Fiction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Create a Find the Fiction for Edward Jenner with your SB</a:t>
            </a:r>
          </a:p>
          <a:p>
            <a:endParaRPr lang="en-GB" dirty="0"/>
          </a:p>
          <a:p>
            <a:r>
              <a:rPr lang="en-GB" dirty="0" smtClean="0"/>
              <a:t>2 Correct and 1 incorrect Statement.</a:t>
            </a:r>
          </a:p>
          <a:p>
            <a:endParaRPr lang="en-GB" dirty="0"/>
          </a:p>
          <a:p>
            <a:r>
              <a:rPr lang="en-GB" dirty="0" smtClean="0"/>
              <a:t>You could write a Question about;</a:t>
            </a:r>
          </a:p>
          <a:p>
            <a:endParaRPr lang="en-GB" dirty="0"/>
          </a:p>
          <a:p>
            <a:r>
              <a:rPr lang="en-GB" dirty="0" smtClean="0"/>
              <a:t>Factors?</a:t>
            </a:r>
          </a:p>
          <a:p>
            <a:r>
              <a:rPr lang="en-GB" dirty="0" smtClean="0"/>
              <a:t>Opposition?</a:t>
            </a:r>
            <a:endParaRPr lang="en-GB" dirty="0"/>
          </a:p>
          <a:p>
            <a:r>
              <a:rPr lang="en-GB" dirty="0" smtClean="0"/>
              <a:t>Immunology?</a:t>
            </a:r>
          </a:p>
          <a:p>
            <a:endParaRPr lang="en-GB" dirty="0"/>
          </a:p>
          <a:p>
            <a:r>
              <a:rPr lang="en-GB" dirty="0" smtClean="0"/>
              <a:t>TASK – Play with at least 3 Groups.</a:t>
            </a:r>
          </a:p>
        </p:txBody>
      </p:sp>
    </p:spTree>
    <p:extLst>
      <p:ext uri="{BB962C8B-B14F-4D97-AF65-F5344CB8AC3E}">
        <p14:creationId xmlns:p14="http://schemas.microsoft.com/office/powerpoint/2010/main" val="976940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was it feared?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Symptoms: fever, headaches, pus-filled blisters</a:t>
            </a:r>
          </a:p>
          <a:p>
            <a:pPr>
              <a:defRPr/>
            </a:pPr>
            <a:r>
              <a:rPr lang="en-GB" dirty="0"/>
              <a:t>Scarring</a:t>
            </a:r>
          </a:p>
          <a:p>
            <a:pPr>
              <a:defRPr/>
            </a:pPr>
            <a:r>
              <a:rPr lang="en-GB" dirty="0"/>
              <a:t>Treatments, e.g. bleeding, </a:t>
            </a:r>
            <a:r>
              <a:rPr lang="en-GB" dirty="0">
                <a:solidFill>
                  <a:schemeClr val="hlink"/>
                </a:solidFill>
              </a:rPr>
              <a:t>quack</a:t>
            </a:r>
            <a:r>
              <a:rPr lang="en-GB" dirty="0"/>
              <a:t> remedies</a:t>
            </a:r>
          </a:p>
          <a:p>
            <a:pPr>
              <a:defRPr/>
            </a:pPr>
            <a:r>
              <a:rPr lang="en-GB" dirty="0"/>
              <a:t>Killed more children than any other disease</a:t>
            </a:r>
          </a:p>
          <a:p>
            <a:pPr>
              <a:defRPr/>
            </a:pPr>
            <a:r>
              <a:rPr lang="en-GB" dirty="0"/>
              <a:t>No known cure</a:t>
            </a:r>
          </a:p>
          <a:p>
            <a:pPr>
              <a:defRPr/>
            </a:pPr>
            <a:r>
              <a:rPr lang="en-GB" dirty="0"/>
              <a:t>Affected rich &amp; poor (Elizabeth I)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55675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626424" cy="1600200"/>
          </a:xfrm>
        </p:spPr>
        <p:txBody>
          <a:bodyPr>
            <a:normAutofit/>
          </a:bodyPr>
          <a:lstStyle/>
          <a:p>
            <a:r>
              <a:rPr lang="en-GB" dirty="0" smtClean="0"/>
              <a:t>Problems with Inoculation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Costly – some doctors exploited this!</a:t>
            </a:r>
          </a:p>
          <a:p>
            <a:pPr>
              <a:defRPr/>
            </a:pPr>
            <a:r>
              <a:rPr lang="en-GB" dirty="0"/>
              <a:t>Some died from inoculation or became carriers</a:t>
            </a:r>
          </a:p>
          <a:p>
            <a:pPr>
              <a:defRPr/>
            </a:pPr>
            <a:r>
              <a:rPr lang="en-GB" dirty="0"/>
              <a:t>People refused treatments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8440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Factors affecting Jenner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Education – studied under surgeon, John Hunter</a:t>
            </a:r>
          </a:p>
          <a:p>
            <a:pPr>
              <a:defRPr/>
            </a:pPr>
            <a:r>
              <a:rPr lang="en-GB" dirty="0"/>
              <a:t>Enquiry &amp; attitude – noted down his observations, e.g. milkmaids didn’t develop smallpox; carried out 23 tests; undeterred by criticism</a:t>
            </a:r>
          </a:p>
          <a:p>
            <a:pPr>
              <a:defRPr/>
            </a:pPr>
            <a:r>
              <a:rPr lang="en-GB" dirty="0"/>
              <a:t>Technology – published his ideas (1798); by 1803 USA using vaccination &amp; in 1805 Napoleon vaccinated Fr army</a:t>
            </a:r>
          </a:p>
          <a:p>
            <a:pPr>
              <a:defRPr/>
            </a:pPr>
            <a:r>
              <a:rPr lang="en-GB" dirty="0"/>
              <a:t>Government - £30,000 grant; 1852 compulsory </a:t>
            </a:r>
            <a:r>
              <a:rPr lang="en-GB" dirty="0">
                <a:solidFill>
                  <a:schemeClr val="hlink"/>
                </a:solidFill>
              </a:rPr>
              <a:t>vaccination</a:t>
            </a:r>
            <a:r>
              <a:rPr lang="en-GB" dirty="0"/>
              <a:t> introduced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14980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Custom 2">
      <a:majorFont>
        <a:latin typeface="Impact"/>
        <a:ea typeface=""/>
        <a:cs typeface=""/>
      </a:majorFont>
      <a:minorFont>
        <a:latin typeface="Candara"/>
        <a:ea typeface=""/>
        <a:cs typeface="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69</TotalTime>
  <Words>347</Words>
  <Application>Microsoft Office PowerPoint</Application>
  <PresentationFormat>On-screen Show (4:3)</PresentationFormat>
  <Paragraphs>57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NewsPrint</vt:lpstr>
      <vt:lpstr>PowerPoint Presentation</vt:lpstr>
      <vt:lpstr>WALT: Just how important was Edward Jenner to the History of Medicine?</vt:lpstr>
      <vt:lpstr>Find-Someone-Who</vt:lpstr>
      <vt:lpstr>Opposition</vt:lpstr>
      <vt:lpstr>BLOG TASK</vt:lpstr>
      <vt:lpstr>Find the Fiction</vt:lpstr>
      <vt:lpstr>Why was it feared?</vt:lpstr>
      <vt:lpstr>Problems with Inoculation</vt:lpstr>
      <vt:lpstr>Factors affecting Jenner</vt:lpstr>
      <vt:lpstr>Opposition</vt:lpstr>
      <vt:lpstr>Limitations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CJW</dc:creator>
  <cp:lastModifiedBy>CJW</cp:lastModifiedBy>
  <cp:revision>8</cp:revision>
  <dcterms:created xsi:type="dcterms:W3CDTF">2014-01-09T21:56:00Z</dcterms:created>
  <dcterms:modified xsi:type="dcterms:W3CDTF">2014-01-09T23:08:24Z</dcterms:modified>
</cp:coreProperties>
</file>