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65" r:id="rId3"/>
    <p:sldId id="266" r:id="rId4"/>
    <p:sldId id="267" r:id="rId5"/>
    <p:sldId id="268" r:id="rId6"/>
    <p:sldId id="269" r:id="rId7"/>
    <p:sldId id="258" r:id="rId8"/>
    <p:sldId id="257" r:id="rId9"/>
    <p:sldId id="259" r:id="rId10"/>
    <p:sldId id="260" r:id="rId11"/>
    <p:sldId id="261" r:id="rId12"/>
    <p:sldId id="262" r:id="rId13"/>
    <p:sldId id="263" r:id="rId14"/>
    <p:sldId id="26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2" autoAdjust="0"/>
    <p:restoredTop sz="94660"/>
  </p:normalViewPr>
  <p:slideViewPr>
    <p:cSldViewPr snapToGrid="0">
      <p:cViewPr>
        <p:scale>
          <a:sx n="125" d="100"/>
          <a:sy n="125" d="100"/>
        </p:scale>
        <p:origin x="2736" y="9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9693E9-2F88-4B72-987C-2E38289A7924}"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222836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693E9-2F88-4B72-987C-2E38289A7924}"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398216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693E9-2F88-4B72-987C-2E38289A7924}"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272569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9693E9-2F88-4B72-987C-2E38289A7924}"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233716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59693E9-2F88-4B72-987C-2E38289A7924}" type="datetimeFigureOut">
              <a:rPr lang="en-GB" smtClean="0"/>
              <a:t>07/07/2016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1676879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9693E9-2F88-4B72-987C-2E38289A7924}" type="datetimeFigureOut">
              <a:rPr lang="en-GB" smtClean="0"/>
              <a:t>07/07/2016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708478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9693E9-2F88-4B72-987C-2E38289A7924}" type="datetimeFigureOut">
              <a:rPr lang="en-GB" smtClean="0"/>
              <a:t>07/07/2016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218192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9693E9-2F88-4B72-987C-2E38289A7924}" type="datetimeFigureOut">
              <a:rPr lang="en-GB" smtClean="0"/>
              <a:t>07/07/2016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76853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693E9-2F88-4B72-987C-2E38289A7924}" type="datetimeFigureOut">
              <a:rPr lang="en-GB" smtClean="0"/>
              <a:t>07/07/2016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342948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9693E9-2F88-4B72-987C-2E38289A7924}" type="datetimeFigureOut">
              <a:rPr lang="en-GB" smtClean="0"/>
              <a:t>07/07/2016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411264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9693E9-2F88-4B72-987C-2E38289A7924}" type="datetimeFigureOut">
              <a:rPr lang="en-GB" smtClean="0"/>
              <a:t>07/07/2016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74183E-1F95-464B-A4A3-1F467FE40E48}" type="slidenum">
              <a:rPr lang="en-GB" smtClean="0"/>
              <a:t>‹#›</a:t>
            </a:fld>
            <a:endParaRPr lang="en-GB"/>
          </a:p>
        </p:txBody>
      </p:sp>
    </p:spTree>
    <p:extLst>
      <p:ext uri="{BB962C8B-B14F-4D97-AF65-F5344CB8AC3E}">
        <p14:creationId xmlns:p14="http://schemas.microsoft.com/office/powerpoint/2010/main" val="65103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693E9-2F88-4B72-987C-2E38289A7924}" type="datetimeFigureOut">
              <a:rPr lang="en-GB" smtClean="0"/>
              <a:t>07/07/2016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4183E-1F95-464B-A4A3-1F467FE40E48}" type="slidenum">
              <a:rPr lang="en-GB" smtClean="0"/>
              <a:t>‹#›</a:t>
            </a:fld>
            <a:endParaRPr lang="en-GB"/>
          </a:p>
        </p:txBody>
      </p:sp>
    </p:spTree>
    <p:extLst>
      <p:ext uri="{BB962C8B-B14F-4D97-AF65-F5344CB8AC3E}">
        <p14:creationId xmlns:p14="http://schemas.microsoft.com/office/powerpoint/2010/main" val="33870589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u="sng" dirty="0">
                <a:latin typeface="Candara" panose="020E0502030303020204" pitchFamily="34" charset="0"/>
              </a:rPr>
              <a:t>Historiography of the Holocaust</a:t>
            </a:r>
            <a:endParaRPr lang="en-GB" dirty="0">
              <a:latin typeface="Candara" panose="020E0502030303020204" pitchFamily="34" charset="0"/>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115428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buNone/>
            </a:pPr>
            <a:r>
              <a:rPr lang="en-GB" sz="1400" b="1" u="sng" dirty="0">
                <a:latin typeface="Candara" panose="020E0502030303020204" pitchFamily="34" charset="0"/>
              </a:rPr>
              <a:t>1936</a:t>
            </a:r>
          </a:p>
          <a:p>
            <a:pPr marL="0" indent="0">
              <a:buNone/>
            </a:pPr>
            <a:r>
              <a:rPr lang="en-GB" sz="1400" b="1" dirty="0">
                <a:latin typeface="Candara" panose="020E0502030303020204" pitchFamily="34" charset="0"/>
              </a:rPr>
              <a:t>Aug. 1 </a:t>
            </a:r>
            <a:r>
              <a:rPr lang="en-GB" sz="1400" dirty="0">
                <a:latin typeface="Candara" panose="020E0502030303020204" pitchFamily="34" charset="0"/>
              </a:rPr>
              <a:t>Olympic Games open in Berlin: anti-Semitic signs are removed and homosexual bars closed until the games are over. Two weeks before, Berlin and Prussian Roma and Sinti are arrested and sent to a special internment camp at Berlin-</a:t>
            </a:r>
            <a:r>
              <a:rPr lang="en-GB" sz="1400" dirty="0" err="1">
                <a:latin typeface="Candara" panose="020E0502030303020204" pitchFamily="34" charset="0"/>
              </a:rPr>
              <a:t>Marzahn</a:t>
            </a:r>
            <a:r>
              <a:rPr lang="en-GB" sz="1400" dirty="0">
                <a:latin typeface="Candara" panose="020E0502030303020204" pitchFamily="34" charset="0"/>
              </a:rPr>
              <a:t>.</a:t>
            </a:r>
          </a:p>
          <a:p>
            <a:endParaRPr lang="en-GB" sz="1400" dirty="0">
              <a:latin typeface="Candara" panose="020E0502030303020204" pitchFamily="34" charset="0"/>
            </a:endParaRPr>
          </a:p>
          <a:p>
            <a:pPr marL="0" indent="0">
              <a:buNone/>
            </a:pPr>
            <a:r>
              <a:rPr lang="en-GB" sz="1400" b="1" u="sng" dirty="0">
                <a:latin typeface="Candara" panose="020E0502030303020204" pitchFamily="34" charset="0"/>
              </a:rPr>
              <a:t>1937</a:t>
            </a:r>
          </a:p>
          <a:p>
            <a:pPr marL="0" indent="0">
              <a:buNone/>
            </a:pPr>
            <a:r>
              <a:rPr lang="en-GB" sz="1400" b="1" dirty="0">
                <a:latin typeface="Candara" panose="020E0502030303020204" pitchFamily="34" charset="0"/>
              </a:rPr>
              <a:t>Jan - </a:t>
            </a:r>
            <a:r>
              <a:rPr lang="en-GB" sz="1400" dirty="0">
                <a:latin typeface="Candara" panose="020E0502030303020204" pitchFamily="34" charset="0"/>
              </a:rPr>
              <a:t>Jews are banned from many professional occupations including teaching Germans, and from being accountants or dentists. They are also denied tax reductions and child allowances.</a:t>
            </a:r>
          </a:p>
          <a:p>
            <a:pPr marL="0" indent="0">
              <a:buNone/>
            </a:pPr>
            <a:r>
              <a:rPr lang="en-GB" sz="1400" b="1" dirty="0">
                <a:latin typeface="Candara" panose="020E0502030303020204" pitchFamily="34" charset="0"/>
              </a:rPr>
              <a:t>June 12 </a:t>
            </a:r>
            <a:r>
              <a:rPr lang="en-GB" sz="1400" dirty="0">
                <a:latin typeface="Candara" panose="020E0502030303020204" pitchFamily="34" charset="0"/>
              </a:rPr>
              <a:t>"Race defilers" are to be sent to concentration camps after their prison terms are up according to a secret decree from </a:t>
            </a:r>
            <a:r>
              <a:rPr lang="en-GB" sz="1400" dirty="0" err="1">
                <a:latin typeface="Candara" panose="020E0502030303020204" pitchFamily="34" charset="0"/>
              </a:rPr>
              <a:t>Heydrich</a:t>
            </a:r>
            <a:r>
              <a:rPr lang="en-GB" sz="1400" dirty="0">
                <a:latin typeface="Candara" panose="020E0502030303020204" pitchFamily="34" charset="0"/>
              </a:rPr>
              <a:t>.</a:t>
            </a:r>
          </a:p>
          <a:p>
            <a:pPr marL="0" indent="0">
              <a:buNone/>
            </a:pPr>
            <a:r>
              <a:rPr lang="en-GB" sz="1400" b="1" dirty="0">
                <a:latin typeface="Candara" panose="020E0502030303020204" pitchFamily="34" charset="0"/>
              </a:rPr>
              <a:t>Nov 8, 1937 </a:t>
            </a:r>
            <a:r>
              <a:rPr lang="en-GB" sz="1400" dirty="0">
                <a:latin typeface="Candara" panose="020E0502030303020204" pitchFamily="34" charset="0"/>
              </a:rPr>
              <a:t>- 'Eternal Jew' travelling exhibition opens in Munich.</a:t>
            </a:r>
          </a:p>
          <a:p>
            <a:pPr marL="0" indent="0">
              <a:buNone/>
            </a:pPr>
            <a:endParaRPr lang="en-GB" sz="1400" dirty="0">
              <a:latin typeface="Candara" panose="020E0502030303020204" pitchFamily="34" charset="0"/>
            </a:endParaRPr>
          </a:p>
          <a:p>
            <a:pPr marL="0" indent="0">
              <a:buNone/>
            </a:pPr>
            <a:r>
              <a:rPr lang="en-GB" sz="1400" b="1" u="sng" dirty="0">
                <a:latin typeface="Candara" panose="020E0502030303020204" pitchFamily="34" charset="0"/>
              </a:rPr>
              <a:t>1938</a:t>
            </a:r>
          </a:p>
          <a:p>
            <a:pPr marL="0" indent="0">
              <a:buNone/>
            </a:pPr>
            <a:r>
              <a:rPr lang="en-GB" sz="1400" b="1" dirty="0">
                <a:latin typeface="Candara" panose="020E0502030303020204" pitchFamily="34" charset="0"/>
              </a:rPr>
              <a:t>Early 1938 </a:t>
            </a:r>
            <a:r>
              <a:rPr lang="en-GB" sz="1400" dirty="0">
                <a:latin typeface="Candara" panose="020E0502030303020204" pitchFamily="34" charset="0"/>
              </a:rPr>
              <a:t>Hitler declares he favours emigration</a:t>
            </a:r>
          </a:p>
          <a:p>
            <a:pPr marL="0" indent="0">
              <a:buNone/>
            </a:pPr>
            <a:r>
              <a:rPr lang="en-GB" sz="1400" b="1" dirty="0">
                <a:latin typeface="Candara" panose="020E0502030303020204" pitchFamily="34" charset="0"/>
              </a:rPr>
              <a:t>March 13 Anschluss </a:t>
            </a:r>
            <a:r>
              <a:rPr lang="en-GB" sz="1400" dirty="0">
                <a:latin typeface="Candara" panose="020E0502030303020204" pitchFamily="34" charset="0"/>
              </a:rPr>
              <a:t>(incorporation) of Austria into the German Reich</a:t>
            </a:r>
          </a:p>
          <a:p>
            <a:pPr marL="0" indent="0">
              <a:buNone/>
            </a:pPr>
            <a:r>
              <a:rPr lang="en-GB" sz="1400" b="1" dirty="0">
                <a:latin typeface="Candara" panose="020E0502030303020204" pitchFamily="34" charset="0"/>
              </a:rPr>
              <a:t>April 22, 1938 </a:t>
            </a:r>
            <a:r>
              <a:rPr lang="en-GB" sz="1400" dirty="0">
                <a:latin typeface="Candara" panose="020E0502030303020204" pitchFamily="34" charset="0"/>
              </a:rPr>
              <a:t>- Nazis prohibit Aryan 'front-ownership' of Jewish businesses.</a:t>
            </a:r>
          </a:p>
          <a:p>
            <a:pPr marL="0" indent="0">
              <a:buNone/>
            </a:pPr>
            <a:r>
              <a:rPr lang="en-GB" sz="1400" b="1" dirty="0">
                <a:latin typeface="Candara" panose="020E0502030303020204" pitchFamily="34" charset="0"/>
              </a:rPr>
              <a:t>April 26, 1938 - </a:t>
            </a:r>
            <a:r>
              <a:rPr lang="en-GB" sz="1400" dirty="0">
                <a:latin typeface="Candara" panose="020E0502030303020204" pitchFamily="34" charset="0"/>
              </a:rPr>
              <a:t>Nazis order Jews to register wealth and property.</a:t>
            </a:r>
          </a:p>
          <a:p>
            <a:pPr marL="0" indent="0">
              <a:buNone/>
            </a:pPr>
            <a:r>
              <a:rPr lang="en-GB" sz="1400" b="1" dirty="0">
                <a:latin typeface="Candara" panose="020E0502030303020204" pitchFamily="34" charset="0"/>
              </a:rPr>
              <a:t>June 14, 1938 </a:t>
            </a:r>
            <a:r>
              <a:rPr lang="en-GB" sz="1400" dirty="0">
                <a:latin typeface="Candara" panose="020E0502030303020204" pitchFamily="34" charset="0"/>
              </a:rPr>
              <a:t>- Nazis order Jewish owned businesses to register.</a:t>
            </a:r>
          </a:p>
          <a:p>
            <a:pPr marL="0" indent="0">
              <a:buNone/>
            </a:pPr>
            <a:r>
              <a:rPr lang="en-GB" sz="1400" b="1" dirty="0">
                <a:latin typeface="Candara" panose="020E0502030303020204" pitchFamily="34" charset="0"/>
              </a:rPr>
              <a:t>July 6 </a:t>
            </a:r>
            <a:r>
              <a:rPr lang="en-GB" sz="1400" dirty="0">
                <a:latin typeface="Candara" panose="020E0502030303020204" pitchFamily="34" charset="0"/>
              </a:rPr>
              <a:t>Evian conference, international conference to resolve immigration quotas for refugees from Hitler's Germany.</a:t>
            </a:r>
          </a:p>
          <a:p>
            <a:pPr marL="0" indent="0">
              <a:buNone/>
            </a:pPr>
            <a:r>
              <a:rPr lang="en-GB" sz="1400" b="1" dirty="0">
                <a:latin typeface="Candara" panose="020E0502030303020204" pitchFamily="34" charset="0"/>
              </a:rPr>
              <a:t>July 6, 1938 </a:t>
            </a:r>
            <a:r>
              <a:rPr lang="en-GB" sz="1400" dirty="0">
                <a:latin typeface="Candara" panose="020E0502030303020204" pitchFamily="34" charset="0"/>
              </a:rPr>
              <a:t>- Nazis prohibited Jews from trading and providing a variety of specified commercial services.</a:t>
            </a:r>
          </a:p>
          <a:p>
            <a:pPr marL="0" indent="0">
              <a:buNone/>
            </a:pPr>
            <a:r>
              <a:rPr lang="en-GB" sz="1400" b="1" dirty="0">
                <a:latin typeface="Candara" panose="020E0502030303020204" pitchFamily="34" charset="0"/>
              </a:rPr>
              <a:t>July 25, 1938 </a:t>
            </a:r>
            <a:r>
              <a:rPr lang="en-GB" sz="1400" dirty="0">
                <a:latin typeface="Candara" panose="020E0502030303020204" pitchFamily="34" charset="0"/>
              </a:rPr>
              <a:t>- Jewish doctors prohibited by law from practicing medicine.</a:t>
            </a:r>
          </a:p>
          <a:p>
            <a:pPr marL="0" indent="0">
              <a:buNone/>
            </a:pPr>
            <a:r>
              <a:rPr lang="en-GB" sz="1400" b="1" dirty="0">
                <a:latin typeface="Candara" panose="020E0502030303020204" pitchFamily="34" charset="0"/>
              </a:rPr>
              <a:t>Aug 11, 1938 - </a:t>
            </a:r>
            <a:r>
              <a:rPr lang="en-GB" sz="1400" dirty="0">
                <a:latin typeface="Candara" panose="020E0502030303020204" pitchFamily="34" charset="0"/>
              </a:rPr>
              <a:t>Nazis destroy the synagogue in Nuremberg.</a:t>
            </a:r>
          </a:p>
          <a:p>
            <a:pPr marL="0" indent="0">
              <a:buNone/>
            </a:pPr>
            <a:r>
              <a:rPr lang="en-GB" sz="1400" b="1" dirty="0">
                <a:latin typeface="Candara" panose="020E0502030303020204" pitchFamily="34" charset="0"/>
              </a:rPr>
              <a:t>Aug 17, 1938 </a:t>
            </a:r>
            <a:r>
              <a:rPr lang="en-GB" sz="1400" dirty="0">
                <a:latin typeface="Candara" panose="020E0502030303020204" pitchFamily="34" charset="0"/>
              </a:rPr>
              <a:t>- Nazis require Jewish women to add Sarah and men to add Israel to their names on all legal documents including passports. Sept – </a:t>
            </a:r>
            <a:r>
              <a:rPr lang="en-GB" sz="1400" dirty="0" err="1">
                <a:latin typeface="Candara" panose="020E0502030303020204" pitchFamily="34" charset="0"/>
              </a:rPr>
              <a:t>Knauer</a:t>
            </a:r>
            <a:r>
              <a:rPr lang="en-GB" sz="1400" dirty="0">
                <a:latin typeface="Candara" panose="020E0502030303020204" pitchFamily="34" charset="0"/>
              </a:rPr>
              <a:t> case results in first euthanasia law regarding the mentally ill or handicapped– euthanasia at this stage just for children.</a:t>
            </a:r>
          </a:p>
          <a:p>
            <a:pPr marL="0" indent="0">
              <a:buNone/>
            </a:pPr>
            <a:r>
              <a:rPr lang="en-GB" sz="1400" b="1" dirty="0">
                <a:latin typeface="Candara" panose="020E0502030303020204" pitchFamily="34" charset="0"/>
              </a:rPr>
              <a:t>Oct 5, 1938 </a:t>
            </a:r>
            <a:r>
              <a:rPr lang="en-GB" sz="1400" dirty="0">
                <a:latin typeface="Candara" panose="020E0502030303020204" pitchFamily="34" charset="0"/>
              </a:rPr>
              <a:t>- Law requires Jewish passports to be stamped with a large red "J."</a:t>
            </a:r>
          </a:p>
          <a:p>
            <a:pPr marL="0" indent="0">
              <a:buNone/>
            </a:pPr>
            <a:r>
              <a:rPr lang="en-GB" sz="1400" b="1" dirty="0">
                <a:latin typeface="Candara" panose="020E0502030303020204" pitchFamily="34" charset="0"/>
              </a:rPr>
              <a:t>Oct. 28-29 </a:t>
            </a:r>
            <a:r>
              <a:rPr lang="en-GB" sz="1400" dirty="0">
                <a:latin typeface="Candara" panose="020E0502030303020204" pitchFamily="34" charset="0"/>
              </a:rPr>
              <a:t>Expulsion of approximately 18,000 Polish stateless Jews from Germany.</a:t>
            </a:r>
          </a:p>
          <a:p>
            <a:pPr marL="0" indent="0">
              <a:buNone/>
            </a:pPr>
            <a:r>
              <a:rPr lang="en-GB" sz="1400" b="1" dirty="0">
                <a:latin typeface="Candara" panose="020E0502030303020204" pitchFamily="34" charset="0"/>
              </a:rPr>
              <a:t>Nov  6 </a:t>
            </a:r>
            <a:r>
              <a:rPr lang="en-GB" sz="1400" dirty="0">
                <a:latin typeface="Candara" panose="020E0502030303020204" pitchFamily="34" charset="0"/>
              </a:rPr>
              <a:t>Herschel </a:t>
            </a:r>
            <a:r>
              <a:rPr lang="en-GB" sz="1400" dirty="0" err="1">
                <a:latin typeface="Candara" panose="020E0502030303020204" pitchFamily="34" charset="0"/>
              </a:rPr>
              <a:t>Grynszpan</a:t>
            </a:r>
            <a:r>
              <a:rPr lang="en-GB" sz="1400" dirty="0">
                <a:latin typeface="Candara" panose="020E0502030303020204" pitchFamily="34" charset="0"/>
              </a:rPr>
              <a:t> shoots German embassy employee Ernst </a:t>
            </a:r>
            <a:r>
              <a:rPr lang="en-GB" sz="1400" dirty="0" err="1">
                <a:latin typeface="Candara" panose="020E0502030303020204" pitchFamily="34" charset="0"/>
              </a:rPr>
              <a:t>vom</a:t>
            </a:r>
            <a:r>
              <a:rPr lang="en-GB" sz="1400" dirty="0">
                <a:latin typeface="Candara" panose="020E0502030303020204" pitchFamily="34" charset="0"/>
              </a:rPr>
              <a:t> </a:t>
            </a:r>
            <a:r>
              <a:rPr lang="en-GB" sz="1400" dirty="0" err="1">
                <a:latin typeface="Candara" panose="020E0502030303020204" pitchFamily="34" charset="0"/>
              </a:rPr>
              <a:t>Rath</a:t>
            </a:r>
            <a:r>
              <a:rPr lang="en-GB" sz="1400" dirty="0">
                <a:latin typeface="Candara" panose="020E0502030303020204" pitchFamily="34" charset="0"/>
              </a:rPr>
              <a:t> in Paris.</a:t>
            </a:r>
          </a:p>
          <a:p>
            <a:pPr marL="0" indent="0">
              <a:buNone/>
            </a:pPr>
            <a:r>
              <a:rPr lang="en-GB" sz="1400" dirty="0">
                <a:latin typeface="Candara" panose="020E0502030303020204" pitchFamily="34" charset="0"/>
              </a:rPr>
              <a:t>Resulting in:</a:t>
            </a:r>
          </a:p>
          <a:p>
            <a:pPr marL="0" indent="0">
              <a:buNone/>
            </a:pPr>
            <a:r>
              <a:rPr lang="en-GB" sz="1400" b="1" dirty="0">
                <a:latin typeface="Candara" panose="020E0502030303020204" pitchFamily="34" charset="0"/>
              </a:rPr>
              <a:t>Nov. 9 Kristallnacht </a:t>
            </a:r>
            <a:r>
              <a:rPr lang="en-GB" sz="1400" dirty="0">
                <a:latin typeface="Candara" panose="020E0502030303020204" pitchFamily="34" charset="0"/>
              </a:rPr>
              <a:t>(Pogrom of November 1938): state organized pogrom against Jews in Germany, Austria, and the Sudetenland results in the burning of synagogues as well as vandalism and looting of Jewish businesses and homes. Approximately 28,000 German and Austrian Jewish men deported to concentration camps. </a:t>
            </a:r>
          </a:p>
          <a:p>
            <a:pPr marL="0" indent="0">
              <a:buNone/>
            </a:pPr>
            <a:endParaRPr lang="en-GB" sz="1400" dirty="0">
              <a:latin typeface="Candara" panose="020E0502030303020204" pitchFamily="34" charset="0"/>
            </a:endParaRPr>
          </a:p>
          <a:p>
            <a:pPr marL="0" indent="0">
              <a:buNone/>
            </a:pPr>
            <a:endParaRPr lang="en-GB" dirty="0"/>
          </a:p>
          <a:p>
            <a:endParaRPr lang="en-GB" dirty="0"/>
          </a:p>
        </p:txBody>
      </p:sp>
    </p:spTree>
    <p:extLst>
      <p:ext uri="{BB962C8B-B14F-4D97-AF65-F5344CB8AC3E}">
        <p14:creationId xmlns:p14="http://schemas.microsoft.com/office/powerpoint/2010/main" val="1566047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indent="0">
              <a:buNone/>
            </a:pPr>
            <a:r>
              <a:rPr lang="en-GB" b="1" dirty="0">
                <a:latin typeface="Candara" panose="020E0502030303020204" pitchFamily="34" charset="0"/>
              </a:rPr>
              <a:t>Nov 12, 1938 </a:t>
            </a:r>
            <a:r>
              <a:rPr lang="en-GB" dirty="0">
                <a:latin typeface="Candara" panose="020E0502030303020204" pitchFamily="34" charset="0"/>
              </a:rPr>
              <a:t>- Nazis fine Jews one billion marks for damages related to Kristallnacht. </a:t>
            </a:r>
          </a:p>
          <a:p>
            <a:pPr marL="0" indent="0">
              <a:buNone/>
            </a:pPr>
            <a:r>
              <a:rPr lang="en-GB" b="1" dirty="0">
                <a:latin typeface="Candara" panose="020E0502030303020204" pitchFamily="34" charset="0"/>
              </a:rPr>
              <a:t>Nov. 15 </a:t>
            </a:r>
            <a:r>
              <a:rPr lang="en-GB" dirty="0">
                <a:latin typeface="Candara" panose="020E0502030303020204" pitchFamily="34" charset="0"/>
              </a:rPr>
              <a:t>Jewish children expelled from public schools; segregated Jewish schools are created </a:t>
            </a:r>
          </a:p>
          <a:p>
            <a:pPr marL="0" indent="0">
              <a:buNone/>
            </a:pPr>
            <a:r>
              <a:rPr lang="en-GB" b="1" dirty="0">
                <a:latin typeface="Candara" panose="020E0502030303020204" pitchFamily="34" charset="0"/>
              </a:rPr>
              <a:t>Nov. 28 </a:t>
            </a:r>
            <a:r>
              <a:rPr lang="en-GB" dirty="0">
                <a:latin typeface="Candara" panose="020E0502030303020204" pitchFamily="34" charset="0"/>
              </a:rPr>
              <a:t>Restrictions on free choice of residence for Jews.</a:t>
            </a:r>
          </a:p>
          <a:p>
            <a:pPr marL="0" indent="0">
              <a:buNone/>
            </a:pPr>
            <a:r>
              <a:rPr lang="en-GB" b="1" dirty="0">
                <a:latin typeface="Candara" panose="020E0502030303020204" pitchFamily="34" charset="0"/>
              </a:rPr>
              <a:t>Dec. 3 </a:t>
            </a:r>
            <a:r>
              <a:rPr lang="en-GB" dirty="0">
                <a:latin typeface="Candara" panose="020E0502030303020204" pitchFamily="34" charset="0"/>
              </a:rPr>
              <a:t>Law passed enforcing compulsory "</a:t>
            </a:r>
            <a:r>
              <a:rPr lang="en-GB" dirty="0" err="1">
                <a:latin typeface="Candara" panose="020E0502030303020204" pitchFamily="34" charset="0"/>
              </a:rPr>
              <a:t>Aryanization</a:t>
            </a:r>
            <a:r>
              <a:rPr lang="en-GB" dirty="0">
                <a:latin typeface="Candara" panose="020E0502030303020204" pitchFamily="34" charset="0"/>
              </a:rPr>
              <a:t>" of Jewish firms and businesses</a:t>
            </a:r>
          </a:p>
          <a:p>
            <a:pPr marL="0" indent="0">
              <a:buNone/>
            </a:pPr>
            <a:r>
              <a:rPr lang="en-GB" b="1" dirty="0">
                <a:latin typeface="Candara" panose="020E0502030303020204" pitchFamily="34" charset="0"/>
              </a:rPr>
              <a:t>Dec 14, 1938 </a:t>
            </a:r>
            <a:r>
              <a:rPr lang="en-GB" dirty="0">
                <a:latin typeface="Candara" panose="020E0502030303020204" pitchFamily="34" charset="0"/>
              </a:rPr>
              <a:t>- Hermann </a:t>
            </a:r>
            <a:r>
              <a:rPr lang="en-GB" dirty="0" err="1">
                <a:latin typeface="Candara" panose="020E0502030303020204" pitchFamily="34" charset="0"/>
              </a:rPr>
              <a:t>Göring</a:t>
            </a:r>
            <a:r>
              <a:rPr lang="en-GB" dirty="0">
                <a:latin typeface="Candara" panose="020E0502030303020204" pitchFamily="34" charset="0"/>
              </a:rPr>
              <a:t> takes charge of resolving the "Jewish Question" (remember he is in charge of the 4 year plan to get the German economy ready for war – what would you expect to happen now?)</a:t>
            </a:r>
          </a:p>
          <a:p>
            <a:pPr marL="0" indent="0">
              <a:buNone/>
            </a:pPr>
            <a:endParaRPr lang="en-GB" dirty="0">
              <a:latin typeface="Candara" panose="020E0502030303020204" pitchFamily="34" charset="0"/>
            </a:endParaRPr>
          </a:p>
          <a:p>
            <a:pPr marL="0" indent="0">
              <a:buNone/>
            </a:pPr>
            <a:r>
              <a:rPr lang="en-GB" b="1" u="sng" dirty="0">
                <a:latin typeface="Candara" panose="020E0502030303020204" pitchFamily="34" charset="0"/>
              </a:rPr>
              <a:t>1939</a:t>
            </a:r>
          </a:p>
          <a:p>
            <a:pPr marL="0" indent="0">
              <a:buNone/>
            </a:pPr>
            <a:r>
              <a:rPr lang="en-GB" b="1" dirty="0">
                <a:latin typeface="Candara" panose="020E0502030303020204" pitchFamily="34" charset="0"/>
              </a:rPr>
              <a:t>Jan. 17 </a:t>
            </a:r>
            <a:r>
              <a:rPr lang="en-GB" dirty="0">
                <a:latin typeface="Candara" panose="020E0502030303020204" pitchFamily="34" charset="0"/>
              </a:rPr>
              <a:t>Loss of tenant protection for Jews.</a:t>
            </a:r>
          </a:p>
          <a:p>
            <a:pPr marL="0" indent="0">
              <a:buNone/>
            </a:pPr>
            <a:r>
              <a:rPr lang="en-GB" b="1" dirty="0">
                <a:latin typeface="Candara" panose="020E0502030303020204" pitchFamily="34" charset="0"/>
              </a:rPr>
              <a:t>Jan. 30 </a:t>
            </a:r>
            <a:r>
              <a:rPr lang="en-GB" dirty="0">
                <a:latin typeface="Candara" panose="020E0502030303020204" pitchFamily="34" charset="0"/>
              </a:rPr>
              <a:t>Hitler's Reichstag speech predicts the "destruction of the Jewish race in Europe."</a:t>
            </a:r>
          </a:p>
          <a:p>
            <a:pPr marL="0" indent="0">
              <a:buNone/>
            </a:pPr>
            <a:r>
              <a:rPr lang="en-GB" b="1" dirty="0">
                <a:latin typeface="Candara" panose="020E0502030303020204" pitchFamily="34" charset="0"/>
              </a:rPr>
              <a:t>Sept. 1 </a:t>
            </a:r>
            <a:r>
              <a:rPr lang="en-GB" dirty="0">
                <a:latin typeface="Candara" panose="020E0502030303020204" pitchFamily="34" charset="0"/>
              </a:rPr>
              <a:t>German invasion of Poland </a:t>
            </a:r>
          </a:p>
          <a:p>
            <a:pPr marL="0" indent="0">
              <a:buNone/>
            </a:pPr>
            <a:r>
              <a:rPr lang="en-GB" b="1" dirty="0">
                <a:latin typeface="Candara" panose="020E0502030303020204" pitchFamily="34" charset="0"/>
              </a:rPr>
              <a:t>Sept. 21 </a:t>
            </a:r>
            <a:r>
              <a:rPr lang="en-GB" dirty="0" err="1">
                <a:latin typeface="Candara" panose="020E0502030303020204" pitchFamily="34" charset="0"/>
              </a:rPr>
              <a:t>Heydrich</a:t>
            </a:r>
            <a:r>
              <a:rPr lang="en-GB" dirty="0">
                <a:latin typeface="Candara" panose="020E0502030303020204" pitchFamily="34" charset="0"/>
              </a:rPr>
              <a:t> orders the creation of ghettos in occupied Poland under the administration of</a:t>
            </a:r>
          </a:p>
          <a:p>
            <a:pPr marL="0" indent="0">
              <a:buNone/>
            </a:pPr>
            <a:r>
              <a:rPr lang="en-GB" dirty="0">
                <a:latin typeface="Candara" panose="020E0502030303020204" pitchFamily="34" charset="0"/>
              </a:rPr>
              <a:t>"Jewish councils."</a:t>
            </a:r>
          </a:p>
          <a:p>
            <a:pPr marL="0" indent="0">
              <a:buNone/>
            </a:pPr>
            <a:r>
              <a:rPr lang="en-GB" dirty="0">
                <a:latin typeface="Candara" panose="020E0502030303020204" pitchFamily="34" charset="0"/>
              </a:rPr>
              <a:t> </a:t>
            </a:r>
            <a:r>
              <a:rPr lang="en-GB" b="1" dirty="0">
                <a:latin typeface="Candara" panose="020E0502030303020204" pitchFamily="34" charset="0"/>
              </a:rPr>
              <a:t>September-December: </a:t>
            </a:r>
            <a:r>
              <a:rPr lang="en-GB" dirty="0">
                <a:latin typeface="Candara" panose="020E0502030303020204" pitchFamily="34" charset="0"/>
              </a:rPr>
              <a:t>Polish Jews from areas annexed to Germany expelled to central Poland </a:t>
            </a:r>
            <a:r>
              <a:rPr lang="en-GB" dirty="0" err="1">
                <a:latin typeface="Candara" panose="020E0502030303020204" pitchFamily="34" charset="0"/>
              </a:rPr>
              <a:t>e.g</a:t>
            </a:r>
            <a:r>
              <a:rPr lang="en-GB" dirty="0">
                <a:latin typeface="Candara" panose="020E0502030303020204" pitchFamily="34" charset="0"/>
              </a:rPr>
              <a:t> Oct. 12 First deportation of Jews from Austria and Moravia to Poland.</a:t>
            </a:r>
          </a:p>
          <a:p>
            <a:pPr marL="0" indent="0">
              <a:buNone/>
            </a:pPr>
            <a:r>
              <a:rPr lang="en-GB" b="1" dirty="0">
                <a:latin typeface="Candara" panose="020E0502030303020204" pitchFamily="34" charset="0"/>
              </a:rPr>
              <a:t>October 1939 </a:t>
            </a:r>
            <a:r>
              <a:rPr lang="en-GB" dirty="0">
                <a:latin typeface="Candara" panose="020E0502030303020204" pitchFamily="34" charset="0"/>
              </a:rPr>
              <a:t>- First adult euthanasia cases in Germany – Operation T4</a:t>
            </a:r>
          </a:p>
          <a:p>
            <a:pPr marL="0" indent="0">
              <a:buNone/>
            </a:pPr>
            <a:r>
              <a:rPr lang="en-GB" b="1" dirty="0">
                <a:latin typeface="Candara" panose="020E0502030303020204" pitchFamily="34" charset="0"/>
              </a:rPr>
              <a:t>Nov. 23 </a:t>
            </a:r>
            <a:r>
              <a:rPr lang="en-GB" dirty="0">
                <a:latin typeface="Candara" panose="020E0502030303020204" pitchFamily="34" charset="0"/>
              </a:rPr>
              <a:t>Introduction of Jewish star throughout occupied Poland (the </a:t>
            </a:r>
            <a:r>
              <a:rPr lang="en-GB" dirty="0" err="1">
                <a:latin typeface="Candara" panose="020E0502030303020204" pitchFamily="34" charset="0"/>
              </a:rPr>
              <a:t>Generalgouvernement</a:t>
            </a:r>
            <a:r>
              <a:rPr lang="en-GB" dirty="0">
                <a:latin typeface="Candara" panose="020E0502030303020204" pitchFamily="34" charset="0"/>
              </a:rPr>
              <a:t>).</a:t>
            </a:r>
          </a:p>
          <a:p>
            <a:pPr marL="0" indent="0">
              <a:buNone/>
            </a:pPr>
            <a:r>
              <a:rPr lang="en-GB" b="1" dirty="0">
                <a:latin typeface="Candara" panose="020E0502030303020204" pitchFamily="34" charset="0"/>
              </a:rPr>
              <a:t>Nov. 28 </a:t>
            </a:r>
            <a:r>
              <a:rPr lang="en-GB" dirty="0">
                <a:latin typeface="Candara" panose="020E0502030303020204" pitchFamily="34" charset="0"/>
              </a:rPr>
              <a:t>Hans Frank orders the creation of Jewish councils in central Poland and establishes the first ghetto at </a:t>
            </a:r>
            <a:r>
              <a:rPr lang="en-GB" dirty="0" err="1">
                <a:latin typeface="Candara" panose="020E0502030303020204" pitchFamily="34" charset="0"/>
              </a:rPr>
              <a:t>Piotrkow</a:t>
            </a:r>
            <a:r>
              <a:rPr lang="en-GB" dirty="0">
                <a:latin typeface="Candara" panose="020E0502030303020204" pitchFamily="34" charset="0"/>
              </a:rPr>
              <a:t>.</a:t>
            </a:r>
          </a:p>
          <a:p>
            <a:pPr marL="0" indent="0">
              <a:buNone/>
            </a:pPr>
            <a:endParaRPr lang="en-GB" dirty="0">
              <a:latin typeface="Candara" panose="020E0502030303020204" pitchFamily="34" charset="0"/>
            </a:endParaRPr>
          </a:p>
          <a:p>
            <a:pPr marL="0" indent="0">
              <a:buNone/>
            </a:pPr>
            <a:r>
              <a:rPr lang="en-GB" b="1" u="sng" dirty="0">
                <a:latin typeface="Candara" panose="020E0502030303020204" pitchFamily="34" charset="0"/>
              </a:rPr>
              <a:t>1940</a:t>
            </a:r>
          </a:p>
          <a:p>
            <a:pPr marL="0" indent="0">
              <a:buNone/>
            </a:pPr>
            <a:r>
              <a:rPr lang="en-GB" b="1" dirty="0">
                <a:latin typeface="Candara" panose="020E0502030303020204" pitchFamily="34" charset="0"/>
              </a:rPr>
              <a:t>Feb. 10 </a:t>
            </a:r>
            <a:r>
              <a:rPr lang="en-GB" dirty="0">
                <a:latin typeface="Candara" panose="020E0502030303020204" pitchFamily="34" charset="0"/>
              </a:rPr>
              <a:t>Start of deportations from Pomerania to Lublin (Poland).</a:t>
            </a:r>
          </a:p>
          <a:p>
            <a:pPr marL="0" indent="0">
              <a:buNone/>
            </a:pPr>
            <a:r>
              <a:rPr lang="en-GB" b="1" dirty="0">
                <a:latin typeface="Candara" panose="020E0502030303020204" pitchFamily="34" charset="0"/>
              </a:rPr>
              <a:t>March 1940 </a:t>
            </a:r>
            <a:r>
              <a:rPr lang="en-GB" dirty="0">
                <a:latin typeface="Candara" panose="020E0502030303020204" pitchFamily="34" charset="0"/>
              </a:rPr>
              <a:t>– Madagascar plan suggested</a:t>
            </a:r>
          </a:p>
          <a:p>
            <a:pPr marL="0" indent="0">
              <a:buNone/>
            </a:pPr>
            <a:r>
              <a:rPr lang="en-GB" b="1" dirty="0">
                <a:latin typeface="Candara" panose="020E0502030303020204" pitchFamily="34" charset="0"/>
              </a:rPr>
              <a:t>April 9 </a:t>
            </a:r>
            <a:r>
              <a:rPr lang="en-GB" dirty="0">
                <a:latin typeface="Candara" panose="020E0502030303020204" pitchFamily="34" charset="0"/>
              </a:rPr>
              <a:t>German invasion of Denmark and Norway.</a:t>
            </a:r>
          </a:p>
          <a:p>
            <a:pPr marL="0" indent="0">
              <a:buNone/>
            </a:pPr>
            <a:r>
              <a:rPr lang="en-GB" b="1" dirty="0">
                <a:latin typeface="Candara" panose="020E0502030303020204" pitchFamily="34" charset="0"/>
              </a:rPr>
              <a:t>April 27 </a:t>
            </a:r>
            <a:r>
              <a:rPr lang="en-GB" dirty="0">
                <a:latin typeface="Candara" panose="020E0502030303020204" pitchFamily="34" charset="0"/>
              </a:rPr>
              <a:t>Himmler orders the start of construction of the Auschwitz concentration camp.</a:t>
            </a:r>
          </a:p>
          <a:p>
            <a:pPr marL="0" indent="0">
              <a:buNone/>
            </a:pPr>
            <a:r>
              <a:rPr lang="en-GB" b="1" dirty="0">
                <a:latin typeface="Candara" panose="020E0502030303020204" pitchFamily="34" charset="0"/>
              </a:rPr>
              <a:t>April 30 </a:t>
            </a:r>
            <a:r>
              <a:rPr lang="en-GB" dirty="0">
                <a:latin typeface="Candara" panose="020E0502030303020204" pitchFamily="34" charset="0"/>
              </a:rPr>
              <a:t>First major ghetto created in Lodz.</a:t>
            </a:r>
          </a:p>
          <a:p>
            <a:pPr marL="0" indent="0">
              <a:buNone/>
            </a:pPr>
            <a:r>
              <a:rPr lang="en-GB" b="1" dirty="0">
                <a:latin typeface="Candara" panose="020E0502030303020204" pitchFamily="34" charset="0"/>
              </a:rPr>
              <a:t>May 10 </a:t>
            </a:r>
            <a:r>
              <a:rPr lang="en-GB" dirty="0">
                <a:latin typeface="Candara" panose="020E0502030303020204" pitchFamily="34" charset="0"/>
              </a:rPr>
              <a:t>German invasion of Holland, Belgium, Luxembourg, and France.</a:t>
            </a:r>
          </a:p>
          <a:p>
            <a:pPr marL="0" indent="0">
              <a:buNone/>
            </a:pPr>
            <a:r>
              <a:rPr lang="en-GB" b="1" dirty="0">
                <a:latin typeface="Candara" panose="020E0502030303020204" pitchFamily="34" charset="0"/>
              </a:rPr>
              <a:t>Oct. 3 </a:t>
            </a:r>
            <a:r>
              <a:rPr lang="en-GB" dirty="0">
                <a:latin typeface="Candara" panose="020E0502030303020204" pitchFamily="34" charset="0"/>
              </a:rPr>
              <a:t>Anti-Semitic decrees promulgated in Vichy, France.</a:t>
            </a:r>
          </a:p>
          <a:p>
            <a:pPr marL="0" indent="0">
              <a:buNone/>
            </a:pPr>
            <a:r>
              <a:rPr lang="en-GB" b="1" dirty="0">
                <a:latin typeface="Candara" panose="020E0502030303020204" pitchFamily="34" charset="0"/>
              </a:rPr>
              <a:t>Oct. 16 </a:t>
            </a:r>
            <a:r>
              <a:rPr lang="en-GB" dirty="0">
                <a:latin typeface="Candara" panose="020E0502030303020204" pitchFamily="34" charset="0"/>
              </a:rPr>
              <a:t>Order given to create a ghetto in Warsaw.</a:t>
            </a:r>
          </a:p>
          <a:p>
            <a:pPr marL="0" indent="0">
              <a:buNone/>
            </a:pPr>
            <a:r>
              <a:rPr lang="en-GB" b="1" dirty="0">
                <a:latin typeface="Candara" panose="020E0502030303020204" pitchFamily="34" charset="0"/>
              </a:rPr>
              <a:t>Nov. 15 </a:t>
            </a:r>
            <a:r>
              <a:rPr lang="en-GB" dirty="0">
                <a:latin typeface="Candara" panose="020E0502030303020204" pitchFamily="34" charset="0"/>
              </a:rPr>
              <a:t>Warsaw ghetto is sealed.</a:t>
            </a:r>
          </a:p>
          <a:p>
            <a:pPr marL="0" indent="0">
              <a:buNone/>
            </a:pPr>
            <a:endParaRPr lang="en-GB" dirty="0">
              <a:latin typeface="Candara" panose="020E0502030303020204" pitchFamily="34" charset="0"/>
            </a:endParaRPr>
          </a:p>
          <a:p>
            <a:endParaRPr lang="en-GB" dirty="0">
              <a:latin typeface="Candara" panose="020E0502030303020204" pitchFamily="34" charset="0"/>
            </a:endParaRPr>
          </a:p>
        </p:txBody>
      </p:sp>
    </p:spTree>
    <p:extLst>
      <p:ext uri="{BB962C8B-B14F-4D97-AF65-F5344CB8AC3E}">
        <p14:creationId xmlns:p14="http://schemas.microsoft.com/office/powerpoint/2010/main" val="118717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idx="1"/>
          </p:nvPr>
        </p:nvSpPr>
        <p:spPr bwMode="auto">
          <a:xfrm>
            <a:off x="1" y="365377"/>
            <a:ext cx="9143999"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1941</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Feb. 25</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Strikes against anti-Jewish measures in many Dutch cities.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March 1941</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Lublin resettlement postponed in preparation for invasion of USSR</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March</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German Jews used as forced laborers.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June 22 1941</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Germany invades USSR – Operation Barbarossa</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End May</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Creation of </a:t>
            </a:r>
            <a:r>
              <a:rPr kumimoji="0" lang="en-US" altLang="en-US" sz="1100" b="0" i="1"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Einsatzgruppen </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[Operation Groups]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June 22</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German invasion of the Soviet Union.</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July 31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Göring</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charges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Heydrich</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with to formulate a "comprehensive solution to the Jewish problem."</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August 1941</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Voluntary emigration of German Jews forbidden</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Sept. 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Introduction of the Jewish star in the German Reich for all Jews above the age of six</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Sept. 3</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First gassings at Auschwitz – Soviet POW</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September 29-30</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Mass murder of Jews at Babi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Yar</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near Kiev</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Oct. 14</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First deportation of </a:t>
            </a:r>
            <a:r>
              <a:rPr kumimoji="0" lang="en-US" altLang="en-US" sz="1100" b="0"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German</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Jews to Lodz.</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Dec. 8</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Chelmno</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killing center begins operation; massacre in Riga.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1942</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Jan. 20</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Wannsee</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Conference: senior German government officials meet in suburban Berlin to discuss the details and logistics of their plan to carry out the "final solution" to kill all Jews in Europe.</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Jan. 31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1"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Einsatzgruppe </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[Operation Group] A reports about the murder of 229,052 Jews in the</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Baltic. </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Jan/Feb</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first Jews gassed at Auschwitz</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March 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Sobibor</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killing center begins operation.</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March 16</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Belzec</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killing center begins operation.</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May 1942</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a:t>
            </a:r>
            <a:r>
              <a:rPr kumimoji="0" lang="en-GB"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Heydrich</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killed by Czech partisans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June 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Treblinka killing center begins operation.</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July -</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Start of deportations of Dutch - French Jews to Auschwitz; </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July 22</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Beginning of mass deportations from the Warsaw ghetto to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Belzec</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and Treblinka.</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July 28</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Creation of the Jewish Fighting Organization (ZOB) in the Warsaw ghetto.</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Sept. 16</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First mass "resettlement" from the Lodz ghetto resulting in 55,000 deaths.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Dec 1942</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most Polish Jews dead. </a:t>
            </a:r>
            <a:r>
              <a:rPr kumimoji="0" lang="en-GB"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Belzec</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closed, other camps slowed- according to Farmer. Most camps closed by mid-1943. Auschwitz main killing centre for rest of Europe’s Jews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Dec 1942</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Himmler signed order to deport </a:t>
            </a:r>
            <a:r>
              <a:rPr kumimoji="0" lang="en-GB" altLang="en-US" sz="1100" b="0"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German</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Gypsies to Auschwitz</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Candara" panose="020E0502030303020204" pitchFamily="34" charset="0"/>
            </a:endParaRPr>
          </a:p>
        </p:txBody>
      </p:sp>
    </p:spTree>
    <p:extLst>
      <p:ext uri="{BB962C8B-B14F-4D97-AF65-F5344CB8AC3E}">
        <p14:creationId xmlns:p14="http://schemas.microsoft.com/office/powerpoint/2010/main" val="223156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idx="1"/>
          </p:nvPr>
        </p:nvSpPr>
        <p:spPr bwMode="auto">
          <a:xfrm>
            <a:off x="0" y="870715"/>
            <a:ext cx="91440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1943</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Jan. 18</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Beginning of resistance against deportations from the Warsaw ghetto.</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March 15</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Start of deportations of Greek Jews to Auschwitz</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April 19</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Warsaw ghetto revolt begins.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May 16</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Liquidation and destruction of the Warsaw ghetto.</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June 11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Himmler's order to liquidate the Polish ghettos.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June 26</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Himmler's order to liquidate ghettos on occupied Soviet territory.</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August 2-</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Revolt at Treblinka</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Oct. 2</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Rescue of 7,000 Danish Jews by the Danish resistance; 475 Jews captured by Germans.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1944</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Spring </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Vrba </a:t>
            </a:r>
            <a:r>
              <a:rPr kumimoji="0" lang="en-GB"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Wetzler</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report reaches west – ARGUABLY first confirmation of systematic genocide of Jews by Nazis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May 15</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Beginning of deportation of Hungarian Jews; by 8 July 1944, about 476,000 deported</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to Auschwitz.</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June 6 </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D-Day Landings in Normandy</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July 24</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The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Majdanek</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killing center is liberated by Soviet troops; between 50,000 and 60,000</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Jews were murdered there.</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August</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The last ghetto, Lodz, liquidated</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27 November</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Himmler ordered annihilation to stop. </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Nov. 26</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Himmler orders the destruction of the crematoria at Auschwitz-Birkenau.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sng"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1945</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Jan. 17</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Beginning of the Auschwitz death marches.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17 January 1945</a:t>
            </a:r>
            <a:r>
              <a:rPr kumimoji="0" lang="en-GB"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 last roll call at Auschwitz</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Jan. 27</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Auschwitz liberated by Soviet troops.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April 11</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Buchenwald liberated by US troops.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April 15</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Bergen-Belsen liberated by British and Canadian troops.</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April 30</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Hitler commits suicide.</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May 8</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Germany surrenders unconditionally.</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May 10</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a:t>
            </a:r>
            <a:r>
              <a:rPr kumimoji="0" lang="en-US" altLang="en-US" sz="1100" b="0" i="0" u="none" strike="noStrike" cap="none" normalizeH="0" baseline="0" dirty="0" err="1">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Theresienstadt</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is liberated.</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May 23</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Himmler commits suicide.</a:t>
            </a:r>
            <a:endParaRPr kumimoji="0" lang="en-GB" altLang="en-US" sz="1100" b="0" i="0" u="none" strike="noStrike" cap="none" normalizeH="0" baseline="0" dirty="0">
              <a:ln>
                <a:noFill/>
              </a:ln>
              <a:solidFill>
                <a:schemeClr val="tx1"/>
              </a:solidFill>
              <a:effectLst/>
              <a:latin typeface="Candara" panose="020E0502030303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Nov. 22</a:t>
            </a:r>
            <a:r>
              <a:rPr kumimoji="0" lang="en-US" altLang="en-US" sz="1100" b="0" i="0" u="none" strike="noStrike" cap="none" normalizeH="0" baseline="0" dirty="0">
                <a:ln>
                  <a:noFill/>
                </a:ln>
                <a:solidFill>
                  <a:schemeClr val="tx1"/>
                </a:solidFill>
                <a:effectLst/>
                <a:latin typeface="Candara" panose="020E0502030303020204" pitchFamily="34" charset="0"/>
                <a:ea typeface="Times New Roman" panose="02020603050405020304" pitchFamily="18" charset="0"/>
                <a:cs typeface="Times New Roman" panose="02020603050405020304" pitchFamily="18" charset="0"/>
              </a:rPr>
              <a:t> Beginning of the Nuremberg trials.</a:t>
            </a:r>
            <a:endParaRPr kumimoji="0" lang="en-US" altLang="en-US" sz="1100" b="0" i="0" u="none" strike="noStrike" cap="none" normalizeH="0" baseline="0" dirty="0">
              <a:ln>
                <a:noFill/>
              </a:ln>
              <a:solidFill>
                <a:schemeClr val="tx1"/>
              </a:solidFill>
              <a:effectLst/>
              <a:latin typeface="Candara" panose="020E0502030303020204" pitchFamily="34" charset="0"/>
            </a:endParaRPr>
          </a:p>
        </p:txBody>
      </p:sp>
    </p:spTree>
    <p:extLst>
      <p:ext uri="{BB962C8B-B14F-4D97-AF65-F5344CB8AC3E}">
        <p14:creationId xmlns:p14="http://schemas.microsoft.com/office/powerpoint/2010/main" val="3304406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a:t>http://alphahistory.com/holocaust/historiography-of-the-holocaust/</a:t>
            </a:r>
          </a:p>
        </p:txBody>
      </p:sp>
    </p:spTree>
    <p:extLst>
      <p:ext uri="{BB962C8B-B14F-4D97-AF65-F5344CB8AC3E}">
        <p14:creationId xmlns:p14="http://schemas.microsoft.com/office/powerpoint/2010/main" val="104878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Intentionalist</a:t>
            </a:r>
            <a:endParaRPr lang="en-GB" dirty="0"/>
          </a:p>
        </p:txBody>
      </p:sp>
      <p:sp>
        <p:nvSpPr>
          <p:cNvPr id="3" name="Content Placeholder 2"/>
          <p:cNvSpPr>
            <a:spLocks noGrp="1"/>
          </p:cNvSpPr>
          <p:nvPr>
            <p:ph idx="1"/>
          </p:nvPr>
        </p:nvSpPr>
        <p:spPr/>
        <p:txBody>
          <a:bodyPr>
            <a:normAutofit fontScale="92500" lnSpcReduction="10000"/>
          </a:bodyPr>
          <a:lstStyle/>
          <a:p>
            <a:r>
              <a:rPr lang="en-GB" dirty="0"/>
              <a:t>Most </a:t>
            </a:r>
            <a:r>
              <a:rPr lang="en-GB" dirty="0" err="1"/>
              <a:t>intentionalist</a:t>
            </a:r>
            <a:r>
              <a:rPr lang="en-GB" dirty="0"/>
              <a:t> historians belong to a school of thought known as the </a:t>
            </a:r>
            <a:r>
              <a:rPr lang="en-GB" i="1" dirty="0" err="1"/>
              <a:t>Sonderweg</a:t>
            </a:r>
            <a:r>
              <a:rPr lang="en-GB" dirty="0"/>
              <a:t> (‘special path’). They argue that Germany’s fascination with authoritarianism, military conquest, racial purity and anti-Semitism pre-dated the Nazis by generations, back to mid-1800s Prussia. These ideas and values not only survived, they shaped the newly unified Germany and contributed to the outbreak of World War I (1914), post-war radical nationalism and the rise of Nazism. According to </a:t>
            </a:r>
            <a:r>
              <a:rPr lang="en-GB" dirty="0" err="1"/>
              <a:t>Sonderweg</a:t>
            </a:r>
            <a:r>
              <a:rPr lang="en-GB" dirty="0"/>
              <a:t> historians, Nazism and the Holocaust were not significant deviations from the course of German history, they were its predictable end points.</a:t>
            </a:r>
          </a:p>
        </p:txBody>
      </p:sp>
    </p:spTree>
    <p:extLst>
      <p:ext uri="{BB962C8B-B14F-4D97-AF65-F5344CB8AC3E}">
        <p14:creationId xmlns:p14="http://schemas.microsoft.com/office/powerpoint/2010/main" val="412229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Structuralists</a:t>
            </a:r>
            <a:endParaRPr lang="en-GB" dirty="0"/>
          </a:p>
        </p:txBody>
      </p:sp>
      <p:sp>
        <p:nvSpPr>
          <p:cNvPr id="3" name="Content Placeholder 2"/>
          <p:cNvSpPr>
            <a:spLocks noGrp="1"/>
          </p:cNvSpPr>
          <p:nvPr>
            <p:ph idx="1"/>
          </p:nvPr>
        </p:nvSpPr>
        <p:spPr/>
        <p:txBody>
          <a:bodyPr>
            <a:normAutofit fontScale="77500" lnSpcReduction="20000"/>
          </a:bodyPr>
          <a:lstStyle/>
          <a:p>
            <a:r>
              <a:rPr lang="en-GB" dirty="0"/>
              <a:t>Another group of historians, known as functionalists or </a:t>
            </a:r>
            <a:r>
              <a:rPr lang="en-GB" dirty="0" err="1"/>
              <a:t>structuralists</a:t>
            </a:r>
            <a:r>
              <a:rPr lang="en-GB" dirty="0"/>
              <a:t>, support the ‘</a:t>
            </a:r>
            <a:r>
              <a:rPr lang="en-GB" dirty="0" err="1"/>
              <a:t>weak</a:t>
            </a:r>
            <a:r>
              <a:rPr lang="en-GB" i="1" dirty="0" err="1"/>
              <a:t>fuhrer</a:t>
            </a:r>
            <a:r>
              <a:rPr lang="en-GB" dirty="0"/>
              <a:t> theory’. Hitler’s power over the Nazi Party, they argue, has been considerably overstated. They contend that Hitler made decisions spontaneously, haphazardly and unpredictably; he had few if any long term plans. Sometimes Hitler acted to maintain his position at the helm of the party, which was not as secure as is commonly believed. His introduction of the 1935 Nuremberg Laws, for example, was done to appease </a:t>
            </a:r>
            <a:r>
              <a:rPr lang="en-GB" dirty="0" err="1"/>
              <a:t>hardcore</a:t>
            </a:r>
            <a:r>
              <a:rPr lang="en-GB" dirty="0"/>
              <a:t> anti-Semites in the NSDAP. From this theory if follows that the Holocaust was the product of anti-Semitic forces in the Nazi movement, as much as it was a manifestation of Hitler’s personal will. Ian Kershaw, the leading functionalist historian of recent times, has also claimed the existence of a ‘Hitler myth’. Kershaw argues that the perception of Hitler as a dominant, all-powerful leader, ruling both party and state with an iron fist, was the product of Nazi propaganda rather than reality.</a:t>
            </a:r>
          </a:p>
        </p:txBody>
      </p:sp>
    </p:spTree>
    <p:extLst>
      <p:ext uri="{BB962C8B-B14F-4D97-AF65-F5344CB8AC3E}">
        <p14:creationId xmlns:p14="http://schemas.microsoft.com/office/powerpoint/2010/main" val="2510600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Key Nazis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184756"/>
              </p:ext>
            </p:extLst>
          </p:nvPr>
        </p:nvGraphicFramePr>
        <p:xfrm>
          <a:off x="628653" y="1443989"/>
          <a:ext cx="7886697" cy="4965853"/>
        </p:xfrm>
        <a:graphic>
          <a:graphicData uri="http://schemas.openxmlformats.org/drawingml/2006/table">
            <a:tbl>
              <a:tblPr>
                <a:tableStyleId>{5940675A-B579-460E-94D1-54222C63F5DA}</a:tableStyleId>
              </a:tblPr>
              <a:tblGrid>
                <a:gridCol w="2628899">
                  <a:extLst>
                    <a:ext uri="{9D8B030D-6E8A-4147-A177-3AD203B41FA5}">
                      <a16:colId xmlns:a16="http://schemas.microsoft.com/office/drawing/2014/main" val="3062232062"/>
                    </a:ext>
                  </a:extLst>
                </a:gridCol>
                <a:gridCol w="2628899">
                  <a:extLst>
                    <a:ext uri="{9D8B030D-6E8A-4147-A177-3AD203B41FA5}">
                      <a16:colId xmlns:a16="http://schemas.microsoft.com/office/drawing/2014/main" val="1220943589"/>
                    </a:ext>
                  </a:extLst>
                </a:gridCol>
                <a:gridCol w="2628899">
                  <a:extLst>
                    <a:ext uri="{9D8B030D-6E8A-4147-A177-3AD203B41FA5}">
                      <a16:colId xmlns:a16="http://schemas.microsoft.com/office/drawing/2014/main" val="1597327744"/>
                    </a:ext>
                  </a:extLst>
                </a:gridCol>
              </a:tblGrid>
              <a:tr h="166615">
                <a:tc>
                  <a:txBody>
                    <a:bodyPr/>
                    <a:lstStyle/>
                    <a:p>
                      <a:pPr algn="l" fontAlgn="t"/>
                      <a:r>
                        <a:rPr lang="en-GB" sz="1100">
                          <a:effectLst/>
                        </a:rPr>
                        <a:t>Name</a:t>
                      </a:r>
                      <a:endParaRPr lang="en-GB" sz="1100" b="1" i="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Responsibility</a:t>
                      </a:r>
                      <a:endParaRPr lang="en-GB" sz="1100" b="1" i="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What happened to him</a:t>
                      </a:r>
                      <a:endParaRPr lang="en-GB" sz="1100" b="1" i="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2282278980"/>
                  </a:ext>
                </a:extLst>
              </a:tr>
              <a:tr h="537634">
                <a:tc>
                  <a:txBody>
                    <a:bodyPr/>
                    <a:lstStyle/>
                    <a:p>
                      <a:pPr algn="l" fontAlgn="t"/>
                      <a:r>
                        <a:rPr lang="en-GB" sz="1100">
                          <a:effectLst/>
                        </a:rPr>
                        <a:t>Joseph Goebbels (1897–1945)</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Minister of Propaganda, 1933–45</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Died with his wife and family in the bunker with Hitler in Berlin, 1 May 1945.</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1241706421"/>
                  </a:ext>
                </a:extLst>
              </a:tr>
              <a:tr h="1032325">
                <a:tc>
                  <a:txBody>
                    <a:bodyPr/>
                    <a:lstStyle/>
                    <a:p>
                      <a:pPr algn="l" fontAlgn="t"/>
                      <a:r>
                        <a:rPr lang="en-GB" sz="1100" dirty="0">
                          <a:effectLst/>
                        </a:rPr>
                        <a:t>Hermann Goering (1893–1946)</a:t>
                      </a:r>
                      <a:endParaRPr lang="en-GB" sz="1100" dirty="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dirty="0">
                          <a:effectLst/>
                        </a:rPr>
                        <a:t>Took action against Rohm in 1934, on the Night of the Long Knives. In 1935, he became responsible for the air force (</a:t>
                      </a:r>
                      <a:r>
                        <a:rPr lang="en-GB" sz="1100" dirty="0" err="1">
                          <a:effectLst/>
                        </a:rPr>
                        <a:t>luftwaffe</a:t>
                      </a:r>
                      <a:r>
                        <a:rPr lang="en-GB" sz="1100" dirty="0">
                          <a:effectLst/>
                        </a:rPr>
                        <a:t>). In 1936, he became responsible for the Four Year Plan.</a:t>
                      </a:r>
                      <a:endParaRPr lang="en-GB" sz="1100" dirty="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tried at the Nuremberg Trials and found guilty, his punishment – hanging. Committed suicide (took poison) whilst waiting to be executed.</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355561560"/>
                  </a:ext>
                </a:extLst>
              </a:tr>
              <a:tr h="661305">
                <a:tc>
                  <a:txBody>
                    <a:bodyPr/>
                    <a:lstStyle/>
                    <a:p>
                      <a:pPr algn="l" fontAlgn="t"/>
                      <a:r>
                        <a:rPr lang="en-GB" sz="1100">
                          <a:effectLst/>
                        </a:rPr>
                        <a:t>Heinrich Himmler (1900–45)</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the head of the SS and was responsible for implementing the Final Solution, setting up extermination camps.</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arrested on 23 May 1945. He committed suicide.</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1126768181"/>
                  </a:ext>
                </a:extLst>
              </a:tr>
              <a:tr h="784979">
                <a:tc>
                  <a:txBody>
                    <a:bodyPr/>
                    <a:lstStyle/>
                    <a:p>
                      <a:pPr algn="l" fontAlgn="t"/>
                      <a:r>
                        <a:rPr lang="en-GB" sz="1100">
                          <a:effectLst/>
                        </a:rPr>
                        <a:t>Reinhard Heydrich (1904–42)</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responsible for the Gestapo (secret police, spies). In 1941, he became known for his work organising the Final Solution.</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killed in Prague in May 1942.</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1285744097"/>
                  </a:ext>
                </a:extLst>
              </a:tr>
              <a:tr h="290288">
                <a:tc>
                  <a:txBody>
                    <a:bodyPr/>
                    <a:lstStyle/>
                    <a:p>
                      <a:pPr algn="l" fontAlgn="t"/>
                      <a:r>
                        <a:rPr lang="en-GB" sz="1100">
                          <a:effectLst/>
                        </a:rPr>
                        <a:t>Rudolf Hess (1894–1987)</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Deputy leader of the Nazi Party</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given a life sentence for war crimes.</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1632834765"/>
                  </a:ext>
                </a:extLst>
              </a:tr>
              <a:tr h="537634">
                <a:tc>
                  <a:txBody>
                    <a:bodyPr/>
                    <a:lstStyle/>
                    <a:p>
                      <a:pPr algn="l" fontAlgn="t"/>
                      <a:r>
                        <a:rPr lang="en-GB" sz="1100">
                          <a:effectLst/>
                        </a:rPr>
                        <a:t>Dr Robert Ley (1890–1945)</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Head of the German Labour Front - he established the Strength Through Joy scheme.</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committed suicide during the Nuremberg Trials.</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1258114296"/>
                  </a:ext>
                </a:extLst>
              </a:tr>
              <a:tr h="537634">
                <a:tc>
                  <a:txBody>
                    <a:bodyPr/>
                    <a:lstStyle/>
                    <a:p>
                      <a:pPr algn="l" fontAlgn="t"/>
                      <a:r>
                        <a:rPr lang="en-GB" sz="1100">
                          <a:effectLst/>
                        </a:rPr>
                        <a:t>Albert Speer (1905–81)</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Minister for rearmament and war production in 1942</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 was sentenced to 20 years in prison for crimes against peace and humanity.</a:t>
                      </a:r>
                      <a:endParaRPr lang="en-GB" sz="110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420570894"/>
                  </a:ext>
                </a:extLst>
              </a:tr>
              <a:tr h="290288">
                <a:tc>
                  <a:txBody>
                    <a:bodyPr/>
                    <a:lstStyle/>
                    <a:p>
                      <a:pPr algn="l" fontAlgn="t"/>
                      <a:r>
                        <a:rPr lang="en-GB" sz="1100" dirty="0">
                          <a:effectLst/>
                        </a:rPr>
                        <a:t>Ernst Rohm (1887–1934)</a:t>
                      </a:r>
                      <a:endParaRPr lang="en-GB" sz="1100" dirty="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a:effectLst/>
                        </a:rPr>
                        <a:t>Head of the SA</a:t>
                      </a:r>
                      <a:endParaRPr lang="en-GB" sz="1100">
                        <a:effectLst/>
                        <a:latin typeface="Candara" panose="020E0502030303020204" pitchFamily="34" charset="0"/>
                      </a:endParaRPr>
                    </a:p>
                  </a:txBody>
                  <a:tcPr marL="30893" marR="19308" marT="30893" marB="7723">
                    <a:solidFill>
                      <a:schemeClr val="bg1"/>
                    </a:solidFill>
                  </a:tcPr>
                </a:tc>
                <a:tc>
                  <a:txBody>
                    <a:bodyPr/>
                    <a:lstStyle/>
                    <a:p>
                      <a:pPr algn="l" fontAlgn="t"/>
                      <a:r>
                        <a:rPr lang="en-GB" sz="1100" dirty="0">
                          <a:effectLst/>
                        </a:rPr>
                        <a:t>He was killed on the Night of the Long Knives.</a:t>
                      </a:r>
                      <a:endParaRPr lang="en-GB" sz="1100" dirty="0">
                        <a:effectLst/>
                        <a:latin typeface="Candara" panose="020E0502030303020204" pitchFamily="34" charset="0"/>
                      </a:endParaRPr>
                    </a:p>
                  </a:txBody>
                  <a:tcPr marL="30893" marR="19308" marT="30893" marB="7723">
                    <a:solidFill>
                      <a:schemeClr val="bg1"/>
                    </a:solidFill>
                  </a:tcPr>
                </a:tc>
                <a:extLst>
                  <a:ext uri="{0D108BD9-81ED-4DB2-BD59-A6C34878D82A}">
                    <a16:rowId xmlns:a16="http://schemas.microsoft.com/office/drawing/2014/main" val="3782257000"/>
                  </a:ext>
                </a:extLst>
              </a:tr>
            </a:tbl>
          </a:graphicData>
        </a:graphic>
      </p:graphicFrame>
    </p:spTree>
    <p:extLst>
      <p:ext uri="{BB962C8B-B14F-4D97-AF65-F5344CB8AC3E}">
        <p14:creationId xmlns:p14="http://schemas.microsoft.com/office/powerpoint/2010/main" val="609845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 y="144147"/>
            <a:ext cx="7886700" cy="374014"/>
          </a:xfrm>
        </p:spPr>
        <p:txBody>
          <a:bodyPr>
            <a:normAutofit fontScale="90000"/>
          </a:bodyPr>
          <a:lstStyle/>
          <a:p>
            <a:r>
              <a:rPr lang="en-GB" dirty="0"/>
              <a:t>Glossary</a:t>
            </a:r>
          </a:p>
        </p:txBody>
      </p:sp>
      <p:sp>
        <p:nvSpPr>
          <p:cNvPr id="3" name="Content Placeholder 2"/>
          <p:cNvSpPr>
            <a:spLocks noGrp="1"/>
          </p:cNvSpPr>
          <p:nvPr>
            <p:ph idx="1"/>
          </p:nvPr>
        </p:nvSpPr>
        <p:spPr>
          <a:xfrm>
            <a:off x="0" y="647700"/>
            <a:ext cx="9144000" cy="6468746"/>
          </a:xfrm>
        </p:spPr>
        <p:txBody>
          <a:bodyPr>
            <a:noAutofit/>
          </a:bodyPr>
          <a:lstStyle/>
          <a:p>
            <a:r>
              <a:rPr lang="en-GB" sz="1000" dirty="0"/>
              <a:t>ANSCHLUSS German annexation of Austria on 13th March 1938. </a:t>
            </a:r>
          </a:p>
          <a:p>
            <a:r>
              <a:rPr lang="en-GB" sz="1000" dirty="0"/>
              <a:t>‘ARYAN’ Term originally applied to speakers of Indo-European languages. The Nazis and other racists used it to describe people of white European origin, especially northern Europeans. </a:t>
            </a:r>
          </a:p>
          <a:p>
            <a:r>
              <a:rPr lang="en-GB" sz="1000" dirty="0"/>
              <a:t>AUSCHWITZ-BIRKENAU Concentration and extermination camp in the Polish town of </a:t>
            </a:r>
            <a:r>
              <a:rPr lang="en-GB" sz="1000" dirty="0" err="1"/>
              <a:t>Oświęcim</a:t>
            </a:r>
            <a:r>
              <a:rPr lang="en-GB" sz="1000" dirty="0"/>
              <a:t>. Created as a concentration camp for Polish political prisoners in 1940, it became an extermination camp in early 1942. Eventually, it consisted of three main sections: Auschwitz I, the concentration camp; Auschwitz II (Birkenau), an extermination and slave labour camp; Auschwitz III (</a:t>
            </a:r>
            <a:r>
              <a:rPr lang="en-GB" sz="1000" dirty="0" err="1"/>
              <a:t>Monowitz</a:t>
            </a:r>
            <a:r>
              <a:rPr lang="en-GB" sz="1000" dirty="0"/>
              <a:t>), a slave labour camp. Auschwitz also had numerous sub-camps. More than 1.1 million people lost their lives in Auschwitz-Birkenau, including approximately 1 million Jews, 75,000 Poles, 21,000 Sinti and Roma, and 15,000 Soviet prisoners of war.</a:t>
            </a:r>
          </a:p>
          <a:p>
            <a:r>
              <a:rPr lang="en-GB" sz="1000" dirty="0"/>
              <a:t>BABI YAR Ravine on the edge of Kiev in which 33,771 Jews were murdered on 29th-30th September 1941</a:t>
            </a:r>
          </a:p>
          <a:p>
            <a:r>
              <a:rPr lang="en-GB" sz="1000" dirty="0"/>
              <a:t>BERGEN-BELSEN Concentration camp in north-western Germany, originally established in 1940 for prisoners of war. From 1943 so-called ‘privileged’ Jews, such as holders of non-European passports, were sent to </a:t>
            </a:r>
            <a:r>
              <a:rPr lang="en-GB" sz="1000" dirty="0" err="1"/>
              <a:t>Belsen</a:t>
            </a:r>
            <a:r>
              <a:rPr lang="en-GB" sz="1000" dirty="0"/>
              <a:t>. Tens of thousands of Jewish prisoners were evacuated from Auschwitz and other camps to </a:t>
            </a:r>
            <a:r>
              <a:rPr lang="en-GB" sz="1000" dirty="0" err="1"/>
              <a:t>Belsen</a:t>
            </a:r>
            <a:r>
              <a:rPr lang="en-GB" sz="1000" dirty="0"/>
              <a:t> in 1944-45, leading to catastrophic overcrowding, starvation and a typhus epidemic. An estimated 50,000 lost their lives, mainly in the very last months of the war.</a:t>
            </a:r>
          </a:p>
          <a:p>
            <a:r>
              <a:rPr lang="en-GB" sz="1000" dirty="0"/>
              <a:t>CONCENTRATION CAMP Prison camp in which inmates were forced to undertake hard labour. The first Nazi concentration camps, with the exception of Dachau (created March 1933), were generally small and temporary. From 1936 onwards larger camps such as </a:t>
            </a:r>
            <a:r>
              <a:rPr lang="en-GB" sz="1000" dirty="0" err="1"/>
              <a:t>Sachsenhausen</a:t>
            </a:r>
            <a:r>
              <a:rPr lang="en-GB" sz="1000" dirty="0"/>
              <a:t> (1936), Buchenwald (1937) and </a:t>
            </a:r>
            <a:r>
              <a:rPr lang="en-GB" sz="1000" dirty="0" err="1"/>
              <a:t>Mauthausen</a:t>
            </a:r>
            <a:r>
              <a:rPr lang="en-GB" sz="1000" dirty="0"/>
              <a:t> (1938) were established, usually linked to economic enterprises run by the SS. Most inmates were political opponents of the Nazis or so-called ‘</a:t>
            </a:r>
            <a:r>
              <a:rPr lang="en-GB" sz="1000" dirty="0" err="1"/>
              <a:t>asocials</a:t>
            </a:r>
            <a:r>
              <a:rPr lang="en-GB" sz="1000" dirty="0"/>
              <a:t>’ (such as gay men, beggars and habitual criminals). Although more than 30,000 Jews were held in camps after Kristallnacht in 1938, the concentration camps in Germany and Austria (unlike those in Poland) had a limited role in the Holocaust until late 1944 when they began to receive tens of thousands of prisoners evacuated from the camps in the East. This led to catastrophic conditions in which huge numbers of Jews and others died. </a:t>
            </a:r>
          </a:p>
          <a:p>
            <a:r>
              <a:rPr lang="en-GB" sz="1000" dirty="0"/>
              <a:t>EICHMANN, ADOLF (1906-1962) SS and SD official who was instrumental in perpetrating the Holocaust by organising the deportation of Jews from across Europe to the extermination camps. Escaped to Argentina after the war but was captured by the Israeli secret service in 1960. Tried and convicted in Jerusalem in 1961; executed in 1962. </a:t>
            </a:r>
          </a:p>
          <a:p>
            <a:r>
              <a:rPr lang="en-GB" sz="1000" dirty="0"/>
              <a:t>EINSATZGRUPPEN Mobile SS killing squads made up of members of the Gestapo, criminal police and SD. During the invasion of Poland, Einsatzgruppen shot thousands of members of the Polish elites and, in some cases, Jews. Larger units were formed for Operation Barbarossa and shot hundreds of thousands of Soviet Jews in the course of 1941. Similar massacres were also perpetrated by police battalions, other German units and local collaborators. </a:t>
            </a:r>
          </a:p>
          <a:p>
            <a:r>
              <a:rPr lang="en-GB" sz="1000" dirty="0"/>
              <a:t>‘EUTHANASIA’ Term normally used to describe a painless, voluntary death for the terminally ill. The Nazis used the term for the programme of state-sponsored murder of around 200,000 people with mental and physical disabilities in Germany and Austria: 70,000 were victims of the gas chambers of the T4 programme; others (including disabled children) were killed through deliberate starvation or lethal injection. The Nazis also murdered an unknown number of disabled people in Poland during the war.</a:t>
            </a:r>
          </a:p>
          <a:p>
            <a:r>
              <a:rPr lang="en-GB" sz="1000" dirty="0"/>
              <a:t>EXTERMINATION CAMP Nazi camp for the mass murder of Jews, primarily by poison gas. Four camps were created in Poland in 1941-42 which existed solely for the murder of Jews: </a:t>
            </a:r>
            <a:r>
              <a:rPr lang="en-GB" sz="1000" dirty="0" err="1"/>
              <a:t>Bełżec</a:t>
            </a:r>
            <a:r>
              <a:rPr lang="en-GB" sz="1000" dirty="0"/>
              <a:t>, </a:t>
            </a:r>
            <a:r>
              <a:rPr lang="en-GB" sz="1000" dirty="0" err="1"/>
              <a:t>Chełmno</a:t>
            </a:r>
            <a:r>
              <a:rPr lang="en-GB" sz="1000" dirty="0"/>
              <a:t>, </a:t>
            </a:r>
            <a:r>
              <a:rPr lang="en-GB" sz="1000" dirty="0" err="1"/>
              <a:t>Sobibór</a:t>
            </a:r>
            <a:r>
              <a:rPr lang="en-GB" sz="1000" dirty="0"/>
              <a:t> and Treblinka. Almost every person brought to these camps was murdered immediately: only a small number of Jews from each transport were selected to work in the camp (e.g. sorting the property of victims, disposing of the bodies) and most of them were soon murdered. In addition, the already existing Auschwitz-Birkenau camp became an extermination camp in spring 1942. Because Birkenau was also a slave labour camp, larger numbers of Jews were selected to work, giving them a slightly higher chance of survival. A number of other camps, notably </a:t>
            </a:r>
            <a:r>
              <a:rPr lang="en-GB" sz="1000" dirty="0" err="1"/>
              <a:t>Majdanek</a:t>
            </a:r>
            <a:r>
              <a:rPr lang="en-GB" sz="1000" dirty="0"/>
              <a:t> and </a:t>
            </a:r>
            <a:r>
              <a:rPr lang="en-GB" sz="1000" dirty="0" err="1"/>
              <a:t>Maly</a:t>
            </a:r>
            <a:r>
              <a:rPr lang="en-GB" sz="1000" dirty="0"/>
              <a:t> </a:t>
            </a:r>
            <a:r>
              <a:rPr lang="en-GB" sz="1000" dirty="0" err="1"/>
              <a:t>Trostenets</a:t>
            </a:r>
            <a:r>
              <a:rPr lang="en-GB" sz="1000" dirty="0"/>
              <a:t>, have sometimes also been described as extermination camps. </a:t>
            </a:r>
          </a:p>
        </p:txBody>
      </p:sp>
    </p:spTree>
    <p:extLst>
      <p:ext uri="{BB962C8B-B14F-4D97-AF65-F5344CB8AC3E}">
        <p14:creationId xmlns:p14="http://schemas.microsoft.com/office/powerpoint/2010/main" val="3058910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
            <a:ext cx="9144000" cy="6522720"/>
          </a:xfrm>
        </p:spPr>
        <p:txBody>
          <a:bodyPr>
            <a:noAutofit/>
          </a:bodyPr>
          <a:lstStyle/>
          <a:p>
            <a:r>
              <a:rPr lang="en-GB" sz="1000" dirty="0"/>
              <a:t>GENOCIDE Term first coined in World War II by the lawyer Raphael Lemkin to describe the deliberate and systematic destruction of a religious, racial, national or cultural group. </a:t>
            </a:r>
          </a:p>
          <a:p>
            <a:r>
              <a:rPr lang="en-GB" sz="1000" dirty="0"/>
              <a:t>GESTAPO Nazi secret police force created in 1933. Controlled by Himmler from 1934.</a:t>
            </a:r>
            <a:br>
              <a:rPr lang="en-GB" sz="1000" dirty="0"/>
            </a:br>
            <a:r>
              <a:rPr lang="en-GB" sz="1000" dirty="0"/>
              <a:t>GHETTO Section of a town or city where Jews were forced to live. Ghettos had existed in many parts of Europe in the Medieval and the Early Modern periods. They were revived by the Germans following the invasion of Poland: the first Nazi ghetto was created in </a:t>
            </a:r>
            <a:r>
              <a:rPr lang="en-GB" sz="1000" dirty="0" err="1"/>
              <a:t>Piotrków</a:t>
            </a:r>
            <a:r>
              <a:rPr lang="en-GB" sz="1000" dirty="0"/>
              <a:t> Trybunalski in October 1939. More ghettos were established in 1940 although widespread </a:t>
            </a:r>
            <a:r>
              <a:rPr lang="en-GB" sz="1000" dirty="0" err="1"/>
              <a:t>ghettoisation</a:t>
            </a:r>
            <a:r>
              <a:rPr lang="en-GB" sz="1000" dirty="0"/>
              <a:t> only began in 1941. Ghettos were also created in the Soviet Union from late 1941 onwards, usually for Jews of working age who had survived the Einsatzgruppen massacres. Many, though not all, ghettos were ‘closed’: i.e., surrounded by walls with exit forbidden. Ghettos were characterised by overcrowding, hunger, disease and exploitation for slave labour. All were eventually liquidated with the Jews deported to extermination camps or shot. </a:t>
            </a:r>
          </a:p>
          <a:p>
            <a:r>
              <a:rPr lang="en-GB" sz="1000" dirty="0"/>
              <a:t>GOEBBELS, JOSEPH (1897-1945) Nazi Minister of Propaganda and leader of the Nazi Party in Berlin. Organised the Kristallnacht pogrom in 1938 and was instrumental in persuading Hitler to begin the deportation of German Jews to the East in September 1941. Committed suicide in Berlin in 1945. </a:t>
            </a:r>
          </a:p>
          <a:p>
            <a:r>
              <a:rPr lang="en-GB" sz="1000" dirty="0"/>
              <a:t>GÖRING, HERMANN (1893-1946) Second most important man in the Nazi Party in the 1930s and the early stages of World War II although his influence later waned. Held many offices including, from 1936, Plenipotentiary for the Four Year Plan, making him virtual dictator of Germany’s economy. As such he was heavily involved in economic measures against German Jews. In 1941, acting on Hitler’s behalf, he instructed </a:t>
            </a:r>
            <a:r>
              <a:rPr lang="en-GB" sz="1000" dirty="0" err="1"/>
              <a:t>Heydrich</a:t>
            </a:r>
            <a:r>
              <a:rPr lang="en-GB" sz="1000" dirty="0"/>
              <a:t> to prepare a ‘total solution to the Jewish question’. Captured at the end of the war and sentenced to death at the Nuremberg trials; committed suicide the night before he was due to be hanged.</a:t>
            </a:r>
          </a:p>
          <a:p>
            <a:r>
              <a:rPr lang="en-GB" sz="1000" dirty="0"/>
              <a:t>HEYDRICH, REINHARD (1904-1942) Head of the SD and later of the Gestapo and criminal police. As Himmler’s deputy, and also under orders from Hitler and </a:t>
            </a:r>
            <a:r>
              <a:rPr lang="en-GB" sz="1000" dirty="0" err="1"/>
              <a:t>Göring</a:t>
            </a:r>
            <a:r>
              <a:rPr lang="en-GB" sz="1000" dirty="0"/>
              <a:t>, </a:t>
            </a:r>
            <a:r>
              <a:rPr lang="en-GB" sz="1000" dirty="0" err="1"/>
              <a:t>Heydrich</a:t>
            </a:r>
            <a:r>
              <a:rPr lang="en-GB" sz="1000" dirty="0"/>
              <a:t> oversaw the development of the ‘Final Solution’ in the key 1941-42 period and chaired the </a:t>
            </a:r>
            <a:r>
              <a:rPr lang="en-GB" sz="1000" dirty="0" err="1"/>
              <a:t>Wannsee</a:t>
            </a:r>
            <a:r>
              <a:rPr lang="en-GB" sz="1000" dirty="0"/>
              <a:t> Conference. In 1941 he was also appointed Protector of Bohemia and Moravia. On 27th May 1942 he was shot in Prague by members of the Czech resistance and died on 4th June; </a:t>
            </a:r>
            <a:r>
              <a:rPr lang="en-GB" sz="1000" dirty="0" err="1"/>
              <a:t>Aktion</a:t>
            </a:r>
            <a:r>
              <a:rPr lang="en-GB" sz="1000" dirty="0"/>
              <a:t> </a:t>
            </a:r>
            <a:r>
              <a:rPr lang="en-GB" sz="1000" dirty="0" err="1"/>
              <a:t>Reinhard</a:t>
            </a:r>
            <a:r>
              <a:rPr lang="en-GB" sz="1000" dirty="0"/>
              <a:t> was named in his honour. </a:t>
            </a:r>
          </a:p>
          <a:p>
            <a:r>
              <a:rPr lang="en-GB" sz="1000" dirty="0"/>
              <a:t>HIMMLER, HEINRICH (1900-1945) Leader of the SS and, from 1936, chief of all police forces in Germany. Himmler used his positions to control racial policy, especially once war broke out. As a result, he worked closely with Hitler to take the decisions which led to the Holocaust, and the SS and police became the principal, though not only, organisers of the murders. Committed suicide in 1945 after capture by the British.</a:t>
            </a:r>
          </a:p>
          <a:p>
            <a:r>
              <a:rPr lang="en-GB" sz="1000" dirty="0"/>
              <a:t>HOESS, RUDOLF (1900-1947) Career SS officer who was appointed as first commandant of Auschwitz in May 1940. </a:t>
            </a:r>
            <a:r>
              <a:rPr lang="en-GB" sz="1000" dirty="0" err="1"/>
              <a:t>Hoess</a:t>
            </a:r>
            <a:r>
              <a:rPr lang="en-GB" sz="1000" dirty="0"/>
              <a:t> oversaw the camp’s expansion and its development into an extermination camp. Transferred in late 1943, he returned to Auschwitz in spring 1944 to oversee the murder of the Jews of Hungary. Sentenced to death by a Polish court in 1947 and subsequently hanged at Auschwitz. </a:t>
            </a:r>
          </a:p>
          <a:p>
            <a:r>
              <a:rPr lang="en-GB" sz="1000" dirty="0"/>
              <a:t>HOLOCAUST Literally ‘completely burnt sacrifice’ (Greek). Term most commonly used to describe the mass murder of approximately 6 million Jews by the Nazis and their collaborators. Although certain other groups were victims of Nazi persecution and genocide, only Jews were targeted for complete destruction. Thus, when used by historians, the term refers specifically to the murder of Europe’s Jews rather than to Nazi persecution in general. </a:t>
            </a:r>
          </a:p>
          <a:p>
            <a:r>
              <a:rPr lang="en-GB" sz="1000" dirty="0"/>
              <a:t>KRISTALLNACHT ‘Night of Broken Glass’ (German). Nationwide pogrom, organised by the Nazis, on the night of 9 th-10th November 1938 in which Jewish businesses and homes were attacked and looted, synagogues burned, and 91 people killed. More than 30,000 Jews were held in concentration camps until they agreed to leave Germany. The pretext for the pogrom was the assassination of a German diplomat in Paris by a young Jewish man whose parents had been deported by the Nazis; in reality, a violent action against Jews had been planned for months.</a:t>
            </a:r>
          </a:p>
          <a:p>
            <a:r>
              <a:rPr lang="en-GB" sz="1000" dirty="0"/>
              <a:t>SD SS intelligence agency, led by </a:t>
            </a:r>
            <a:r>
              <a:rPr lang="en-GB" sz="1000" dirty="0" err="1"/>
              <a:t>Heydrich</a:t>
            </a:r>
            <a:r>
              <a:rPr lang="en-GB" sz="1000" dirty="0"/>
              <a:t>.  </a:t>
            </a:r>
          </a:p>
          <a:p>
            <a:r>
              <a:rPr lang="en-GB" sz="1000" dirty="0"/>
              <a:t>SS Nazi Party organisation which was originally created as Hitler’s bodyguard. Under the leadership of Himmler, the SS grew to become a ‘state within a state’ which controlled the concentration camps and racial policy, ran its own businesses and had its own armed forces. </a:t>
            </a:r>
          </a:p>
          <a:p>
            <a:r>
              <a:rPr lang="en-GB" sz="1000" dirty="0"/>
              <a:t>TREBLINKA Extermination camp in the General Government region of Poland which operated between July 1942 and August 1943. At least 780,000 Jews were murdered in Treblinka. On 2nd August 1943 the inmates revolted and several hundred escaped; around 60 survived the war. </a:t>
            </a:r>
          </a:p>
        </p:txBody>
      </p:sp>
    </p:spTree>
    <p:extLst>
      <p:ext uri="{BB962C8B-B14F-4D97-AF65-F5344CB8AC3E}">
        <p14:creationId xmlns:p14="http://schemas.microsoft.com/office/powerpoint/2010/main" val="385751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Scale of Histories</a:t>
            </a:r>
          </a:p>
        </p:txBody>
      </p:sp>
      <p:sp>
        <p:nvSpPr>
          <p:cNvPr id="3" name="Content Placeholder 2"/>
          <p:cNvSpPr>
            <a:spLocks noGrp="1"/>
          </p:cNvSpPr>
          <p:nvPr>
            <p:ph idx="1"/>
          </p:nvPr>
        </p:nvSpPr>
        <p:spPr/>
        <p:txBody>
          <a:bodyPr/>
          <a:lstStyle/>
          <a:p>
            <a:r>
              <a:rPr lang="en-GB" dirty="0" err="1"/>
              <a:t>Intentionalist</a:t>
            </a:r>
            <a:r>
              <a:rPr lang="en-GB" dirty="0"/>
              <a:t> to Functionalist / Responsibility of Hitler or others</a:t>
            </a:r>
          </a:p>
          <a:p>
            <a:endParaRPr lang="en-GB" dirty="0"/>
          </a:p>
        </p:txBody>
      </p:sp>
      <p:cxnSp>
        <p:nvCxnSpPr>
          <p:cNvPr id="5" name="Straight Arrow Connector 4"/>
          <p:cNvCxnSpPr/>
          <p:nvPr/>
        </p:nvCxnSpPr>
        <p:spPr>
          <a:xfrm>
            <a:off x="1242060" y="4282440"/>
            <a:ext cx="704088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51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7519912"/>
              </p:ext>
            </p:extLst>
          </p:nvPr>
        </p:nvGraphicFramePr>
        <p:xfrm>
          <a:off x="0" y="0"/>
          <a:ext cx="9144000" cy="6858000"/>
        </p:xfrm>
        <a:graphic>
          <a:graphicData uri="http://schemas.openxmlformats.org/drawingml/2006/table">
            <a:tbl>
              <a:tblPr firstRow="1" bandRow="1">
                <a:tableStyleId>{5940675A-B579-460E-94D1-54222C63F5DA}</a:tableStyleId>
              </a:tblPr>
              <a:tblGrid>
                <a:gridCol w="2286000">
                  <a:extLst>
                    <a:ext uri="{9D8B030D-6E8A-4147-A177-3AD203B41FA5}">
                      <a16:colId xmlns:a16="http://schemas.microsoft.com/office/drawing/2014/main" val="4174591015"/>
                    </a:ext>
                  </a:extLst>
                </a:gridCol>
                <a:gridCol w="2286000">
                  <a:extLst>
                    <a:ext uri="{9D8B030D-6E8A-4147-A177-3AD203B41FA5}">
                      <a16:colId xmlns:a16="http://schemas.microsoft.com/office/drawing/2014/main" val="3818855630"/>
                    </a:ext>
                  </a:extLst>
                </a:gridCol>
                <a:gridCol w="2286000">
                  <a:extLst>
                    <a:ext uri="{9D8B030D-6E8A-4147-A177-3AD203B41FA5}">
                      <a16:colId xmlns:a16="http://schemas.microsoft.com/office/drawing/2014/main" val="4217856227"/>
                    </a:ext>
                  </a:extLst>
                </a:gridCol>
                <a:gridCol w="2286000">
                  <a:extLst>
                    <a:ext uri="{9D8B030D-6E8A-4147-A177-3AD203B41FA5}">
                      <a16:colId xmlns:a16="http://schemas.microsoft.com/office/drawing/2014/main" val="533155444"/>
                    </a:ext>
                  </a:extLst>
                </a:gridCol>
              </a:tblGrid>
              <a:tr h="19679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Candara" panose="020E0502030303020204" pitchFamily="34" charset="0"/>
                          <a:ea typeface="+mn-ea"/>
                          <a:cs typeface="+mn-cs"/>
                        </a:rPr>
                        <a:t>Irving</a:t>
                      </a:r>
                      <a:r>
                        <a:rPr lang="en-GB" sz="1200" kern="1200" dirty="0">
                          <a:solidFill>
                            <a:schemeClr val="tx1"/>
                          </a:solidFill>
                          <a:effectLst/>
                          <a:latin typeface="Candara" panose="020E0502030303020204" pitchFamily="34" charset="0"/>
                          <a:ea typeface="+mn-ea"/>
                          <a:cs typeface="+mn-cs"/>
                        </a:rPr>
                        <a:t> – no written order for annihilation therefore Hitler can have known nothing, if indeed there was anything to know</a:t>
                      </a:r>
                    </a:p>
                    <a:p>
                      <a:endParaRPr lang="en-GB" sz="1200" dirty="0">
                        <a:latin typeface="Candara" panose="020E0502030303020204" pitchFamily="34" charset="0"/>
                      </a:endParaRPr>
                    </a:p>
                  </a:txBody>
                  <a:tcPr/>
                </a:tc>
                <a:tc>
                  <a:txBody>
                    <a:bodyPr/>
                    <a:lstStyle/>
                    <a:p>
                      <a:r>
                        <a:rPr lang="en-GB" sz="1200" kern="1200" dirty="0">
                          <a:solidFill>
                            <a:schemeClr val="tx1"/>
                          </a:solidFill>
                          <a:effectLst/>
                          <a:latin typeface="Candara" panose="020E0502030303020204" pitchFamily="34" charset="0"/>
                          <a:ea typeface="+mn-ea"/>
                          <a:cs typeface="+mn-cs"/>
                        </a:rPr>
                        <a:t> </a:t>
                      </a:r>
                      <a:r>
                        <a:rPr lang="en-GB" sz="1200" b="1" kern="1200" dirty="0">
                          <a:solidFill>
                            <a:schemeClr val="tx1"/>
                          </a:solidFill>
                          <a:effectLst/>
                          <a:latin typeface="Candara" panose="020E0502030303020204" pitchFamily="34" charset="0"/>
                          <a:ea typeface="+mn-ea"/>
                          <a:cs typeface="+mn-cs"/>
                        </a:rPr>
                        <a:t>Raul </a:t>
                      </a:r>
                      <a:r>
                        <a:rPr lang="en-GB" sz="1200" b="1" kern="1200" dirty="0" err="1">
                          <a:solidFill>
                            <a:schemeClr val="tx1"/>
                          </a:solidFill>
                          <a:effectLst/>
                          <a:latin typeface="Candara" panose="020E0502030303020204" pitchFamily="34" charset="0"/>
                          <a:ea typeface="+mn-ea"/>
                          <a:cs typeface="+mn-cs"/>
                        </a:rPr>
                        <a:t>Hilberg</a:t>
                      </a:r>
                      <a:r>
                        <a:rPr lang="en-GB" sz="1200" b="1" kern="1200" dirty="0">
                          <a:solidFill>
                            <a:schemeClr val="tx1"/>
                          </a:solidFill>
                          <a:effectLst/>
                          <a:latin typeface="Candara" panose="020E0502030303020204" pitchFamily="34" charset="0"/>
                          <a:ea typeface="+mn-ea"/>
                          <a:cs typeface="+mn-cs"/>
                        </a:rPr>
                        <a:t> </a:t>
                      </a:r>
                      <a:r>
                        <a:rPr lang="en-GB" sz="1200" kern="1200" dirty="0">
                          <a:solidFill>
                            <a:schemeClr val="tx1"/>
                          </a:solidFill>
                          <a:effectLst/>
                          <a:latin typeface="Candara" panose="020E0502030303020204" pitchFamily="34" charset="0"/>
                          <a:ea typeface="+mn-ea"/>
                          <a:cs typeface="+mn-cs"/>
                        </a:rPr>
                        <a:t>– no written order but such was unnecessary in Third Reich which governed by announcement. What existed was a blanket mandate (empowerment) to proceed. The administrative machinery then gathered momentum, finding the shortest path to the final goal. </a:t>
                      </a:r>
                    </a:p>
                  </a:txBody>
                  <a:tcPr/>
                </a:tc>
                <a:tc>
                  <a:txBody>
                    <a:bodyPr/>
                    <a:lstStyle/>
                    <a:p>
                      <a:r>
                        <a:rPr lang="en-GB" sz="1200" kern="1200" dirty="0">
                          <a:solidFill>
                            <a:schemeClr val="tx1"/>
                          </a:solidFill>
                          <a:effectLst/>
                          <a:latin typeface="Candara" panose="020E0502030303020204" pitchFamily="34" charset="0"/>
                          <a:ea typeface="+mn-ea"/>
                          <a:cs typeface="+mn-cs"/>
                        </a:rPr>
                        <a:t> </a:t>
                      </a:r>
                      <a:r>
                        <a:rPr lang="en-GB" sz="1200" b="1" kern="1200" dirty="0">
                          <a:solidFill>
                            <a:schemeClr val="tx1"/>
                          </a:solidFill>
                          <a:effectLst/>
                          <a:latin typeface="Candara" panose="020E0502030303020204" pitchFamily="34" charset="0"/>
                          <a:ea typeface="+mn-ea"/>
                          <a:cs typeface="+mn-cs"/>
                        </a:rPr>
                        <a:t>Andreas </a:t>
                      </a:r>
                      <a:r>
                        <a:rPr lang="en-GB" sz="1200" b="1" kern="1200" dirty="0" err="1">
                          <a:solidFill>
                            <a:schemeClr val="tx1"/>
                          </a:solidFill>
                          <a:effectLst/>
                          <a:latin typeface="Candara" panose="020E0502030303020204" pitchFamily="34" charset="0"/>
                          <a:ea typeface="+mn-ea"/>
                          <a:cs typeface="+mn-cs"/>
                        </a:rPr>
                        <a:t>Hillgruber</a:t>
                      </a:r>
                      <a:endParaRPr lang="en-GB" sz="1200" b="1" kern="1200" dirty="0">
                        <a:solidFill>
                          <a:schemeClr val="tx1"/>
                        </a:solidFill>
                        <a:effectLst/>
                        <a:latin typeface="Candara" panose="020E0502030303020204" pitchFamily="34" charset="0"/>
                        <a:ea typeface="+mn-ea"/>
                        <a:cs typeface="+mn-cs"/>
                      </a:endParaRPr>
                    </a:p>
                    <a:p>
                      <a:r>
                        <a:rPr lang="en-GB" sz="1200" kern="1200" dirty="0">
                          <a:solidFill>
                            <a:schemeClr val="tx1"/>
                          </a:solidFill>
                          <a:effectLst/>
                          <a:latin typeface="Candara" panose="020E0502030303020204" pitchFamily="34" charset="0"/>
                          <a:ea typeface="+mn-ea"/>
                          <a:cs typeface="+mn-cs"/>
                        </a:rPr>
                        <a:t>The Final Solution emerged out of war against Russia. Hitler was obsessed with destroying Bolshevism and Bolshevism was, in Hitler’s mind, inseparable from international Judaism.</a:t>
                      </a:r>
                    </a:p>
                    <a:p>
                      <a:endParaRPr lang="en-GB" sz="1200" dirty="0">
                        <a:latin typeface="Candara" panose="020E0502030303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Candara" panose="020E0502030303020204" pitchFamily="34" charset="0"/>
                          <a:ea typeface="+mn-ea"/>
                          <a:cs typeface="+mn-cs"/>
                        </a:rPr>
                        <a:t>Gerald Fleming – </a:t>
                      </a:r>
                      <a:r>
                        <a:rPr lang="en-GB" sz="1200" kern="1200" dirty="0">
                          <a:solidFill>
                            <a:schemeClr val="tx1"/>
                          </a:solidFill>
                          <a:effectLst/>
                          <a:latin typeface="Candara" panose="020E0502030303020204" pitchFamily="34" charset="0"/>
                          <a:ea typeface="+mn-ea"/>
                          <a:cs typeface="+mn-cs"/>
                        </a:rPr>
                        <a:t>unbroken continuity of specific utterances from early manifestations of </a:t>
                      </a:r>
                      <a:r>
                        <a:rPr lang="en-GB" sz="1200" kern="1200" dirty="0" err="1">
                          <a:solidFill>
                            <a:schemeClr val="tx1"/>
                          </a:solidFill>
                          <a:effectLst/>
                          <a:latin typeface="Candara" panose="020E0502030303020204" pitchFamily="34" charset="0"/>
                          <a:ea typeface="+mn-ea"/>
                          <a:cs typeface="+mn-cs"/>
                        </a:rPr>
                        <a:t>anti-semitism</a:t>
                      </a:r>
                      <a:r>
                        <a:rPr lang="en-GB" sz="1200" kern="1200" dirty="0">
                          <a:solidFill>
                            <a:schemeClr val="tx1"/>
                          </a:solidFill>
                          <a:effectLst/>
                          <a:latin typeface="Candara" panose="020E0502030303020204" pitchFamily="34" charset="0"/>
                          <a:ea typeface="+mn-ea"/>
                          <a:cs typeface="+mn-cs"/>
                        </a:rPr>
                        <a:t> to liquidation directly ordered during the war</a:t>
                      </a:r>
                    </a:p>
                    <a:p>
                      <a:endParaRPr lang="en-GB" sz="1200" dirty="0">
                        <a:latin typeface="Candara" panose="020E0502030303020204" pitchFamily="34" charset="0"/>
                      </a:endParaRPr>
                    </a:p>
                  </a:txBody>
                  <a:tcPr/>
                </a:tc>
                <a:extLst>
                  <a:ext uri="{0D108BD9-81ED-4DB2-BD59-A6C34878D82A}">
                    <a16:rowId xmlns:a16="http://schemas.microsoft.com/office/drawing/2014/main" val="4084246862"/>
                  </a:ext>
                </a:extLst>
              </a:tr>
              <a:tr h="2055412">
                <a:tc>
                  <a:txBody>
                    <a:bodyPr/>
                    <a:lstStyle/>
                    <a:p>
                      <a:r>
                        <a:rPr lang="en-GB" sz="1200" b="1" kern="1200" dirty="0">
                          <a:solidFill>
                            <a:schemeClr val="tx1"/>
                          </a:solidFill>
                          <a:effectLst/>
                          <a:latin typeface="Candara" panose="020E0502030303020204" pitchFamily="34" charset="0"/>
                          <a:ea typeface="+mn-ea"/>
                          <a:cs typeface="+mn-cs"/>
                        </a:rPr>
                        <a:t>Eberhard </a:t>
                      </a:r>
                      <a:r>
                        <a:rPr lang="en-GB" sz="1200" b="1" kern="1200" dirty="0" err="1">
                          <a:solidFill>
                            <a:schemeClr val="tx1"/>
                          </a:solidFill>
                          <a:effectLst/>
                          <a:latin typeface="Candara" panose="020E0502030303020204" pitchFamily="34" charset="0"/>
                          <a:ea typeface="+mn-ea"/>
                          <a:cs typeface="+mn-cs"/>
                        </a:rPr>
                        <a:t>Jackel</a:t>
                      </a:r>
                      <a:r>
                        <a:rPr lang="en-GB" sz="1200" b="1" kern="1200" dirty="0">
                          <a:solidFill>
                            <a:schemeClr val="tx1"/>
                          </a:solidFill>
                          <a:effectLst/>
                          <a:latin typeface="Candara" panose="020E0502030303020204" pitchFamily="34" charset="0"/>
                          <a:ea typeface="+mn-ea"/>
                          <a:cs typeface="+mn-cs"/>
                        </a:rPr>
                        <a:t>-</a:t>
                      </a:r>
                      <a:r>
                        <a:rPr lang="en-GB" sz="1200" b="1" kern="1200" baseline="0" dirty="0">
                          <a:solidFill>
                            <a:schemeClr val="tx1"/>
                          </a:solidFill>
                          <a:effectLst/>
                          <a:latin typeface="Candara" panose="020E0502030303020204" pitchFamily="34" charset="0"/>
                          <a:ea typeface="+mn-ea"/>
                          <a:cs typeface="+mn-cs"/>
                        </a:rPr>
                        <a:t> </a:t>
                      </a:r>
                      <a:r>
                        <a:rPr lang="en-GB" sz="1200" kern="1200" dirty="0">
                          <a:solidFill>
                            <a:schemeClr val="tx1"/>
                          </a:solidFill>
                          <a:effectLst/>
                          <a:latin typeface="Candara" panose="020E0502030303020204" pitchFamily="34" charset="0"/>
                          <a:ea typeface="+mn-ea"/>
                          <a:cs typeface="+mn-cs"/>
                        </a:rPr>
                        <a:t>No single killing order. Extermination was divided into several phases and covered a wide variety of methods and victims.</a:t>
                      </a:r>
                    </a:p>
                    <a:p>
                      <a:endParaRPr lang="en-GB" sz="1200" dirty="0">
                        <a:latin typeface="Candara" panose="020E0502030303020204" pitchFamily="34" charset="0"/>
                      </a:endParaRPr>
                    </a:p>
                  </a:txBody>
                  <a:tcPr/>
                </a:tc>
                <a:tc>
                  <a:txBody>
                    <a:bodyPr/>
                    <a:lstStyle/>
                    <a:p>
                      <a:r>
                        <a:rPr lang="en-GB" sz="1200" b="1" kern="1200" dirty="0">
                          <a:solidFill>
                            <a:schemeClr val="tx1"/>
                          </a:solidFill>
                          <a:effectLst/>
                          <a:latin typeface="Candara" panose="020E0502030303020204" pitchFamily="34" charset="0"/>
                          <a:ea typeface="+mn-ea"/>
                          <a:cs typeface="+mn-cs"/>
                        </a:rPr>
                        <a:t>Michael </a:t>
                      </a:r>
                      <a:r>
                        <a:rPr lang="en-GB" sz="1200" b="1" kern="1200" dirty="0" err="1">
                          <a:solidFill>
                            <a:schemeClr val="tx1"/>
                          </a:solidFill>
                          <a:effectLst/>
                          <a:latin typeface="Candara" panose="020E0502030303020204" pitchFamily="34" charset="0"/>
                          <a:ea typeface="+mn-ea"/>
                          <a:cs typeface="+mn-cs"/>
                        </a:rPr>
                        <a:t>Marrus</a:t>
                      </a:r>
                      <a:r>
                        <a:rPr lang="en-GB" sz="1200" b="1" kern="1200" baseline="0" dirty="0">
                          <a:solidFill>
                            <a:schemeClr val="tx1"/>
                          </a:solidFill>
                          <a:effectLst/>
                          <a:latin typeface="Candara" panose="020E0502030303020204" pitchFamily="34" charset="0"/>
                          <a:ea typeface="+mn-ea"/>
                          <a:cs typeface="+mn-cs"/>
                        </a:rPr>
                        <a:t> - </a:t>
                      </a:r>
                      <a:r>
                        <a:rPr lang="en-GB" sz="1200" b="0" kern="1200" dirty="0">
                          <a:solidFill>
                            <a:schemeClr val="tx1"/>
                          </a:solidFill>
                          <a:effectLst/>
                          <a:latin typeface="Candara" panose="020E0502030303020204" pitchFamily="34" charset="0"/>
                          <a:ea typeface="+mn-ea"/>
                          <a:cs typeface="+mn-cs"/>
                        </a:rPr>
                        <a:t>Hitler alone defined the Jewish menace with the authority, consistency and ruthlessness needed to fix its place for the Party and later the Reich. ‘No Hitler, no Holocaust’.</a:t>
                      </a:r>
                    </a:p>
                    <a:p>
                      <a:endParaRPr lang="en-GB" sz="1200" b="0" dirty="0">
                        <a:latin typeface="Candara" panose="020E0502030303020204" pitchFamily="34" charset="0"/>
                      </a:endParaRPr>
                    </a:p>
                  </a:txBody>
                  <a:tcPr/>
                </a:tc>
                <a:tc>
                  <a:txBody>
                    <a:bodyPr/>
                    <a:lstStyle/>
                    <a:p>
                      <a:r>
                        <a:rPr lang="en-GB" sz="1200" b="1" kern="1200" dirty="0">
                          <a:solidFill>
                            <a:schemeClr val="tx1"/>
                          </a:solidFill>
                          <a:effectLst/>
                          <a:latin typeface="Candara" panose="020E0502030303020204" pitchFamily="34" charset="0"/>
                          <a:ea typeface="+mn-ea"/>
                          <a:cs typeface="+mn-cs"/>
                        </a:rPr>
                        <a:t>Forster -</a:t>
                      </a:r>
                      <a:r>
                        <a:rPr lang="en-GB" sz="1200" b="1" kern="1200" baseline="0" dirty="0">
                          <a:solidFill>
                            <a:schemeClr val="tx1"/>
                          </a:solidFill>
                          <a:effectLst/>
                          <a:latin typeface="Candara" panose="020E0502030303020204" pitchFamily="34" charset="0"/>
                          <a:ea typeface="+mn-ea"/>
                          <a:cs typeface="+mn-cs"/>
                        </a:rPr>
                        <a:t> </a:t>
                      </a:r>
                      <a:r>
                        <a:rPr lang="en-GB" sz="1200" b="0" kern="1200" dirty="0">
                          <a:solidFill>
                            <a:schemeClr val="tx1"/>
                          </a:solidFill>
                          <a:effectLst/>
                          <a:latin typeface="Candara" panose="020E0502030303020204" pitchFamily="34" charset="0"/>
                          <a:ea typeface="+mn-ea"/>
                          <a:cs typeface="+mn-cs"/>
                        </a:rPr>
                        <a:t>“the war not only opened up favourable conditions for ideologically fixed aims, but they themselves were the reason for going to war”</a:t>
                      </a:r>
                    </a:p>
                    <a:p>
                      <a:endParaRPr lang="en-GB" sz="1200" b="0" dirty="0">
                        <a:latin typeface="Candara" panose="020E0502030303020204" pitchFamily="34" charset="0"/>
                      </a:endParaRPr>
                    </a:p>
                  </a:txBody>
                  <a:tcPr/>
                </a:tc>
                <a:tc>
                  <a:txBody>
                    <a:bodyPr/>
                    <a:lstStyle/>
                    <a:p>
                      <a:r>
                        <a:rPr lang="en-GB" sz="1200" b="1" kern="1200" dirty="0">
                          <a:solidFill>
                            <a:schemeClr val="tx1"/>
                          </a:solidFill>
                          <a:effectLst/>
                          <a:latin typeface="Candara" panose="020E0502030303020204" pitchFamily="34" charset="0"/>
                          <a:ea typeface="+mn-ea"/>
                          <a:cs typeface="+mn-cs"/>
                        </a:rPr>
                        <a:t>Martin </a:t>
                      </a:r>
                      <a:r>
                        <a:rPr lang="en-GB" sz="1200" b="1" kern="1200" dirty="0" err="1">
                          <a:solidFill>
                            <a:schemeClr val="tx1"/>
                          </a:solidFill>
                          <a:effectLst/>
                          <a:latin typeface="Candara" panose="020E0502030303020204" pitchFamily="34" charset="0"/>
                          <a:ea typeface="+mn-ea"/>
                          <a:cs typeface="+mn-cs"/>
                        </a:rPr>
                        <a:t>Broszat</a:t>
                      </a:r>
                      <a:r>
                        <a:rPr lang="en-GB" sz="1200" b="1" kern="1200" baseline="0" dirty="0">
                          <a:solidFill>
                            <a:schemeClr val="tx1"/>
                          </a:solidFill>
                          <a:effectLst/>
                          <a:latin typeface="Candara" panose="020E0502030303020204" pitchFamily="34" charset="0"/>
                          <a:ea typeface="+mn-ea"/>
                          <a:cs typeface="+mn-cs"/>
                        </a:rPr>
                        <a:t> - </a:t>
                      </a:r>
                      <a:r>
                        <a:rPr lang="en-GB" sz="1200" kern="1200" dirty="0">
                          <a:solidFill>
                            <a:schemeClr val="tx1"/>
                          </a:solidFill>
                          <a:effectLst/>
                          <a:latin typeface="Candara" panose="020E0502030303020204" pitchFamily="34" charset="0"/>
                          <a:ea typeface="+mn-ea"/>
                          <a:cs typeface="+mn-cs"/>
                        </a:rPr>
                        <a:t>Hitler was obsessed with making the Reich ‘</a:t>
                      </a:r>
                      <a:r>
                        <a:rPr lang="en-GB" sz="1200" kern="1200" dirty="0" err="1">
                          <a:solidFill>
                            <a:schemeClr val="tx1"/>
                          </a:solidFill>
                          <a:effectLst/>
                          <a:latin typeface="Candara" panose="020E0502030303020204" pitchFamily="34" charset="0"/>
                          <a:ea typeface="+mn-ea"/>
                          <a:cs typeface="+mn-cs"/>
                        </a:rPr>
                        <a:t>jew</a:t>
                      </a:r>
                      <a:r>
                        <a:rPr lang="en-GB" sz="1200" kern="1200" dirty="0">
                          <a:solidFill>
                            <a:schemeClr val="tx1"/>
                          </a:solidFill>
                          <a:effectLst/>
                          <a:latin typeface="Candara" panose="020E0502030303020204" pitchFamily="34" charset="0"/>
                          <a:ea typeface="+mn-ea"/>
                          <a:cs typeface="+mn-cs"/>
                        </a:rPr>
                        <a:t>-free’ but had no clear objective. Nazi officials hoped to see the Jews pushed east.. Only gradually, in 1942, did Himmler and the SS establish the coherent structures of the Final Solution.</a:t>
                      </a:r>
                    </a:p>
                    <a:p>
                      <a:endParaRPr lang="en-GB" sz="1200" dirty="0">
                        <a:latin typeface="Candara" panose="020E0502030303020204" pitchFamily="34" charset="0"/>
                      </a:endParaRPr>
                    </a:p>
                  </a:txBody>
                  <a:tcPr/>
                </a:tc>
                <a:extLst>
                  <a:ext uri="{0D108BD9-81ED-4DB2-BD59-A6C34878D82A}">
                    <a16:rowId xmlns:a16="http://schemas.microsoft.com/office/drawing/2014/main" val="3202931496"/>
                  </a:ext>
                </a:extLst>
              </a:tr>
              <a:tr h="2325757">
                <a:tc>
                  <a:txBody>
                    <a:bodyPr/>
                    <a:lstStyle/>
                    <a:p>
                      <a:r>
                        <a:rPr lang="en-GB" sz="1200" b="1" kern="1200" dirty="0">
                          <a:solidFill>
                            <a:schemeClr val="tx1"/>
                          </a:solidFill>
                          <a:effectLst/>
                          <a:latin typeface="Candara" panose="020E0502030303020204" pitchFamily="34" charset="0"/>
                          <a:ea typeface="+mn-ea"/>
                          <a:cs typeface="+mn-cs"/>
                        </a:rPr>
                        <a:t>Uwe Dietrich Adam</a:t>
                      </a:r>
                      <a:r>
                        <a:rPr lang="en-GB" sz="1200" b="1" kern="1200" baseline="0" dirty="0">
                          <a:solidFill>
                            <a:schemeClr val="tx1"/>
                          </a:solidFill>
                          <a:effectLst/>
                          <a:latin typeface="Candara" panose="020E0502030303020204" pitchFamily="34" charset="0"/>
                          <a:ea typeface="+mn-ea"/>
                          <a:cs typeface="+mn-cs"/>
                        </a:rPr>
                        <a:t> - </a:t>
                      </a:r>
                      <a:r>
                        <a:rPr lang="en-GB" sz="1200" kern="1200" dirty="0">
                          <a:solidFill>
                            <a:schemeClr val="tx1"/>
                          </a:solidFill>
                          <a:effectLst/>
                          <a:latin typeface="Candara" panose="020E0502030303020204" pitchFamily="34" charset="0"/>
                          <a:ea typeface="+mn-ea"/>
                          <a:cs typeface="+mn-cs"/>
                        </a:rPr>
                        <a:t>There was no course set from early on to lead to European-wide genocide, but Hitler issued an order sometime between September and November 1941 in response to the failure of the Russia campaign and the need to do something with the surplus Jews in the East.</a:t>
                      </a:r>
                    </a:p>
                    <a:p>
                      <a:endParaRPr lang="en-GB" sz="1200" dirty="0">
                        <a:latin typeface="Candara" panose="020E0502030303020204" pitchFamily="34" charset="0"/>
                      </a:endParaRPr>
                    </a:p>
                  </a:txBody>
                  <a:tcPr/>
                </a:tc>
                <a:tc>
                  <a:txBody>
                    <a:bodyPr/>
                    <a:lstStyle/>
                    <a:p>
                      <a:r>
                        <a:rPr lang="en-GB" sz="1200" b="1" kern="1200" dirty="0">
                          <a:solidFill>
                            <a:schemeClr val="tx1"/>
                          </a:solidFill>
                          <a:effectLst/>
                          <a:latin typeface="Candara" panose="020E0502030303020204" pitchFamily="34" charset="0"/>
                          <a:ea typeface="+mn-ea"/>
                          <a:cs typeface="+mn-cs"/>
                        </a:rPr>
                        <a:t>Hans Mommsen</a:t>
                      </a:r>
                      <a:r>
                        <a:rPr lang="en-GB" sz="1200" b="1" kern="1200" baseline="0" dirty="0">
                          <a:solidFill>
                            <a:schemeClr val="tx1"/>
                          </a:solidFill>
                          <a:effectLst/>
                          <a:latin typeface="Candara" panose="020E0502030303020204" pitchFamily="34" charset="0"/>
                          <a:ea typeface="+mn-ea"/>
                          <a:cs typeface="+mn-cs"/>
                        </a:rPr>
                        <a:t> - </a:t>
                      </a:r>
                      <a:r>
                        <a:rPr lang="en-GB" sz="1200" kern="1200" dirty="0">
                          <a:solidFill>
                            <a:schemeClr val="tx1"/>
                          </a:solidFill>
                          <a:effectLst/>
                          <a:latin typeface="Candara" panose="020E0502030303020204" pitchFamily="34" charset="0"/>
                          <a:ea typeface="+mn-ea"/>
                          <a:cs typeface="+mn-cs"/>
                        </a:rPr>
                        <a:t>Hitler issued no order for the FS and had nothing to do with its implementation. He saw the Jewish issue in propagandistic generalisations rather than concrete reality. The FS therefore emerged out of the chaotic competition for advancement, which saw conflicting authorities trying to outmanoeuvre each other in their ‘working towards the Fuhrer’.</a:t>
                      </a:r>
                    </a:p>
                    <a:p>
                      <a:endParaRPr lang="en-GB" sz="1200" dirty="0">
                        <a:latin typeface="Candara" panose="020E0502030303020204" pitchFamily="34" charset="0"/>
                      </a:endParaRPr>
                    </a:p>
                  </a:txBody>
                  <a:tcPr/>
                </a:tc>
                <a:tc>
                  <a:txBody>
                    <a:bodyPr/>
                    <a:lstStyle/>
                    <a:p>
                      <a:r>
                        <a:rPr lang="en-GB" sz="1200" b="1" kern="1200" dirty="0">
                          <a:solidFill>
                            <a:schemeClr val="tx1"/>
                          </a:solidFill>
                          <a:effectLst/>
                          <a:latin typeface="Candara" panose="020E0502030303020204" pitchFamily="34" charset="0"/>
                          <a:ea typeface="+mn-ea"/>
                          <a:cs typeface="+mn-cs"/>
                        </a:rPr>
                        <a:t>Lucy </a:t>
                      </a:r>
                      <a:r>
                        <a:rPr lang="en-GB" sz="1200" b="1" kern="1200" dirty="0" err="1">
                          <a:solidFill>
                            <a:schemeClr val="tx1"/>
                          </a:solidFill>
                          <a:effectLst/>
                          <a:latin typeface="Candara" panose="020E0502030303020204" pitchFamily="34" charset="0"/>
                          <a:ea typeface="+mn-ea"/>
                          <a:cs typeface="+mn-cs"/>
                        </a:rPr>
                        <a:t>Dawidowicz</a:t>
                      </a:r>
                      <a:r>
                        <a:rPr lang="en-GB" sz="1200" b="1" kern="1200" dirty="0">
                          <a:solidFill>
                            <a:schemeClr val="tx1"/>
                          </a:solidFill>
                          <a:effectLst/>
                          <a:latin typeface="Candara" panose="020E0502030303020204" pitchFamily="34" charset="0"/>
                          <a:ea typeface="+mn-ea"/>
                          <a:cs typeface="+mn-cs"/>
                        </a:rPr>
                        <a:t> -</a:t>
                      </a:r>
                      <a:r>
                        <a:rPr lang="en-GB" sz="1200" b="1" kern="1200" baseline="0" dirty="0">
                          <a:solidFill>
                            <a:schemeClr val="tx1"/>
                          </a:solidFill>
                          <a:effectLst/>
                          <a:latin typeface="Candara" panose="020E0502030303020204" pitchFamily="34" charset="0"/>
                          <a:ea typeface="+mn-ea"/>
                          <a:cs typeface="+mn-cs"/>
                        </a:rPr>
                        <a:t> </a:t>
                      </a:r>
                      <a:r>
                        <a:rPr lang="en-GB" sz="1200" kern="1200" dirty="0">
                          <a:solidFill>
                            <a:schemeClr val="tx1"/>
                          </a:solidFill>
                          <a:effectLst/>
                          <a:latin typeface="Candara" panose="020E0502030303020204" pitchFamily="34" charset="0"/>
                          <a:ea typeface="+mn-ea"/>
                          <a:cs typeface="+mn-cs"/>
                        </a:rPr>
                        <a:t>Hitler’s early speeches indicate beyond doubt his ultimate goals for the destruction of the Jews. His intention was always to use the disorder of war as cover. The war against Poland was twofold – traditional war of conquest for land and raw materials and the ideological war against the greatest enemy of the Reich: the Jews.</a:t>
                      </a:r>
                    </a:p>
                    <a:p>
                      <a:endParaRPr lang="en-GB" sz="1200" dirty="0">
                        <a:latin typeface="Candara" panose="020E0502030303020204" pitchFamily="34" charset="0"/>
                      </a:endParaRPr>
                    </a:p>
                  </a:txBody>
                  <a:tcPr/>
                </a:tc>
                <a:tc>
                  <a:txBody>
                    <a:bodyPr/>
                    <a:lstStyle/>
                    <a:p>
                      <a:endParaRPr lang="en-GB" sz="1200" dirty="0">
                        <a:latin typeface="Candara" panose="020E0502030303020204" pitchFamily="34" charset="0"/>
                      </a:endParaRPr>
                    </a:p>
                  </a:txBody>
                  <a:tcPr/>
                </a:tc>
                <a:extLst>
                  <a:ext uri="{0D108BD9-81ED-4DB2-BD59-A6C34878D82A}">
                    <a16:rowId xmlns:a16="http://schemas.microsoft.com/office/drawing/2014/main" val="3450995110"/>
                  </a:ext>
                </a:extLst>
              </a:tr>
            </a:tbl>
          </a:graphicData>
        </a:graphic>
      </p:graphicFrame>
    </p:spTree>
    <p:extLst>
      <p:ext uri="{BB962C8B-B14F-4D97-AF65-F5344CB8AC3E}">
        <p14:creationId xmlns:p14="http://schemas.microsoft.com/office/powerpoint/2010/main" val="3695594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indent="0">
              <a:buNone/>
            </a:pPr>
            <a:r>
              <a:rPr lang="en-US" b="1" u="sng" dirty="0">
                <a:latin typeface="Candara" panose="020E0502030303020204" pitchFamily="34" charset="0"/>
              </a:rPr>
              <a:t>1933</a:t>
            </a:r>
            <a:endParaRPr lang="en-GB" dirty="0">
              <a:latin typeface="Candara" panose="020E0502030303020204" pitchFamily="34" charset="0"/>
            </a:endParaRPr>
          </a:p>
          <a:p>
            <a:pPr marL="0" indent="0">
              <a:buNone/>
            </a:pPr>
            <a:r>
              <a:rPr lang="en-US" b="1" dirty="0">
                <a:latin typeface="Candara" panose="020E0502030303020204" pitchFamily="34" charset="0"/>
              </a:rPr>
              <a:t>Jan. 30</a:t>
            </a:r>
            <a:r>
              <a:rPr lang="en-US" dirty="0">
                <a:latin typeface="Candara" panose="020E0502030303020204" pitchFamily="34" charset="0"/>
              </a:rPr>
              <a:t> Hitler appointed Chancellor of Germany. </a:t>
            </a:r>
            <a:endParaRPr lang="en-GB" dirty="0">
              <a:latin typeface="Candara" panose="020E0502030303020204" pitchFamily="34" charset="0"/>
            </a:endParaRPr>
          </a:p>
          <a:p>
            <a:pPr marL="0" indent="0">
              <a:buNone/>
            </a:pPr>
            <a:r>
              <a:rPr lang="en-US" b="1" dirty="0">
                <a:latin typeface="Candara" panose="020E0502030303020204" pitchFamily="34" charset="0"/>
              </a:rPr>
              <a:t>March 5</a:t>
            </a:r>
            <a:r>
              <a:rPr lang="en-US" dirty="0">
                <a:latin typeface="Candara" panose="020E0502030303020204" pitchFamily="34" charset="0"/>
              </a:rPr>
              <a:t> </a:t>
            </a:r>
            <a:r>
              <a:rPr lang="en-US" i="1" dirty="0">
                <a:latin typeface="Candara" panose="020E0502030303020204" pitchFamily="34" charset="0"/>
              </a:rPr>
              <a:t>Reichstag </a:t>
            </a:r>
            <a:r>
              <a:rPr lang="en-US" dirty="0">
                <a:latin typeface="Candara" panose="020E0502030303020204" pitchFamily="34" charset="0"/>
              </a:rPr>
              <a:t>election: "individual actions" against Jews.</a:t>
            </a:r>
            <a:endParaRPr lang="en-GB" dirty="0">
              <a:latin typeface="Candara" panose="020E0502030303020204" pitchFamily="34" charset="0"/>
            </a:endParaRPr>
          </a:p>
          <a:p>
            <a:pPr marL="0" indent="0">
              <a:buNone/>
            </a:pPr>
            <a:r>
              <a:rPr lang="en-US" b="1" dirty="0">
                <a:latin typeface="Candara" panose="020E0502030303020204" pitchFamily="34" charset="0"/>
              </a:rPr>
              <a:t>April 1</a:t>
            </a:r>
            <a:r>
              <a:rPr lang="en-US" dirty="0">
                <a:latin typeface="Candara" panose="020E0502030303020204" pitchFamily="34" charset="0"/>
              </a:rPr>
              <a:t> Boycott against Jewish businesses, attorneys, and physicians</a:t>
            </a:r>
            <a:endParaRPr lang="en-GB" dirty="0">
              <a:latin typeface="Candara" panose="020E0502030303020204" pitchFamily="34" charset="0"/>
            </a:endParaRPr>
          </a:p>
          <a:p>
            <a:pPr marL="0" indent="0">
              <a:buNone/>
            </a:pPr>
            <a:r>
              <a:rPr lang="en-US" b="1" dirty="0">
                <a:latin typeface="Candara" panose="020E0502030303020204" pitchFamily="34" charset="0"/>
              </a:rPr>
              <a:t>April 7</a:t>
            </a:r>
            <a:r>
              <a:rPr lang="en-US" dirty="0">
                <a:latin typeface="Candara" panose="020E0502030303020204" pitchFamily="34" charset="0"/>
              </a:rPr>
              <a:t> </a:t>
            </a:r>
            <a:r>
              <a:rPr lang="en-US" b="1" i="1" dirty="0">
                <a:latin typeface="Candara" panose="020E0502030303020204" pitchFamily="34" charset="0"/>
              </a:rPr>
              <a:t>Law for the Reestablishment of the Civil Service</a:t>
            </a:r>
            <a:r>
              <a:rPr lang="en-US" dirty="0">
                <a:latin typeface="Candara" panose="020E0502030303020204" pitchFamily="34" charset="0"/>
              </a:rPr>
              <a:t> results by summer 1933 in the firing of Jewish professors from universities.</a:t>
            </a:r>
            <a:endParaRPr lang="en-GB" dirty="0">
              <a:latin typeface="Candara" panose="020E0502030303020204" pitchFamily="34" charset="0"/>
            </a:endParaRPr>
          </a:p>
          <a:p>
            <a:pPr marL="0" indent="0">
              <a:buNone/>
            </a:pPr>
            <a:r>
              <a:rPr lang="en-US" dirty="0">
                <a:latin typeface="Candara" panose="020E0502030303020204" pitchFamily="34" charset="0"/>
              </a:rPr>
              <a:t> </a:t>
            </a:r>
            <a:r>
              <a:rPr lang="en-US" b="1" dirty="0">
                <a:latin typeface="Candara" panose="020E0502030303020204" pitchFamily="34" charset="0"/>
              </a:rPr>
              <a:t>April 11, 1933 - </a:t>
            </a:r>
            <a:r>
              <a:rPr lang="en-US" dirty="0">
                <a:latin typeface="Candara" panose="020E0502030303020204" pitchFamily="34" charset="0"/>
              </a:rPr>
              <a:t>Nazis issue a decree defining a non-Aryan as "anyone descended from non-Aryan, especially Jewish, parents or grandparents. One parent or grandparent classifies the descendant as non-Aryan...especially if one parent or grandparent was of the Jewish faith." </a:t>
            </a:r>
            <a:endParaRPr lang="en-GB" dirty="0">
              <a:latin typeface="Candara" panose="020E0502030303020204" pitchFamily="34" charset="0"/>
            </a:endParaRPr>
          </a:p>
          <a:p>
            <a:pPr marL="0" indent="0">
              <a:buNone/>
            </a:pPr>
            <a:r>
              <a:rPr lang="en-US" b="1" dirty="0">
                <a:latin typeface="Candara" panose="020E0502030303020204" pitchFamily="34" charset="0"/>
              </a:rPr>
              <a:t>May 10</a:t>
            </a:r>
            <a:r>
              <a:rPr lang="en-US" dirty="0">
                <a:latin typeface="Candara" panose="020E0502030303020204" pitchFamily="34" charset="0"/>
              </a:rPr>
              <a:t> Public burning of books by Jews, political opponents, and intellectual avant-garde.</a:t>
            </a:r>
            <a:endParaRPr lang="en-GB" dirty="0">
              <a:latin typeface="Candara" panose="020E0502030303020204" pitchFamily="34" charset="0"/>
            </a:endParaRPr>
          </a:p>
          <a:p>
            <a:pPr marL="0" indent="0">
              <a:buNone/>
            </a:pPr>
            <a:r>
              <a:rPr lang="en-US" b="1" dirty="0">
                <a:latin typeface="Candara" panose="020E0502030303020204" pitchFamily="34" charset="0"/>
              </a:rPr>
              <a:t>Sept 29, 1933</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Nazis prohibit Jews from owning land.</a:t>
            </a:r>
            <a:r>
              <a:rPr lang="en-US" b="1" dirty="0">
                <a:latin typeface="Candara" panose="020E0502030303020204" pitchFamily="34" charset="0"/>
              </a:rPr>
              <a:t> </a:t>
            </a:r>
            <a:endParaRPr lang="en-GB" dirty="0">
              <a:latin typeface="Candara" panose="020E0502030303020204" pitchFamily="34" charset="0"/>
            </a:endParaRPr>
          </a:p>
          <a:p>
            <a:pPr marL="0" indent="0">
              <a:buNone/>
            </a:pPr>
            <a:r>
              <a:rPr lang="en-US" b="1" dirty="0">
                <a:latin typeface="Candara" panose="020E0502030303020204" pitchFamily="34" charset="0"/>
              </a:rPr>
              <a:t>Oct 4, 1933</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Jews are prohibited from being newspaper editors.</a:t>
            </a:r>
            <a:endParaRPr lang="en-GB" dirty="0">
              <a:latin typeface="Candara" panose="020E0502030303020204" pitchFamily="34" charset="0"/>
            </a:endParaRPr>
          </a:p>
          <a:p>
            <a:pPr marL="0" indent="0">
              <a:buNone/>
            </a:pPr>
            <a:r>
              <a:rPr lang="en-US" dirty="0">
                <a:latin typeface="Candara" panose="020E0502030303020204" pitchFamily="34" charset="0"/>
              </a:rPr>
              <a:t> </a:t>
            </a:r>
            <a:endParaRPr lang="en-GB" dirty="0">
              <a:latin typeface="Candara" panose="020E0502030303020204" pitchFamily="34" charset="0"/>
            </a:endParaRPr>
          </a:p>
          <a:p>
            <a:pPr marL="0" indent="0">
              <a:buNone/>
            </a:pPr>
            <a:r>
              <a:rPr lang="en-US" b="1" u="sng" dirty="0">
                <a:latin typeface="Candara" panose="020E0502030303020204" pitchFamily="34" charset="0"/>
              </a:rPr>
              <a:t>1934</a:t>
            </a:r>
            <a:r>
              <a:rPr lang="en-US" b="1" dirty="0">
                <a:latin typeface="Candara" panose="020E0502030303020204" pitchFamily="34" charset="0"/>
              </a:rPr>
              <a:t> </a:t>
            </a:r>
            <a:endParaRPr lang="en-GB" dirty="0">
              <a:latin typeface="Candara" panose="020E0502030303020204" pitchFamily="34" charset="0"/>
            </a:endParaRPr>
          </a:p>
          <a:p>
            <a:pPr marL="0" indent="0">
              <a:buNone/>
            </a:pPr>
            <a:r>
              <a:rPr lang="en-US" b="1" dirty="0">
                <a:latin typeface="Candara" panose="020E0502030303020204" pitchFamily="34" charset="0"/>
              </a:rPr>
              <a:t>Jan 24, 1934</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Jews are banned from the German Labor Front.</a:t>
            </a:r>
            <a:r>
              <a:rPr lang="en-GB" dirty="0">
                <a:latin typeface="Candara" panose="020E0502030303020204" pitchFamily="34" charset="0"/>
              </a:rPr>
              <a:t> </a:t>
            </a:r>
          </a:p>
          <a:p>
            <a:pPr marL="0" indent="0">
              <a:buNone/>
            </a:pPr>
            <a:r>
              <a:rPr lang="en-US" b="1" dirty="0">
                <a:latin typeface="Candara" panose="020E0502030303020204" pitchFamily="34" charset="0"/>
              </a:rPr>
              <a:t>May 17, 1934</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Jews not allowed national health insurance.</a:t>
            </a:r>
            <a:r>
              <a:rPr lang="en-US" b="1" dirty="0">
                <a:latin typeface="Candara" panose="020E0502030303020204" pitchFamily="34" charset="0"/>
              </a:rPr>
              <a:t> </a:t>
            </a:r>
            <a:endParaRPr lang="en-GB" dirty="0">
              <a:latin typeface="Candara" panose="020E0502030303020204" pitchFamily="34" charset="0"/>
            </a:endParaRPr>
          </a:p>
          <a:p>
            <a:pPr marL="0" indent="0">
              <a:buNone/>
            </a:pPr>
            <a:r>
              <a:rPr lang="en-US" b="1" dirty="0">
                <a:latin typeface="Candara" panose="020E0502030303020204" pitchFamily="34" charset="0"/>
              </a:rPr>
              <a:t>July 22, 1934</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Jews are prohibited from getting legal qualifications.</a:t>
            </a:r>
            <a:endParaRPr lang="en-GB" dirty="0">
              <a:latin typeface="Candara" panose="020E0502030303020204" pitchFamily="34" charset="0"/>
            </a:endParaRPr>
          </a:p>
          <a:p>
            <a:pPr marL="0" indent="0">
              <a:buNone/>
            </a:pPr>
            <a:r>
              <a:rPr lang="en-US" b="1" dirty="0">
                <a:latin typeface="Candara" panose="020E0502030303020204" pitchFamily="34" charset="0"/>
              </a:rPr>
              <a:t> </a:t>
            </a:r>
            <a:endParaRPr lang="en-GB" dirty="0">
              <a:latin typeface="Candara" panose="020E0502030303020204" pitchFamily="34" charset="0"/>
            </a:endParaRPr>
          </a:p>
          <a:p>
            <a:pPr marL="0" indent="0">
              <a:buNone/>
            </a:pPr>
            <a:r>
              <a:rPr lang="en-US" b="1" u="sng" dirty="0">
                <a:latin typeface="Candara" panose="020E0502030303020204" pitchFamily="34" charset="0"/>
              </a:rPr>
              <a:t>1935</a:t>
            </a:r>
            <a:endParaRPr lang="en-GB" dirty="0">
              <a:latin typeface="Candara" panose="020E0502030303020204" pitchFamily="34" charset="0"/>
            </a:endParaRPr>
          </a:p>
          <a:p>
            <a:pPr marL="0" indent="0">
              <a:buNone/>
            </a:pPr>
            <a:r>
              <a:rPr lang="en-US" b="1" dirty="0">
                <a:latin typeface="Candara" panose="020E0502030303020204" pitchFamily="34" charset="0"/>
              </a:rPr>
              <a:t>May 21, 1935</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Nazis ban Jews from serving in the military.</a:t>
            </a:r>
            <a:endParaRPr lang="en-GB" dirty="0">
              <a:latin typeface="Candara" panose="020E0502030303020204" pitchFamily="34" charset="0"/>
            </a:endParaRPr>
          </a:p>
          <a:p>
            <a:pPr marL="0" indent="0">
              <a:buNone/>
            </a:pPr>
            <a:r>
              <a:rPr lang="en-US" dirty="0">
                <a:latin typeface="Candara" panose="020E0502030303020204" pitchFamily="34" charset="0"/>
              </a:rPr>
              <a:t> </a:t>
            </a:r>
            <a:r>
              <a:rPr lang="en-US" b="1" dirty="0">
                <a:latin typeface="Candara" panose="020E0502030303020204" pitchFamily="34" charset="0"/>
              </a:rPr>
              <a:t>June 26, 1935</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Nazis pass law allowing forced abortions on women to prevent them from passing on hereditary diseases. </a:t>
            </a:r>
            <a:endParaRPr lang="en-GB" dirty="0">
              <a:latin typeface="Candara" panose="020E0502030303020204" pitchFamily="34" charset="0"/>
            </a:endParaRPr>
          </a:p>
          <a:p>
            <a:pPr marL="0" indent="0">
              <a:buNone/>
            </a:pPr>
            <a:r>
              <a:rPr lang="en-US" b="1" dirty="0">
                <a:latin typeface="Candara" panose="020E0502030303020204" pitchFamily="34" charset="0"/>
              </a:rPr>
              <a:t>Aug 6, 1935</a:t>
            </a:r>
            <a:r>
              <a:rPr lang="en-US" dirty="0">
                <a:latin typeface="Candara" panose="020E0502030303020204" pitchFamily="34" charset="0"/>
              </a:rPr>
              <a:t> </a:t>
            </a:r>
            <a:r>
              <a:rPr lang="en-US" b="1" dirty="0">
                <a:latin typeface="Candara" panose="020E0502030303020204" pitchFamily="34" charset="0"/>
              </a:rPr>
              <a:t>-</a:t>
            </a:r>
            <a:r>
              <a:rPr lang="en-US" dirty="0">
                <a:latin typeface="Candara" panose="020E0502030303020204" pitchFamily="34" charset="0"/>
              </a:rPr>
              <a:t> Nazis force Jewish performers/artists to join Jewish Cultural Unions.</a:t>
            </a:r>
            <a:endParaRPr lang="en-GB" dirty="0">
              <a:latin typeface="Candara" panose="020E0502030303020204" pitchFamily="34" charset="0"/>
            </a:endParaRPr>
          </a:p>
          <a:p>
            <a:pPr marL="0" indent="0">
              <a:buNone/>
            </a:pPr>
            <a:r>
              <a:rPr lang="en-US" dirty="0">
                <a:latin typeface="Candara" panose="020E0502030303020204" pitchFamily="34" charset="0"/>
              </a:rPr>
              <a:t> </a:t>
            </a:r>
            <a:r>
              <a:rPr lang="en-US" b="1" dirty="0">
                <a:latin typeface="Candara" panose="020E0502030303020204" pitchFamily="34" charset="0"/>
              </a:rPr>
              <a:t>Summer</a:t>
            </a:r>
            <a:r>
              <a:rPr lang="en-US" dirty="0">
                <a:latin typeface="Candara" panose="020E0502030303020204" pitchFamily="34" charset="0"/>
              </a:rPr>
              <a:t>: "No Jews" signs and banners are placed with increasing frequency outside towns and cities, also outside shops, restaurants, and public recreation facilities </a:t>
            </a:r>
            <a:endParaRPr lang="en-GB" dirty="0">
              <a:latin typeface="Candara" panose="020E0502030303020204" pitchFamily="34" charset="0"/>
            </a:endParaRPr>
          </a:p>
          <a:p>
            <a:pPr marL="0" indent="0">
              <a:buNone/>
            </a:pPr>
            <a:r>
              <a:rPr lang="en-US" b="1" dirty="0">
                <a:latin typeface="Candara" panose="020E0502030303020204" pitchFamily="34" charset="0"/>
              </a:rPr>
              <a:t>Sept. 15:</a:t>
            </a:r>
            <a:r>
              <a:rPr lang="en-US" dirty="0">
                <a:latin typeface="Candara" panose="020E0502030303020204" pitchFamily="34" charset="0"/>
              </a:rPr>
              <a:t> </a:t>
            </a:r>
            <a:r>
              <a:rPr lang="en-US" b="1" dirty="0">
                <a:latin typeface="Candara" panose="020E0502030303020204" pitchFamily="34" charset="0"/>
              </a:rPr>
              <a:t>Reich Citizenship Law</a:t>
            </a:r>
            <a:r>
              <a:rPr lang="en-US" dirty="0">
                <a:latin typeface="Candara" panose="020E0502030303020204" pitchFamily="34" charset="0"/>
              </a:rPr>
              <a:t>: Stripped Jews of their German citizenship and introduced a new distinction between “Reich citizens ” and “nationals.” </a:t>
            </a:r>
            <a:endParaRPr lang="en-GB" dirty="0">
              <a:latin typeface="Candara" panose="020E0502030303020204" pitchFamily="34" charset="0"/>
            </a:endParaRPr>
          </a:p>
          <a:p>
            <a:pPr marL="0" indent="0">
              <a:buNone/>
            </a:pPr>
            <a:r>
              <a:rPr lang="en-US" dirty="0">
                <a:latin typeface="Candara" panose="020E0502030303020204" pitchFamily="34" charset="0"/>
              </a:rPr>
              <a:t>And</a:t>
            </a:r>
            <a:endParaRPr lang="en-GB" dirty="0">
              <a:latin typeface="Candara" panose="020E0502030303020204" pitchFamily="34" charset="0"/>
            </a:endParaRPr>
          </a:p>
          <a:p>
            <a:pPr marL="0" indent="0">
              <a:buNone/>
            </a:pPr>
            <a:r>
              <a:rPr lang="en-US" b="1" dirty="0">
                <a:latin typeface="Candara" panose="020E0502030303020204" pitchFamily="34" charset="0"/>
              </a:rPr>
              <a:t>Law for the Protection of German Blood and </a:t>
            </a:r>
            <a:r>
              <a:rPr lang="en-US" b="1" dirty="0" err="1">
                <a:latin typeface="Candara" panose="020E0502030303020204" pitchFamily="34" charset="0"/>
              </a:rPr>
              <a:t>Honour</a:t>
            </a:r>
            <a:r>
              <a:rPr lang="en-US" dirty="0">
                <a:latin typeface="Candara" panose="020E0502030303020204" pitchFamily="34" charset="0"/>
              </a:rPr>
              <a:t>: Prohibited marriages and extra-marital intercourse between “Jews ” (the name was now officially used in place of “non-Aryans ”) and “Germans ” and also the employment of “German ” females under forty-five in Jewish households. However, Jews retained the right to German passports.</a:t>
            </a:r>
            <a:endParaRPr lang="en-GB" dirty="0">
              <a:latin typeface="Candara" panose="020E0502030303020204" pitchFamily="34" charset="0"/>
            </a:endParaRPr>
          </a:p>
          <a:p>
            <a:endParaRPr lang="en-GB" dirty="0">
              <a:latin typeface="Candara" panose="020E0502030303020204" pitchFamily="34" charset="0"/>
            </a:endParaRPr>
          </a:p>
        </p:txBody>
      </p:sp>
    </p:spTree>
    <p:extLst>
      <p:ext uri="{BB962C8B-B14F-4D97-AF65-F5344CB8AC3E}">
        <p14:creationId xmlns:p14="http://schemas.microsoft.com/office/powerpoint/2010/main" val="9287310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2532</Words>
  <Application>Microsoft Office PowerPoint</Application>
  <PresentationFormat>On-screen Show (4:3)</PresentationFormat>
  <Paragraphs>209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Candara</vt:lpstr>
      <vt:lpstr>Times New Roman</vt:lpstr>
      <vt:lpstr>Office Theme</vt:lpstr>
      <vt:lpstr>Historiography of the Holocaust</vt:lpstr>
      <vt:lpstr>Intentionalist</vt:lpstr>
      <vt:lpstr>Structuralists</vt:lpstr>
      <vt:lpstr>Key Nazis</vt:lpstr>
      <vt:lpstr>Glossary</vt:lpstr>
      <vt:lpstr>PowerPoint Presentation</vt:lpstr>
      <vt:lpstr>Scale of Histories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Historiography of the Holocaust</dc:title>
  <dc:creator>chris watkins</dc:creator>
  <cp:lastModifiedBy>chris watkins</cp:lastModifiedBy>
  <cp:revision>5</cp:revision>
  <dcterms:created xsi:type="dcterms:W3CDTF">2016-07-07T20:25:36Z</dcterms:created>
  <dcterms:modified xsi:type="dcterms:W3CDTF">2016-07-07T21:30:10Z</dcterms:modified>
</cp:coreProperties>
</file>