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8" r:id="rId2"/>
    <p:sldId id="256" r:id="rId3"/>
    <p:sldId id="360" r:id="rId4"/>
    <p:sldId id="364" r:id="rId5"/>
    <p:sldId id="361" r:id="rId6"/>
    <p:sldId id="362" r:id="rId7"/>
    <p:sldId id="363" r:id="rId8"/>
    <p:sldId id="348" r:id="rId9"/>
    <p:sldId id="365" r:id="rId10"/>
    <p:sldId id="366" r:id="rId11"/>
    <p:sldId id="367" r:id="rId12"/>
    <p:sldId id="368" r:id="rId13"/>
    <p:sldId id="375" r:id="rId14"/>
    <p:sldId id="376" r:id="rId15"/>
    <p:sldId id="377" r:id="rId16"/>
    <p:sldId id="378" r:id="rId17"/>
    <p:sldId id="354" r:id="rId18"/>
    <p:sldId id="358" r:id="rId19"/>
    <p:sldId id="356" r:id="rId20"/>
    <p:sldId id="357" r:id="rId21"/>
    <p:sldId id="379" r:id="rId22"/>
    <p:sldId id="369" r:id="rId23"/>
    <p:sldId id="370" r:id="rId24"/>
    <p:sldId id="371" r:id="rId25"/>
    <p:sldId id="372" r:id="rId26"/>
    <p:sldId id="373" r:id="rId27"/>
    <p:sldId id="374" r:id="rId28"/>
    <p:sldId id="380" r:id="rId29"/>
    <p:sldId id="381" r:id="rId30"/>
    <p:sldId id="382" r:id="rId31"/>
    <p:sldId id="383" r:id="rId32"/>
    <p:sldId id="384" r:id="rId33"/>
    <p:sldId id="385" r:id="rId34"/>
    <p:sldId id="355" r:id="rId35"/>
    <p:sldId id="359"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Watkins" initials="MW" lastIdx="1" clrIdx="0">
    <p:extLst>
      <p:ext uri="{19B8F6BF-5375-455C-9EA6-DF929625EA0E}">
        <p15:presenceInfo xmlns:p15="http://schemas.microsoft.com/office/powerpoint/2012/main" userId="S-1-5-21-2671061539-2685327972-3567550601-8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6738" autoAdjust="0"/>
  </p:normalViewPr>
  <p:slideViewPr>
    <p:cSldViewPr snapToGrid="0">
      <p:cViewPr varScale="1">
        <p:scale>
          <a:sx n="101" d="100"/>
          <a:sy n="101" d="100"/>
        </p:scale>
        <p:origin x="1950" y="78"/>
      </p:cViewPr>
      <p:guideLst/>
    </p:cSldViewPr>
  </p:slideViewPr>
  <p:notesTextViewPr>
    <p:cViewPr>
      <p:scale>
        <a:sx n="1" d="1"/>
        <a:sy n="1" d="1"/>
      </p:scale>
      <p:origin x="0" y="0"/>
    </p:cViewPr>
  </p:notesTextViewPr>
  <p:notesViewPr>
    <p:cSldViewPr snapToGrid="0">
      <p:cViewPr varScale="1">
        <p:scale>
          <a:sx n="123" d="100"/>
          <a:sy n="123" d="100"/>
        </p:scale>
        <p:origin x="49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5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9B73E70-CEBA-4F71-B861-FAE46809BC0F}"/>
              </a:ext>
            </a:extLst>
          </p:cNvPr>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7FF3EAC2-C9B8-42CC-B134-A7C7D52452F7}"/>
              </a:ext>
            </a:extLst>
          </p:cNvPr>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17B008C2-DE68-4EED-A73C-D930EEA2DB68}" type="datetimeFigureOut">
              <a:rPr lang="en-GB" smtClean="0"/>
              <a:t>01/11/2017</a:t>
            </a:fld>
            <a:endParaRPr lang="en-GB"/>
          </a:p>
        </p:txBody>
      </p:sp>
      <p:sp>
        <p:nvSpPr>
          <p:cNvPr id="4" name="Footer Placeholder 3">
            <a:extLst>
              <a:ext uri="{FF2B5EF4-FFF2-40B4-BE49-F238E27FC236}">
                <a16:creationId xmlns="" xmlns:a16="http://schemas.microsoft.com/office/drawing/2014/main" id="{C0B93677-75AE-428D-BB2C-D3A26C27C61A}"/>
              </a:ext>
            </a:extLst>
          </p:cNvPr>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3A1A4D15-7A27-4F42-B609-857459C9A87F}"/>
              </a:ext>
            </a:extLst>
          </p:cNvPr>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84A3ACE9-8B21-49B2-97BD-B12A9F369D59}" type="slidenum">
              <a:rPr lang="en-GB" smtClean="0"/>
              <a:t>‹#›</a:t>
            </a:fld>
            <a:endParaRPr lang="en-GB"/>
          </a:p>
        </p:txBody>
      </p:sp>
    </p:spTree>
    <p:extLst>
      <p:ext uri="{BB962C8B-B14F-4D97-AF65-F5344CB8AC3E}">
        <p14:creationId xmlns:p14="http://schemas.microsoft.com/office/powerpoint/2010/main" val="217525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C8EC2-DC47-44E6-B97E-9ADEC239F864}" type="datetimeFigureOut">
              <a:rPr lang="en-GB" smtClean="0"/>
              <a:t>01/11/2017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1CEF993-76C2-4C83-851F-8A5F5791BC62}" type="slidenum">
              <a:rPr lang="en-GB" smtClean="0"/>
              <a:t>‹#›</a:t>
            </a:fld>
            <a:endParaRPr lang="en-GB"/>
          </a:p>
        </p:txBody>
      </p:sp>
    </p:spTree>
    <p:extLst>
      <p:ext uri="{BB962C8B-B14F-4D97-AF65-F5344CB8AC3E}">
        <p14:creationId xmlns:p14="http://schemas.microsoft.com/office/powerpoint/2010/main" val="96161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solidFill>
            <a:schemeClr val="accent5">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solidFill>
            <a:schemeClr val="accent5">
              <a:lumMod val="20000"/>
              <a:lumOff val="80000"/>
            </a:schemeClr>
          </a:solidFill>
          <a:ln>
            <a:solidFill>
              <a:schemeClr val="tx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1049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672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8A0BC-6BF2-424F-AB62-4BD74E144EA8}"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41548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8783"/>
          </a:xfrm>
          <a:solidFill>
            <a:schemeClr val="accent5">
              <a:lumMod val="40000"/>
              <a:lumOff val="60000"/>
            </a:schemeClr>
          </a:solidFill>
          <a:ln>
            <a:solidFill>
              <a:schemeClr val="tx1"/>
            </a:solidFill>
          </a:ln>
        </p:spPr>
        <p:txBody>
          <a:bodyPr/>
          <a:lstStyle/>
          <a:p>
            <a:r>
              <a:rPr lang="en-US" dirty="0"/>
              <a:t>Click to edit Master title style</a:t>
            </a:r>
          </a:p>
        </p:txBody>
      </p:sp>
      <p:sp>
        <p:nvSpPr>
          <p:cNvPr id="3" name="Content Placeholder 2"/>
          <p:cNvSpPr>
            <a:spLocks noGrp="1"/>
          </p:cNvSpPr>
          <p:nvPr>
            <p:ph idx="1"/>
          </p:nvPr>
        </p:nvSpPr>
        <p:spPr>
          <a:xfrm>
            <a:off x="628650" y="1787769"/>
            <a:ext cx="7886700" cy="44478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38A0BC-6BF2-424F-AB62-4BD74E144EA8}"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3479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38A0BC-6BF2-424F-AB62-4BD74E144EA8}" type="datetimeFigureOut">
              <a:rPr lang="en-GB" smtClean="0"/>
              <a:t>01/11/2017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4382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8A0BC-6BF2-424F-AB62-4BD74E144EA8}"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21089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8A0BC-6BF2-424F-AB62-4BD74E144EA8}" type="datetimeFigureOut">
              <a:rPr lang="en-GB" smtClean="0"/>
              <a:t>01/11/2017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19076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8A0BC-6BF2-424F-AB62-4BD74E144EA8}" type="datetimeFigureOut">
              <a:rPr lang="en-GB" smtClean="0"/>
              <a:t>01/11/2017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88281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8A0BC-6BF2-424F-AB62-4BD74E144EA8}" type="datetimeFigureOut">
              <a:rPr lang="en-GB" smtClean="0"/>
              <a:t>01/11/2017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175502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93194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38A0BC-6BF2-424F-AB62-4BD74E144EA8}" type="datetimeFigureOut">
              <a:rPr lang="en-GB" smtClean="0"/>
              <a:t>01/11/2017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0039B-0144-4611-8C4D-5D9079A65197}" type="slidenum">
              <a:rPr lang="en-GB" smtClean="0"/>
              <a:t>‹#›</a:t>
            </a:fld>
            <a:endParaRPr lang="en-GB"/>
          </a:p>
        </p:txBody>
      </p:sp>
    </p:spTree>
    <p:extLst>
      <p:ext uri="{BB962C8B-B14F-4D97-AF65-F5344CB8AC3E}">
        <p14:creationId xmlns:p14="http://schemas.microsoft.com/office/powerpoint/2010/main" val="392935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A0BC-6BF2-424F-AB62-4BD74E144EA8}" type="datetimeFigureOut">
              <a:rPr lang="en-GB" smtClean="0"/>
              <a:t>01/11/2017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039B-0144-4611-8C4D-5D9079A65197}" type="slidenum">
              <a:rPr lang="en-GB" smtClean="0"/>
              <a:t>‹#›</a:t>
            </a:fld>
            <a:endParaRPr lang="en-GB"/>
          </a:p>
        </p:txBody>
      </p:sp>
    </p:spTree>
    <p:extLst>
      <p:ext uri="{BB962C8B-B14F-4D97-AF65-F5344CB8AC3E}">
        <p14:creationId xmlns:p14="http://schemas.microsoft.com/office/powerpoint/2010/main" val="636166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Evidence for Gender Difference in Religiosity</a:t>
            </a:r>
          </a:p>
        </p:txBody>
      </p:sp>
      <p:pic>
        <p:nvPicPr>
          <p:cNvPr id="8" name="table"/>
          <p:cNvPicPr>
            <a:picLocks noChangeAspect="1"/>
          </p:cNvPicPr>
          <p:nvPr/>
        </p:nvPicPr>
        <p:blipFill>
          <a:blip r:embed="rId2"/>
          <a:stretch>
            <a:fillRect/>
          </a:stretch>
        </p:blipFill>
        <p:spPr>
          <a:xfrm>
            <a:off x="628650" y="1775460"/>
            <a:ext cx="7886700" cy="2103120"/>
          </a:xfrm>
          <a:prstGeom prst="rect">
            <a:avLst/>
          </a:prstGeom>
        </p:spPr>
      </p:pic>
      <p:sp>
        <p:nvSpPr>
          <p:cNvPr id="4" name="Rectangle 3"/>
          <p:cNvSpPr/>
          <p:nvPr/>
        </p:nvSpPr>
        <p:spPr>
          <a:xfrm>
            <a:off x="628650" y="3992880"/>
            <a:ext cx="7886700" cy="1200329"/>
          </a:xfrm>
          <a:prstGeom prst="rect">
            <a:avLst/>
          </a:prstGeom>
        </p:spPr>
        <p:txBody>
          <a:bodyPr wrap="square">
            <a:spAutoFit/>
          </a:bodyPr>
          <a:lstStyle/>
          <a:p>
            <a:pPr marL="285750" indent="-285750">
              <a:buFont typeface="Arial" panose="020B0604020202020204" pitchFamily="34" charset="0"/>
              <a:buChar char="•"/>
            </a:pPr>
            <a:r>
              <a:rPr lang="en-GB" dirty="0"/>
              <a:t>Opinion poll evidence also suggests that women are more religious than men. </a:t>
            </a:r>
          </a:p>
          <a:p>
            <a:pPr marL="285750" indent="-285750">
              <a:buFont typeface="Arial" panose="020B0604020202020204" pitchFamily="34" charset="0"/>
              <a:buChar char="•"/>
            </a:pPr>
            <a:r>
              <a:rPr lang="en-GB" dirty="0"/>
              <a:t>A poll conducted in 1990 found that 84% of women believed in a God, compared to 64% of men. </a:t>
            </a:r>
          </a:p>
        </p:txBody>
      </p:sp>
    </p:spTree>
    <p:extLst>
      <p:ext uri="{BB962C8B-B14F-4D97-AF65-F5344CB8AC3E}">
        <p14:creationId xmlns:p14="http://schemas.microsoft.com/office/powerpoint/2010/main" val="123165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Bruce: Gender, religion and secularisation</a:t>
            </a:r>
          </a:p>
        </p:txBody>
      </p:sp>
      <p:sp>
        <p:nvSpPr>
          <p:cNvPr id="3" name="TextBox 2"/>
          <p:cNvSpPr txBox="1"/>
          <p:nvPr/>
        </p:nvSpPr>
        <p:spPr>
          <a:xfrm>
            <a:off x="628650" y="1791478"/>
            <a:ext cx="7886700" cy="4832092"/>
          </a:xfrm>
          <a:prstGeom prst="rect">
            <a:avLst/>
          </a:prstGeom>
          <a:noFill/>
        </p:spPr>
        <p:txBody>
          <a:bodyPr wrap="square" rtlCol="0">
            <a:spAutoFit/>
          </a:bodyPr>
          <a:lstStyle/>
          <a:p>
            <a:r>
              <a:rPr lang="en-GB" sz="2800" dirty="0"/>
              <a:t>Religion has an affinity with many aspects of femininity , such as women are less goal-orientated, more cooperative and less domineering. </a:t>
            </a:r>
            <a:endParaRPr lang="en-GB" sz="2800" dirty="0" smtClean="0"/>
          </a:p>
          <a:p>
            <a:endParaRPr lang="en-GB" sz="2800" dirty="0"/>
          </a:p>
          <a:p>
            <a:r>
              <a:rPr lang="en-GB" sz="2800" dirty="0"/>
              <a:t>The attributes fit with traditional religions and new age beliefs as well. </a:t>
            </a:r>
            <a:endParaRPr lang="en-GB" sz="2800" dirty="0" smtClean="0"/>
          </a:p>
          <a:p>
            <a:endParaRPr lang="en-GB" sz="2800" dirty="0"/>
          </a:p>
          <a:p>
            <a:r>
              <a:rPr lang="en-GB" sz="2800" dirty="0"/>
              <a:t>Women are attracted to healing and </a:t>
            </a:r>
            <a:r>
              <a:rPr lang="en-GB" sz="2800" dirty="0" smtClean="0"/>
              <a:t>channelling…</a:t>
            </a:r>
          </a:p>
          <a:p>
            <a:endParaRPr lang="en-GB" sz="2800" dirty="0"/>
          </a:p>
          <a:p>
            <a:r>
              <a:rPr lang="en-GB" sz="2800" dirty="0" smtClean="0"/>
              <a:t> </a:t>
            </a:r>
            <a:r>
              <a:rPr lang="en-GB" sz="2800" dirty="0"/>
              <a:t>Why?</a:t>
            </a:r>
          </a:p>
        </p:txBody>
      </p:sp>
    </p:spTree>
    <p:extLst>
      <p:ext uri="{BB962C8B-B14F-4D97-AF65-F5344CB8AC3E}">
        <p14:creationId xmlns:p14="http://schemas.microsoft.com/office/powerpoint/2010/main" val="264883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Bruce: Gender, religion and secularisation</a:t>
            </a:r>
          </a:p>
        </p:txBody>
      </p:sp>
      <p:sp>
        <p:nvSpPr>
          <p:cNvPr id="3" name="TextBox 2"/>
          <p:cNvSpPr txBox="1"/>
          <p:nvPr/>
        </p:nvSpPr>
        <p:spPr>
          <a:xfrm>
            <a:off x="628650" y="1791478"/>
            <a:ext cx="7886700" cy="3970318"/>
          </a:xfrm>
          <a:prstGeom prst="rect">
            <a:avLst/>
          </a:prstGeom>
          <a:noFill/>
        </p:spPr>
        <p:txBody>
          <a:bodyPr wrap="square" rtlCol="0">
            <a:spAutoFit/>
          </a:bodyPr>
          <a:lstStyle/>
          <a:p>
            <a:r>
              <a:rPr lang="en-GB" sz="2800" b="1" dirty="0">
                <a:solidFill>
                  <a:srgbClr val="FF0000"/>
                </a:solidFill>
              </a:rPr>
              <a:t>Bruce</a:t>
            </a:r>
            <a:r>
              <a:rPr lang="en-GB" sz="2800" dirty="0"/>
              <a:t> believes in the modern world there is a sharp divide between the </a:t>
            </a:r>
            <a:r>
              <a:rPr lang="en-GB" sz="2800" b="1" dirty="0"/>
              <a:t>public</a:t>
            </a:r>
            <a:r>
              <a:rPr lang="en-GB" sz="2800" dirty="0"/>
              <a:t> and </a:t>
            </a:r>
            <a:r>
              <a:rPr lang="en-GB" sz="2800" b="1" dirty="0"/>
              <a:t>private</a:t>
            </a:r>
            <a:r>
              <a:rPr lang="en-GB" sz="2800" dirty="0"/>
              <a:t> sphere. </a:t>
            </a:r>
          </a:p>
          <a:p>
            <a:endParaRPr lang="en-GB" sz="2800" dirty="0" smtClean="0"/>
          </a:p>
          <a:p>
            <a:r>
              <a:rPr lang="en-GB" sz="2800" dirty="0" smtClean="0"/>
              <a:t>He </a:t>
            </a:r>
            <a:r>
              <a:rPr lang="en-GB" sz="2800" dirty="0"/>
              <a:t>supports the idea that religion isn't declining but rather is retreating into the private sphere</a:t>
            </a:r>
            <a:r>
              <a:rPr lang="en-GB" sz="2800" dirty="0" smtClean="0"/>
              <a:t>.</a:t>
            </a:r>
          </a:p>
          <a:p>
            <a:r>
              <a:rPr lang="en-GB" sz="2800" dirty="0" smtClean="0"/>
              <a:t> </a:t>
            </a:r>
            <a:endParaRPr lang="en-GB" sz="2800" dirty="0"/>
          </a:p>
          <a:p>
            <a:r>
              <a:rPr lang="en-GB" sz="2800" dirty="0"/>
              <a:t>Women are more likely  to be involved in traditional religions because…. (what do they do for the next generation?)</a:t>
            </a:r>
          </a:p>
        </p:txBody>
      </p:sp>
    </p:spTree>
    <p:extLst>
      <p:ext uri="{BB962C8B-B14F-4D97-AF65-F5344CB8AC3E}">
        <p14:creationId xmlns:p14="http://schemas.microsoft.com/office/powerpoint/2010/main" val="241859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Bruce: Gender, religion and secularisation</a:t>
            </a:r>
          </a:p>
        </p:txBody>
      </p:sp>
      <p:sp>
        <p:nvSpPr>
          <p:cNvPr id="3" name="TextBox 2"/>
          <p:cNvSpPr txBox="1"/>
          <p:nvPr/>
        </p:nvSpPr>
        <p:spPr>
          <a:xfrm>
            <a:off x="628650" y="1791478"/>
            <a:ext cx="7886700" cy="4154984"/>
          </a:xfrm>
          <a:prstGeom prst="rect">
            <a:avLst/>
          </a:prstGeom>
          <a:noFill/>
        </p:spPr>
        <p:txBody>
          <a:bodyPr wrap="square" rtlCol="0">
            <a:spAutoFit/>
          </a:bodyPr>
          <a:lstStyle/>
          <a:p>
            <a:r>
              <a:rPr lang="en-GB" sz="2400" b="1" dirty="0"/>
              <a:t>Bruce </a:t>
            </a:r>
            <a:r>
              <a:rPr lang="en-GB" sz="2400" dirty="0"/>
              <a:t>believes that there are differences in the type of religion continues to appeal to women according to their social class</a:t>
            </a:r>
            <a:r>
              <a:rPr lang="en-GB" sz="2400" dirty="0" smtClean="0"/>
              <a:t>.</a:t>
            </a:r>
          </a:p>
          <a:p>
            <a:endParaRPr lang="en-GB" sz="2400" dirty="0"/>
          </a:p>
          <a:p>
            <a:r>
              <a:rPr lang="en-GB" sz="2400" b="1" dirty="0"/>
              <a:t>Working Class</a:t>
            </a:r>
            <a:r>
              <a:rPr lang="en-GB" sz="2400" dirty="0"/>
              <a:t> – Women tend too continue to support religion – Believe in an all powerful God and are quite passive. </a:t>
            </a:r>
            <a:endParaRPr lang="en-GB" sz="2400" dirty="0" smtClean="0"/>
          </a:p>
          <a:p>
            <a:endParaRPr lang="en-GB" sz="2400" dirty="0"/>
          </a:p>
          <a:p>
            <a:r>
              <a:rPr lang="en-GB" sz="2400" b="1" dirty="0"/>
              <a:t>Middle Class</a:t>
            </a:r>
            <a:r>
              <a:rPr lang="en-GB" sz="2400" dirty="0"/>
              <a:t> – Have more experience of controlling their lives – therefore attracted to New Age religions ( as individuals can develop their own spirituality)</a:t>
            </a:r>
            <a:endParaRPr lang="en-GB" sz="2400" b="1" dirty="0"/>
          </a:p>
        </p:txBody>
      </p:sp>
    </p:spTree>
    <p:extLst>
      <p:ext uri="{BB962C8B-B14F-4D97-AF65-F5344CB8AC3E}">
        <p14:creationId xmlns:p14="http://schemas.microsoft.com/office/powerpoint/2010/main" val="37061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Bruce: Gender, religion and secularisation</a:t>
            </a:r>
          </a:p>
        </p:txBody>
      </p:sp>
      <p:sp>
        <p:nvSpPr>
          <p:cNvPr id="3" name="TextBox 2"/>
          <p:cNvSpPr txBox="1"/>
          <p:nvPr/>
        </p:nvSpPr>
        <p:spPr>
          <a:xfrm>
            <a:off x="628650" y="1791478"/>
            <a:ext cx="7886700" cy="3046988"/>
          </a:xfrm>
          <a:prstGeom prst="rect">
            <a:avLst/>
          </a:prstGeom>
          <a:noFill/>
        </p:spPr>
        <p:txBody>
          <a:bodyPr wrap="square" rtlCol="0">
            <a:spAutoFit/>
          </a:bodyPr>
          <a:lstStyle/>
          <a:p>
            <a:r>
              <a:rPr lang="en-GB" sz="2400" dirty="0"/>
              <a:t>Like Bruce, </a:t>
            </a:r>
            <a:r>
              <a:rPr lang="en-GB" sz="2400" b="1" dirty="0" err="1">
                <a:solidFill>
                  <a:srgbClr val="FF0000"/>
                </a:solidFill>
              </a:rPr>
              <a:t>Woodhead</a:t>
            </a:r>
            <a:r>
              <a:rPr lang="en-GB" sz="2400" dirty="0"/>
              <a:t> believes that secularisation reduced the involvement of men in traditional religion as they become increasingly involved in the rationalised modern world. </a:t>
            </a:r>
            <a:endParaRPr lang="en-GB" sz="2400" dirty="0" smtClean="0"/>
          </a:p>
          <a:p>
            <a:endParaRPr lang="en-GB" sz="2400" dirty="0"/>
          </a:p>
          <a:p>
            <a:r>
              <a:rPr lang="en-GB" sz="2400" dirty="0"/>
              <a:t>As a result churches become increasingly feminised.</a:t>
            </a:r>
          </a:p>
          <a:p>
            <a:r>
              <a:rPr lang="en-GB" sz="2400" dirty="0"/>
              <a:t>This is explains why there is a rapid reduction in the attendance figures. </a:t>
            </a:r>
          </a:p>
        </p:txBody>
      </p:sp>
    </p:spTree>
    <p:extLst>
      <p:ext uri="{BB962C8B-B14F-4D97-AF65-F5344CB8AC3E}">
        <p14:creationId xmlns:p14="http://schemas.microsoft.com/office/powerpoint/2010/main" val="262827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Why else does religion appeal to women?</a:t>
            </a:r>
            <a:endParaRPr lang="en-GB" sz="1800" dirty="0"/>
          </a:p>
        </p:txBody>
      </p:sp>
      <p:sp>
        <p:nvSpPr>
          <p:cNvPr id="3" name="TextBox 2"/>
          <p:cNvSpPr txBox="1"/>
          <p:nvPr/>
        </p:nvSpPr>
        <p:spPr>
          <a:xfrm>
            <a:off x="628650" y="1791478"/>
            <a:ext cx="7886700" cy="1200329"/>
          </a:xfrm>
          <a:prstGeom prst="rect">
            <a:avLst/>
          </a:prstGeom>
          <a:noFill/>
        </p:spPr>
        <p:txBody>
          <a:bodyPr wrap="square" rtlCol="0">
            <a:spAutoFit/>
          </a:bodyPr>
          <a:lstStyle/>
          <a:p>
            <a:r>
              <a:rPr lang="en-GB" sz="2400" dirty="0" smtClean="0"/>
              <a:t>Women and the New Age</a:t>
            </a:r>
          </a:p>
          <a:p>
            <a:r>
              <a:rPr lang="en-GB" sz="2400" dirty="0" smtClean="0"/>
              <a:t>Women, compensators and sects</a:t>
            </a:r>
          </a:p>
          <a:p>
            <a:r>
              <a:rPr lang="en-GB" sz="2400" dirty="0" smtClean="0"/>
              <a:t>Pentecostal gender paradox</a:t>
            </a:r>
            <a:endParaRPr lang="en-GB" sz="2400" dirty="0"/>
          </a:p>
        </p:txBody>
      </p:sp>
    </p:spTree>
    <p:extLst>
      <p:ext uri="{BB962C8B-B14F-4D97-AF65-F5344CB8AC3E}">
        <p14:creationId xmlns:p14="http://schemas.microsoft.com/office/powerpoint/2010/main" val="317229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Why else does religion appeal to women?</a:t>
            </a:r>
            <a:endParaRPr lang="en-GB" sz="1800" dirty="0"/>
          </a:p>
        </p:txBody>
      </p:sp>
      <p:sp>
        <p:nvSpPr>
          <p:cNvPr id="3" name="TextBox 2"/>
          <p:cNvSpPr txBox="1"/>
          <p:nvPr/>
        </p:nvSpPr>
        <p:spPr>
          <a:xfrm>
            <a:off x="628650" y="1791478"/>
            <a:ext cx="7886700" cy="2308324"/>
          </a:xfrm>
          <a:prstGeom prst="rect">
            <a:avLst/>
          </a:prstGeom>
          <a:noFill/>
        </p:spPr>
        <p:txBody>
          <a:bodyPr wrap="square" rtlCol="0">
            <a:spAutoFit/>
          </a:bodyPr>
          <a:lstStyle/>
          <a:p>
            <a:r>
              <a:rPr lang="en-GB" sz="2400" dirty="0" smtClean="0"/>
              <a:t>Women are still more likely to participate there has been a decline.</a:t>
            </a:r>
          </a:p>
          <a:p>
            <a:endParaRPr lang="en-GB" sz="2400" dirty="0"/>
          </a:p>
          <a:p>
            <a:pPr marL="342900" indent="-342900">
              <a:buFontTx/>
              <a:buChar char="-"/>
            </a:pPr>
            <a:r>
              <a:rPr lang="en-GB" sz="2400" dirty="0" smtClean="0"/>
              <a:t>Movement to paid work</a:t>
            </a:r>
          </a:p>
          <a:p>
            <a:pPr marL="342900" indent="-342900">
              <a:buFontTx/>
              <a:buChar char="-"/>
            </a:pPr>
            <a:r>
              <a:rPr lang="en-GB" sz="2400" dirty="0" smtClean="0"/>
              <a:t>Rejection of traditional roles</a:t>
            </a:r>
          </a:p>
          <a:p>
            <a:pPr marL="342900" indent="-342900">
              <a:buFontTx/>
              <a:buChar char="-"/>
            </a:pPr>
            <a:endParaRPr lang="en-GB" sz="2400" dirty="0" smtClean="0"/>
          </a:p>
        </p:txBody>
      </p:sp>
    </p:spTree>
    <p:extLst>
      <p:ext uri="{BB962C8B-B14F-4D97-AF65-F5344CB8AC3E}">
        <p14:creationId xmlns:p14="http://schemas.microsoft.com/office/powerpoint/2010/main" val="267564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flipH="1">
            <a:off x="4000499" y="2114213"/>
            <a:ext cx="4763747" cy="4763747"/>
          </a:xfrm>
          <a:prstGeom prst="rect">
            <a:avLst/>
          </a:prstGeom>
        </p:spPr>
      </p:pic>
      <p:sp>
        <p:nvSpPr>
          <p:cNvPr id="2" name="Title 1">
            <a:extLst>
              <a:ext uri="{FF2B5EF4-FFF2-40B4-BE49-F238E27FC236}">
                <a16:creationId xmlns:a16="http://schemas.microsoft.com/office/drawing/2014/main" xmlns=""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a16="http://schemas.microsoft.com/office/drawing/2014/main" xmlns=""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Task</a:t>
            </a:r>
            <a:r>
              <a:rPr lang="en-GB" sz="2000" dirty="0"/>
              <a:t>: </a:t>
            </a:r>
            <a:r>
              <a:rPr lang="en-GB" sz="2000" dirty="0" smtClean="0"/>
              <a:t>What will I choose and why?</a:t>
            </a:r>
            <a:endParaRPr lang="en-GB" sz="2000" dirty="0"/>
          </a:p>
        </p:txBody>
      </p:sp>
      <p:sp>
        <p:nvSpPr>
          <p:cNvPr id="10" name="Oval Callout 9"/>
          <p:cNvSpPr/>
          <p:nvPr/>
        </p:nvSpPr>
        <p:spPr>
          <a:xfrm>
            <a:off x="2130523" y="4902200"/>
            <a:ext cx="2771677" cy="1511635"/>
          </a:xfrm>
          <a:prstGeom prst="wedgeEllipseCallout">
            <a:avLst>
              <a:gd name="adj1" fmla="val 88503"/>
              <a:gd name="adj2" fmla="val -1063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p:txBody>
      </p:sp>
      <p:pic>
        <p:nvPicPr>
          <p:cNvPr id="1026" name="Picture 2" descr="Image result for wom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8279" y="2114213"/>
            <a:ext cx="3375025" cy="4743787"/>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2466743" y="2559961"/>
            <a:ext cx="2639574" cy="1552121"/>
          </a:xfrm>
          <a:prstGeom prst="wedgeEllipseCallout">
            <a:avLst>
              <a:gd name="adj1" fmla="val -94970"/>
              <a:gd name="adj2" fmla="val 615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a:t>
            </a:r>
            <a:endParaRPr lang="en-GB" sz="1400" dirty="0"/>
          </a:p>
        </p:txBody>
      </p:sp>
    </p:spTree>
    <p:extLst>
      <p:ext uri="{BB962C8B-B14F-4D97-AF65-F5344CB8AC3E}">
        <p14:creationId xmlns:p14="http://schemas.microsoft.com/office/powerpoint/2010/main" val="140390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Women as more religious than men</a:t>
            </a:r>
          </a:p>
        </p:txBody>
      </p:sp>
      <p:sp>
        <p:nvSpPr>
          <p:cNvPr id="3" name="TextBox 2"/>
          <p:cNvSpPr txBox="1"/>
          <p:nvPr/>
        </p:nvSpPr>
        <p:spPr>
          <a:xfrm>
            <a:off x="628650" y="1791478"/>
            <a:ext cx="7886700" cy="4524315"/>
          </a:xfrm>
          <a:prstGeom prst="rect">
            <a:avLst/>
          </a:prstGeom>
          <a:noFill/>
        </p:spPr>
        <p:txBody>
          <a:bodyPr wrap="square" rtlCol="0">
            <a:spAutoFit/>
          </a:bodyPr>
          <a:lstStyle/>
          <a:p>
            <a:r>
              <a:rPr lang="en-GB" sz="2400" b="1" dirty="0" err="1">
                <a:solidFill>
                  <a:srgbClr val="FF0000"/>
                </a:solidFill>
              </a:rPr>
              <a:t>Greerley</a:t>
            </a:r>
            <a:r>
              <a:rPr lang="en-GB" sz="2400" b="1" dirty="0">
                <a:solidFill>
                  <a:srgbClr val="FF0000"/>
                </a:solidFill>
              </a:rPr>
              <a:t> </a:t>
            </a:r>
            <a:r>
              <a:rPr lang="en-GB" sz="2400" b="1" dirty="0"/>
              <a:t>1992 </a:t>
            </a:r>
            <a:r>
              <a:rPr lang="en-GB" sz="2400" b="1" dirty="0" smtClean="0"/>
              <a:t>&gt; Argues </a:t>
            </a:r>
            <a:r>
              <a:rPr lang="en-GB" sz="2400" b="1" dirty="0"/>
              <a:t>that before women get married and have children their religiosity is not dissimilar to men. </a:t>
            </a:r>
          </a:p>
          <a:p>
            <a:pPr marL="342900" indent="-342900">
              <a:buAutoNum type="arabicPeriod"/>
            </a:pPr>
            <a:endParaRPr lang="en-GB" sz="2400" b="1" dirty="0"/>
          </a:p>
          <a:p>
            <a:r>
              <a:rPr lang="en-GB" sz="2400" b="1" dirty="0"/>
              <a:t>However ………</a:t>
            </a:r>
          </a:p>
          <a:p>
            <a:endParaRPr lang="en-GB" sz="2400" b="1" dirty="0" smtClean="0"/>
          </a:p>
          <a:p>
            <a:r>
              <a:rPr lang="en-GB" sz="2400" b="1" dirty="0" smtClean="0">
                <a:solidFill>
                  <a:srgbClr val="FF0000"/>
                </a:solidFill>
              </a:rPr>
              <a:t>Davie</a:t>
            </a:r>
            <a:r>
              <a:rPr lang="en-GB" sz="2400" b="1" dirty="0" smtClean="0"/>
              <a:t> </a:t>
            </a:r>
            <a:r>
              <a:rPr lang="en-GB" sz="2400" b="1" dirty="0"/>
              <a:t>argues that women feel closer to God because they are involved in the creation of life through pregnancy and giving birth. </a:t>
            </a:r>
          </a:p>
          <a:p>
            <a:pPr marL="342900" indent="-342900">
              <a:buAutoNum type="arabicPeriod"/>
            </a:pPr>
            <a:endParaRPr lang="en-GB" sz="2400" b="1" dirty="0"/>
          </a:p>
          <a:p>
            <a:r>
              <a:rPr lang="en-GB" sz="2400" b="1" dirty="0" err="1">
                <a:solidFill>
                  <a:srgbClr val="FF0000"/>
                </a:solidFill>
              </a:rPr>
              <a:t>Callister</a:t>
            </a:r>
            <a:r>
              <a:rPr lang="en-GB" sz="2400" b="1" dirty="0"/>
              <a:t> and </a:t>
            </a:r>
            <a:r>
              <a:rPr lang="en-GB" sz="2400" b="1" dirty="0" err="1">
                <a:solidFill>
                  <a:srgbClr val="FF0000"/>
                </a:solidFill>
              </a:rPr>
              <a:t>Khalaf</a:t>
            </a:r>
            <a:r>
              <a:rPr lang="en-GB" sz="2400" b="1" dirty="0"/>
              <a:t> (2009) found that mothers  claimed ‘contact with God’ intensified during childbirth. </a:t>
            </a:r>
            <a:endParaRPr lang="en-GB" sz="2400" b="1" dirty="0" smtClean="0"/>
          </a:p>
          <a:p>
            <a:r>
              <a:rPr lang="en-GB" sz="2400" b="1" dirty="0" smtClean="0"/>
              <a:t>- women </a:t>
            </a:r>
            <a:r>
              <a:rPr lang="en-GB" sz="2400" b="1" dirty="0"/>
              <a:t>opportunities for religious reflection</a:t>
            </a:r>
          </a:p>
        </p:txBody>
      </p:sp>
    </p:spTree>
    <p:extLst>
      <p:ext uri="{BB962C8B-B14F-4D97-AF65-F5344CB8AC3E}">
        <p14:creationId xmlns:p14="http://schemas.microsoft.com/office/powerpoint/2010/main" val="3017450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Conclusions</a:t>
            </a:r>
            <a:endParaRPr lang="en-GB" sz="1800" dirty="0"/>
          </a:p>
        </p:txBody>
      </p:sp>
      <p:sp>
        <p:nvSpPr>
          <p:cNvPr id="3" name="TextBox 2"/>
          <p:cNvSpPr txBox="1"/>
          <p:nvPr/>
        </p:nvSpPr>
        <p:spPr>
          <a:xfrm>
            <a:off x="628650" y="1791478"/>
            <a:ext cx="7886700" cy="5262979"/>
          </a:xfrm>
          <a:prstGeom prst="rect">
            <a:avLst/>
          </a:prstGeom>
          <a:noFill/>
        </p:spPr>
        <p:txBody>
          <a:bodyPr wrap="square" rtlCol="0">
            <a:spAutoFit/>
          </a:bodyPr>
          <a:lstStyle/>
          <a:p>
            <a:r>
              <a:rPr lang="en-GB" sz="2400" b="1" dirty="0"/>
              <a:t>Women are seen to be more religious across all religions. </a:t>
            </a:r>
          </a:p>
          <a:p>
            <a:endParaRPr lang="en-GB" sz="2400" b="1" dirty="0" smtClean="0"/>
          </a:p>
          <a:p>
            <a:r>
              <a:rPr lang="en-GB" sz="2400" b="1" dirty="0" smtClean="0"/>
              <a:t>Male </a:t>
            </a:r>
            <a:r>
              <a:rPr lang="en-GB" sz="2400" b="1" dirty="0"/>
              <a:t>domination within religions is responsible for the patriarchal nature of religion. </a:t>
            </a:r>
            <a:endParaRPr lang="en-GB" sz="2400" b="1" dirty="0" smtClean="0"/>
          </a:p>
          <a:p>
            <a:endParaRPr lang="en-GB" sz="2400" b="1" dirty="0"/>
          </a:p>
          <a:p>
            <a:r>
              <a:rPr lang="en-GB" sz="2400" b="1" dirty="0"/>
              <a:t>BUT……It cannot be generalised that all religions are patriarchal as many have good benefits for women. </a:t>
            </a:r>
            <a:endParaRPr lang="en-GB" sz="2400" b="1" dirty="0" smtClean="0"/>
          </a:p>
          <a:p>
            <a:endParaRPr lang="en-GB" sz="2400" b="1" dirty="0"/>
          </a:p>
          <a:p>
            <a:r>
              <a:rPr lang="en-GB" sz="2400" b="1" dirty="0"/>
              <a:t>Female church attendance has declined due to life commitments like employment and diversity. </a:t>
            </a:r>
            <a:endParaRPr lang="en-GB" sz="2400" b="1" dirty="0" smtClean="0"/>
          </a:p>
          <a:p>
            <a:endParaRPr lang="en-GB" sz="2400" b="1" dirty="0"/>
          </a:p>
          <a:p>
            <a:r>
              <a:rPr lang="en-GB" sz="2400" b="1" dirty="0"/>
              <a:t>Gender: socialisation and roles are responsible for the differences in religiosity between genders. </a:t>
            </a:r>
          </a:p>
          <a:p>
            <a:endParaRPr lang="en-GB" sz="2400" b="1" dirty="0"/>
          </a:p>
        </p:txBody>
      </p:sp>
    </p:spTree>
    <p:extLst>
      <p:ext uri="{BB962C8B-B14F-4D97-AF65-F5344CB8AC3E}">
        <p14:creationId xmlns:p14="http://schemas.microsoft.com/office/powerpoint/2010/main" val="171906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Example Exam Questions</a:t>
            </a:r>
          </a:p>
        </p:txBody>
      </p:sp>
      <p:sp>
        <p:nvSpPr>
          <p:cNvPr id="3" name="TextBox 2"/>
          <p:cNvSpPr txBox="1"/>
          <p:nvPr/>
        </p:nvSpPr>
        <p:spPr>
          <a:xfrm>
            <a:off x="628650" y="1791478"/>
            <a:ext cx="7886700" cy="830997"/>
          </a:xfrm>
          <a:prstGeom prst="rect">
            <a:avLst/>
          </a:prstGeom>
          <a:noFill/>
        </p:spPr>
        <p:txBody>
          <a:bodyPr wrap="square" rtlCol="0">
            <a:spAutoFit/>
          </a:bodyPr>
          <a:lstStyle/>
          <a:p>
            <a:pPr algn="just"/>
            <a:r>
              <a:rPr lang="en-GB" sz="2400" dirty="0"/>
              <a:t>Outline and explain </a:t>
            </a:r>
            <a:r>
              <a:rPr lang="en-GB" sz="2400" b="1" dirty="0"/>
              <a:t>two </a:t>
            </a:r>
            <a:r>
              <a:rPr lang="en-GB" sz="2400" dirty="0"/>
              <a:t>ways in which </a:t>
            </a:r>
            <a:r>
              <a:rPr lang="en-GB" sz="2400" dirty="0">
                <a:solidFill>
                  <a:srgbClr val="CC0066"/>
                </a:solidFill>
              </a:rPr>
              <a:t>women may be disadvantaged by religion today</a:t>
            </a:r>
            <a:r>
              <a:rPr lang="en-GB" sz="2400" dirty="0"/>
              <a:t>. </a:t>
            </a:r>
            <a:r>
              <a:rPr lang="en-GB" sz="2400" i="1" dirty="0"/>
              <a:t>(10 marks</a:t>
            </a:r>
            <a:r>
              <a:rPr lang="en-GB" sz="2400" i="1" dirty="0" smtClean="0"/>
              <a:t>)</a:t>
            </a:r>
            <a:endParaRPr lang="en-GB" sz="2400" i="1" dirty="0"/>
          </a:p>
        </p:txBody>
      </p:sp>
    </p:spTree>
    <p:extLst>
      <p:ext uri="{BB962C8B-B14F-4D97-AF65-F5344CB8AC3E}">
        <p14:creationId xmlns:p14="http://schemas.microsoft.com/office/powerpoint/2010/main" val="3275380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3EF44-3A48-43B8-A4D7-58EF551EA684}"/>
              </a:ext>
            </a:extLst>
          </p:cNvPr>
          <p:cNvSpPr>
            <a:spLocks noGrp="1"/>
          </p:cNvSpPr>
          <p:nvPr>
            <p:ph type="ctrTitle"/>
          </p:nvPr>
        </p:nvSpPr>
        <p:spPr/>
        <p:txBody>
          <a:bodyPr>
            <a:normAutofit/>
          </a:bodyPr>
          <a:lstStyle/>
          <a:p>
            <a:r>
              <a:rPr lang="en-GB" b="1" dirty="0"/>
              <a:t>Title: </a:t>
            </a:r>
            <a:r>
              <a:rPr lang="en-GB" dirty="0"/>
              <a:t>Gender and Religious Participation</a:t>
            </a:r>
          </a:p>
        </p:txBody>
      </p:sp>
      <p:sp>
        <p:nvSpPr>
          <p:cNvPr id="3" name="Subtitle 2">
            <a:extLst>
              <a:ext uri="{FF2B5EF4-FFF2-40B4-BE49-F238E27FC236}">
                <a16:creationId xmlns="" xmlns:a16="http://schemas.microsoft.com/office/drawing/2014/main" id="{97D29C7E-788E-498B-B0E9-6DC994557975}"/>
              </a:ext>
            </a:extLst>
          </p:cNvPr>
          <p:cNvSpPr>
            <a:spLocks noGrp="1"/>
          </p:cNvSpPr>
          <p:nvPr>
            <p:ph type="subTitle" idx="1"/>
          </p:nvPr>
        </p:nvSpPr>
        <p:spPr/>
        <p:txBody>
          <a:bodyPr anchor="ctr">
            <a:normAutofit/>
          </a:bodyPr>
          <a:lstStyle/>
          <a:p>
            <a:pPr algn="l"/>
            <a:r>
              <a:rPr lang="en-GB" dirty="0"/>
              <a:t>Describe </a:t>
            </a:r>
            <a:r>
              <a:rPr lang="en-GB" dirty="0" smtClean="0"/>
              <a:t>who came and why.</a:t>
            </a:r>
          </a:p>
          <a:p>
            <a:pPr algn="l"/>
            <a:r>
              <a:rPr lang="en-GB" dirty="0" smtClean="0"/>
              <a:t>Explain their experience and actions.</a:t>
            </a:r>
          </a:p>
          <a:p>
            <a:pPr algn="l"/>
            <a:r>
              <a:rPr lang="en-GB" dirty="0" smtClean="0"/>
              <a:t>Evaluate their impact.</a:t>
            </a:r>
            <a:endParaRPr lang="en-GB" dirty="0"/>
          </a:p>
        </p:txBody>
      </p:sp>
    </p:spTree>
    <p:extLst>
      <p:ext uri="{BB962C8B-B14F-4D97-AF65-F5344CB8AC3E}">
        <p14:creationId xmlns:p14="http://schemas.microsoft.com/office/powerpoint/2010/main" val="406185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Example Exam Questions</a:t>
            </a:r>
          </a:p>
        </p:txBody>
      </p:sp>
      <p:sp>
        <p:nvSpPr>
          <p:cNvPr id="3" name="TextBox 2"/>
          <p:cNvSpPr txBox="1"/>
          <p:nvPr/>
        </p:nvSpPr>
        <p:spPr>
          <a:xfrm>
            <a:off x="132080" y="1791478"/>
            <a:ext cx="8383270" cy="5293757"/>
          </a:xfrm>
          <a:prstGeom prst="rect">
            <a:avLst/>
          </a:prstGeom>
          <a:noFill/>
        </p:spPr>
        <p:txBody>
          <a:bodyPr wrap="square" rtlCol="0">
            <a:spAutoFit/>
          </a:bodyPr>
          <a:lstStyle/>
          <a:p>
            <a:pPr lvl="1"/>
            <a:r>
              <a:rPr lang="en-GB" b="1" dirty="0">
                <a:solidFill>
                  <a:srgbClr val="CC0066"/>
                </a:solidFill>
              </a:rPr>
              <a:t>religious organisational hierarchies are still male dominated </a:t>
            </a:r>
          </a:p>
          <a:p>
            <a:pPr lvl="1"/>
            <a:r>
              <a:rPr lang="en-GB" b="1" dirty="0">
                <a:solidFill>
                  <a:srgbClr val="CC0066"/>
                </a:solidFill>
              </a:rPr>
              <a:t>religious texts reinforce patriarchy </a:t>
            </a:r>
          </a:p>
          <a:p>
            <a:pPr lvl="1"/>
            <a:r>
              <a:rPr lang="en-GB" b="1" dirty="0">
                <a:solidFill>
                  <a:srgbClr val="CC0066"/>
                </a:solidFill>
              </a:rPr>
              <a:t>some religions have segregation of men and women at worship </a:t>
            </a:r>
          </a:p>
          <a:p>
            <a:pPr lvl="1"/>
            <a:r>
              <a:rPr lang="en-GB" b="1" dirty="0">
                <a:solidFill>
                  <a:srgbClr val="CC0066"/>
                </a:solidFill>
              </a:rPr>
              <a:t>some religions do not allow women to become priests </a:t>
            </a:r>
          </a:p>
          <a:p>
            <a:pPr lvl="1"/>
            <a:r>
              <a:rPr lang="en-GB" b="1" dirty="0">
                <a:solidFill>
                  <a:srgbClr val="CC0066"/>
                </a:solidFill>
              </a:rPr>
              <a:t>women are seen as polluted. </a:t>
            </a:r>
          </a:p>
          <a:p>
            <a:pPr lvl="1" algn="just"/>
            <a:endParaRPr lang="en-GB" sz="1200" b="1" dirty="0">
              <a:solidFill>
                <a:srgbClr val="7030A0"/>
              </a:solidFill>
            </a:endParaRPr>
          </a:p>
          <a:p>
            <a:pPr lvl="1" algn="just"/>
            <a:r>
              <a:rPr lang="en-GB" b="1" dirty="0">
                <a:solidFill>
                  <a:srgbClr val="7030A0"/>
                </a:solidFill>
              </a:rPr>
              <a:t>e.g. religious organisational hierarchies are still male dominated putting women at a disadvantage. For example, the Pope is always a male and God is always portrayed as a ‘he’, therefore showing male dominance in power due to the significance of men in religious hierarchies. This would be clear evidence for Feminists that the nature and root of religion is patriarchal. However, it could been seen that there has been moves towards more equality in some religious hierarchies, e.g. the Church of England allowing women to become Bishops, a move seen by liberal feminists as a change to equality within the church. Nevertheless, as the majority of religious hierarchies are male dominated, this implies there is still a significant glass ceiling within religion and therefore women are disadvantaged by religion due to lack of representation in the power and status of religious figures. </a:t>
            </a:r>
          </a:p>
          <a:p>
            <a:pPr lvl="1" algn="just"/>
            <a:endParaRPr lang="en-GB" sz="2000" dirty="0">
              <a:solidFill>
                <a:srgbClr val="7030A0"/>
              </a:solidFill>
            </a:endParaRPr>
          </a:p>
        </p:txBody>
      </p:sp>
    </p:spTree>
    <p:extLst>
      <p:ext uri="{BB962C8B-B14F-4D97-AF65-F5344CB8AC3E}">
        <p14:creationId xmlns:p14="http://schemas.microsoft.com/office/powerpoint/2010/main" val="256957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smtClean="0"/>
              <a:t>Ethnicity and Age </a:t>
            </a:r>
            <a:r>
              <a:rPr lang="en-GB" sz="2400" dirty="0"/>
              <a:t>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Evidence for </a:t>
            </a:r>
            <a:r>
              <a:rPr lang="en-GB" sz="1800" dirty="0" smtClean="0"/>
              <a:t>Ethnic in </a:t>
            </a:r>
            <a:r>
              <a:rPr lang="en-GB" sz="1800" dirty="0"/>
              <a:t>Religiosity</a:t>
            </a:r>
          </a:p>
        </p:txBody>
      </p:sp>
      <p:sp>
        <p:nvSpPr>
          <p:cNvPr id="4" name="Rectangle 3"/>
          <p:cNvSpPr/>
          <p:nvPr/>
        </p:nvSpPr>
        <p:spPr>
          <a:xfrm>
            <a:off x="628650" y="4145280"/>
            <a:ext cx="7886700" cy="1477328"/>
          </a:xfrm>
          <a:prstGeom prst="rect">
            <a:avLst/>
          </a:prstGeom>
        </p:spPr>
        <p:txBody>
          <a:bodyPr wrap="square">
            <a:spAutoFit/>
          </a:bodyPr>
          <a:lstStyle/>
          <a:p>
            <a:pPr marL="285750" indent="-285750">
              <a:buFont typeface="Arial" panose="020B0604020202020204" pitchFamily="34" charset="0"/>
              <a:buChar char="•"/>
            </a:pPr>
            <a:r>
              <a:rPr lang="en-GB" dirty="0" smtClean="0"/>
              <a:t>Brierley 2013 found that Black people are twice as likely to attend church than White. </a:t>
            </a:r>
          </a:p>
          <a:p>
            <a:pPr marL="285750" indent="-285750">
              <a:buFont typeface="Arial" panose="020B0604020202020204" pitchFamily="34" charset="0"/>
              <a:buChar char="•"/>
            </a:pPr>
            <a:r>
              <a:rPr lang="en-GB" dirty="0" smtClean="0"/>
              <a:t>Decline in importance of religion for all ethnic groups and that fewer were observant, especially among the second generation.</a:t>
            </a:r>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01980752"/>
              </p:ext>
            </p:extLst>
          </p:nvPr>
        </p:nvGraphicFramePr>
        <p:xfrm>
          <a:off x="628650" y="1767840"/>
          <a:ext cx="7886700" cy="2194560"/>
        </p:xfrm>
        <a:graphic>
          <a:graphicData uri="http://schemas.openxmlformats.org/drawingml/2006/table">
            <a:tbl>
              <a:tblPr firstRow="1" bandRow="1">
                <a:tableStyleId>{5C22544A-7EE6-4342-B048-85BDC9FD1C3A}</a:tableStyleId>
              </a:tblPr>
              <a:tblGrid>
                <a:gridCol w="4542790"/>
                <a:gridCol w="1706880"/>
                <a:gridCol w="1637030"/>
              </a:tblGrid>
              <a:tr h="321733">
                <a:tc>
                  <a:txBody>
                    <a:bodyPr/>
                    <a:lstStyle/>
                    <a:p>
                      <a:endParaRPr lang="en-GB" dirty="0"/>
                    </a:p>
                  </a:txBody>
                  <a:tcPr/>
                </a:tc>
                <a:tc>
                  <a:txBody>
                    <a:bodyPr/>
                    <a:lstStyle/>
                    <a:p>
                      <a:r>
                        <a:rPr lang="en-GB" dirty="0" smtClean="0"/>
                        <a:t>% important</a:t>
                      </a:r>
                      <a:endParaRPr lang="en-GB" dirty="0"/>
                    </a:p>
                  </a:txBody>
                  <a:tcPr/>
                </a:tc>
                <a:tc>
                  <a:txBody>
                    <a:bodyPr/>
                    <a:lstStyle/>
                    <a:p>
                      <a:r>
                        <a:rPr lang="en-GB" dirty="0" smtClean="0"/>
                        <a:t>% attend</a:t>
                      </a:r>
                      <a:endParaRPr lang="en-GB" dirty="0"/>
                    </a:p>
                  </a:txBody>
                  <a:tcPr/>
                </a:tc>
              </a:tr>
              <a:tr h="321733">
                <a:tc>
                  <a:txBody>
                    <a:bodyPr/>
                    <a:lstStyle/>
                    <a:p>
                      <a:r>
                        <a:rPr lang="en-GB" dirty="0" smtClean="0"/>
                        <a:t>White Anglican</a:t>
                      </a:r>
                      <a:endParaRPr lang="en-GB" dirty="0"/>
                    </a:p>
                  </a:txBody>
                  <a:tcPr/>
                </a:tc>
                <a:tc>
                  <a:txBody>
                    <a:bodyPr/>
                    <a:lstStyle/>
                    <a:p>
                      <a:r>
                        <a:rPr lang="en-GB" dirty="0" smtClean="0"/>
                        <a:t>11</a:t>
                      </a:r>
                      <a:endParaRPr lang="en-GB" dirty="0"/>
                    </a:p>
                  </a:txBody>
                  <a:tcPr/>
                </a:tc>
                <a:tc>
                  <a:txBody>
                    <a:bodyPr/>
                    <a:lstStyle/>
                    <a:p>
                      <a:r>
                        <a:rPr lang="en-GB" dirty="0" smtClean="0"/>
                        <a:t>9</a:t>
                      </a:r>
                      <a:endParaRPr lang="en-GB" dirty="0"/>
                    </a:p>
                  </a:txBody>
                  <a:tcPr/>
                </a:tc>
              </a:tr>
              <a:tr h="321733">
                <a:tc>
                  <a:txBody>
                    <a:bodyPr/>
                    <a:lstStyle/>
                    <a:p>
                      <a:r>
                        <a:rPr lang="en-GB" dirty="0" smtClean="0"/>
                        <a:t>White Catholic</a:t>
                      </a:r>
                      <a:endParaRPr lang="en-GB" dirty="0"/>
                    </a:p>
                  </a:txBody>
                  <a:tcPr/>
                </a:tc>
                <a:tc>
                  <a:txBody>
                    <a:bodyPr/>
                    <a:lstStyle/>
                    <a:p>
                      <a:r>
                        <a:rPr lang="en-GB" dirty="0" smtClean="0"/>
                        <a:t>32</a:t>
                      </a:r>
                      <a:endParaRPr lang="en-GB" dirty="0"/>
                    </a:p>
                  </a:txBody>
                  <a:tcPr/>
                </a:tc>
                <a:tc>
                  <a:txBody>
                    <a:bodyPr/>
                    <a:lstStyle/>
                    <a:p>
                      <a:r>
                        <a:rPr lang="en-GB" dirty="0" smtClean="0"/>
                        <a:t>29</a:t>
                      </a:r>
                      <a:endParaRPr lang="en-GB" dirty="0"/>
                    </a:p>
                  </a:txBody>
                  <a:tcPr/>
                </a:tc>
              </a:tr>
              <a:tr h="321733">
                <a:tc>
                  <a:txBody>
                    <a:bodyPr/>
                    <a:lstStyle/>
                    <a:p>
                      <a:r>
                        <a:rPr lang="en-GB" dirty="0" smtClean="0"/>
                        <a:t>Hindus</a:t>
                      </a:r>
                      <a:endParaRPr lang="en-GB" dirty="0"/>
                    </a:p>
                  </a:txBody>
                  <a:tcPr/>
                </a:tc>
                <a:tc>
                  <a:txBody>
                    <a:bodyPr/>
                    <a:lstStyle/>
                    <a:p>
                      <a:r>
                        <a:rPr lang="en-GB" dirty="0" smtClean="0"/>
                        <a:t>43</a:t>
                      </a:r>
                      <a:endParaRPr lang="en-GB" dirty="0"/>
                    </a:p>
                  </a:txBody>
                  <a:tcPr/>
                </a:tc>
                <a:tc>
                  <a:txBody>
                    <a:bodyPr/>
                    <a:lstStyle/>
                    <a:p>
                      <a:r>
                        <a:rPr lang="en-GB" dirty="0" smtClean="0"/>
                        <a:t>43</a:t>
                      </a:r>
                      <a:endParaRPr lang="en-GB" dirty="0"/>
                    </a:p>
                  </a:txBody>
                  <a:tcPr/>
                </a:tc>
              </a:tr>
              <a:tr h="321733">
                <a:tc>
                  <a:txBody>
                    <a:bodyPr/>
                    <a:lstStyle/>
                    <a:p>
                      <a:r>
                        <a:rPr lang="en-GB" dirty="0" smtClean="0"/>
                        <a:t>African Caribbean</a:t>
                      </a:r>
                      <a:r>
                        <a:rPr lang="en-GB" baseline="0" dirty="0" smtClean="0"/>
                        <a:t> Protestants</a:t>
                      </a:r>
                      <a:endParaRPr lang="en-GB" dirty="0"/>
                    </a:p>
                  </a:txBody>
                  <a:tcPr/>
                </a:tc>
                <a:tc>
                  <a:txBody>
                    <a:bodyPr/>
                    <a:lstStyle/>
                    <a:p>
                      <a:r>
                        <a:rPr lang="en-GB" dirty="0" smtClean="0"/>
                        <a:t>81</a:t>
                      </a:r>
                      <a:endParaRPr lang="en-GB" dirty="0"/>
                    </a:p>
                  </a:txBody>
                  <a:tcPr/>
                </a:tc>
                <a:tc>
                  <a:txBody>
                    <a:bodyPr/>
                    <a:lstStyle/>
                    <a:p>
                      <a:r>
                        <a:rPr lang="en-GB" dirty="0" smtClean="0"/>
                        <a:t>57</a:t>
                      </a:r>
                      <a:endParaRPr lang="en-GB" dirty="0"/>
                    </a:p>
                  </a:txBody>
                  <a:tcPr/>
                </a:tc>
              </a:tr>
              <a:tr h="321733">
                <a:tc>
                  <a:txBody>
                    <a:bodyPr/>
                    <a:lstStyle/>
                    <a:p>
                      <a:r>
                        <a:rPr lang="en-GB" dirty="0" smtClean="0"/>
                        <a:t>Muslims</a:t>
                      </a:r>
                      <a:endParaRPr lang="en-GB" dirty="0"/>
                    </a:p>
                  </a:txBody>
                  <a:tcPr/>
                </a:tc>
                <a:tc>
                  <a:txBody>
                    <a:bodyPr/>
                    <a:lstStyle/>
                    <a:p>
                      <a:r>
                        <a:rPr lang="en-GB" dirty="0" smtClean="0"/>
                        <a:t>74</a:t>
                      </a:r>
                      <a:endParaRPr lang="en-GB" dirty="0"/>
                    </a:p>
                  </a:txBody>
                  <a:tcPr/>
                </a:tc>
                <a:tc>
                  <a:txBody>
                    <a:bodyPr/>
                    <a:lstStyle/>
                    <a:p>
                      <a:r>
                        <a:rPr lang="en-GB" dirty="0" smtClean="0"/>
                        <a:t>62</a:t>
                      </a:r>
                      <a:endParaRPr lang="en-GB" dirty="0"/>
                    </a:p>
                  </a:txBody>
                  <a:tcPr/>
                </a:tc>
              </a:tr>
            </a:tbl>
          </a:graphicData>
        </a:graphic>
      </p:graphicFrame>
    </p:spTree>
    <p:extLst>
      <p:ext uri="{BB962C8B-B14F-4D97-AF65-F5344CB8AC3E}">
        <p14:creationId xmlns:p14="http://schemas.microsoft.com/office/powerpoint/2010/main" val="679074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Statistics on Ethnicity and religion </a:t>
            </a:r>
          </a:p>
        </p:txBody>
      </p:sp>
      <p:sp>
        <p:nvSpPr>
          <p:cNvPr id="3" name="TextBox 2"/>
          <p:cNvSpPr txBox="1"/>
          <p:nvPr/>
        </p:nvSpPr>
        <p:spPr>
          <a:xfrm>
            <a:off x="628650" y="1791478"/>
            <a:ext cx="7886700" cy="4154984"/>
          </a:xfrm>
          <a:prstGeom prst="rect">
            <a:avLst/>
          </a:prstGeom>
          <a:noFill/>
        </p:spPr>
        <p:txBody>
          <a:bodyPr wrap="square" rtlCol="0">
            <a:spAutoFit/>
          </a:bodyPr>
          <a:lstStyle/>
          <a:p>
            <a:r>
              <a:rPr lang="en-GB" sz="2400" b="1" dirty="0" err="1" smtClean="0">
                <a:solidFill>
                  <a:srgbClr val="FF0000"/>
                </a:solidFill>
              </a:rPr>
              <a:t>Modood</a:t>
            </a:r>
            <a:r>
              <a:rPr lang="en-GB" sz="2400" b="1" dirty="0" smtClean="0">
                <a:solidFill>
                  <a:srgbClr val="FF0000"/>
                </a:solidFill>
              </a:rPr>
              <a:t> et al (1997) </a:t>
            </a:r>
            <a:r>
              <a:rPr lang="en-GB" sz="2400" dirty="0" smtClean="0"/>
              <a:t>– survey found that African Caribbean's has high rates of participating in the 20</a:t>
            </a:r>
            <a:r>
              <a:rPr lang="en-GB" sz="2400" baseline="30000" dirty="0" smtClean="0"/>
              <a:t>th</a:t>
            </a:r>
            <a:r>
              <a:rPr lang="en-GB" sz="2400" dirty="0" smtClean="0"/>
              <a:t> century sects such as seventh day. </a:t>
            </a:r>
          </a:p>
          <a:p>
            <a:endParaRPr lang="en-GB" sz="2400" dirty="0" smtClean="0"/>
          </a:p>
          <a:p>
            <a:r>
              <a:rPr lang="en-GB" sz="2400" dirty="0" smtClean="0"/>
              <a:t>There were differences each ethnicity attached to religion – 11% </a:t>
            </a:r>
            <a:r>
              <a:rPr lang="en-GB" sz="2400" dirty="0" err="1" smtClean="0"/>
              <a:t>CofE</a:t>
            </a:r>
            <a:r>
              <a:rPr lang="en-GB" sz="2400" dirty="0" smtClean="0"/>
              <a:t> members saw religion as important – 71% of Caribbean members of Protestantism  </a:t>
            </a:r>
          </a:p>
          <a:p>
            <a:endParaRPr lang="en-GB" sz="2400" dirty="0" smtClean="0"/>
          </a:p>
          <a:p>
            <a:r>
              <a:rPr lang="en-GB" sz="2400" dirty="0" smtClean="0"/>
              <a:t>Minority ethnic groups, with the exception of the Chinese, were all more likely to attend places of worship than whites. </a:t>
            </a:r>
            <a:endParaRPr lang="en-GB" sz="2400" dirty="0"/>
          </a:p>
        </p:txBody>
      </p:sp>
    </p:spTree>
    <p:extLst>
      <p:ext uri="{BB962C8B-B14F-4D97-AF65-F5344CB8AC3E}">
        <p14:creationId xmlns:p14="http://schemas.microsoft.com/office/powerpoint/2010/main" val="127033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Statistics on Ethnicity and religion </a:t>
            </a:r>
          </a:p>
        </p:txBody>
      </p:sp>
      <p:sp>
        <p:nvSpPr>
          <p:cNvPr id="3" name="TextBox 2"/>
          <p:cNvSpPr txBox="1"/>
          <p:nvPr/>
        </p:nvSpPr>
        <p:spPr>
          <a:xfrm>
            <a:off x="628650" y="1791478"/>
            <a:ext cx="7886700" cy="4708981"/>
          </a:xfrm>
          <a:prstGeom prst="rect">
            <a:avLst/>
          </a:prstGeom>
          <a:noFill/>
        </p:spPr>
        <p:txBody>
          <a:bodyPr wrap="square" rtlCol="0">
            <a:spAutoFit/>
          </a:bodyPr>
          <a:lstStyle/>
          <a:p>
            <a:r>
              <a:rPr lang="en-GB" sz="2000" b="1" dirty="0">
                <a:solidFill>
                  <a:srgbClr val="FF0000"/>
                </a:solidFill>
              </a:rPr>
              <a:t>Bird</a:t>
            </a:r>
            <a:r>
              <a:rPr lang="en-GB" sz="2000" dirty="0"/>
              <a:t> identifies 5 important reasons why minority ethic groups are more likely to be religious than the majority of white populations in Britain. </a:t>
            </a:r>
            <a:endParaRPr lang="en-GB" sz="2000" dirty="0" smtClean="0"/>
          </a:p>
          <a:p>
            <a:endParaRPr lang="en-GB" sz="2000" dirty="0"/>
          </a:p>
          <a:p>
            <a:pPr marL="514350" indent="-514350">
              <a:buAutoNum type="arabicPeriod"/>
            </a:pPr>
            <a:r>
              <a:rPr lang="en-GB" sz="2000" dirty="0"/>
              <a:t>Many of the minority ethic groups originate from societies that have high religiosity. </a:t>
            </a:r>
          </a:p>
          <a:p>
            <a:pPr marL="514350" indent="-514350">
              <a:buAutoNum type="arabicPeriod"/>
            </a:pPr>
            <a:r>
              <a:rPr lang="en-GB" sz="2000" dirty="0"/>
              <a:t>Belonging to a minority group could increase the religiosity of the individual – as it provides a sense of community and identity. </a:t>
            </a:r>
          </a:p>
          <a:p>
            <a:pPr marL="457200" indent="-457200">
              <a:buFont typeface="+mj-lt"/>
              <a:buAutoNum type="arabicPeriod"/>
            </a:pPr>
            <a:r>
              <a:rPr lang="en-GB" sz="2000" dirty="0"/>
              <a:t>Minority groups see religion as a way of maintaining the cultural  identity in terms of tradition. </a:t>
            </a:r>
          </a:p>
          <a:p>
            <a:pPr marL="457200" indent="-457200">
              <a:buFont typeface="+mj-lt"/>
              <a:buAutoNum type="arabicPeriod"/>
            </a:pPr>
            <a:r>
              <a:rPr lang="en-GB" sz="2000" dirty="0"/>
              <a:t>Socialisation increases the pressure of children to maintain religious commitment. </a:t>
            </a:r>
          </a:p>
          <a:p>
            <a:pPr marL="457200" indent="-457200">
              <a:buFont typeface="+mj-lt"/>
              <a:buAutoNum type="arabicPeriod"/>
            </a:pPr>
            <a:r>
              <a:rPr lang="en-GB" sz="2000" dirty="0"/>
              <a:t>Religious beliefs also provide a way of dealing with oppression. (Pentecostalism – helps African Caribbean community in Bristol to cope with low pay and racial discrimination). </a:t>
            </a:r>
          </a:p>
          <a:p>
            <a:pPr marL="514350" indent="-514350">
              <a:buAutoNum type="arabicPeriod"/>
            </a:pPr>
            <a:endParaRPr lang="en-GB" sz="2000" dirty="0"/>
          </a:p>
        </p:txBody>
      </p:sp>
    </p:spTree>
    <p:extLst>
      <p:ext uri="{BB962C8B-B14F-4D97-AF65-F5344CB8AC3E}">
        <p14:creationId xmlns:p14="http://schemas.microsoft.com/office/powerpoint/2010/main" val="3131817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Statistics on Ethnicity and religion </a:t>
            </a:r>
          </a:p>
        </p:txBody>
      </p:sp>
      <p:sp>
        <p:nvSpPr>
          <p:cNvPr id="3" name="TextBox 2"/>
          <p:cNvSpPr txBox="1"/>
          <p:nvPr/>
        </p:nvSpPr>
        <p:spPr>
          <a:xfrm>
            <a:off x="628650" y="1791478"/>
            <a:ext cx="7886700" cy="3477875"/>
          </a:xfrm>
          <a:prstGeom prst="rect">
            <a:avLst/>
          </a:prstGeom>
          <a:noFill/>
        </p:spPr>
        <p:txBody>
          <a:bodyPr wrap="square" rtlCol="0">
            <a:spAutoFit/>
          </a:bodyPr>
          <a:lstStyle/>
          <a:p>
            <a:r>
              <a:rPr lang="en-GB" sz="2000" b="1" dirty="0">
                <a:solidFill>
                  <a:srgbClr val="FF0000"/>
                </a:solidFill>
              </a:rPr>
              <a:t>Bruce</a:t>
            </a:r>
            <a:r>
              <a:rPr lang="en-GB" sz="2000" dirty="0"/>
              <a:t> argues that ethnic minorities are more religious than Whites in Britain because it is more about community solidarity than deep religious commitment. He argues this stems from</a:t>
            </a:r>
            <a:r>
              <a:rPr lang="en-GB" sz="2000" dirty="0" smtClean="0"/>
              <a:t>:</a:t>
            </a:r>
          </a:p>
          <a:p>
            <a:endParaRPr lang="en-GB" sz="2000" dirty="0"/>
          </a:p>
          <a:p>
            <a:r>
              <a:rPr lang="en-GB" sz="2000" b="1" dirty="0"/>
              <a:t>Cultural defence</a:t>
            </a:r>
            <a:r>
              <a:rPr lang="en-GB" sz="2000" dirty="0"/>
              <a:t> – Use religion to protect identity in a hostile </a:t>
            </a:r>
            <a:r>
              <a:rPr lang="en-GB" sz="2000" dirty="0" smtClean="0"/>
              <a:t>environment</a:t>
            </a:r>
          </a:p>
          <a:p>
            <a:endParaRPr lang="en-GB" sz="2000" dirty="0"/>
          </a:p>
          <a:p>
            <a:r>
              <a:rPr lang="en-GB" sz="2000" b="1" dirty="0"/>
              <a:t>Cultural Transition</a:t>
            </a:r>
            <a:r>
              <a:rPr lang="en-GB" sz="2000" dirty="0"/>
              <a:t> – Religion is used to cope with the upheaval of migration. </a:t>
            </a:r>
          </a:p>
          <a:p>
            <a:r>
              <a:rPr lang="en-GB" sz="2000" dirty="0"/>
              <a:t>Bruce argues that secular Britain will stat to erode the importance of religion for these ethic minorities. </a:t>
            </a:r>
          </a:p>
        </p:txBody>
      </p:sp>
    </p:spTree>
    <p:extLst>
      <p:ext uri="{BB962C8B-B14F-4D97-AF65-F5344CB8AC3E}">
        <p14:creationId xmlns:p14="http://schemas.microsoft.com/office/powerpoint/2010/main" val="3678409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George </a:t>
            </a:r>
            <a:r>
              <a:rPr lang="en-GB" sz="1800" dirty="0" err="1"/>
              <a:t>Chryssides</a:t>
            </a:r>
            <a:r>
              <a:rPr lang="en-GB" sz="1800" dirty="0"/>
              <a:t> (1994)</a:t>
            </a:r>
          </a:p>
        </p:txBody>
      </p:sp>
      <p:sp>
        <p:nvSpPr>
          <p:cNvPr id="3" name="TextBox 2"/>
          <p:cNvSpPr txBox="1"/>
          <p:nvPr/>
        </p:nvSpPr>
        <p:spPr>
          <a:xfrm>
            <a:off x="628650" y="1791478"/>
            <a:ext cx="7886700" cy="4708981"/>
          </a:xfrm>
          <a:prstGeom prst="rect">
            <a:avLst/>
          </a:prstGeom>
          <a:noFill/>
        </p:spPr>
        <p:txBody>
          <a:bodyPr wrap="square" rtlCol="0">
            <a:spAutoFit/>
          </a:bodyPr>
          <a:lstStyle/>
          <a:p>
            <a:r>
              <a:rPr lang="en-GB" sz="2000" dirty="0"/>
              <a:t>Identifies three possible paths for immigrants in terms of religion</a:t>
            </a:r>
            <a:r>
              <a:rPr lang="en-GB" sz="2000" dirty="0" smtClean="0"/>
              <a:t>:</a:t>
            </a:r>
          </a:p>
          <a:p>
            <a:endParaRPr lang="en-GB" sz="2000" dirty="0"/>
          </a:p>
          <a:p>
            <a:pPr marL="514350" indent="-514350">
              <a:buAutoNum type="arabicPeriod"/>
            </a:pPr>
            <a:r>
              <a:rPr lang="en-GB" sz="2000" b="1" dirty="0"/>
              <a:t>Apostasy</a:t>
            </a:r>
            <a:r>
              <a:rPr lang="en-GB" sz="2000" dirty="0"/>
              <a:t> – Beliefs are abandoned in a hostile </a:t>
            </a:r>
            <a:r>
              <a:rPr lang="en-GB" sz="2000" dirty="0" smtClean="0"/>
              <a:t>environment</a:t>
            </a:r>
            <a:endParaRPr lang="en-GB" sz="2000" dirty="0"/>
          </a:p>
          <a:p>
            <a:pPr marL="514350" indent="-514350">
              <a:buAutoNum type="arabicPeriod"/>
            </a:pPr>
            <a:r>
              <a:rPr lang="en-GB" sz="2000" b="1" dirty="0"/>
              <a:t>Accommodation</a:t>
            </a:r>
            <a:r>
              <a:rPr lang="en-GB" sz="2000" dirty="0"/>
              <a:t> – Religious beliefs are adapted to take account of the changed situation. </a:t>
            </a:r>
          </a:p>
          <a:p>
            <a:pPr marL="514350" indent="-514350">
              <a:buAutoNum type="arabicPeriod"/>
            </a:pPr>
            <a:r>
              <a:rPr lang="en-GB" sz="2000" b="1" dirty="0"/>
              <a:t>Renewed Vigour</a:t>
            </a:r>
            <a:r>
              <a:rPr lang="en-GB" sz="2000" dirty="0"/>
              <a:t> – Religion is reasserted more strongly than ever as a response to actual or perceived hostility. </a:t>
            </a:r>
            <a:endParaRPr lang="en-GB" sz="2000" dirty="0" smtClean="0"/>
          </a:p>
          <a:p>
            <a:pPr marL="514350" indent="-514350">
              <a:buAutoNum type="arabicPeriod"/>
            </a:pPr>
            <a:endParaRPr lang="en-GB" sz="2000" b="1" dirty="0"/>
          </a:p>
          <a:p>
            <a:r>
              <a:rPr lang="en-GB" sz="2000" dirty="0"/>
              <a:t>Argues that the general pattern in the UK has been accommodation and renewed vigour. </a:t>
            </a:r>
            <a:endParaRPr lang="en-GB" sz="2000" dirty="0" smtClean="0"/>
          </a:p>
          <a:p>
            <a:endParaRPr lang="en-GB" sz="2000" dirty="0"/>
          </a:p>
          <a:p>
            <a:r>
              <a:rPr lang="en-GB" sz="2000" dirty="0"/>
              <a:t>For example: Accommodation such as Muslim women dressing modestly but still fashionably, or increased vigour , for example finding new converts.</a:t>
            </a:r>
          </a:p>
          <a:p>
            <a:pPr marL="514350" indent="-514350">
              <a:buAutoNum type="arabicPeriod"/>
            </a:pPr>
            <a:endParaRPr lang="en-GB" sz="2000" b="1" dirty="0"/>
          </a:p>
        </p:txBody>
      </p:sp>
    </p:spTree>
    <p:extLst>
      <p:ext uri="{BB962C8B-B14F-4D97-AF65-F5344CB8AC3E}">
        <p14:creationId xmlns:p14="http://schemas.microsoft.com/office/powerpoint/2010/main" val="246837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Gilles </a:t>
            </a:r>
            <a:r>
              <a:rPr lang="en-GB" sz="1800" dirty="0" err="1"/>
              <a:t>Kepel</a:t>
            </a:r>
            <a:r>
              <a:rPr lang="en-GB" sz="1800" dirty="0"/>
              <a:t> (1994)</a:t>
            </a:r>
          </a:p>
        </p:txBody>
      </p:sp>
      <p:sp>
        <p:nvSpPr>
          <p:cNvPr id="3" name="TextBox 2"/>
          <p:cNvSpPr txBox="1"/>
          <p:nvPr/>
        </p:nvSpPr>
        <p:spPr>
          <a:xfrm>
            <a:off x="628650" y="1791478"/>
            <a:ext cx="7886700" cy="1323439"/>
          </a:xfrm>
          <a:prstGeom prst="rect">
            <a:avLst/>
          </a:prstGeom>
          <a:noFill/>
        </p:spPr>
        <p:txBody>
          <a:bodyPr wrap="square" rtlCol="0">
            <a:spAutoFit/>
          </a:bodyPr>
          <a:lstStyle/>
          <a:p>
            <a:r>
              <a:rPr lang="en-GB" sz="2000" dirty="0"/>
              <a:t>Argues that there has been a general religious revival in he world for both minority and majority religions. </a:t>
            </a:r>
          </a:p>
          <a:p>
            <a:r>
              <a:rPr lang="en-GB" sz="2000" dirty="0"/>
              <a:t>He argues that Muslims have retained and strengthened their faith in response to an upsurge of Islamic Beliefs throughout the world. </a:t>
            </a:r>
          </a:p>
        </p:txBody>
      </p:sp>
    </p:spTree>
    <p:extLst>
      <p:ext uri="{BB962C8B-B14F-4D97-AF65-F5344CB8AC3E}">
        <p14:creationId xmlns:p14="http://schemas.microsoft.com/office/powerpoint/2010/main" val="230199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Policy Studies Institute Survey</a:t>
            </a:r>
          </a:p>
        </p:txBody>
      </p:sp>
      <p:sp>
        <p:nvSpPr>
          <p:cNvPr id="3" name="TextBox 2"/>
          <p:cNvSpPr txBox="1"/>
          <p:nvPr/>
        </p:nvSpPr>
        <p:spPr>
          <a:xfrm>
            <a:off x="628650" y="1791478"/>
            <a:ext cx="7886700" cy="1938992"/>
          </a:xfrm>
          <a:prstGeom prst="rect">
            <a:avLst/>
          </a:prstGeom>
          <a:noFill/>
        </p:spPr>
        <p:txBody>
          <a:bodyPr wrap="square" rtlCol="0">
            <a:spAutoFit/>
          </a:bodyPr>
          <a:lstStyle/>
          <a:p>
            <a:r>
              <a:rPr lang="en-GB" sz="2000" dirty="0"/>
              <a:t>PSSS provides evaluation for these competing claims. </a:t>
            </a:r>
          </a:p>
          <a:p>
            <a:r>
              <a:rPr lang="en-GB" sz="2000" dirty="0"/>
              <a:t>Younger Chinese, White and African-Caribbean people were less likely than older members of these groups to see religion as important. </a:t>
            </a:r>
          </a:p>
          <a:p>
            <a:r>
              <a:rPr lang="en-GB" sz="2000" dirty="0"/>
              <a:t>The survey found evidence to show that religion is declining from generation to generation – but this differs from group to group. Some areas in the population religion remained strong – (Muslims) </a:t>
            </a:r>
          </a:p>
        </p:txBody>
      </p:sp>
    </p:spTree>
    <p:extLst>
      <p:ext uri="{BB962C8B-B14F-4D97-AF65-F5344CB8AC3E}">
        <p14:creationId xmlns:p14="http://schemas.microsoft.com/office/powerpoint/2010/main" val="932869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In your own words – Religion is in decline for </a:t>
            </a:r>
            <a:r>
              <a:rPr lang="en-GB" sz="1800" b="1" dirty="0" smtClean="0"/>
              <a:t>all ethnicities</a:t>
            </a:r>
            <a:r>
              <a:rPr lang="en-GB" sz="1800" dirty="0" smtClean="0"/>
              <a:t>. How far do you agree?</a:t>
            </a:r>
            <a:endParaRPr lang="en-GB" sz="1800" dirty="0"/>
          </a:p>
        </p:txBody>
      </p:sp>
      <p:sp>
        <p:nvSpPr>
          <p:cNvPr id="3" name="TextBox 2"/>
          <p:cNvSpPr txBox="1"/>
          <p:nvPr/>
        </p:nvSpPr>
        <p:spPr>
          <a:xfrm>
            <a:off x="628650" y="1791478"/>
            <a:ext cx="7886700" cy="3970318"/>
          </a:xfrm>
          <a:prstGeom prst="rect">
            <a:avLst/>
          </a:prstGeom>
          <a:noFill/>
        </p:spPr>
        <p:txBody>
          <a:bodyPr wrap="square" rtlCol="0">
            <a:spAutoFit/>
          </a:bodyPr>
          <a:lstStyle/>
          <a:p>
            <a:r>
              <a:rPr lang="en-GB" sz="3600" dirty="0" smtClean="0"/>
              <a:t>In </a:t>
            </a:r>
            <a:r>
              <a:rPr lang="en-GB" sz="3600" dirty="0"/>
              <a:t>your own words – Religion is in decline for </a:t>
            </a:r>
            <a:r>
              <a:rPr lang="en-GB" sz="3600" b="1" dirty="0"/>
              <a:t>all ethnicities</a:t>
            </a:r>
            <a:r>
              <a:rPr lang="en-GB" sz="3600" dirty="0"/>
              <a:t>. How far do you agree</a:t>
            </a:r>
            <a:r>
              <a:rPr lang="en-GB" sz="3600" dirty="0" smtClean="0"/>
              <a:t>?</a:t>
            </a:r>
          </a:p>
          <a:p>
            <a:endParaRPr lang="en-GB" sz="3600" dirty="0"/>
          </a:p>
          <a:p>
            <a:r>
              <a:rPr lang="en-GB" sz="3600" dirty="0" smtClean="0"/>
              <a:t>Religious </a:t>
            </a:r>
            <a:r>
              <a:rPr lang="en-GB" sz="3600" dirty="0" smtClean="0"/>
              <a:t>attendance</a:t>
            </a:r>
          </a:p>
          <a:p>
            <a:r>
              <a:rPr lang="en-GB" sz="3600" dirty="0" smtClean="0"/>
              <a:t>Cultural difference</a:t>
            </a:r>
          </a:p>
          <a:p>
            <a:r>
              <a:rPr lang="en-GB" sz="3600" dirty="0" smtClean="0"/>
              <a:t>Immigrants and minorities.  </a:t>
            </a:r>
            <a:endParaRPr lang="en-GB" sz="3600" dirty="0"/>
          </a:p>
        </p:txBody>
      </p:sp>
    </p:spTree>
    <p:extLst>
      <p:ext uri="{BB962C8B-B14F-4D97-AF65-F5344CB8AC3E}">
        <p14:creationId xmlns:p14="http://schemas.microsoft.com/office/powerpoint/2010/main" val="1995462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In your own words – Religion is in decline for </a:t>
            </a:r>
            <a:r>
              <a:rPr lang="en-GB" sz="1800" b="1" dirty="0" smtClean="0"/>
              <a:t>all ethnicities</a:t>
            </a:r>
            <a:r>
              <a:rPr lang="en-GB" sz="1800" dirty="0" smtClean="0"/>
              <a:t>. How far do you agree?</a:t>
            </a:r>
            <a:endParaRPr lang="en-GB" sz="1800" dirty="0"/>
          </a:p>
        </p:txBody>
      </p:sp>
      <p:sp>
        <p:nvSpPr>
          <p:cNvPr id="3" name="TextBox 2"/>
          <p:cNvSpPr txBox="1"/>
          <p:nvPr/>
        </p:nvSpPr>
        <p:spPr>
          <a:xfrm>
            <a:off x="628650" y="1791478"/>
            <a:ext cx="7886700" cy="400110"/>
          </a:xfrm>
          <a:prstGeom prst="rect">
            <a:avLst/>
          </a:prstGeom>
          <a:noFill/>
        </p:spPr>
        <p:txBody>
          <a:bodyPr wrap="square" rtlCol="0">
            <a:spAutoFit/>
          </a:bodyPr>
          <a:lstStyle/>
          <a:p>
            <a:r>
              <a:rPr lang="en-GB" sz="2000" dirty="0" smtClean="0"/>
              <a:t>Older a person is the more likely they are to attend religious services</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489942857"/>
              </p:ext>
            </p:extLst>
          </p:nvPr>
        </p:nvGraphicFramePr>
        <p:xfrm>
          <a:off x="1473200" y="2341880"/>
          <a:ext cx="6095999" cy="2595880"/>
        </p:xfrm>
        <a:graphic>
          <a:graphicData uri="http://schemas.openxmlformats.org/drawingml/2006/table">
            <a:tbl>
              <a:tblPr firstRow="1" bandRow="1">
                <a:tableStyleId>{5C22544A-7EE6-4342-B048-85BDC9FD1C3A}</a:tableStyleId>
              </a:tblPr>
              <a:tblGrid>
                <a:gridCol w="894080"/>
                <a:gridCol w="1733973"/>
                <a:gridCol w="1733973"/>
                <a:gridCol w="1733973"/>
              </a:tblGrid>
              <a:tr h="370840">
                <a:tc>
                  <a:txBody>
                    <a:bodyPr/>
                    <a:lstStyle/>
                    <a:p>
                      <a:pPr algn="ctr"/>
                      <a:r>
                        <a:rPr lang="en-GB" dirty="0" smtClean="0"/>
                        <a:t>Age</a:t>
                      </a:r>
                      <a:endParaRPr lang="en-GB" dirty="0"/>
                    </a:p>
                  </a:txBody>
                  <a:tcPr/>
                </a:tc>
                <a:tc>
                  <a:txBody>
                    <a:bodyPr/>
                    <a:lstStyle/>
                    <a:p>
                      <a:pPr algn="ctr"/>
                      <a:r>
                        <a:rPr lang="en-GB" dirty="0" smtClean="0"/>
                        <a:t>1980</a:t>
                      </a:r>
                      <a:endParaRPr lang="en-GB" dirty="0"/>
                    </a:p>
                  </a:txBody>
                  <a:tcPr/>
                </a:tc>
                <a:tc>
                  <a:txBody>
                    <a:bodyPr/>
                    <a:lstStyle/>
                    <a:p>
                      <a:pPr algn="ctr"/>
                      <a:r>
                        <a:rPr lang="en-GB" dirty="0" smtClean="0"/>
                        <a:t>2015</a:t>
                      </a:r>
                      <a:endParaRPr lang="en-GB" dirty="0"/>
                    </a:p>
                  </a:txBody>
                  <a:tcPr/>
                </a:tc>
                <a:tc>
                  <a:txBody>
                    <a:bodyPr/>
                    <a:lstStyle/>
                    <a:p>
                      <a:pPr algn="ctr"/>
                      <a:r>
                        <a:rPr lang="en-GB" dirty="0" smtClean="0"/>
                        <a:t>2025</a:t>
                      </a:r>
                      <a:endParaRPr lang="en-GB" dirty="0"/>
                    </a:p>
                  </a:txBody>
                  <a:tcPr/>
                </a:tc>
              </a:tr>
              <a:tr h="370840">
                <a:tc>
                  <a:txBody>
                    <a:bodyPr/>
                    <a:lstStyle/>
                    <a:p>
                      <a:pPr algn="ctr"/>
                      <a:r>
                        <a:rPr lang="en-GB" dirty="0" smtClean="0"/>
                        <a:t>&lt;15</a:t>
                      </a:r>
                      <a:endParaRPr lang="en-GB" dirty="0"/>
                    </a:p>
                  </a:txBody>
                  <a:tcPr/>
                </a:tc>
                <a:tc>
                  <a:txBody>
                    <a:bodyPr/>
                    <a:lstStyle/>
                    <a:p>
                      <a:pPr algn="ctr"/>
                      <a:r>
                        <a:rPr lang="en-GB" dirty="0" smtClean="0"/>
                        <a:t>1,165</a:t>
                      </a:r>
                      <a:endParaRPr lang="en-GB" dirty="0"/>
                    </a:p>
                  </a:txBody>
                  <a:tcPr/>
                </a:tc>
                <a:tc>
                  <a:txBody>
                    <a:bodyPr/>
                    <a:lstStyle/>
                    <a:p>
                      <a:pPr algn="ctr"/>
                      <a:r>
                        <a:rPr lang="en-GB" dirty="0" smtClean="0"/>
                        <a:t>493</a:t>
                      </a:r>
                      <a:endParaRPr lang="en-GB" dirty="0"/>
                    </a:p>
                  </a:txBody>
                  <a:tcPr/>
                </a:tc>
                <a:tc>
                  <a:txBody>
                    <a:bodyPr/>
                    <a:lstStyle/>
                    <a:p>
                      <a:pPr algn="ctr"/>
                      <a:r>
                        <a:rPr lang="en-GB" dirty="0" smtClean="0"/>
                        <a:t>338</a:t>
                      </a:r>
                      <a:endParaRPr lang="en-GB" dirty="0"/>
                    </a:p>
                  </a:txBody>
                  <a:tcPr/>
                </a:tc>
              </a:tr>
              <a:tr h="370840">
                <a:tc>
                  <a:txBody>
                    <a:bodyPr/>
                    <a:lstStyle/>
                    <a:p>
                      <a:pPr algn="ctr"/>
                      <a:r>
                        <a:rPr lang="en-GB" dirty="0" smtClean="0"/>
                        <a:t>15-19</a:t>
                      </a:r>
                      <a:endParaRPr lang="en-GB" dirty="0"/>
                    </a:p>
                  </a:txBody>
                  <a:tcPr/>
                </a:tc>
                <a:tc>
                  <a:txBody>
                    <a:bodyPr/>
                    <a:lstStyle/>
                    <a:p>
                      <a:pPr algn="ctr"/>
                      <a:r>
                        <a:rPr lang="en-GB" dirty="0" smtClean="0"/>
                        <a:t>394</a:t>
                      </a:r>
                      <a:endParaRPr lang="en-GB" dirty="0"/>
                    </a:p>
                  </a:txBody>
                  <a:tcPr/>
                </a:tc>
                <a:tc>
                  <a:txBody>
                    <a:bodyPr/>
                    <a:lstStyle/>
                    <a:p>
                      <a:pPr algn="ctr"/>
                      <a:r>
                        <a:rPr lang="en-GB" dirty="0" smtClean="0"/>
                        <a:t>126</a:t>
                      </a:r>
                      <a:endParaRPr lang="en-GB" dirty="0"/>
                    </a:p>
                  </a:txBody>
                  <a:tcPr/>
                </a:tc>
                <a:tc>
                  <a:txBody>
                    <a:bodyPr/>
                    <a:lstStyle/>
                    <a:p>
                      <a:pPr algn="ctr"/>
                      <a:r>
                        <a:rPr lang="en-GB" dirty="0" smtClean="0"/>
                        <a:t>63</a:t>
                      </a:r>
                      <a:endParaRPr lang="en-GB" dirty="0"/>
                    </a:p>
                  </a:txBody>
                  <a:tcPr/>
                </a:tc>
              </a:tr>
              <a:tr h="370840">
                <a:tc>
                  <a:txBody>
                    <a:bodyPr/>
                    <a:lstStyle/>
                    <a:p>
                      <a:pPr algn="ctr"/>
                      <a:r>
                        <a:rPr lang="en-GB" dirty="0" smtClean="0"/>
                        <a:t>20-29</a:t>
                      </a:r>
                      <a:endParaRPr lang="en-GB" dirty="0"/>
                    </a:p>
                  </a:txBody>
                  <a:tcPr/>
                </a:tc>
                <a:tc>
                  <a:txBody>
                    <a:bodyPr/>
                    <a:lstStyle/>
                    <a:p>
                      <a:pPr algn="ctr"/>
                      <a:r>
                        <a:rPr lang="en-GB" dirty="0" smtClean="0"/>
                        <a:t>492</a:t>
                      </a:r>
                      <a:endParaRPr lang="en-GB" dirty="0"/>
                    </a:p>
                  </a:txBody>
                  <a:tcPr/>
                </a:tc>
                <a:tc>
                  <a:txBody>
                    <a:bodyPr/>
                    <a:lstStyle/>
                    <a:p>
                      <a:pPr algn="ctr"/>
                      <a:r>
                        <a:rPr lang="en-GB" dirty="0" smtClean="0"/>
                        <a:t>170</a:t>
                      </a:r>
                      <a:endParaRPr lang="en-GB" dirty="0"/>
                    </a:p>
                  </a:txBody>
                  <a:tcPr/>
                </a:tc>
                <a:tc>
                  <a:txBody>
                    <a:bodyPr/>
                    <a:lstStyle/>
                    <a:p>
                      <a:pPr algn="ctr"/>
                      <a:r>
                        <a:rPr lang="en-GB" dirty="0" smtClean="0"/>
                        <a:t>114</a:t>
                      </a:r>
                      <a:endParaRPr lang="en-GB" dirty="0"/>
                    </a:p>
                  </a:txBody>
                  <a:tcPr/>
                </a:tc>
              </a:tr>
              <a:tr h="370840">
                <a:tc>
                  <a:txBody>
                    <a:bodyPr/>
                    <a:lstStyle/>
                    <a:p>
                      <a:pPr algn="ctr"/>
                      <a:r>
                        <a:rPr lang="en-GB" dirty="0" smtClean="0"/>
                        <a:t>30-44</a:t>
                      </a:r>
                      <a:endParaRPr lang="en-GB" dirty="0"/>
                    </a:p>
                  </a:txBody>
                  <a:tcPr/>
                </a:tc>
                <a:tc>
                  <a:txBody>
                    <a:bodyPr/>
                    <a:lstStyle/>
                    <a:p>
                      <a:pPr algn="ctr"/>
                      <a:r>
                        <a:rPr lang="en-GB" dirty="0" smtClean="0"/>
                        <a:t>718</a:t>
                      </a:r>
                      <a:endParaRPr lang="en-GB" dirty="0"/>
                    </a:p>
                  </a:txBody>
                  <a:tcPr/>
                </a:tc>
                <a:tc>
                  <a:txBody>
                    <a:bodyPr/>
                    <a:lstStyle/>
                    <a:p>
                      <a:pPr algn="ctr"/>
                      <a:r>
                        <a:rPr lang="en-GB" dirty="0" smtClean="0"/>
                        <a:t>432</a:t>
                      </a:r>
                      <a:endParaRPr lang="en-GB" dirty="0"/>
                    </a:p>
                  </a:txBody>
                  <a:tcPr/>
                </a:tc>
                <a:tc>
                  <a:txBody>
                    <a:bodyPr/>
                    <a:lstStyle/>
                    <a:p>
                      <a:pPr algn="ctr"/>
                      <a:r>
                        <a:rPr lang="en-GB" dirty="0" smtClean="0"/>
                        <a:t>328</a:t>
                      </a:r>
                      <a:endParaRPr lang="en-GB" dirty="0"/>
                    </a:p>
                  </a:txBody>
                  <a:tcPr/>
                </a:tc>
              </a:tr>
              <a:tr h="370840">
                <a:tc>
                  <a:txBody>
                    <a:bodyPr/>
                    <a:lstStyle/>
                    <a:p>
                      <a:pPr algn="ctr"/>
                      <a:r>
                        <a:rPr lang="en-GB" dirty="0" smtClean="0"/>
                        <a:t>45-64</a:t>
                      </a:r>
                      <a:endParaRPr lang="en-GB" dirty="0"/>
                    </a:p>
                  </a:txBody>
                  <a:tcPr/>
                </a:tc>
                <a:tc>
                  <a:txBody>
                    <a:bodyPr/>
                    <a:lstStyle/>
                    <a:p>
                      <a:pPr algn="ctr"/>
                      <a:r>
                        <a:rPr lang="en-GB" dirty="0" smtClean="0"/>
                        <a:t>897</a:t>
                      </a:r>
                      <a:endParaRPr lang="en-GB" dirty="0"/>
                    </a:p>
                  </a:txBody>
                  <a:tcPr/>
                </a:tc>
                <a:tc>
                  <a:txBody>
                    <a:bodyPr/>
                    <a:lstStyle/>
                    <a:p>
                      <a:pPr algn="ctr"/>
                      <a:r>
                        <a:rPr lang="en-GB" dirty="0" smtClean="0"/>
                        <a:t>751</a:t>
                      </a:r>
                      <a:endParaRPr lang="en-GB" dirty="0"/>
                    </a:p>
                  </a:txBody>
                  <a:tcPr/>
                </a:tc>
                <a:tc>
                  <a:txBody>
                    <a:bodyPr/>
                    <a:lstStyle/>
                    <a:p>
                      <a:pPr algn="ctr"/>
                      <a:r>
                        <a:rPr lang="en-GB" dirty="0" smtClean="0"/>
                        <a:t>614</a:t>
                      </a:r>
                      <a:endParaRPr lang="en-GB" dirty="0"/>
                    </a:p>
                  </a:txBody>
                  <a:tcPr/>
                </a:tc>
              </a:tr>
              <a:tr h="370840">
                <a:tc>
                  <a:txBody>
                    <a:bodyPr/>
                    <a:lstStyle/>
                    <a:p>
                      <a:pPr algn="ctr"/>
                      <a:r>
                        <a:rPr lang="en-GB" dirty="0" smtClean="0"/>
                        <a:t>65&gt;</a:t>
                      </a:r>
                      <a:endParaRPr lang="en-GB" dirty="0"/>
                    </a:p>
                  </a:txBody>
                  <a:tcPr/>
                </a:tc>
                <a:tc>
                  <a:txBody>
                    <a:bodyPr/>
                    <a:lstStyle/>
                    <a:p>
                      <a:pPr algn="ctr"/>
                      <a:r>
                        <a:rPr lang="en-GB" dirty="0" smtClean="0"/>
                        <a:t>810</a:t>
                      </a:r>
                      <a:endParaRPr lang="en-GB" dirty="0"/>
                    </a:p>
                  </a:txBody>
                  <a:tcPr/>
                </a:tc>
                <a:tc>
                  <a:txBody>
                    <a:bodyPr/>
                    <a:lstStyle/>
                    <a:p>
                      <a:pPr algn="ctr"/>
                      <a:r>
                        <a:rPr lang="en-GB" dirty="0" smtClean="0"/>
                        <a:t>957</a:t>
                      </a:r>
                      <a:endParaRPr lang="en-GB" dirty="0"/>
                    </a:p>
                  </a:txBody>
                  <a:tcPr/>
                </a:tc>
                <a:tc>
                  <a:txBody>
                    <a:bodyPr/>
                    <a:lstStyle/>
                    <a:p>
                      <a:pPr algn="ctr"/>
                      <a:r>
                        <a:rPr lang="en-GB" dirty="0" smtClean="0"/>
                        <a:t>1,070</a:t>
                      </a:r>
                      <a:endParaRPr lang="en-GB" dirty="0"/>
                    </a:p>
                  </a:txBody>
                  <a:tcPr/>
                </a:tc>
              </a:tr>
            </a:tbl>
          </a:graphicData>
        </a:graphic>
      </p:graphicFrame>
      <p:sp>
        <p:nvSpPr>
          <p:cNvPr id="6" name="Rectangle 5"/>
          <p:cNvSpPr/>
          <p:nvPr/>
        </p:nvSpPr>
        <p:spPr>
          <a:xfrm>
            <a:off x="628650" y="5086032"/>
            <a:ext cx="7886700" cy="646331"/>
          </a:xfrm>
          <a:prstGeom prst="rect">
            <a:avLst/>
          </a:prstGeom>
        </p:spPr>
        <p:txBody>
          <a:bodyPr wrap="square">
            <a:spAutoFit/>
          </a:bodyPr>
          <a:lstStyle/>
          <a:p>
            <a:pPr marL="285750" indent="-285750">
              <a:buFont typeface="Arial" panose="020B0604020202020204" pitchFamily="34" charset="0"/>
              <a:buChar char="•"/>
            </a:pPr>
            <a:r>
              <a:rPr lang="en-GB" dirty="0" smtClean="0"/>
              <a:t>Brierley 2015 15-19 will be less than 2.5% of all churchgoers</a:t>
            </a:r>
          </a:p>
          <a:p>
            <a:endParaRPr lang="en-GB" dirty="0"/>
          </a:p>
        </p:txBody>
      </p:sp>
    </p:spTree>
    <p:extLst>
      <p:ext uri="{BB962C8B-B14F-4D97-AF65-F5344CB8AC3E}">
        <p14:creationId xmlns:p14="http://schemas.microsoft.com/office/powerpoint/2010/main" val="124702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Evidence for Gender Difference in Religiosity</a:t>
            </a:r>
          </a:p>
        </p:txBody>
      </p:sp>
      <p:sp>
        <p:nvSpPr>
          <p:cNvPr id="3" name="TextBox 2"/>
          <p:cNvSpPr txBox="1"/>
          <p:nvPr/>
        </p:nvSpPr>
        <p:spPr>
          <a:xfrm>
            <a:off x="628650" y="1791478"/>
            <a:ext cx="7886700" cy="3539430"/>
          </a:xfrm>
          <a:prstGeom prst="rect">
            <a:avLst/>
          </a:prstGeom>
          <a:noFill/>
        </p:spPr>
        <p:txBody>
          <a:bodyPr wrap="square" rtlCol="0">
            <a:spAutoFit/>
          </a:bodyPr>
          <a:lstStyle/>
          <a:p>
            <a:r>
              <a:rPr lang="en-GB" sz="2800" dirty="0"/>
              <a:t>There is evidence to support that women tend to be more likely to participate in religion than men. </a:t>
            </a:r>
            <a:endParaRPr lang="en-GB" sz="2800" dirty="0" smtClean="0"/>
          </a:p>
          <a:p>
            <a:endParaRPr lang="en-GB" sz="2800" dirty="0"/>
          </a:p>
          <a:p>
            <a:r>
              <a:rPr lang="en-GB" sz="2800" dirty="0"/>
              <a:t>The church census records participation in churches and denominations in England and Wales shows that between 1979 to 2005 women were consistently more likely to attend. </a:t>
            </a:r>
          </a:p>
          <a:p>
            <a:endParaRPr lang="en-GB" sz="2800" dirty="0"/>
          </a:p>
        </p:txBody>
      </p:sp>
    </p:spTree>
    <p:extLst>
      <p:ext uri="{BB962C8B-B14F-4D97-AF65-F5344CB8AC3E}">
        <p14:creationId xmlns:p14="http://schemas.microsoft.com/office/powerpoint/2010/main" val="750279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In your own words – Religion is in decline for </a:t>
            </a:r>
            <a:r>
              <a:rPr lang="en-GB" sz="1800" b="1" dirty="0" smtClean="0"/>
              <a:t>all ethnicities</a:t>
            </a:r>
            <a:r>
              <a:rPr lang="en-GB" sz="1800" dirty="0" smtClean="0"/>
              <a:t>. How far do you agree?</a:t>
            </a:r>
            <a:endParaRPr lang="en-GB" sz="1800" dirty="0"/>
          </a:p>
        </p:txBody>
      </p:sp>
      <p:sp>
        <p:nvSpPr>
          <p:cNvPr id="3" name="TextBox 2"/>
          <p:cNvSpPr txBox="1"/>
          <p:nvPr/>
        </p:nvSpPr>
        <p:spPr>
          <a:xfrm>
            <a:off x="628650" y="1791478"/>
            <a:ext cx="7886700" cy="2554545"/>
          </a:xfrm>
          <a:prstGeom prst="rect">
            <a:avLst/>
          </a:prstGeom>
          <a:noFill/>
        </p:spPr>
        <p:txBody>
          <a:bodyPr wrap="square" rtlCol="0">
            <a:spAutoFit/>
          </a:bodyPr>
          <a:lstStyle/>
          <a:p>
            <a:r>
              <a:rPr lang="en-GB" sz="2000" b="1" dirty="0" smtClean="0"/>
              <a:t>Ageing Affect – </a:t>
            </a:r>
            <a:r>
              <a:rPr lang="en-GB" sz="2000" dirty="0" err="1" smtClean="0"/>
              <a:t>Heelas</a:t>
            </a:r>
            <a:r>
              <a:rPr lang="en-GB" sz="2000" dirty="0" smtClean="0"/>
              <a:t> more interested in spirituality as they approach death.</a:t>
            </a:r>
          </a:p>
          <a:p>
            <a:r>
              <a:rPr lang="en-GB" sz="2000" b="1" dirty="0" smtClean="0"/>
              <a:t>Period or cohort affect – </a:t>
            </a:r>
            <a:r>
              <a:rPr lang="en-GB" sz="2000" dirty="0" smtClean="0"/>
              <a:t>People born during particular periods are likely to attend church i.e. war.</a:t>
            </a:r>
          </a:p>
          <a:p>
            <a:r>
              <a:rPr lang="en-GB" sz="2000" b="1" dirty="0" smtClean="0"/>
              <a:t>Secularisation – </a:t>
            </a:r>
            <a:r>
              <a:rPr lang="en-GB" sz="2000" dirty="0" smtClean="0"/>
              <a:t>As religion declines in importance next generations become less religious.</a:t>
            </a:r>
          </a:p>
          <a:p>
            <a:endParaRPr lang="en-GB" sz="2000" dirty="0"/>
          </a:p>
          <a:p>
            <a:endParaRPr lang="en-GB" sz="2000" dirty="0"/>
          </a:p>
        </p:txBody>
      </p:sp>
    </p:spTree>
    <p:extLst>
      <p:ext uri="{BB962C8B-B14F-4D97-AF65-F5344CB8AC3E}">
        <p14:creationId xmlns:p14="http://schemas.microsoft.com/office/powerpoint/2010/main" val="897334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In your own words – Religion is in decline for </a:t>
            </a:r>
            <a:r>
              <a:rPr lang="en-GB" sz="1800" b="1" dirty="0" smtClean="0"/>
              <a:t>all ethnicities</a:t>
            </a:r>
            <a:r>
              <a:rPr lang="en-GB" sz="1800" dirty="0" smtClean="0"/>
              <a:t>. How far do you agree?</a:t>
            </a:r>
            <a:endParaRPr lang="en-GB" sz="1800" dirty="0"/>
          </a:p>
        </p:txBody>
      </p:sp>
      <p:sp>
        <p:nvSpPr>
          <p:cNvPr id="3" name="TextBox 2"/>
          <p:cNvSpPr txBox="1"/>
          <p:nvPr/>
        </p:nvSpPr>
        <p:spPr>
          <a:xfrm>
            <a:off x="628650" y="1791478"/>
            <a:ext cx="7886700" cy="1938992"/>
          </a:xfrm>
          <a:prstGeom prst="rect">
            <a:avLst/>
          </a:prstGeom>
          <a:noFill/>
        </p:spPr>
        <p:txBody>
          <a:bodyPr wrap="square" rtlCol="0">
            <a:spAutoFit/>
          </a:bodyPr>
          <a:lstStyle/>
          <a:p>
            <a:r>
              <a:rPr lang="en-GB" sz="2000" b="1" dirty="0" err="1" smtClean="0"/>
              <a:t>Arweck</a:t>
            </a:r>
            <a:r>
              <a:rPr lang="en-GB" sz="2000" b="1" dirty="0" smtClean="0"/>
              <a:t> and Beckford 2013 </a:t>
            </a:r>
            <a:r>
              <a:rPr lang="en-GB" sz="2000" dirty="0" smtClean="0"/>
              <a:t>describes the virtual collapse of religious socialisation in 1960s. Sunday schools have all but disappeared. </a:t>
            </a:r>
          </a:p>
          <a:p>
            <a:endParaRPr lang="en-GB" sz="2000" dirty="0"/>
          </a:p>
          <a:p>
            <a:r>
              <a:rPr lang="en-GB" sz="2000" b="1" dirty="0" err="1" smtClean="0"/>
              <a:t>Voas</a:t>
            </a:r>
            <a:r>
              <a:rPr lang="en-GB" sz="2000" b="1" dirty="0" smtClean="0"/>
              <a:t> 2003 </a:t>
            </a:r>
            <a:r>
              <a:rPr lang="en-GB" sz="2000" dirty="0" smtClean="0"/>
              <a:t>– 50/50 if both are same religion. One in Four if different.</a:t>
            </a:r>
          </a:p>
          <a:p>
            <a:endParaRPr lang="en-GB" sz="2000" dirty="0"/>
          </a:p>
          <a:p>
            <a:endParaRPr lang="en-GB" sz="2000" dirty="0"/>
          </a:p>
        </p:txBody>
      </p:sp>
    </p:spTree>
    <p:extLst>
      <p:ext uri="{BB962C8B-B14F-4D97-AF65-F5344CB8AC3E}">
        <p14:creationId xmlns:p14="http://schemas.microsoft.com/office/powerpoint/2010/main" val="263920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Create your own Topic summary – Paragraph or Mind map</a:t>
            </a:r>
            <a:endParaRPr lang="en-GB" sz="1800" dirty="0"/>
          </a:p>
        </p:txBody>
      </p:sp>
      <p:sp>
        <p:nvSpPr>
          <p:cNvPr id="3" name="TextBox 2"/>
          <p:cNvSpPr txBox="1"/>
          <p:nvPr/>
        </p:nvSpPr>
        <p:spPr>
          <a:xfrm>
            <a:off x="628650" y="1791478"/>
            <a:ext cx="7886700" cy="5016758"/>
          </a:xfrm>
          <a:prstGeom prst="rect">
            <a:avLst/>
          </a:prstGeom>
          <a:noFill/>
        </p:spPr>
        <p:txBody>
          <a:bodyPr wrap="square" rtlCol="0">
            <a:spAutoFit/>
          </a:bodyPr>
          <a:lstStyle/>
          <a:p>
            <a:r>
              <a:rPr lang="en-GB" sz="2000" b="1" dirty="0" smtClean="0"/>
              <a:t>You must include; </a:t>
            </a:r>
            <a:endParaRPr lang="en-GB" sz="2000" b="1" dirty="0"/>
          </a:p>
          <a:p>
            <a:r>
              <a:rPr lang="en-GB" sz="2000" dirty="0" smtClean="0"/>
              <a:t>Churches</a:t>
            </a:r>
            <a:endParaRPr lang="en-GB" sz="2000" dirty="0"/>
          </a:p>
          <a:p>
            <a:r>
              <a:rPr lang="en-GB" sz="2000" dirty="0" smtClean="0"/>
              <a:t>Sects </a:t>
            </a:r>
          </a:p>
          <a:p>
            <a:r>
              <a:rPr lang="en-GB" sz="2000" dirty="0" smtClean="0"/>
              <a:t>Denominations</a:t>
            </a:r>
          </a:p>
          <a:p>
            <a:r>
              <a:rPr lang="en-GB" sz="2000" dirty="0" smtClean="0"/>
              <a:t>Cults </a:t>
            </a:r>
          </a:p>
          <a:p>
            <a:r>
              <a:rPr lang="en-GB" sz="2000" dirty="0" smtClean="0"/>
              <a:t>New Religious Movements</a:t>
            </a:r>
          </a:p>
          <a:p>
            <a:pPr marL="342900" indent="-342900">
              <a:buFontTx/>
              <a:buChar char="-"/>
            </a:pPr>
            <a:r>
              <a:rPr lang="en-GB" sz="2000" dirty="0" smtClean="0"/>
              <a:t>World Rejecting</a:t>
            </a:r>
          </a:p>
          <a:p>
            <a:pPr marL="342900" indent="-342900">
              <a:buFontTx/>
              <a:buChar char="-"/>
            </a:pPr>
            <a:r>
              <a:rPr lang="en-GB" sz="2000" dirty="0" smtClean="0"/>
              <a:t>World Affirming</a:t>
            </a:r>
          </a:p>
          <a:p>
            <a:pPr marL="342900" indent="-342900">
              <a:buFontTx/>
              <a:buChar char="-"/>
            </a:pPr>
            <a:r>
              <a:rPr lang="en-GB" sz="2000" dirty="0" smtClean="0"/>
              <a:t>World Accommodating</a:t>
            </a:r>
            <a:endParaRPr lang="en-GB" sz="2000" dirty="0"/>
          </a:p>
          <a:p>
            <a:r>
              <a:rPr lang="en-GB" sz="2000" dirty="0" smtClean="0"/>
              <a:t>Secularisation</a:t>
            </a:r>
          </a:p>
          <a:p>
            <a:r>
              <a:rPr lang="en-GB" sz="2000" dirty="0" smtClean="0"/>
              <a:t>Deprivation</a:t>
            </a:r>
          </a:p>
          <a:p>
            <a:r>
              <a:rPr lang="en-GB" sz="2000" dirty="0" smtClean="0"/>
              <a:t>Religious Participation</a:t>
            </a:r>
          </a:p>
          <a:p>
            <a:pPr marL="342900" indent="-342900">
              <a:buFontTx/>
              <a:buChar char="-"/>
            </a:pPr>
            <a:r>
              <a:rPr lang="en-GB" sz="2000" dirty="0" smtClean="0"/>
              <a:t>Gender</a:t>
            </a:r>
          </a:p>
          <a:p>
            <a:pPr marL="342900" indent="-342900">
              <a:buFontTx/>
              <a:buChar char="-"/>
            </a:pPr>
            <a:r>
              <a:rPr lang="en-GB" sz="2000" dirty="0" smtClean="0"/>
              <a:t>Class</a:t>
            </a:r>
          </a:p>
          <a:p>
            <a:pPr marL="342900" indent="-342900">
              <a:buFontTx/>
              <a:buChar char="-"/>
            </a:pPr>
            <a:r>
              <a:rPr lang="en-GB" sz="2000" dirty="0" smtClean="0"/>
              <a:t>Age</a:t>
            </a:r>
          </a:p>
          <a:p>
            <a:pPr marL="342900" indent="-342900">
              <a:buFontTx/>
              <a:buChar char="-"/>
            </a:pPr>
            <a:r>
              <a:rPr lang="en-GB" sz="2000" dirty="0" smtClean="0"/>
              <a:t>Ethnicity</a:t>
            </a:r>
            <a:endParaRPr lang="en-GB" sz="2000" dirty="0"/>
          </a:p>
        </p:txBody>
      </p:sp>
    </p:spTree>
    <p:extLst>
      <p:ext uri="{BB962C8B-B14F-4D97-AF65-F5344CB8AC3E}">
        <p14:creationId xmlns:p14="http://schemas.microsoft.com/office/powerpoint/2010/main" val="3463266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6200000">
            <a:off x="1143000" y="-1143000"/>
            <a:ext cx="6857999" cy="9144000"/>
          </a:xfrm>
          <a:prstGeom prst="rect">
            <a:avLst/>
          </a:prstGeom>
        </p:spPr>
      </p:pic>
    </p:spTree>
    <p:extLst>
      <p:ext uri="{BB962C8B-B14F-4D97-AF65-F5344CB8AC3E}">
        <p14:creationId xmlns:p14="http://schemas.microsoft.com/office/powerpoint/2010/main" val="1614546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107379" y="-944819"/>
            <a:ext cx="6858000" cy="8747637"/>
          </a:xfrm>
          <a:prstGeom prst="rect">
            <a:avLst/>
          </a:prstGeom>
        </p:spPr>
      </p:pic>
    </p:spTree>
    <p:extLst>
      <p:ext uri="{BB962C8B-B14F-4D97-AF65-F5344CB8AC3E}">
        <p14:creationId xmlns:p14="http://schemas.microsoft.com/office/powerpoint/2010/main" val="4041476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8206355"/>
              </p:ext>
            </p:extLst>
          </p:nvPr>
        </p:nvGraphicFramePr>
        <p:xfrm>
          <a:off x="0" y="0"/>
          <a:ext cx="9144001" cy="6858000"/>
        </p:xfrm>
        <a:graphic>
          <a:graphicData uri="http://schemas.openxmlformats.org/drawingml/2006/table">
            <a:tbl>
              <a:tblPr firstRow="1" bandRow="1">
                <a:tableStyleId>{5C22544A-7EE6-4342-B048-85BDC9FD1C3A}</a:tableStyleId>
              </a:tblPr>
              <a:tblGrid>
                <a:gridCol w="2266462"/>
                <a:gridCol w="2266462"/>
                <a:gridCol w="2266462"/>
                <a:gridCol w="2344615"/>
              </a:tblGrid>
              <a:tr h="3429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002060"/>
                          </a:solidFill>
                        </a:rPr>
                        <a:t>Example of patriarchy in religion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002060"/>
                          </a:solidFill>
                        </a:rPr>
                        <a:t>Example of patriarchy in religion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800" b="0" dirty="0" smtClean="0">
                          <a:solidFill>
                            <a:srgbClr val="CC0066"/>
                          </a:solidFill>
                        </a:rPr>
                        <a:t>Example of changing</a:t>
                      </a:r>
                      <a:r>
                        <a:rPr lang="en-GB" sz="2800" b="0" baseline="0" dirty="0" smtClean="0">
                          <a:solidFill>
                            <a:srgbClr val="CC0066"/>
                          </a:solidFill>
                        </a:rPr>
                        <a:t> views on women in Religion</a:t>
                      </a:r>
                      <a:endParaRPr lang="en-GB" sz="2800" b="0" dirty="0">
                        <a:solidFill>
                          <a:srgbClr val="CC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CC0066"/>
                          </a:solidFill>
                        </a:rPr>
                        <a:t>Example of changing</a:t>
                      </a:r>
                      <a:r>
                        <a:rPr lang="en-GB" sz="2800" b="0" baseline="0" dirty="0" smtClean="0">
                          <a:solidFill>
                            <a:srgbClr val="CC0066"/>
                          </a:solidFill>
                        </a:rPr>
                        <a:t> views on women in Religion</a:t>
                      </a:r>
                      <a:endParaRPr lang="en-GB" sz="2800" b="0" dirty="0" smtClean="0">
                        <a:solidFill>
                          <a:srgbClr val="CC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429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002060"/>
                          </a:solidFill>
                        </a:rPr>
                        <a:t>Example of patriarchy in religion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002060"/>
                          </a:solidFill>
                        </a:rPr>
                        <a:t>Example of patriarchy in religion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CC0066"/>
                          </a:solidFill>
                        </a:rPr>
                        <a:t>Example of non-patriarchal</a:t>
                      </a:r>
                      <a:r>
                        <a:rPr lang="en-GB" sz="2800" b="0" baseline="0" dirty="0" smtClean="0">
                          <a:solidFill>
                            <a:srgbClr val="CC0066"/>
                          </a:solidFill>
                        </a:rPr>
                        <a:t> religions</a:t>
                      </a:r>
                      <a:endParaRPr lang="en-GB" sz="2800" b="0" dirty="0" smtClean="0">
                        <a:solidFill>
                          <a:srgbClr val="CC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CC0066"/>
                          </a:solidFill>
                        </a:rPr>
                        <a:t>Example of non-patriarchal</a:t>
                      </a:r>
                      <a:r>
                        <a:rPr lang="en-GB" sz="2800" b="0" baseline="0" dirty="0" smtClean="0">
                          <a:solidFill>
                            <a:srgbClr val="CC0066"/>
                          </a:solidFill>
                        </a:rPr>
                        <a:t> religions</a:t>
                      </a:r>
                      <a:endParaRPr lang="en-GB" sz="2800" b="0" dirty="0" smtClean="0">
                        <a:solidFill>
                          <a:srgbClr val="CC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2819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Evidence for Gender Difference in Religiosity</a:t>
            </a:r>
          </a:p>
        </p:txBody>
      </p:sp>
      <p:sp>
        <p:nvSpPr>
          <p:cNvPr id="3" name="TextBox 2"/>
          <p:cNvSpPr txBox="1"/>
          <p:nvPr/>
        </p:nvSpPr>
        <p:spPr>
          <a:xfrm>
            <a:off x="628650" y="1791478"/>
            <a:ext cx="7886700" cy="3785652"/>
          </a:xfrm>
          <a:prstGeom prst="rect">
            <a:avLst/>
          </a:prstGeom>
          <a:noFill/>
        </p:spPr>
        <p:txBody>
          <a:bodyPr wrap="square" rtlCol="0">
            <a:spAutoFit/>
          </a:bodyPr>
          <a:lstStyle/>
          <a:p>
            <a:r>
              <a:rPr lang="en-GB" sz="2400" b="1" dirty="0">
                <a:solidFill>
                  <a:srgbClr val="FF0000"/>
                </a:solidFill>
              </a:rPr>
              <a:t>Paul </a:t>
            </a:r>
            <a:r>
              <a:rPr lang="en-GB" sz="2400" b="1" dirty="0" err="1">
                <a:solidFill>
                  <a:srgbClr val="FF0000"/>
                </a:solidFill>
              </a:rPr>
              <a:t>Heelas</a:t>
            </a:r>
            <a:r>
              <a:rPr lang="en-GB" sz="2400" b="1" dirty="0">
                <a:solidFill>
                  <a:srgbClr val="FF0000"/>
                </a:solidFill>
              </a:rPr>
              <a:t> (2005) </a:t>
            </a:r>
            <a:r>
              <a:rPr lang="en-GB" sz="2400" dirty="0"/>
              <a:t>states that members of New age beliefs were more likely to be women ( As well as middle aged</a:t>
            </a:r>
            <a:r>
              <a:rPr lang="en-GB" sz="2400" dirty="0" smtClean="0"/>
              <a:t>)</a:t>
            </a:r>
          </a:p>
          <a:p>
            <a:endParaRPr lang="en-GB" sz="2400" dirty="0"/>
          </a:p>
          <a:p>
            <a:r>
              <a:rPr lang="en-GB" sz="2400" b="1" dirty="0" err="1">
                <a:solidFill>
                  <a:srgbClr val="FF0000"/>
                </a:solidFill>
              </a:rPr>
              <a:t>Modood</a:t>
            </a:r>
            <a:r>
              <a:rPr lang="en-GB" sz="2400" b="1" dirty="0">
                <a:solidFill>
                  <a:srgbClr val="FF0000"/>
                </a:solidFill>
              </a:rPr>
              <a:t> (1997) </a:t>
            </a:r>
            <a:r>
              <a:rPr lang="en-GB" sz="2400" dirty="0"/>
              <a:t>found in the Fourth National Survey of Ethic Minorities that Muslim women were more likely too say religion was important to them than men. </a:t>
            </a:r>
            <a:endParaRPr lang="en-GB" sz="2400" dirty="0" smtClean="0"/>
          </a:p>
          <a:p>
            <a:endParaRPr lang="en-GB" sz="2400" dirty="0"/>
          </a:p>
          <a:p>
            <a:r>
              <a:rPr lang="en-GB" sz="2400" dirty="0"/>
              <a:t>However, men would be more likely to attend the mosque – this could be due to some Mosques not welcoming women into them. </a:t>
            </a:r>
          </a:p>
        </p:txBody>
      </p:sp>
    </p:spTree>
    <p:extLst>
      <p:ext uri="{BB962C8B-B14F-4D97-AF65-F5344CB8AC3E}">
        <p14:creationId xmlns:p14="http://schemas.microsoft.com/office/powerpoint/2010/main" val="259684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
            </a:r>
            <a:r>
              <a:rPr lang="en-GB" sz="1800" dirty="0" smtClean="0"/>
              <a:t>How </a:t>
            </a:r>
            <a:r>
              <a:rPr lang="en-GB" sz="1800" dirty="0"/>
              <a:t>might the following two explanations explain such gender differences in religion/religious commitment</a:t>
            </a:r>
            <a:r>
              <a:rPr lang="en-GB" sz="1800" dirty="0" smtClean="0"/>
              <a:t>?</a:t>
            </a:r>
            <a:endParaRPr lang="en-GB" sz="1800" dirty="0"/>
          </a:p>
        </p:txBody>
      </p:sp>
      <p:sp>
        <p:nvSpPr>
          <p:cNvPr id="3" name="TextBox 2"/>
          <p:cNvSpPr txBox="1"/>
          <p:nvPr/>
        </p:nvSpPr>
        <p:spPr>
          <a:xfrm>
            <a:off x="628650" y="1791478"/>
            <a:ext cx="7886700" cy="3970318"/>
          </a:xfrm>
          <a:prstGeom prst="rect">
            <a:avLst/>
          </a:prstGeom>
          <a:noFill/>
        </p:spPr>
        <p:txBody>
          <a:bodyPr wrap="square" rtlCol="0">
            <a:spAutoFit/>
          </a:bodyPr>
          <a:lstStyle/>
          <a:p>
            <a:r>
              <a:rPr lang="en-GB" sz="2800" b="1" u="sng" dirty="0">
                <a:solidFill>
                  <a:srgbClr val="7030A0"/>
                </a:solidFill>
                <a:latin typeface="+mj-lt"/>
              </a:rPr>
              <a:t>Miller and Hoffman 1995</a:t>
            </a:r>
            <a:endParaRPr lang="en-GB" sz="2800" b="1" dirty="0" smtClean="0">
              <a:latin typeface="+mj-lt"/>
            </a:endParaRPr>
          </a:p>
          <a:p>
            <a:pPr marL="342900" indent="-342900">
              <a:buAutoNum type="arabicPeriod"/>
            </a:pPr>
            <a:endParaRPr lang="en-GB" sz="2800" b="1" dirty="0" smtClean="0">
              <a:latin typeface="+mj-lt"/>
            </a:endParaRPr>
          </a:p>
          <a:p>
            <a:pPr marL="342900" indent="-342900">
              <a:buAutoNum type="arabicPeriod"/>
            </a:pPr>
            <a:r>
              <a:rPr lang="en-GB" sz="2800" b="1" dirty="0" smtClean="0">
                <a:latin typeface="+mj-lt"/>
              </a:rPr>
              <a:t>Differential socialisation</a:t>
            </a:r>
            <a:r>
              <a:rPr lang="en-GB" sz="2800" dirty="0" smtClean="0">
                <a:latin typeface="+mj-lt"/>
              </a:rPr>
              <a:t>: </a:t>
            </a:r>
            <a:r>
              <a:rPr lang="en-GB" sz="2800" dirty="0">
                <a:latin typeface="+mj-lt"/>
              </a:rPr>
              <a:t>females are taught to be more submissive, obedient and nurturing. These traits are compatible with religiosity</a:t>
            </a:r>
            <a:r>
              <a:rPr lang="en-GB" sz="2800" dirty="0" smtClean="0">
                <a:latin typeface="+mj-lt"/>
              </a:rPr>
              <a:t>.</a:t>
            </a:r>
          </a:p>
          <a:p>
            <a:pPr marL="342900" indent="-342900">
              <a:buAutoNum type="arabicPeriod"/>
            </a:pPr>
            <a:endParaRPr lang="en-GB" sz="2800" dirty="0">
              <a:latin typeface="+mj-lt"/>
            </a:endParaRPr>
          </a:p>
          <a:p>
            <a:pPr marL="342900" indent="-342900">
              <a:buAutoNum type="arabicPeriod"/>
            </a:pPr>
            <a:r>
              <a:rPr lang="en-GB" sz="2800" b="1" dirty="0">
                <a:latin typeface="+mj-lt"/>
              </a:rPr>
              <a:t>Differential </a:t>
            </a:r>
            <a:r>
              <a:rPr lang="en-GB" sz="2800" b="1" dirty="0" smtClean="0">
                <a:latin typeface="+mj-lt"/>
              </a:rPr>
              <a:t>roles</a:t>
            </a:r>
            <a:r>
              <a:rPr lang="en-GB" sz="2800" dirty="0" smtClean="0">
                <a:latin typeface="+mj-lt"/>
              </a:rPr>
              <a:t>: females </a:t>
            </a:r>
            <a:r>
              <a:rPr lang="en-GB" sz="2800" dirty="0">
                <a:latin typeface="+mj-lt"/>
              </a:rPr>
              <a:t>have lower rates of participation in paid work which leads to more time and a greater need for religion.</a:t>
            </a:r>
          </a:p>
        </p:txBody>
      </p:sp>
    </p:spTree>
    <p:extLst>
      <p:ext uri="{BB962C8B-B14F-4D97-AF65-F5344CB8AC3E}">
        <p14:creationId xmlns:p14="http://schemas.microsoft.com/office/powerpoint/2010/main" val="19966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Differential Socialisation</a:t>
            </a:r>
          </a:p>
        </p:txBody>
      </p:sp>
      <p:sp>
        <p:nvSpPr>
          <p:cNvPr id="3" name="Content Placeholder 2"/>
          <p:cNvSpPr>
            <a:spLocks noGrp="1"/>
          </p:cNvSpPr>
          <p:nvPr>
            <p:ph idx="1"/>
          </p:nvPr>
        </p:nvSpPr>
        <p:spPr/>
        <p:txBody>
          <a:bodyPr>
            <a:normAutofit/>
          </a:bodyPr>
          <a:lstStyle/>
          <a:p>
            <a:r>
              <a:rPr lang="en-GB" sz="3200" dirty="0"/>
              <a:t>According to traditional views women taught to be more submissive and obedient than men, as the religion requires it. </a:t>
            </a:r>
          </a:p>
          <a:p>
            <a:r>
              <a:rPr lang="en-GB" sz="3200" dirty="0"/>
              <a:t>Research from the USA suggests that the less passive and obedient men, are less likely to be involved in a religion. </a:t>
            </a:r>
          </a:p>
        </p:txBody>
      </p:sp>
    </p:spTree>
    <p:custDataLst>
      <p:tags r:id="rId1"/>
    </p:custDataLst>
    <p:extLst>
      <p:ext uri="{BB962C8B-B14F-4D97-AF65-F5344CB8AC3E}">
        <p14:creationId xmlns:p14="http://schemas.microsoft.com/office/powerpoint/2010/main" val="374468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Structural Location</a:t>
            </a:r>
          </a:p>
        </p:txBody>
      </p:sp>
      <p:sp>
        <p:nvSpPr>
          <p:cNvPr id="3" name="Content Placeholder 2"/>
          <p:cNvSpPr>
            <a:spLocks noGrp="1"/>
          </p:cNvSpPr>
          <p:nvPr>
            <p:ph idx="1"/>
          </p:nvPr>
        </p:nvSpPr>
        <p:spPr/>
        <p:txBody>
          <a:bodyPr/>
          <a:lstStyle/>
          <a:p>
            <a:r>
              <a:rPr lang="en-GB" sz="2800" dirty="0"/>
              <a:t>This view explains why women are more likely to be involved in religion than men. </a:t>
            </a:r>
          </a:p>
          <a:p>
            <a:r>
              <a:rPr lang="en-GB" sz="2800" dirty="0"/>
              <a:t>Women who are in a “house wife” role( or work part-time), need religion to help provide a sense of personal identity.  </a:t>
            </a:r>
          </a:p>
          <a:p>
            <a:r>
              <a:rPr lang="en-GB" sz="2800" dirty="0"/>
              <a:t>Whilst men are traditionally full time male breadwinners do not need this, as the work provides them with their identity. </a:t>
            </a:r>
          </a:p>
          <a:p>
            <a:endParaRPr lang="en-GB" dirty="0"/>
          </a:p>
        </p:txBody>
      </p:sp>
    </p:spTree>
    <p:custDataLst>
      <p:tags r:id="rId1"/>
    </p:custDataLst>
    <p:extLst>
      <p:ext uri="{BB962C8B-B14F-4D97-AF65-F5344CB8AC3E}">
        <p14:creationId xmlns:p14="http://schemas.microsoft.com/office/powerpoint/2010/main" val="233087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Attitude to risk</a:t>
            </a:r>
          </a:p>
        </p:txBody>
      </p:sp>
      <p:sp>
        <p:nvSpPr>
          <p:cNvPr id="3" name="TextBox 2"/>
          <p:cNvSpPr txBox="1"/>
          <p:nvPr/>
        </p:nvSpPr>
        <p:spPr>
          <a:xfrm>
            <a:off x="628650" y="1791478"/>
            <a:ext cx="7886700" cy="4401205"/>
          </a:xfrm>
          <a:prstGeom prst="rect">
            <a:avLst/>
          </a:prstGeom>
          <a:noFill/>
        </p:spPr>
        <p:txBody>
          <a:bodyPr wrap="square" rtlCol="0">
            <a:spAutoFit/>
          </a:bodyPr>
          <a:lstStyle/>
          <a:p>
            <a:r>
              <a:rPr lang="en-GB" sz="2800" b="1" dirty="0"/>
              <a:t>Miller and Hoffman </a:t>
            </a:r>
            <a:r>
              <a:rPr lang="en-GB" sz="2800" dirty="0"/>
              <a:t>suggest that even when these two factors are taken into account it does not fully explain why women are more religious than men. </a:t>
            </a:r>
            <a:endParaRPr lang="en-GB" sz="2800" dirty="0" smtClean="0"/>
          </a:p>
          <a:p>
            <a:endParaRPr lang="en-GB" sz="2800" dirty="0"/>
          </a:p>
          <a:p>
            <a:r>
              <a:rPr lang="en-GB" sz="2800" dirty="0"/>
              <a:t>They argue that the third factor is important as well: </a:t>
            </a:r>
            <a:r>
              <a:rPr lang="en-GB" sz="2800" b="1" dirty="0"/>
              <a:t>attitude to risk</a:t>
            </a:r>
            <a:r>
              <a:rPr lang="en-GB" sz="2800" dirty="0" smtClean="0"/>
              <a:t>.</a:t>
            </a:r>
          </a:p>
          <a:p>
            <a:endParaRPr lang="en-GB" sz="2800" dirty="0"/>
          </a:p>
          <a:p>
            <a:r>
              <a:rPr lang="en-GB" sz="2800" dirty="0"/>
              <a:t>Research suggests men are more willing to take risks than women.</a:t>
            </a:r>
          </a:p>
          <a:p>
            <a:endParaRPr lang="en-GB" sz="2800" dirty="0"/>
          </a:p>
        </p:txBody>
      </p:sp>
    </p:spTree>
    <p:extLst>
      <p:ext uri="{BB962C8B-B14F-4D97-AF65-F5344CB8AC3E}">
        <p14:creationId xmlns:p14="http://schemas.microsoft.com/office/powerpoint/2010/main" val="312393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21682-0D73-4030-A7FE-2E45201AF6F9}"/>
              </a:ext>
            </a:extLst>
          </p:cNvPr>
          <p:cNvSpPr>
            <a:spLocks noGrp="1"/>
          </p:cNvSpPr>
          <p:nvPr>
            <p:ph type="title"/>
          </p:nvPr>
        </p:nvSpPr>
        <p:spPr>
          <a:xfrm>
            <a:off x="628650" y="365127"/>
            <a:ext cx="7886700" cy="638783"/>
          </a:xfrm>
        </p:spPr>
        <p:txBody>
          <a:bodyPr>
            <a:noAutofit/>
          </a:bodyPr>
          <a:lstStyle/>
          <a:p>
            <a:r>
              <a:rPr lang="en-GB" sz="2400" b="1" dirty="0"/>
              <a:t>Title: </a:t>
            </a:r>
            <a:r>
              <a:rPr lang="en-GB" sz="2400" dirty="0"/>
              <a:t>Gender and Religious Participation</a:t>
            </a:r>
          </a:p>
        </p:txBody>
      </p:sp>
      <p:sp>
        <p:nvSpPr>
          <p:cNvPr id="5" name="Title 1">
            <a:extLst>
              <a:ext uri="{FF2B5EF4-FFF2-40B4-BE49-F238E27FC236}">
                <a16:creationId xmlns="" xmlns:a16="http://schemas.microsoft.com/office/drawing/2014/main" id="{3F05FFC7-BCC6-4FF5-BC4E-E6018C75B310}"/>
              </a:ext>
            </a:extLst>
          </p:cNvPr>
          <p:cNvSpPr txBox="1">
            <a:spLocks/>
          </p:cNvSpPr>
          <p:nvPr/>
        </p:nvSpPr>
        <p:spPr>
          <a:xfrm>
            <a:off x="628650" y="1076449"/>
            <a:ext cx="7886700" cy="584712"/>
          </a:xfrm>
          <a:prstGeom prst="rect">
            <a:avLst/>
          </a:prstGeom>
          <a:solidFill>
            <a:schemeClr val="accent4">
              <a:lumMod val="40000"/>
              <a:lumOff val="6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Task</a:t>
            </a:r>
            <a:r>
              <a:rPr lang="en-GB" sz="1800" dirty="0"/>
              <a:t>: Attitude to risk</a:t>
            </a:r>
          </a:p>
        </p:txBody>
      </p:sp>
      <p:sp>
        <p:nvSpPr>
          <p:cNvPr id="3" name="TextBox 2"/>
          <p:cNvSpPr txBox="1"/>
          <p:nvPr/>
        </p:nvSpPr>
        <p:spPr>
          <a:xfrm>
            <a:off x="628650" y="1791478"/>
            <a:ext cx="7886700" cy="2677656"/>
          </a:xfrm>
          <a:prstGeom prst="rect">
            <a:avLst/>
          </a:prstGeom>
          <a:noFill/>
        </p:spPr>
        <p:txBody>
          <a:bodyPr wrap="square" rtlCol="0">
            <a:spAutoFit/>
          </a:bodyPr>
          <a:lstStyle/>
          <a:p>
            <a:r>
              <a:rPr lang="en-GB" sz="2800" dirty="0"/>
              <a:t>Not being religious is seen as risky behaviour as it means you may not gain access too</a:t>
            </a:r>
            <a:r>
              <a:rPr lang="en-GB" sz="2800" dirty="0" smtClean="0"/>
              <a:t>……..?</a:t>
            </a:r>
          </a:p>
          <a:p>
            <a:endParaRPr lang="en-GB" sz="2800" dirty="0"/>
          </a:p>
          <a:p>
            <a:r>
              <a:rPr lang="en-GB" sz="2800" b="1" dirty="0"/>
              <a:t>Miller and Hoffman’s </a:t>
            </a:r>
            <a:r>
              <a:rPr lang="en-GB" sz="2800" dirty="0"/>
              <a:t>research shows that both men and women who are risk averse have high levels of religiosity. </a:t>
            </a:r>
          </a:p>
        </p:txBody>
      </p:sp>
    </p:spTree>
    <p:extLst>
      <p:ext uri="{BB962C8B-B14F-4D97-AF65-F5344CB8AC3E}">
        <p14:creationId xmlns:p14="http://schemas.microsoft.com/office/powerpoint/2010/main" val="723374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1659</TotalTime>
  <Words>2263</Words>
  <Application>Microsoft Office PowerPoint</Application>
  <PresentationFormat>On-screen Show (4:3)</PresentationFormat>
  <Paragraphs>262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Candara</vt:lpstr>
      <vt:lpstr>Office Theme</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Differential Socialisation</vt:lpstr>
      <vt:lpstr>Structural Location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Ethnicity and Age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Title: Gender and Religious Participation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dc:creator>
  <cp:lastModifiedBy>Mr Watkins</cp:lastModifiedBy>
  <cp:revision>77</cp:revision>
  <cp:lastPrinted>2017-11-01T08:46:05Z</cp:lastPrinted>
  <dcterms:created xsi:type="dcterms:W3CDTF">2017-09-10T20:40:22Z</dcterms:created>
  <dcterms:modified xsi:type="dcterms:W3CDTF">2017-11-01T13:57:19Z</dcterms:modified>
</cp:coreProperties>
</file>