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56" r:id="rId3"/>
    <p:sldId id="259" r:id="rId4"/>
    <p:sldId id="330" r:id="rId5"/>
    <p:sldId id="260" r:id="rId6"/>
    <p:sldId id="331" r:id="rId7"/>
    <p:sldId id="332" r:id="rId8"/>
    <p:sldId id="333" r:id="rId9"/>
    <p:sldId id="334" r:id="rId10"/>
    <p:sldId id="316" r:id="rId11"/>
    <p:sldId id="336" r:id="rId12"/>
    <p:sldId id="337" r:id="rId13"/>
    <p:sldId id="338" r:id="rId14"/>
    <p:sldId id="339" r:id="rId15"/>
    <p:sldId id="340" r:id="rId16"/>
    <p:sldId id="341" r:id="rId17"/>
    <p:sldId id="343" r:id="rId18"/>
    <p:sldId id="342" r:id="rId19"/>
    <p:sldId id="33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snapToGrid="0">
      <p:cViewPr>
        <p:scale>
          <a:sx n="75" d="100"/>
          <a:sy n="75" d="100"/>
        </p:scale>
        <p:origin x="990"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90276-6B8E-4D51-9506-5E220F70E92D}" type="doc">
      <dgm:prSet loTypeId="urn:microsoft.com/office/officeart/2005/8/layout/chevron1" loCatId="process" qsTypeId="urn:microsoft.com/office/officeart/2005/8/quickstyle/simple1" qsCatId="simple" csTypeId="urn:microsoft.com/office/officeart/2005/8/colors/accent1_2" csCatId="accent1" phldr="1"/>
      <dgm:spPr/>
    </dgm:pt>
    <dgm:pt modelId="{79570BEA-7969-444E-9A5E-05E0579A2C4B}">
      <dgm:prSet phldrT="[Text]"/>
      <dgm:spPr/>
      <dgm:t>
        <a:bodyPr/>
        <a:lstStyle/>
        <a:p>
          <a:r>
            <a:rPr lang="en-US" dirty="0"/>
            <a:t>Globalization </a:t>
          </a:r>
        </a:p>
      </dgm:t>
    </dgm:pt>
    <dgm:pt modelId="{9D4268B1-576D-443D-BEB6-3E55B853FC69}" type="parTrans" cxnId="{4E22D8E4-0B00-49EA-9B5E-29A6755052E6}">
      <dgm:prSet/>
      <dgm:spPr/>
      <dgm:t>
        <a:bodyPr/>
        <a:lstStyle/>
        <a:p>
          <a:endParaRPr lang="en-US"/>
        </a:p>
      </dgm:t>
    </dgm:pt>
    <dgm:pt modelId="{59AFC35C-5AFB-48D5-85C6-6D3105A61FF1}" type="sibTrans" cxnId="{4E22D8E4-0B00-49EA-9B5E-29A6755052E6}">
      <dgm:prSet/>
      <dgm:spPr/>
      <dgm:t>
        <a:bodyPr/>
        <a:lstStyle/>
        <a:p>
          <a:endParaRPr lang="en-US"/>
        </a:p>
      </dgm:t>
    </dgm:pt>
    <dgm:pt modelId="{A064696F-A9D6-4895-988E-307C9CD6EF1A}">
      <dgm:prSet phldrT="[Text]"/>
      <dgm:spPr/>
      <dgm:t>
        <a:bodyPr/>
        <a:lstStyle/>
        <a:p>
          <a:r>
            <a:rPr lang="en-US" dirty="0"/>
            <a:t>Urban middle class</a:t>
          </a:r>
        </a:p>
      </dgm:t>
    </dgm:pt>
    <dgm:pt modelId="{1A804D46-ACDA-42BD-AD26-DCC837DB93DD}" type="parTrans" cxnId="{18384567-CFFA-447A-A257-AD130AE6E2E8}">
      <dgm:prSet/>
      <dgm:spPr/>
      <dgm:t>
        <a:bodyPr/>
        <a:lstStyle/>
        <a:p>
          <a:endParaRPr lang="en-US"/>
        </a:p>
      </dgm:t>
    </dgm:pt>
    <dgm:pt modelId="{ED2DE57C-F50C-49FC-9570-1B50C1DDF753}" type="sibTrans" cxnId="{18384567-CFFA-447A-A257-AD130AE6E2E8}">
      <dgm:prSet/>
      <dgm:spPr/>
      <dgm:t>
        <a:bodyPr/>
        <a:lstStyle/>
        <a:p>
          <a:endParaRPr lang="en-US"/>
        </a:p>
      </dgm:t>
    </dgm:pt>
    <dgm:pt modelId="{E3838D23-BEBF-4720-A635-0B453000FC85}">
      <dgm:prSet phldrT="[Text]"/>
      <dgm:spPr/>
      <dgm:t>
        <a:bodyPr/>
        <a:lstStyle/>
        <a:p>
          <a:r>
            <a:rPr lang="en-US" dirty="0"/>
            <a:t>Secularization</a:t>
          </a:r>
        </a:p>
      </dgm:t>
    </dgm:pt>
    <dgm:pt modelId="{585CA8E7-4FB1-4822-A73B-B5EF5AD9CA4B}" type="parTrans" cxnId="{1159BF9C-36A9-4F33-9974-6CDF9F5FB22A}">
      <dgm:prSet/>
      <dgm:spPr/>
      <dgm:t>
        <a:bodyPr/>
        <a:lstStyle/>
        <a:p>
          <a:endParaRPr lang="en-US"/>
        </a:p>
      </dgm:t>
    </dgm:pt>
    <dgm:pt modelId="{28903BBE-37E6-4A85-86FB-6919154EC5B4}" type="sibTrans" cxnId="{1159BF9C-36A9-4F33-9974-6CDF9F5FB22A}">
      <dgm:prSet/>
      <dgm:spPr/>
      <dgm:t>
        <a:bodyPr/>
        <a:lstStyle/>
        <a:p>
          <a:endParaRPr lang="en-US"/>
        </a:p>
      </dgm:t>
    </dgm:pt>
    <dgm:pt modelId="{1C6EF0B1-1480-4C44-8AA9-03BBAB58F09A}" type="pres">
      <dgm:prSet presAssocID="{0DD90276-6B8E-4D51-9506-5E220F70E92D}" presName="Name0" presStyleCnt="0">
        <dgm:presLayoutVars>
          <dgm:dir/>
          <dgm:animLvl val="lvl"/>
          <dgm:resizeHandles val="exact"/>
        </dgm:presLayoutVars>
      </dgm:prSet>
      <dgm:spPr/>
    </dgm:pt>
    <dgm:pt modelId="{8718E145-C971-47D0-AA8F-C36400468735}" type="pres">
      <dgm:prSet presAssocID="{79570BEA-7969-444E-9A5E-05E0579A2C4B}" presName="parTxOnly" presStyleLbl="node1" presStyleIdx="0" presStyleCnt="3">
        <dgm:presLayoutVars>
          <dgm:chMax val="0"/>
          <dgm:chPref val="0"/>
          <dgm:bulletEnabled val="1"/>
        </dgm:presLayoutVars>
      </dgm:prSet>
      <dgm:spPr/>
      <dgm:t>
        <a:bodyPr/>
        <a:lstStyle/>
        <a:p>
          <a:endParaRPr lang="en-GB"/>
        </a:p>
      </dgm:t>
    </dgm:pt>
    <dgm:pt modelId="{E19A180D-77D6-43EB-86FC-552A4E16DF90}" type="pres">
      <dgm:prSet presAssocID="{59AFC35C-5AFB-48D5-85C6-6D3105A61FF1}" presName="parTxOnlySpace" presStyleCnt="0"/>
      <dgm:spPr/>
    </dgm:pt>
    <dgm:pt modelId="{2603260E-0E13-4253-BE4B-FB19BC092203}" type="pres">
      <dgm:prSet presAssocID="{A064696F-A9D6-4895-988E-307C9CD6EF1A}" presName="parTxOnly" presStyleLbl="node1" presStyleIdx="1" presStyleCnt="3">
        <dgm:presLayoutVars>
          <dgm:chMax val="0"/>
          <dgm:chPref val="0"/>
          <dgm:bulletEnabled val="1"/>
        </dgm:presLayoutVars>
      </dgm:prSet>
      <dgm:spPr/>
      <dgm:t>
        <a:bodyPr/>
        <a:lstStyle/>
        <a:p>
          <a:endParaRPr lang="en-GB"/>
        </a:p>
      </dgm:t>
    </dgm:pt>
    <dgm:pt modelId="{BFA5C64C-E43C-4896-817D-9DE6BBAF2894}" type="pres">
      <dgm:prSet presAssocID="{ED2DE57C-F50C-49FC-9570-1B50C1DDF753}" presName="parTxOnlySpace" presStyleCnt="0"/>
      <dgm:spPr/>
    </dgm:pt>
    <dgm:pt modelId="{15833AF9-B3C8-45C1-888B-8CE807142953}" type="pres">
      <dgm:prSet presAssocID="{E3838D23-BEBF-4720-A635-0B453000FC85}" presName="parTxOnly" presStyleLbl="node1" presStyleIdx="2" presStyleCnt="3">
        <dgm:presLayoutVars>
          <dgm:chMax val="0"/>
          <dgm:chPref val="0"/>
          <dgm:bulletEnabled val="1"/>
        </dgm:presLayoutVars>
      </dgm:prSet>
      <dgm:spPr/>
      <dgm:t>
        <a:bodyPr/>
        <a:lstStyle/>
        <a:p>
          <a:endParaRPr lang="en-GB"/>
        </a:p>
      </dgm:t>
    </dgm:pt>
  </dgm:ptLst>
  <dgm:cxnLst>
    <dgm:cxn modelId="{18384567-CFFA-447A-A257-AD130AE6E2E8}" srcId="{0DD90276-6B8E-4D51-9506-5E220F70E92D}" destId="{A064696F-A9D6-4895-988E-307C9CD6EF1A}" srcOrd="1" destOrd="0" parTransId="{1A804D46-ACDA-42BD-AD26-DCC837DB93DD}" sibTransId="{ED2DE57C-F50C-49FC-9570-1B50C1DDF753}"/>
    <dgm:cxn modelId="{73C93D47-7B9F-46BF-AAAA-4DD66BD8BF52}" type="presOf" srcId="{E3838D23-BEBF-4720-A635-0B453000FC85}" destId="{15833AF9-B3C8-45C1-888B-8CE807142953}" srcOrd="0" destOrd="0" presId="urn:microsoft.com/office/officeart/2005/8/layout/chevron1"/>
    <dgm:cxn modelId="{CBAC9D0E-F3B4-46D2-B702-874CC542AB19}" type="presOf" srcId="{0DD90276-6B8E-4D51-9506-5E220F70E92D}" destId="{1C6EF0B1-1480-4C44-8AA9-03BBAB58F09A}" srcOrd="0" destOrd="0" presId="urn:microsoft.com/office/officeart/2005/8/layout/chevron1"/>
    <dgm:cxn modelId="{4E22D8E4-0B00-49EA-9B5E-29A6755052E6}" srcId="{0DD90276-6B8E-4D51-9506-5E220F70E92D}" destId="{79570BEA-7969-444E-9A5E-05E0579A2C4B}" srcOrd="0" destOrd="0" parTransId="{9D4268B1-576D-443D-BEB6-3E55B853FC69}" sibTransId="{59AFC35C-5AFB-48D5-85C6-6D3105A61FF1}"/>
    <dgm:cxn modelId="{15E1BB12-2A25-4FBD-A520-9DC7E958D305}" type="presOf" srcId="{79570BEA-7969-444E-9A5E-05E0579A2C4B}" destId="{8718E145-C971-47D0-AA8F-C36400468735}" srcOrd="0" destOrd="0" presId="urn:microsoft.com/office/officeart/2005/8/layout/chevron1"/>
    <dgm:cxn modelId="{918DB615-4064-437B-8083-00337189B4BA}" type="presOf" srcId="{A064696F-A9D6-4895-988E-307C9CD6EF1A}" destId="{2603260E-0E13-4253-BE4B-FB19BC092203}" srcOrd="0" destOrd="0" presId="urn:microsoft.com/office/officeart/2005/8/layout/chevron1"/>
    <dgm:cxn modelId="{1159BF9C-36A9-4F33-9974-6CDF9F5FB22A}" srcId="{0DD90276-6B8E-4D51-9506-5E220F70E92D}" destId="{E3838D23-BEBF-4720-A635-0B453000FC85}" srcOrd="2" destOrd="0" parTransId="{585CA8E7-4FB1-4822-A73B-B5EF5AD9CA4B}" sibTransId="{28903BBE-37E6-4A85-86FB-6919154EC5B4}"/>
    <dgm:cxn modelId="{48625D22-BB99-432E-97A3-9F7A54A62318}" type="presParOf" srcId="{1C6EF0B1-1480-4C44-8AA9-03BBAB58F09A}" destId="{8718E145-C971-47D0-AA8F-C36400468735}" srcOrd="0" destOrd="0" presId="urn:microsoft.com/office/officeart/2005/8/layout/chevron1"/>
    <dgm:cxn modelId="{58DB7F6E-A1E7-460D-AD42-85AB8AC62D29}" type="presParOf" srcId="{1C6EF0B1-1480-4C44-8AA9-03BBAB58F09A}" destId="{E19A180D-77D6-43EB-86FC-552A4E16DF90}" srcOrd="1" destOrd="0" presId="urn:microsoft.com/office/officeart/2005/8/layout/chevron1"/>
    <dgm:cxn modelId="{183AAE02-3844-4DA9-83DB-3F31AECC20E6}" type="presParOf" srcId="{1C6EF0B1-1480-4C44-8AA9-03BBAB58F09A}" destId="{2603260E-0E13-4253-BE4B-FB19BC092203}" srcOrd="2" destOrd="0" presId="urn:microsoft.com/office/officeart/2005/8/layout/chevron1"/>
    <dgm:cxn modelId="{DED35957-F31C-4760-AB0B-0AACDEC0A9E3}" type="presParOf" srcId="{1C6EF0B1-1480-4C44-8AA9-03BBAB58F09A}" destId="{BFA5C64C-E43C-4896-817D-9DE6BBAF2894}" srcOrd="3" destOrd="0" presId="urn:microsoft.com/office/officeart/2005/8/layout/chevron1"/>
    <dgm:cxn modelId="{370CE389-C614-4CFC-826F-C2BB49CA89D6}" type="presParOf" srcId="{1C6EF0B1-1480-4C44-8AA9-03BBAB58F09A}" destId="{15833AF9-B3C8-45C1-888B-8CE80714295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90276-6B8E-4D51-9506-5E220F70E92D}" type="doc">
      <dgm:prSet loTypeId="urn:microsoft.com/office/officeart/2005/8/layout/chevron1" loCatId="process" qsTypeId="urn:microsoft.com/office/officeart/2005/8/quickstyle/simple1" qsCatId="simple" csTypeId="urn:microsoft.com/office/officeart/2005/8/colors/accent1_2" csCatId="accent1" phldr="1"/>
      <dgm:spPr/>
    </dgm:pt>
    <dgm:pt modelId="{79570BEA-7969-444E-9A5E-05E0579A2C4B}">
      <dgm:prSet phldrT="[Text]"/>
      <dgm:spPr>
        <a:solidFill>
          <a:schemeClr val="accent2"/>
        </a:solidFill>
      </dgm:spPr>
      <dgm:t>
        <a:bodyPr/>
        <a:lstStyle/>
        <a:p>
          <a:r>
            <a:rPr lang="en-US" dirty="0"/>
            <a:t>Globalization </a:t>
          </a:r>
        </a:p>
      </dgm:t>
    </dgm:pt>
    <dgm:pt modelId="{9D4268B1-576D-443D-BEB6-3E55B853FC69}" type="parTrans" cxnId="{4E22D8E4-0B00-49EA-9B5E-29A6755052E6}">
      <dgm:prSet/>
      <dgm:spPr/>
      <dgm:t>
        <a:bodyPr/>
        <a:lstStyle/>
        <a:p>
          <a:endParaRPr lang="en-US"/>
        </a:p>
      </dgm:t>
    </dgm:pt>
    <dgm:pt modelId="{59AFC35C-5AFB-48D5-85C6-6D3105A61FF1}" type="sibTrans" cxnId="{4E22D8E4-0B00-49EA-9B5E-29A6755052E6}">
      <dgm:prSet/>
      <dgm:spPr/>
      <dgm:t>
        <a:bodyPr/>
        <a:lstStyle/>
        <a:p>
          <a:endParaRPr lang="en-US"/>
        </a:p>
      </dgm:t>
    </dgm:pt>
    <dgm:pt modelId="{A064696F-A9D6-4895-988E-307C9CD6EF1A}">
      <dgm:prSet phldrT="[Text]"/>
      <dgm:spPr>
        <a:solidFill>
          <a:schemeClr val="accent2"/>
        </a:solidFill>
      </dgm:spPr>
      <dgm:t>
        <a:bodyPr/>
        <a:lstStyle/>
        <a:p>
          <a:r>
            <a:rPr lang="en-US" dirty="0"/>
            <a:t>Urban middle class</a:t>
          </a:r>
        </a:p>
      </dgm:t>
    </dgm:pt>
    <dgm:pt modelId="{1A804D46-ACDA-42BD-AD26-DCC837DB93DD}" type="parTrans" cxnId="{18384567-CFFA-447A-A257-AD130AE6E2E8}">
      <dgm:prSet/>
      <dgm:spPr/>
      <dgm:t>
        <a:bodyPr/>
        <a:lstStyle/>
        <a:p>
          <a:endParaRPr lang="en-US"/>
        </a:p>
      </dgm:t>
    </dgm:pt>
    <dgm:pt modelId="{ED2DE57C-F50C-49FC-9570-1B50C1DDF753}" type="sibTrans" cxnId="{18384567-CFFA-447A-A257-AD130AE6E2E8}">
      <dgm:prSet/>
      <dgm:spPr/>
      <dgm:t>
        <a:bodyPr/>
        <a:lstStyle/>
        <a:p>
          <a:endParaRPr lang="en-US"/>
        </a:p>
      </dgm:t>
    </dgm:pt>
    <dgm:pt modelId="{E3838D23-BEBF-4720-A635-0B453000FC85}">
      <dgm:prSet phldrT="[Text]"/>
      <dgm:spPr>
        <a:solidFill>
          <a:schemeClr val="accent2"/>
        </a:solidFill>
      </dgm:spPr>
      <dgm:t>
        <a:bodyPr/>
        <a:lstStyle/>
        <a:p>
          <a:r>
            <a:rPr lang="en-US" dirty="0"/>
            <a:t>Increase in religious belief.</a:t>
          </a:r>
        </a:p>
      </dgm:t>
    </dgm:pt>
    <dgm:pt modelId="{585CA8E7-4FB1-4822-A73B-B5EF5AD9CA4B}" type="parTrans" cxnId="{1159BF9C-36A9-4F33-9974-6CDF9F5FB22A}">
      <dgm:prSet/>
      <dgm:spPr/>
      <dgm:t>
        <a:bodyPr/>
        <a:lstStyle/>
        <a:p>
          <a:endParaRPr lang="en-US"/>
        </a:p>
      </dgm:t>
    </dgm:pt>
    <dgm:pt modelId="{28903BBE-37E6-4A85-86FB-6919154EC5B4}" type="sibTrans" cxnId="{1159BF9C-36A9-4F33-9974-6CDF9F5FB22A}">
      <dgm:prSet/>
      <dgm:spPr/>
      <dgm:t>
        <a:bodyPr/>
        <a:lstStyle/>
        <a:p>
          <a:endParaRPr lang="en-US"/>
        </a:p>
      </dgm:t>
    </dgm:pt>
    <dgm:pt modelId="{5DB8A669-F80D-4D28-BE78-17FFD4606973}">
      <dgm:prSet/>
      <dgm:spPr>
        <a:solidFill>
          <a:schemeClr val="accent2"/>
        </a:solidFill>
      </dgm:spPr>
      <dgm:t>
        <a:bodyPr/>
        <a:lstStyle/>
        <a:p>
          <a:r>
            <a:rPr lang="en-US" dirty="0"/>
            <a:t>Ambivalence to wealth.</a:t>
          </a:r>
        </a:p>
      </dgm:t>
    </dgm:pt>
    <dgm:pt modelId="{3B787DDF-8352-4A81-8EA7-1A3385D452AE}" type="parTrans" cxnId="{3DA277BE-FCD4-48B8-9B26-0D6919455038}">
      <dgm:prSet/>
      <dgm:spPr/>
      <dgm:t>
        <a:bodyPr/>
        <a:lstStyle/>
        <a:p>
          <a:endParaRPr lang="en-US"/>
        </a:p>
      </dgm:t>
    </dgm:pt>
    <dgm:pt modelId="{8B57D871-04D5-471B-A4D3-7D24805774B1}" type="sibTrans" cxnId="{3DA277BE-FCD4-48B8-9B26-0D6919455038}">
      <dgm:prSet/>
      <dgm:spPr/>
      <dgm:t>
        <a:bodyPr/>
        <a:lstStyle/>
        <a:p>
          <a:endParaRPr lang="en-US"/>
        </a:p>
      </dgm:t>
    </dgm:pt>
    <dgm:pt modelId="{1B3DDB9D-1581-47A0-A489-16823FD97854}">
      <dgm:prSet/>
      <dgm:spPr>
        <a:solidFill>
          <a:schemeClr val="accent2"/>
        </a:solidFill>
      </dgm:spPr>
      <dgm:t>
        <a:bodyPr/>
        <a:lstStyle/>
        <a:p>
          <a:r>
            <a:rPr lang="en-US" dirty="0"/>
            <a:t>Hinduism legitimates position of middle class.</a:t>
          </a:r>
        </a:p>
      </dgm:t>
    </dgm:pt>
    <dgm:pt modelId="{63BE628D-6958-4CC0-A2B5-1E30E9933A40}" type="parTrans" cxnId="{30F36E9F-5028-40DE-897C-0C1A652FE87C}">
      <dgm:prSet/>
      <dgm:spPr/>
      <dgm:t>
        <a:bodyPr/>
        <a:lstStyle/>
        <a:p>
          <a:endParaRPr lang="en-US"/>
        </a:p>
      </dgm:t>
    </dgm:pt>
    <dgm:pt modelId="{D45B4628-75C8-4863-8E54-01701A198563}" type="sibTrans" cxnId="{30F36E9F-5028-40DE-897C-0C1A652FE87C}">
      <dgm:prSet/>
      <dgm:spPr/>
      <dgm:t>
        <a:bodyPr/>
        <a:lstStyle/>
        <a:p>
          <a:endParaRPr lang="en-US"/>
        </a:p>
      </dgm:t>
    </dgm:pt>
    <dgm:pt modelId="{1C6EF0B1-1480-4C44-8AA9-03BBAB58F09A}" type="pres">
      <dgm:prSet presAssocID="{0DD90276-6B8E-4D51-9506-5E220F70E92D}" presName="Name0" presStyleCnt="0">
        <dgm:presLayoutVars>
          <dgm:dir/>
          <dgm:animLvl val="lvl"/>
          <dgm:resizeHandles val="exact"/>
        </dgm:presLayoutVars>
      </dgm:prSet>
      <dgm:spPr/>
    </dgm:pt>
    <dgm:pt modelId="{8718E145-C971-47D0-AA8F-C36400468735}" type="pres">
      <dgm:prSet presAssocID="{79570BEA-7969-444E-9A5E-05E0579A2C4B}" presName="parTxOnly" presStyleLbl="node1" presStyleIdx="0" presStyleCnt="5">
        <dgm:presLayoutVars>
          <dgm:chMax val="0"/>
          <dgm:chPref val="0"/>
          <dgm:bulletEnabled val="1"/>
        </dgm:presLayoutVars>
      </dgm:prSet>
      <dgm:spPr/>
      <dgm:t>
        <a:bodyPr/>
        <a:lstStyle/>
        <a:p>
          <a:endParaRPr lang="en-GB"/>
        </a:p>
      </dgm:t>
    </dgm:pt>
    <dgm:pt modelId="{E19A180D-77D6-43EB-86FC-552A4E16DF90}" type="pres">
      <dgm:prSet presAssocID="{59AFC35C-5AFB-48D5-85C6-6D3105A61FF1}" presName="parTxOnlySpace" presStyleCnt="0"/>
      <dgm:spPr/>
    </dgm:pt>
    <dgm:pt modelId="{2603260E-0E13-4253-BE4B-FB19BC092203}" type="pres">
      <dgm:prSet presAssocID="{A064696F-A9D6-4895-988E-307C9CD6EF1A}" presName="parTxOnly" presStyleLbl="node1" presStyleIdx="1" presStyleCnt="5">
        <dgm:presLayoutVars>
          <dgm:chMax val="0"/>
          <dgm:chPref val="0"/>
          <dgm:bulletEnabled val="1"/>
        </dgm:presLayoutVars>
      </dgm:prSet>
      <dgm:spPr/>
      <dgm:t>
        <a:bodyPr/>
        <a:lstStyle/>
        <a:p>
          <a:endParaRPr lang="en-GB"/>
        </a:p>
      </dgm:t>
    </dgm:pt>
    <dgm:pt modelId="{BFA5C64C-E43C-4896-817D-9DE6BBAF2894}" type="pres">
      <dgm:prSet presAssocID="{ED2DE57C-F50C-49FC-9570-1B50C1DDF753}" presName="parTxOnlySpace" presStyleCnt="0"/>
      <dgm:spPr/>
    </dgm:pt>
    <dgm:pt modelId="{15833AF9-B3C8-45C1-888B-8CE807142953}" type="pres">
      <dgm:prSet presAssocID="{E3838D23-BEBF-4720-A635-0B453000FC85}" presName="parTxOnly" presStyleLbl="node1" presStyleIdx="2" presStyleCnt="5">
        <dgm:presLayoutVars>
          <dgm:chMax val="0"/>
          <dgm:chPref val="0"/>
          <dgm:bulletEnabled val="1"/>
        </dgm:presLayoutVars>
      </dgm:prSet>
      <dgm:spPr/>
      <dgm:t>
        <a:bodyPr/>
        <a:lstStyle/>
        <a:p>
          <a:endParaRPr lang="en-GB"/>
        </a:p>
      </dgm:t>
    </dgm:pt>
    <dgm:pt modelId="{5317E594-E6AB-4313-B98B-BCB1A13B735B}" type="pres">
      <dgm:prSet presAssocID="{28903BBE-37E6-4A85-86FB-6919154EC5B4}" presName="parTxOnlySpace" presStyleCnt="0"/>
      <dgm:spPr/>
    </dgm:pt>
    <dgm:pt modelId="{3C3DFF1C-BBDD-4FAF-B6E1-08751E60AC49}" type="pres">
      <dgm:prSet presAssocID="{5DB8A669-F80D-4D28-BE78-17FFD4606973}" presName="parTxOnly" presStyleLbl="node1" presStyleIdx="3" presStyleCnt="5">
        <dgm:presLayoutVars>
          <dgm:chMax val="0"/>
          <dgm:chPref val="0"/>
          <dgm:bulletEnabled val="1"/>
        </dgm:presLayoutVars>
      </dgm:prSet>
      <dgm:spPr/>
      <dgm:t>
        <a:bodyPr/>
        <a:lstStyle/>
        <a:p>
          <a:endParaRPr lang="en-GB"/>
        </a:p>
      </dgm:t>
    </dgm:pt>
    <dgm:pt modelId="{9301E4ED-B5BE-423E-A9BA-61D5825F1DE2}" type="pres">
      <dgm:prSet presAssocID="{8B57D871-04D5-471B-A4D3-7D24805774B1}" presName="parTxOnlySpace" presStyleCnt="0"/>
      <dgm:spPr/>
    </dgm:pt>
    <dgm:pt modelId="{4CD99660-3450-4D84-BB39-41C0CFA80FAA}" type="pres">
      <dgm:prSet presAssocID="{1B3DDB9D-1581-47A0-A489-16823FD97854}" presName="parTxOnly" presStyleLbl="node1" presStyleIdx="4" presStyleCnt="5">
        <dgm:presLayoutVars>
          <dgm:chMax val="0"/>
          <dgm:chPref val="0"/>
          <dgm:bulletEnabled val="1"/>
        </dgm:presLayoutVars>
      </dgm:prSet>
      <dgm:spPr/>
      <dgm:t>
        <a:bodyPr/>
        <a:lstStyle/>
        <a:p>
          <a:endParaRPr lang="en-GB"/>
        </a:p>
      </dgm:t>
    </dgm:pt>
  </dgm:ptLst>
  <dgm:cxnLst>
    <dgm:cxn modelId="{98CA7DFB-F96A-475E-A5C2-FDDA390C1D15}" type="presOf" srcId="{5DB8A669-F80D-4D28-BE78-17FFD4606973}" destId="{3C3DFF1C-BBDD-4FAF-B6E1-08751E60AC49}" srcOrd="0" destOrd="0" presId="urn:microsoft.com/office/officeart/2005/8/layout/chevron1"/>
    <dgm:cxn modelId="{30F36E9F-5028-40DE-897C-0C1A652FE87C}" srcId="{0DD90276-6B8E-4D51-9506-5E220F70E92D}" destId="{1B3DDB9D-1581-47A0-A489-16823FD97854}" srcOrd="4" destOrd="0" parTransId="{63BE628D-6958-4CC0-A2B5-1E30E9933A40}" sibTransId="{D45B4628-75C8-4863-8E54-01701A198563}"/>
    <dgm:cxn modelId="{FF15BD90-B09D-42AF-A724-6A420E5F7FDF}" type="presOf" srcId="{1B3DDB9D-1581-47A0-A489-16823FD97854}" destId="{4CD99660-3450-4D84-BB39-41C0CFA80FAA}" srcOrd="0" destOrd="0" presId="urn:microsoft.com/office/officeart/2005/8/layout/chevron1"/>
    <dgm:cxn modelId="{18384567-CFFA-447A-A257-AD130AE6E2E8}" srcId="{0DD90276-6B8E-4D51-9506-5E220F70E92D}" destId="{A064696F-A9D6-4895-988E-307C9CD6EF1A}" srcOrd="1" destOrd="0" parTransId="{1A804D46-ACDA-42BD-AD26-DCC837DB93DD}" sibTransId="{ED2DE57C-F50C-49FC-9570-1B50C1DDF753}"/>
    <dgm:cxn modelId="{73C93D47-7B9F-46BF-AAAA-4DD66BD8BF52}" type="presOf" srcId="{E3838D23-BEBF-4720-A635-0B453000FC85}" destId="{15833AF9-B3C8-45C1-888B-8CE807142953}" srcOrd="0" destOrd="0" presId="urn:microsoft.com/office/officeart/2005/8/layout/chevron1"/>
    <dgm:cxn modelId="{CBAC9D0E-F3B4-46D2-B702-874CC542AB19}" type="presOf" srcId="{0DD90276-6B8E-4D51-9506-5E220F70E92D}" destId="{1C6EF0B1-1480-4C44-8AA9-03BBAB58F09A}" srcOrd="0" destOrd="0" presId="urn:microsoft.com/office/officeart/2005/8/layout/chevron1"/>
    <dgm:cxn modelId="{4E22D8E4-0B00-49EA-9B5E-29A6755052E6}" srcId="{0DD90276-6B8E-4D51-9506-5E220F70E92D}" destId="{79570BEA-7969-444E-9A5E-05E0579A2C4B}" srcOrd="0" destOrd="0" parTransId="{9D4268B1-576D-443D-BEB6-3E55B853FC69}" sibTransId="{59AFC35C-5AFB-48D5-85C6-6D3105A61FF1}"/>
    <dgm:cxn modelId="{3DA277BE-FCD4-48B8-9B26-0D6919455038}" srcId="{0DD90276-6B8E-4D51-9506-5E220F70E92D}" destId="{5DB8A669-F80D-4D28-BE78-17FFD4606973}" srcOrd="3" destOrd="0" parTransId="{3B787DDF-8352-4A81-8EA7-1A3385D452AE}" sibTransId="{8B57D871-04D5-471B-A4D3-7D24805774B1}"/>
    <dgm:cxn modelId="{15E1BB12-2A25-4FBD-A520-9DC7E958D305}" type="presOf" srcId="{79570BEA-7969-444E-9A5E-05E0579A2C4B}" destId="{8718E145-C971-47D0-AA8F-C36400468735}" srcOrd="0" destOrd="0" presId="urn:microsoft.com/office/officeart/2005/8/layout/chevron1"/>
    <dgm:cxn modelId="{918DB615-4064-437B-8083-00337189B4BA}" type="presOf" srcId="{A064696F-A9D6-4895-988E-307C9CD6EF1A}" destId="{2603260E-0E13-4253-BE4B-FB19BC092203}" srcOrd="0" destOrd="0" presId="urn:microsoft.com/office/officeart/2005/8/layout/chevron1"/>
    <dgm:cxn modelId="{1159BF9C-36A9-4F33-9974-6CDF9F5FB22A}" srcId="{0DD90276-6B8E-4D51-9506-5E220F70E92D}" destId="{E3838D23-BEBF-4720-A635-0B453000FC85}" srcOrd="2" destOrd="0" parTransId="{585CA8E7-4FB1-4822-A73B-B5EF5AD9CA4B}" sibTransId="{28903BBE-37E6-4A85-86FB-6919154EC5B4}"/>
    <dgm:cxn modelId="{48625D22-BB99-432E-97A3-9F7A54A62318}" type="presParOf" srcId="{1C6EF0B1-1480-4C44-8AA9-03BBAB58F09A}" destId="{8718E145-C971-47D0-AA8F-C36400468735}" srcOrd="0" destOrd="0" presId="urn:microsoft.com/office/officeart/2005/8/layout/chevron1"/>
    <dgm:cxn modelId="{58DB7F6E-A1E7-460D-AD42-85AB8AC62D29}" type="presParOf" srcId="{1C6EF0B1-1480-4C44-8AA9-03BBAB58F09A}" destId="{E19A180D-77D6-43EB-86FC-552A4E16DF90}" srcOrd="1" destOrd="0" presId="urn:microsoft.com/office/officeart/2005/8/layout/chevron1"/>
    <dgm:cxn modelId="{183AAE02-3844-4DA9-83DB-3F31AECC20E6}" type="presParOf" srcId="{1C6EF0B1-1480-4C44-8AA9-03BBAB58F09A}" destId="{2603260E-0E13-4253-BE4B-FB19BC092203}" srcOrd="2" destOrd="0" presId="urn:microsoft.com/office/officeart/2005/8/layout/chevron1"/>
    <dgm:cxn modelId="{DED35957-F31C-4760-AB0B-0AACDEC0A9E3}" type="presParOf" srcId="{1C6EF0B1-1480-4C44-8AA9-03BBAB58F09A}" destId="{BFA5C64C-E43C-4896-817D-9DE6BBAF2894}" srcOrd="3" destOrd="0" presId="urn:microsoft.com/office/officeart/2005/8/layout/chevron1"/>
    <dgm:cxn modelId="{370CE389-C614-4CFC-826F-C2BB49CA89D6}" type="presParOf" srcId="{1C6EF0B1-1480-4C44-8AA9-03BBAB58F09A}" destId="{15833AF9-B3C8-45C1-888B-8CE807142953}" srcOrd="4" destOrd="0" presId="urn:microsoft.com/office/officeart/2005/8/layout/chevron1"/>
    <dgm:cxn modelId="{F5DD66B0-7057-4A67-88A9-61B0AB4518A5}" type="presParOf" srcId="{1C6EF0B1-1480-4C44-8AA9-03BBAB58F09A}" destId="{5317E594-E6AB-4313-B98B-BCB1A13B735B}" srcOrd="5" destOrd="0" presId="urn:microsoft.com/office/officeart/2005/8/layout/chevron1"/>
    <dgm:cxn modelId="{3B1B85C2-D5AB-4869-9F92-615F55112EF6}" type="presParOf" srcId="{1C6EF0B1-1480-4C44-8AA9-03BBAB58F09A}" destId="{3C3DFF1C-BBDD-4FAF-B6E1-08751E60AC49}" srcOrd="6" destOrd="0" presId="urn:microsoft.com/office/officeart/2005/8/layout/chevron1"/>
    <dgm:cxn modelId="{3D2B1C7B-525F-4E8C-9845-DF00C77EDC44}" type="presParOf" srcId="{1C6EF0B1-1480-4C44-8AA9-03BBAB58F09A}" destId="{9301E4ED-B5BE-423E-A9BA-61D5825F1DE2}" srcOrd="7" destOrd="0" presId="urn:microsoft.com/office/officeart/2005/8/layout/chevron1"/>
    <dgm:cxn modelId="{666F2770-4BD3-4BD0-9D89-BB3DBF3A55AA}" type="presParOf" srcId="{1C6EF0B1-1480-4C44-8AA9-03BBAB58F09A}" destId="{4CD99660-3450-4D84-BB39-41C0CFA80FAA}"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8E145-C971-47D0-AA8F-C36400468735}">
      <dsp:nvSpPr>
        <dsp:cNvPr id="0" name=""/>
        <dsp:cNvSpPr/>
      </dsp:nvSpPr>
      <dsp:spPr>
        <a:xfrm>
          <a:off x="1785" y="1596826"/>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Globalization </a:t>
          </a:r>
        </a:p>
      </dsp:txBody>
      <dsp:txXfrm>
        <a:off x="436958" y="1596826"/>
        <a:ext cx="1305521" cy="870346"/>
      </dsp:txXfrm>
    </dsp:sp>
    <dsp:sp modelId="{2603260E-0E13-4253-BE4B-FB19BC092203}">
      <dsp:nvSpPr>
        <dsp:cNvPr id="0" name=""/>
        <dsp:cNvSpPr/>
      </dsp:nvSpPr>
      <dsp:spPr>
        <a:xfrm>
          <a:off x="1960066" y="1596826"/>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Urban middle class</a:t>
          </a:r>
        </a:p>
      </dsp:txBody>
      <dsp:txXfrm>
        <a:off x="2395239" y="1596826"/>
        <a:ext cx="1305521" cy="870346"/>
      </dsp:txXfrm>
    </dsp:sp>
    <dsp:sp modelId="{15833AF9-B3C8-45C1-888B-8CE807142953}">
      <dsp:nvSpPr>
        <dsp:cNvPr id="0" name=""/>
        <dsp:cNvSpPr/>
      </dsp:nvSpPr>
      <dsp:spPr>
        <a:xfrm>
          <a:off x="3918346" y="1596826"/>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Secularization</a:t>
          </a:r>
        </a:p>
      </dsp:txBody>
      <dsp:txXfrm>
        <a:off x="4353519" y="1596826"/>
        <a:ext cx="1305521" cy="87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8E145-C971-47D0-AA8F-C36400468735}">
      <dsp:nvSpPr>
        <dsp:cNvPr id="0" name=""/>
        <dsp:cNvSpPr/>
      </dsp:nvSpPr>
      <dsp:spPr>
        <a:xfrm>
          <a:off x="1488" y="1767085"/>
          <a:ext cx="1324570" cy="529828"/>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a:t>Globalization </a:t>
          </a:r>
        </a:p>
      </dsp:txBody>
      <dsp:txXfrm>
        <a:off x="266402" y="1767085"/>
        <a:ext cx="794742" cy="529828"/>
      </dsp:txXfrm>
    </dsp:sp>
    <dsp:sp modelId="{2603260E-0E13-4253-BE4B-FB19BC092203}">
      <dsp:nvSpPr>
        <dsp:cNvPr id="0" name=""/>
        <dsp:cNvSpPr/>
      </dsp:nvSpPr>
      <dsp:spPr>
        <a:xfrm>
          <a:off x="1193601" y="1767085"/>
          <a:ext cx="1324570" cy="529828"/>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a:t>Urban middle class</a:t>
          </a:r>
        </a:p>
      </dsp:txBody>
      <dsp:txXfrm>
        <a:off x="1458515" y="1767085"/>
        <a:ext cx="794742" cy="529828"/>
      </dsp:txXfrm>
    </dsp:sp>
    <dsp:sp modelId="{15833AF9-B3C8-45C1-888B-8CE807142953}">
      <dsp:nvSpPr>
        <dsp:cNvPr id="0" name=""/>
        <dsp:cNvSpPr/>
      </dsp:nvSpPr>
      <dsp:spPr>
        <a:xfrm>
          <a:off x="2385714" y="1767085"/>
          <a:ext cx="1324570" cy="529828"/>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a:t>Increase in religious belief.</a:t>
          </a:r>
        </a:p>
      </dsp:txBody>
      <dsp:txXfrm>
        <a:off x="2650628" y="1767085"/>
        <a:ext cx="794742" cy="529828"/>
      </dsp:txXfrm>
    </dsp:sp>
    <dsp:sp modelId="{3C3DFF1C-BBDD-4FAF-B6E1-08751E60AC49}">
      <dsp:nvSpPr>
        <dsp:cNvPr id="0" name=""/>
        <dsp:cNvSpPr/>
      </dsp:nvSpPr>
      <dsp:spPr>
        <a:xfrm>
          <a:off x="3577828" y="1767085"/>
          <a:ext cx="1324570" cy="529828"/>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a:t>Ambivalence to wealth.</a:t>
          </a:r>
        </a:p>
      </dsp:txBody>
      <dsp:txXfrm>
        <a:off x="3842742" y="1767085"/>
        <a:ext cx="794742" cy="529828"/>
      </dsp:txXfrm>
    </dsp:sp>
    <dsp:sp modelId="{4CD99660-3450-4D84-BB39-41C0CFA80FAA}">
      <dsp:nvSpPr>
        <dsp:cNvPr id="0" name=""/>
        <dsp:cNvSpPr/>
      </dsp:nvSpPr>
      <dsp:spPr>
        <a:xfrm>
          <a:off x="4769941" y="1767085"/>
          <a:ext cx="1324570" cy="529828"/>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a:t>Hinduism legitimates position of middle class.</a:t>
          </a:r>
        </a:p>
      </dsp:txBody>
      <dsp:txXfrm>
        <a:off x="5034855" y="1767085"/>
        <a:ext cx="794742" cy="5298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9D195-1FB0-4EE4-AAAE-4E0813DFB7F3}" type="datetimeFigureOut">
              <a:rPr lang="en-GB" smtClean="0"/>
              <a:t>11/10/2017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D4633-8C8F-4B7B-81C1-21C2922BA19A}" type="slidenum">
              <a:rPr lang="en-GB" smtClean="0"/>
              <a:t>‹#›</a:t>
            </a:fld>
            <a:endParaRPr lang="en-GB"/>
          </a:p>
        </p:txBody>
      </p:sp>
    </p:spTree>
    <p:extLst>
      <p:ext uri="{BB962C8B-B14F-4D97-AF65-F5344CB8AC3E}">
        <p14:creationId xmlns:p14="http://schemas.microsoft.com/office/powerpoint/2010/main" val="328955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Candara" panose="020E0502030303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2C1DF-0FC5-4642-9F93-A9D1BF1ECEF6}"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56335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2C1DF-0FC5-4642-9F93-A9D1BF1ECEF6}"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153641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2C1DF-0FC5-4642-9F93-A9D1BF1ECEF6}"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121475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2C1DF-0FC5-4642-9F93-A9D1BF1ECEF6}"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46428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2C1DF-0FC5-4642-9F93-A9D1BF1ECEF6}"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303864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2C1DF-0FC5-4642-9F93-A9D1BF1ECEF6}"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177527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2C1DF-0FC5-4642-9F93-A9D1BF1ECEF6}" type="datetimeFigureOut">
              <a:rPr lang="en-GB" smtClean="0"/>
              <a:t>11/10/2017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154066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2C1DF-0FC5-4642-9F93-A9D1BF1ECEF6}" type="datetimeFigureOut">
              <a:rPr lang="en-GB" smtClean="0"/>
              <a:t>11/10/2017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41254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2C1DF-0FC5-4642-9F93-A9D1BF1ECEF6}" type="datetimeFigureOut">
              <a:rPr lang="en-GB" smtClean="0"/>
              <a:t>11/10/2017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207951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72C1DF-0FC5-4642-9F93-A9D1BF1ECEF6}"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67338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72C1DF-0FC5-4642-9F93-A9D1BF1ECEF6}"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249536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C1DF-0FC5-4642-9F93-A9D1BF1ECEF6}" type="datetimeFigureOut">
              <a:rPr lang="en-GB" smtClean="0"/>
              <a:t>11/10/2017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EE97D-70D2-4112-818B-6755F2B0ECBA}" type="slidenum">
              <a:rPr lang="en-GB" smtClean="0"/>
              <a:t>‹#›</a:t>
            </a:fld>
            <a:endParaRPr lang="en-GB"/>
          </a:p>
        </p:txBody>
      </p:sp>
    </p:spTree>
    <p:extLst>
      <p:ext uri="{BB962C8B-B14F-4D97-AF65-F5344CB8AC3E}">
        <p14:creationId xmlns:p14="http://schemas.microsoft.com/office/powerpoint/2010/main" val="1746532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solidFill>
            <a:schemeClr val="accent5">
              <a:lumMod val="40000"/>
              <a:lumOff val="60000"/>
            </a:schemeClr>
          </a:solidFill>
          <a:ln>
            <a:solidFill>
              <a:schemeClr val="tx1"/>
            </a:solidFill>
          </a:ln>
        </p:spPr>
        <p:txBody>
          <a:bodyPr>
            <a:normAutofit/>
          </a:bodyPr>
          <a:lstStyle/>
          <a:p>
            <a:r>
              <a:rPr lang="en-GB" dirty="0">
                <a:latin typeface="Candara" panose="020E0502030303020204" pitchFamily="34" charset="0"/>
              </a:rPr>
              <a:t>Title: How has fundamentalism emerged?</a:t>
            </a:r>
          </a:p>
        </p:txBody>
      </p:sp>
      <p:pic>
        <p:nvPicPr>
          <p:cNvPr id="5" name="Picture 4">
            <a:extLst>
              <a:ext uri="{FF2B5EF4-FFF2-40B4-BE49-F238E27FC236}">
                <a16:creationId xmlns:a16="http://schemas.microsoft.com/office/drawing/2014/main" xmlns="" id="{1961926E-C6B3-4EC3-8338-64909D6AD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290480"/>
            <a:ext cx="3810000" cy="2469577"/>
          </a:xfrm>
          <a:prstGeom prst="rect">
            <a:avLst/>
          </a:prstGeom>
        </p:spPr>
      </p:pic>
      <p:pic>
        <p:nvPicPr>
          <p:cNvPr id="6" name="Picture 5">
            <a:extLst>
              <a:ext uri="{FF2B5EF4-FFF2-40B4-BE49-F238E27FC236}">
                <a16:creationId xmlns:a16="http://schemas.microsoft.com/office/drawing/2014/main" xmlns="" id="{3BF9AB6E-8952-4BDB-907F-C52AB1A66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520" y="2290479"/>
            <a:ext cx="3828830" cy="2469577"/>
          </a:xfrm>
          <a:prstGeom prst="rect">
            <a:avLst/>
          </a:prstGeom>
        </p:spPr>
      </p:pic>
      <p:sp>
        <p:nvSpPr>
          <p:cNvPr id="3" name="Rectangle 2">
            <a:extLst>
              <a:ext uri="{FF2B5EF4-FFF2-40B4-BE49-F238E27FC236}">
                <a16:creationId xmlns:a16="http://schemas.microsoft.com/office/drawing/2014/main" xmlns="" id="{10464FAA-CC16-4EBB-AC5B-C2C46BF29FB0}"/>
              </a:ext>
            </a:extLst>
          </p:cNvPr>
          <p:cNvSpPr/>
          <p:nvPr/>
        </p:nvSpPr>
        <p:spPr>
          <a:xfrm>
            <a:off x="628650" y="5288504"/>
            <a:ext cx="7886700" cy="646331"/>
          </a:xfrm>
          <a:prstGeom prst="rect">
            <a:avLst/>
          </a:prstGeom>
        </p:spPr>
        <p:txBody>
          <a:bodyPr wrap="square">
            <a:spAutoFit/>
          </a:bodyPr>
          <a:lstStyle/>
          <a:p>
            <a:pPr algn="ctr"/>
            <a:r>
              <a:rPr lang="en-GB" dirty="0"/>
              <a:t>Have you ever wanted to change some back to it original self? Discuss your Reponses as a group?</a:t>
            </a:r>
          </a:p>
        </p:txBody>
      </p:sp>
    </p:spTree>
    <p:extLst>
      <p:ext uri="{BB962C8B-B14F-4D97-AF65-F5344CB8AC3E}">
        <p14:creationId xmlns:p14="http://schemas.microsoft.com/office/powerpoint/2010/main" val="86780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Secular Fundamentalism</a:t>
            </a: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Using what you have learnt this lesson can you pick one of the questions below and write an answer to it and be prepared to reading out to the rest of the class.</a:t>
            </a:r>
          </a:p>
        </p:txBody>
      </p:sp>
      <p:sp>
        <p:nvSpPr>
          <p:cNvPr id="5" name="Content Placeholder 4">
            <a:extLst>
              <a:ext uri="{FF2B5EF4-FFF2-40B4-BE49-F238E27FC236}">
                <a16:creationId xmlns:a16="http://schemas.microsoft.com/office/drawing/2014/main" xmlns="" id="{72475C86-71F6-48B7-9A4E-FBE494C9323E}"/>
              </a:ext>
            </a:extLst>
          </p:cNvPr>
          <p:cNvSpPr>
            <a:spLocks noGrp="1"/>
          </p:cNvSpPr>
          <p:nvPr>
            <p:ph idx="1"/>
          </p:nvPr>
        </p:nvSpPr>
        <p:spPr>
          <a:xfrm>
            <a:off x="628650" y="1825625"/>
            <a:ext cx="7886700" cy="4351338"/>
          </a:xfrm>
        </p:spPr>
        <p:txBody>
          <a:bodyPr>
            <a:normAutofit fontScale="85000" lnSpcReduction="20000"/>
          </a:bodyPr>
          <a:lstStyle/>
          <a:p>
            <a:pPr marL="0" indent="0">
              <a:buNone/>
            </a:pPr>
            <a:r>
              <a:rPr lang="en-GB" dirty="0"/>
              <a:t>Fundamentalism as a response to modernity and globalisation.</a:t>
            </a:r>
          </a:p>
          <a:p>
            <a:pPr marL="0" indent="0">
              <a:buNone/>
            </a:pPr>
            <a:endParaRPr lang="en-GB" dirty="0"/>
          </a:p>
          <a:p>
            <a:pPr marL="0" indent="0">
              <a:buNone/>
            </a:pPr>
            <a:r>
              <a:rPr lang="en-GB" b="1" dirty="0"/>
              <a:t>Davie</a:t>
            </a:r>
            <a:r>
              <a:rPr lang="en-GB" dirty="0"/>
              <a:t> – Secular form of fundamentalism.</a:t>
            </a:r>
          </a:p>
          <a:p>
            <a:pPr marL="0" indent="0">
              <a:buNone/>
            </a:pPr>
            <a:endParaRPr lang="en-GB" dirty="0"/>
          </a:p>
          <a:p>
            <a:pPr marL="0" indent="0">
              <a:buNone/>
            </a:pPr>
            <a:r>
              <a:rPr lang="en-GB" dirty="0"/>
              <a:t>1750-1960 = Enlightenment &gt; Secularisation &gt; Fundamentalism.</a:t>
            </a:r>
          </a:p>
          <a:p>
            <a:pPr marL="0" indent="0">
              <a:buNone/>
            </a:pPr>
            <a:endParaRPr lang="en-GB" dirty="0"/>
          </a:p>
          <a:p>
            <a:pPr marL="0" indent="0">
              <a:buNone/>
            </a:pPr>
            <a:r>
              <a:rPr lang="en-GB" dirty="0"/>
              <a:t>1970-2017 = Pessimism and uncertainty &gt; insecurity &gt; fall in secularisation &gt; fundamentalism </a:t>
            </a:r>
          </a:p>
          <a:p>
            <a:pPr marL="0" indent="0">
              <a:buNone/>
            </a:pPr>
            <a:endParaRPr lang="en-GB" dirty="0"/>
          </a:p>
          <a:p>
            <a:pPr marL="0" indent="0">
              <a:buNone/>
            </a:pPr>
            <a:r>
              <a:rPr lang="en-GB" dirty="0"/>
              <a:t>Western Europe – France – cultural racism = fundamentalism.</a:t>
            </a:r>
          </a:p>
        </p:txBody>
      </p:sp>
    </p:spTree>
    <p:extLst>
      <p:ext uri="{BB962C8B-B14F-4D97-AF65-F5344CB8AC3E}">
        <p14:creationId xmlns:p14="http://schemas.microsoft.com/office/powerpoint/2010/main" val="390456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Clash of civilisations</a:t>
            </a: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Using what you have learnt this lesson can you pick one of the questions below and write an answer to it and be prepared to reading out to the rest of the class.</a:t>
            </a:r>
          </a:p>
        </p:txBody>
      </p:sp>
      <p:sp>
        <p:nvSpPr>
          <p:cNvPr id="5" name="Content Placeholder 4">
            <a:extLst>
              <a:ext uri="{FF2B5EF4-FFF2-40B4-BE49-F238E27FC236}">
                <a16:creationId xmlns:a16="http://schemas.microsoft.com/office/drawing/2014/main" xmlns="" id="{72475C86-71F6-48B7-9A4E-FBE494C9323E}"/>
              </a:ext>
            </a:extLst>
          </p:cNvPr>
          <p:cNvSpPr>
            <a:spLocks noGrp="1"/>
          </p:cNvSpPr>
          <p:nvPr>
            <p:ph idx="1"/>
          </p:nvPr>
        </p:nvSpPr>
        <p:spPr>
          <a:xfrm>
            <a:off x="628650" y="1825625"/>
            <a:ext cx="7886700" cy="4351338"/>
          </a:xfrm>
        </p:spPr>
        <p:txBody>
          <a:bodyPr>
            <a:normAutofit/>
          </a:bodyPr>
          <a:lstStyle/>
          <a:p>
            <a:pPr marL="0" indent="0">
              <a:buNone/>
            </a:pPr>
            <a:r>
              <a:rPr lang="en-GB" b="1" dirty="0"/>
              <a:t>Huntington</a:t>
            </a:r>
            <a:r>
              <a:rPr lang="en-GB" dirty="0"/>
              <a:t> – ‘clash of civilisations’. Not Islamic fundamentalism – Islam itself.</a:t>
            </a:r>
          </a:p>
          <a:p>
            <a:pPr marL="0" indent="0">
              <a:buNone/>
            </a:pPr>
            <a:endParaRPr lang="en-GB" dirty="0"/>
          </a:p>
          <a:p>
            <a:pPr marL="0" indent="0">
              <a:buNone/>
            </a:pPr>
            <a:r>
              <a:rPr lang="en-GB" dirty="0"/>
              <a:t>7 civilisations = major source of conflict. Religion has filled gap caused by globalisation &amp; lack of national identity. </a:t>
            </a:r>
          </a:p>
          <a:p>
            <a:pPr marL="0" indent="0">
              <a:buNone/>
            </a:pPr>
            <a:endParaRPr lang="en-GB" dirty="0"/>
          </a:p>
          <a:p>
            <a:pPr marL="0" indent="0">
              <a:buNone/>
            </a:pPr>
            <a:r>
              <a:rPr lang="en-GB" dirty="0"/>
              <a:t>Religious differences = ‘us and them’. </a:t>
            </a:r>
          </a:p>
        </p:txBody>
      </p:sp>
    </p:spTree>
    <p:extLst>
      <p:ext uri="{BB962C8B-B14F-4D97-AF65-F5344CB8AC3E}">
        <p14:creationId xmlns:p14="http://schemas.microsoft.com/office/powerpoint/2010/main" val="293714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Clash of civilisations</a:t>
            </a: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Using the information on page 42 – Criticise the view the view of ‘clash of civilisations. </a:t>
            </a:r>
          </a:p>
        </p:txBody>
      </p:sp>
      <p:pic>
        <p:nvPicPr>
          <p:cNvPr id="7" name="Picture 6">
            <a:extLst>
              <a:ext uri="{FF2B5EF4-FFF2-40B4-BE49-F238E27FC236}">
                <a16:creationId xmlns:a16="http://schemas.microsoft.com/office/drawing/2014/main" xmlns="" id="{BDDE3505-D9BD-4483-A1F9-B182A57AC9F5}"/>
              </a:ext>
            </a:extLst>
          </p:cNvPr>
          <p:cNvPicPr>
            <a:picLocks noChangeAspect="1"/>
          </p:cNvPicPr>
          <p:nvPr/>
        </p:nvPicPr>
        <p:blipFill>
          <a:blip r:embed="rId2"/>
          <a:stretch>
            <a:fillRect/>
          </a:stretch>
        </p:blipFill>
        <p:spPr>
          <a:xfrm>
            <a:off x="628650" y="2054225"/>
            <a:ext cx="2838450" cy="1885950"/>
          </a:xfrm>
          <a:prstGeom prst="rect">
            <a:avLst/>
          </a:prstGeom>
        </p:spPr>
      </p:pic>
      <p:pic>
        <p:nvPicPr>
          <p:cNvPr id="8" name="Picture 7">
            <a:extLst>
              <a:ext uri="{FF2B5EF4-FFF2-40B4-BE49-F238E27FC236}">
                <a16:creationId xmlns:a16="http://schemas.microsoft.com/office/drawing/2014/main" xmlns="" id="{D94ADD4F-0ACA-40F2-A3A9-AFDF3653A8D6}"/>
              </a:ext>
            </a:extLst>
          </p:cNvPr>
          <p:cNvPicPr>
            <a:picLocks noChangeAspect="1"/>
          </p:cNvPicPr>
          <p:nvPr/>
        </p:nvPicPr>
        <p:blipFill rotWithShape="1">
          <a:blip r:embed="rId3"/>
          <a:srcRect b="25842"/>
          <a:stretch/>
        </p:blipFill>
        <p:spPr>
          <a:xfrm>
            <a:off x="5875337" y="2054225"/>
            <a:ext cx="1800225" cy="1885950"/>
          </a:xfrm>
          <a:prstGeom prst="rect">
            <a:avLst/>
          </a:prstGeom>
        </p:spPr>
      </p:pic>
      <p:pic>
        <p:nvPicPr>
          <p:cNvPr id="9" name="Picture 8">
            <a:extLst>
              <a:ext uri="{FF2B5EF4-FFF2-40B4-BE49-F238E27FC236}">
                <a16:creationId xmlns:a16="http://schemas.microsoft.com/office/drawing/2014/main" xmlns="" id="{131A8E07-8EA6-4310-8303-3682802905BA}"/>
              </a:ext>
            </a:extLst>
          </p:cNvPr>
          <p:cNvPicPr>
            <a:picLocks noChangeAspect="1"/>
          </p:cNvPicPr>
          <p:nvPr/>
        </p:nvPicPr>
        <p:blipFill rotWithShape="1">
          <a:blip r:embed="rId4"/>
          <a:srcRect l="24343" t="6354" r="19190" b="-646"/>
          <a:stretch/>
        </p:blipFill>
        <p:spPr>
          <a:xfrm>
            <a:off x="1955800" y="4110701"/>
            <a:ext cx="2398713" cy="2609256"/>
          </a:xfrm>
          <a:prstGeom prst="rect">
            <a:avLst/>
          </a:prstGeom>
        </p:spPr>
      </p:pic>
      <p:pic>
        <p:nvPicPr>
          <p:cNvPr id="10" name="Picture 9">
            <a:extLst>
              <a:ext uri="{FF2B5EF4-FFF2-40B4-BE49-F238E27FC236}">
                <a16:creationId xmlns:a16="http://schemas.microsoft.com/office/drawing/2014/main" xmlns="" id="{1026D325-CAD2-41CC-88D5-B111FC1C9B41}"/>
              </a:ext>
            </a:extLst>
          </p:cNvPr>
          <p:cNvPicPr>
            <a:picLocks noChangeAspect="1"/>
          </p:cNvPicPr>
          <p:nvPr/>
        </p:nvPicPr>
        <p:blipFill>
          <a:blip r:embed="rId5"/>
          <a:stretch>
            <a:fillRect/>
          </a:stretch>
        </p:blipFill>
        <p:spPr>
          <a:xfrm>
            <a:off x="5172808" y="4017108"/>
            <a:ext cx="2796442" cy="2796442"/>
          </a:xfrm>
          <a:prstGeom prst="rect">
            <a:avLst/>
          </a:prstGeom>
        </p:spPr>
      </p:pic>
    </p:spTree>
    <p:extLst>
      <p:ext uri="{BB962C8B-B14F-4D97-AF65-F5344CB8AC3E}">
        <p14:creationId xmlns:p14="http://schemas.microsoft.com/office/powerpoint/2010/main" val="261217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Clash of civilisations</a:t>
            </a: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Using the information on page 42 – Criticise the view the view of ‘clash of civilisations. </a:t>
            </a:r>
          </a:p>
        </p:txBody>
      </p:sp>
      <p:sp>
        <p:nvSpPr>
          <p:cNvPr id="3" name="TextBox 2">
            <a:extLst>
              <a:ext uri="{FF2B5EF4-FFF2-40B4-BE49-F238E27FC236}">
                <a16:creationId xmlns:a16="http://schemas.microsoft.com/office/drawing/2014/main" xmlns="" id="{3F213061-377F-4485-A8DE-C0D842D4DB08}"/>
              </a:ext>
            </a:extLst>
          </p:cNvPr>
          <p:cNvSpPr txBox="1"/>
          <p:nvPr/>
        </p:nvSpPr>
        <p:spPr>
          <a:xfrm>
            <a:off x="628650" y="1765300"/>
            <a:ext cx="7886700" cy="2585323"/>
          </a:xfrm>
          <a:prstGeom prst="rect">
            <a:avLst/>
          </a:prstGeom>
          <a:noFill/>
        </p:spPr>
        <p:txBody>
          <a:bodyPr wrap="square" rtlCol="0">
            <a:spAutoFit/>
          </a:bodyPr>
          <a:lstStyle/>
          <a:p>
            <a:r>
              <a:rPr lang="en-GB" dirty="0"/>
              <a:t>Muslim world does not hold fundamentally different – anti democratic views. </a:t>
            </a:r>
          </a:p>
          <a:p>
            <a:endParaRPr lang="en-GB" dirty="0"/>
          </a:p>
          <a:p>
            <a:r>
              <a:rPr lang="en-GB" dirty="0"/>
              <a:t>Not democracy but gender</a:t>
            </a:r>
          </a:p>
          <a:p>
            <a:endParaRPr lang="en-GB" dirty="0"/>
          </a:p>
          <a:p>
            <a:r>
              <a:rPr lang="en-GB" dirty="0"/>
              <a:t>Support for democracy is high</a:t>
            </a:r>
          </a:p>
          <a:p>
            <a:endParaRPr lang="en-GB" dirty="0"/>
          </a:p>
          <a:p>
            <a:r>
              <a:rPr lang="en-GB" dirty="0"/>
              <a:t>Divorce, gender equality, gay rights is low. </a:t>
            </a:r>
          </a:p>
          <a:p>
            <a:endParaRPr lang="en-GB" dirty="0"/>
          </a:p>
          <a:p>
            <a:r>
              <a:rPr lang="en-GB" dirty="0"/>
              <a:t>Democracy has global appeal – self-expression values do not.</a:t>
            </a:r>
          </a:p>
        </p:txBody>
      </p:sp>
    </p:spTree>
    <p:extLst>
      <p:ext uri="{BB962C8B-B14F-4D97-AF65-F5344CB8AC3E}">
        <p14:creationId xmlns:p14="http://schemas.microsoft.com/office/powerpoint/2010/main" val="157449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smtClean="0">
                <a:latin typeface="Candara" panose="020E0502030303020204" pitchFamily="34" charset="0"/>
              </a:rPr>
              <a:t>Clash of civilisations</a:t>
            </a:r>
            <a:endParaRPr lang="en-GB" sz="2400" dirty="0">
              <a:latin typeface="Candara" panose="020E0502030303020204" pitchFamily="34" charset="0"/>
            </a:endParaRP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What is the cultural defence? </a:t>
            </a:r>
          </a:p>
        </p:txBody>
      </p:sp>
      <p:sp>
        <p:nvSpPr>
          <p:cNvPr id="3" name="TextBox 2">
            <a:extLst>
              <a:ext uri="{FF2B5EF4-FFF2-40B4-BE49-F238E27FC236}">
                <a16:creationId xmlns:a16="http://schemas.microsoft.com/office/drawing/2014/main" xmlns="" id="{3F213061-377F-4485-A8DE-C0D842D4DB08}"/>
              </a:ext>
            </a:extLst>
          </p:cNvPr>
          <p:cNvSpPr txBox="1"/>
          <p:nvPr/>
        </p:nvSpPr>
        <p:spPr>
          <a:xfrm>
            <a:off x="628650" y="1765300"/>
            <a:ext cx="7886700" cy="2308324"/>
          </a:xfrm>
          <a:prstGeom prst="rect">
            <a:avLst/>
          </a:prstGeom>
          <a:noFill/>
        </p:spPr>
        <p:txBody>
          <a:bodyPr wrap="square" rtlCol="0">
            <a:spAutoFit/>
          </a:bodyPr>
          <a:lstStyle/>
          <a:p>
            <a:r>
              <a:rPr lang="en-GB" b="1" dirty="0"/>
              <a:t>Bruce</a:t>
            </a:r>
            <a:r>
              <a:rPr lang="en-GB" dirty="0"/>
              <a:t> – Function of religion. Religion serves to untie a community against an external threat. </a:t>
            </a:r>
          </a:p>
          <a:p>
            <a:endParaRPr lang="en-GB" dirty="0"/>
          </a:p>
          <a:p>
            <a:r>
              <a:rPr lang="en-GB" dirty="0"/>
              <a:t>Religion has special significance – symbolises collective identity. </a:t>
            </a:r>
          </a:p>
          <a:p>
            <a:endParaRPr lang="en-GB" dirty="0"/>
          </a:p>
          <a:p>
            <a:r>
              <a:rPr lang="en-GB" dirty="0"/>
              <a:t>Poland</a:t>
            </a:r>
          </a:p>
          <a:p>
            <a:endParaRPr lang="en-GB" dirty="0"/>
          </a:p>
          <a:p>
            <a:r>
              <a:rPr lang="en-GB" dirty="0"/>
              <a:t>Iran</a:t>
            </a:r>
          </a:p>
        </p:txBody>
      </p:sp>
    </p:spTree>
    <p:extLst>
      <p:ext uri="{BB962C8B-B14F-4D97-AF65-F5344CB8AC3E}">
        <p14:creationId xmlns:p14="http://schemas.microsoft.com/office/powerpoint/2010/main" val="312263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smtClean="0">
                <a:latin typeface="Candara" panose="020E0502030303020204" pitchFamily="34" charset="0"/>
              </a:rPr>
              <a:t>Religion and development</a:t>
            </a:r>
            <a:endParaRPr lang="en-GB" sz="2400" dirty="0">
              <a:latin typeface="Candara" panose="020E0502030303020204" pitchFamily="34" charset="0"/>
            </a:endParaRP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Create your own flow charts for Hinduism and consumerism, ultra nationalism, capitalism in East Asia, Pentecostalism Latin, Pentecostalism Global </a:t>
            </a:r>
          </a:p>
        </p:txBody>
      </p:sp>
      <p:graphicFrame>
        <p:nvGraphicFramePr>
          <p:cNvPr id="5" name="Diagram 4">
            <a:extLst>
              <a:ext uri="{FF2B5EF4-FFF2-40B4-BE49-F238E27FC236}">
                <a16:creationId xmlns:a16="http://schemas.microsoft.com/office/drawing/2014/main" xmlns="" id="{2D6AE0BE-D634-4AA4-A127-790D1B5A1D57}"/>
              </a:ext>
            </a:extLst>
          </p:cNvPr>
          <p:cNvGraphicFramePr/>
          <p:nvPr>
            <p:extLst>
              <p:ext uri="{D42A27DB-BD31-4B8C-83A1-F6EECF244321}">
                <p14:modId xmlns:p14="http://schemas.microsoft.com/office/powerpoint/2010/main" val="337974732"/>
              </p:ext>
            </p:extLst>
          </p:nvPr>
        </p:nvGraphicFramePr>
        <p:xfrm>
          <a:off x="1541584"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xmlns="" id="{BFA0BA7C-AED7-45F7-B8C1-B62E311044D6}"/>
              </a:ext>
            </a:extLst>
          </p:cNvPr>
          <p:cNvGraphicFramePr/>
          <p:nvPr>
            <p:extLst>
              <p:ext uri="{D42A27DB-BD31-4B8C-83A1-F6EECF244321}">
                <p14:modId xmlns:p14="http://schemas.microsoft.com/office/powerpoint/2010/main" val="3068980673"/>
              </p:ext>
            </p:extLst>
          </p:nvPr>
        </p:nvGraphicFramePr>
        <p:xfrm>
          <a:off x="1541584" y="2434493"/>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xmlns="" id="{73AA8A47-D888-4820-8CA6-92253DAE478C}"/>
              </a:ext>
            </a:extLst>
          </p:cNvPr>
          <p:cNvSpPr txBox="1"/>
          <p:nvPr/>
        </p:nvSpPr>
        <p:spPr>
          <a:xfrm>
            <a:off x="2936630" y="3845170"/>
            <a:ext cx="3059723" cy="369332"/>
          </a:xfrm>
          <a:prstGeom prst="rect">
            <a:avLst/>
          </a:prstGeom>
          <a:noFill/>
        </p:spPr>
        <p:txBody>
          <a:bodyPr wrap="square" rtlCol="0">
            <a:spAutoFit/>
          </a:bodyPr>
          <a:lstStyle/>
          <a:p>
            <a:pPr algn="ctr"/>
            <a:r>
              <a:rPr lang="en-GB" dirty="0"/>
              <a:t>But is actually</a:t>
            </a:r>
          </a:p>
        </p:txBody>
      </p:sp>
      <p:sp>
        <p:nvSpPr>
          <p:cNvPr id="10" name="TextBox 9">
            <a:extLst>
              <a:ext uri="{FF2B5EF4-FFF2-40B4-BE49-F238E27FC236}">
                <a16:creationId xmlns:a16="http://schemas.microsoft.com/office/drawing/2014/main" xmlns="" id="{0BF28D65-0387-4532-A0E3-30F751CD1013}"/>
              </a:ext>
            </a:extLst>
          </p:cNvPr>
          <p:cNvSpPr txBox="1"/>
          <p:nvPr/>
        </p:nvSpPr>
        <p:spPr>
          <a:xfrm>
            <a:off x="2250831" y="5163291"/>
            <a:ext cx="3059723" cy="461665"/>
          </a:xfrm>
          <a:prstGeom prst="rect">
            <a:avLst/>
          </a:prstGeom>
          <a:noFill/>
        </p:spPr>
        <p:txBody>
          <a:bodyPr wrap="square" rtlCol="0">
            <a:spAutoFit/>
          </a:bodyPr>
          <a:lstStyle/>
          <a:p>
            <a:pPr algn="ctr"/>
            <a:r>
              <a:rPr lang="en-GB" sz="1200" dirty="0"/>
              <a:t>5% said religion had decline.</a:t>
            </a:r>
          </a:p>
          <a:p>
            <a:pPr algn="ctr"/>
            <a:r>
              <a:rPr lang="en-GB" sz="1200" dirty="0"/>
              <a:t>30% said more religious.</a:t>
            </a:r>
          </a:p>
        </p:txBody>
      </p:sp>
      <p:sp>
        <p:nvSpPr>
          <p:cNvPr id="11" name="TextBox 10">
            <a:extLst>
              <a:ext uri="{FF2B5EF4-FFF2-40B4-BE49-F238E27FC236}">
                <a16:creationId xmlns:a16="http://schemas.microsoft.com/office/drawing/2014/main" xmlns="" id="{CFE05C68-125E-49D1-9ABC-3151859E6FD9}"/>
              </a:ext>
            </a:extLst>
          </p:cNvPr>
          <p:cNvSpPr txBox="1"/>
          <p:nvPr/>
        </p:nvSpPr>
        <p:spPr>
          <a:xfrm>
            <a:off x="5198819" y="5163292"/>
            <a:ext cx="1852979" cy="461665"/>
          </a:xfrm>
          <a:prstGeom prst="rect">
            <a:avLst/>
          </a:prstGeom>
          <a:noFill/>
        </p:spPr>
        <p:txBody>
          <a:bodyPr wrap="square" rtlCol="0">
            <a:spAutoFit/>
          </a:bodyPr>
          <a:lstStyle/>
          <a:p>
            <a:pPr algn="ctr"/>
            <a:r>
              <a:rPr lang="en-GB" sz="1200" dirty="0"/>
              <a:t>Desire is not bad but manifestation of divinity.</a:t>
            </a:r>
          </a:p>
        </p:txBody>
      </p:sp>
      <p:cxnSp>
        <p:nvCxnSpPr>
          <p:cNvPr id="13" name="Straight Arrow Connector 12">
            <a:extLst>
              <a:ext uri="{FF2B5EF4-FFF2-40B4-BE49-F238E27FC236}">
                <a16:creationId xmlns:a16="http://schemas.microsoft.com/office/drawing/2014/main" xmlns="" id="{D3F89C55-A4F1-4028-B217-36CA0BA71E95}"/>
              </a:ext>
            </a:extLst>
          </p:cNvPr>
          <p:cNvCxnSpPr/>
          <p:nvPr/>
        </p:nvCxnSpPr>
        <p:spPr>
          <a:xfrm flipH="1">
            <a:off x="3968262" y="4759569"/>
            <a:ext cx="498229" cy="339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AC4B175E-9C37-43AF-B94E-8D47CD7EF0DC}"/>
              </a:ext>
            </a:extLst>
          </p:cNvPr>
          <p:cNvCxnSpPr>
            <a:cxnSpLocks/>
          </p:cNvCxnSpPr>
          <p:nvPr/>
        </p:nvCxnSpPr>
        <p:spPr>
          <a:xfrm>
            <a:off x="5802921" y="4761579"/>
            <a:ext cx="386864" cy="378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C793A6BD-3A0F-4994-B0C3-76F5D0AD014B}"/>
              </a:ext>
            </a:extLst>
          </p:cNvPr>
          <p:cNvSpPr txBox="1"/>
          <p:nvPr/>
        </p:nvSpPr>
        <p:spPr>
          <a:xfrm>
            <a:off x="2936629" y="2578296"/>
            <a:ext cx="3059723" cy="369332"/>
          </a:xfrm>
          <a:prstGeom prst="rect">
            <a:avLst/>
          </a:prstGeom>
          <a:noFill/>
        </p:spPr>
        <p:txBody>
          <a:bodyPr wrap="square" rtlCol="0">
            <a:spAutoFit/>
          </a:bodyPr>
          <a:lstStyle/>
          <a:p>
            <a:pPr algn="ctr"/>
            <a:r>
              <a:rPr lang="en-GB" dirty="0"/>
              <a:t>Should be…</a:t>
            </a:r>
          </a:p>
        </p:txBody>
      </p:sp>
    </p:spTree>
    <p:extLst>
      <p:ext uri="{BB962C8B-B14F-4D97-AF65-F5344CB8AC3E}">
        <p14:creationId xmlns:p14="http://schemas.microsoft.com/office/powerpoint/2010/main" val="602273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72475C86-71F6-48B7-9A4E-FBE494C9323E}"/>
              </a:ext>
            </a:extLst>
          </p:cNvPr>
          <p:cNvSpPr>
            <a:spLocks noGrp="1"/>
          </p:cNvSpPr>
          <p:nvPr>
            <p:ph idx="1"/>
          </p:nvPr>
        </p:nvSpPr>
        <p:spPr>
          <a:xfrm>
            <a:off x="3012701" y="3083856"/>
            <a:ext cx="3603252" cy="1021979"/>
          </a:xfrm>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en-GB" sz="3600" dirty="0" smtClean="0">
                <a:solidFill>
                  <a:srgbClr val="FF0000"/>
                </a:solidFill>
              </a:rPr>
              <a:t>RELIGION IN A GLOBAL CONTEXT</a:t>
            </a:r>
            <a:endParaRPr lang="en-GB" sz="3600" dirty="0">
              <a:solidFill>
                <a:srgbClr val="FF0000"/>
              </a:solidFill>
            </a:endParaRPr>
          </a:p>
        </p:txBody>
      </p:sp>
      <p:sp>
        <p:nvSpPr>
          <p:cNvPr id="6" name="Content Placeholder 4">
            <a:extLst>
              <a:ext uri="{FF2B5EF4-FFF2-40B4-BE49-F238E27FC236}">
                <a16:creationId xmlns:a16="http://schemas.microsoft.com/office/drawing/2014/main" xmlns="" id="{72475C86-71F6-48B7-9A4E-FBE494C9323E}"/>
              </a:ext>
            </a:extLst>
          </p:cNvPr>
          <p:cNvSpPr txBox="1">
            <a:spLocks/>
          </p:cNvSpPr>
          <p:nvPr/>
        </p:nvSpPr>
        <p:spPr>
          <a:xfrm>
            <a:off x="459486" y="4473461"/>
            <a:ext cx="2644587" cy="43927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dirty="0" smtClean="0"/>
              <a:t>Fundamentalism</a:t>
            </a:r>
            <a:endParaRPr lang="en-GB" dirty="0"/>
          </a:p>
        </p:txBody>
      </p:sp>
      <p:sp>
        <p:nvSpPr>
          <p:cNvPr id="7" name="Content Placeholder 4">
            <a:extLst>
              <a:ext uri="{FF2B5EF4-FFF2-40B4-BE49-F238E27FC236}">
                <a16:creationId xmlns:a16="http://schemas.microsoft.com/office/drawing/2014/main" xmlns="" id="{72475C86-71F6-48B7-9A4E-FBE494C9323E}"/>
              </a:ext>
            </a:extLst>
          </p:cNvPr>
          <p:cNvSpPr txBox="1">
            <a:spLocks/>
          </p:cNvSpPr>
          <p:nvPr/>
        </p:nvSpPr>
        <p:spPr>
          <a:xfrm>
            <a:off x="114300" y="2031785"/>
            <a:ext cx="2832100" cy="233289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400" dirty="0" smtClean="0">
                <a:solidFill>
                  <a:srgbClr val="00B050"/>
                </a:solidFill>
              </a:rPr>
              <a:t>What are the characteristics of fundamentalism?</a:t>
            </a:r>
          </a:p>
          <a:p>
            <a:pPr marL="0" indent="0">
              <a:buFont typeface="Arial" panose="020B0604020202020204" pitchFamily="34" charset="0"/>
              <a:buNone/>
            </a:pPr>
            <a:r>
              <a:rPr lang="en-GB" sz="1400" dirty="0" smtClean="0">
                <a:solidFill>
                  <a:srgbClr val="00B050"/>
                </a:solidFill>
              </a:rPr>
              <a:t>How does Davie argue fundamentalism occurs?</a:t>
            </a:r>
          </a:p>
          <a:p>
            <a:pPr marL="0" indent="0">
              <a:buFont typeface="Arial" panose="020B0604020202020204" pitchFamily="34" charset="0"/>
              <a:buNone/>
            </a:pPr>
            <a:r>
              <a:rPr lang="en-GB" sz="1400" dirty="0" smtClean="0">
                <a:solidFill>
                  <a:srgbClr val="00B050"/>
                </a:solidFill>
              </a:rPr>
              <a:t>What does Giddens contrast this with?</a:t>
            </a:r>
          </a:p>
          <a:p>
            <a:pPr marL="0" indent="0">
              <a:buFont typeface="Arial" panose="020B0604020202020204" pitchFamily="34" charset="0"/>
              <a:buNone/>
            </a:pPr>
            <a:r>
              <a:rPr lang="en-GB" sz="1400" dirty="0" smtClean="0">
                <a:solidFill>
                  <a:srgbClr val="00B050"/>
                </a:solidFill>
              </a:rPr>
              <a:t>What does Bauman argue?</a:t>
            </a:r>
          </a:p>
          <a:p>
            <a:pPr marL="0" indent="0">
              <a:buFont typeface="Arial" panose="020B0604020202020204" pitchFamily="34" charset="0"/>
              <a:buNone/>
            </a:pPr>
            <a:r>
              <a:rPr lang="en-GB" sz="1400" dirty="0" smtClean="0">
                <a:solidFill>
                  <a:srgbClr val="00B050"/>
                </a:solidFill>
              </a:rPr>
              <a:t>What is Resistance &amp; Project identity.</a:t>
            </a:r>
            <a:endParaRPr lang="en-GB" sz="1400" dirty="0">
              <a:solidFill>
                <a:srgbClr val="00B050"/>
              </a:solidFill>
            </a:endParaRPr>
          </a:p>
        </p:txBody>
      </p:sp>
      <p:sp>
        <p:nvSpPr>
          <p:cNvPr id="9" name="Content Placeholder 4">
            <a:extLst>
              <a:ext uri="{FF2B5EF4-FFF2-40B4-BE49-F238E27FC236}">
                <a16:creationId xmlns:a16="http://schemas.microsoft.com/office/drawing/2014/main" xmlns="" id="{72475C86-71F6-48B7-9A4E-FBE494C9323E}"/>
              </a:ext>
            </a:extLst>
          </p:cNvPr>
          <p:cNvSpPr txBox="1">
            <a:spLocks/>
          </p:cNvSpPr>
          <p:nvPr/>
        </p:nvSpPr>
        <p:spPr>
          <a:xfrm>
            <a:off x="114300" y="5021516"/>
            <a:ext cx="3407334" cy="175018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400" dirty="0" smtClean="0">
                <a:solidFill>
                  <a:srgbClr val="FF0000"/>
                </a:solidFill>
              </a:rPr>
              <a:t>How does Beckford criticise Giddens?</a:t>
            </a:r>
          </a:p>
          <a:p>
            <a:pPr marL="0" indent="0">
              <a:buFont typeface="Arial" panose="020B0604020202020204" pitchFamily="34" charset="0"/>
              <a:buNone/>
            </a:pPr>
            <a:r>
              <a:rPr lang="en-GB" sz="1400" dirty="0" smtClean="0">
                <a:solidFill>
                  <a:srgbClr val="FF0000"/>
                </a:solidFill>
              </a:rPr>
              <a:t>How does Haynes use the Middle East as a criticism of Fundamentalism</a:t>
            </a:r>
          </a:p>
          <a:p>
            <a:pPr marL="0" indent="0">
              <a:buFont typeface="Arial" panose="020B0604020202020204" pitchFamily="34" charset="0"/>
              <a:buNone/>
            </a:pPr>
            <a:r>
              <a:rPr lang="en-GB" sz="1400" dirty="0" smtClean="0">
                <a:solidFill>
                  <a:srgbClr val="FF0000"/>
                </a:solidFill>
              </a:rPr>
              <a:t>Why does Bruce believe Fundamentalism only occurs in Monotheistic religion?</a:t>
            </a:r>
          </a:p>
          <a:p>
            <a:pPr marL="0" indent="0">
              <a:buFont typeface="Arial" panose="020B0604020202020204" pitchFamily="34" charset="0"/>
              <a:buNone/>
            </a:pPr>
            <a:r>
              <a:rPr lang="en-GB" sz="1400" dirty="0" smtClean="0">
                <a:solidFill>
                  <a:srgbClr val="FF0000"/>
                </a:solidFill>
              </a:rPr>
              <a:t>What are his two forms of fundamentalism?</a:t>
            </a:r>
            <a:endParaRPr lang="en-GB" sz="1400" dirty="0">
              <a:solidFill>
                <a:srgbClr val="FF0000"/>
              </a:solidFill>
            </a:endParaRPr>
          </a:p>
        </p:txBody>
      </p:sp>
      <p:sp>
        <p:nvSpPr>
          <p:cNvPr id="10" name="Content Placeholder 4">
            <a:extLst>
              <a:ext uri="{FF2B5EF4-FFF2-40B4-BE49-F238E27FC236}">
                <a16:creationId xmlns:a16="http://schemas.microsoft.com/office/drawing/2014/main" xmlns="" id="{72475C86-71F6-48B7-9A4E-FBE494C9323E}"/>
              </a:ext>
            </a:extLst>
          </p:cNvPr>
          <p:cNvSpPr txBox="1">
            <a:spLocks/>
          </p:cNvSpPr>
          <p:nvPr/>
        </p:nvSpPr>
        <p:spPr>
          <a:xfrm>
            <a:off x="208056" y="186371"/>
            <a:ext cx="2644587" cy="3438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dirty="0" smtClean="0"/>
              <a:t>Secular - Fundamentalism</a:t>
            </a:r>
            <a:endParaRPr lang="en-GB" dirty="0"/>
          </a:p>
        </p:txBody>
      </p:sp>
      <p:sp>
        <p:nvSpPr>
          <p:cNvPr id="12" name="Content Placeholder 4">
            <a:extLst>
              <a:ext uri="{FF2B5EF4-FFF2-40B4-BE49-F238E27FC236}">
                <a16:creationId xmlns:a16="http://schemas.microsoft.com/office/drawing/2014/main" xmlns="" id="{72475C86-71F6-48B7-9A4E-FBE494C9323E}"/>
              </a:ext>
            </a:extLst>
          </p:cNvPr>
          <p:cNvSpPr txBox="1">
            <a:spLocks/>
          </p:cNvSpPr>
          <p:nvPr/>
        </p:nvSpPr>
        <p:spPr>
          <a:xfrm>
            <a:off x="114300" y="481839"/>
            <a:ext cx="3334961" cy="149934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400" dirty="0" smtClean="0">
                <a:solidFill>
                  <a:srgbClr val="002060"/>
                </a:solidFill>
              </a:rPr>
              <a:t>Is fundamentalism a response to modernity and globalisation. What does Davie argue?</a:t>
            </a:r>
          </a:p>
          <a:p>
            <a:pPr marL="0" indent="0">
              <a:buFont typeface="Arial" panose="020B0604020202020204" pitchFamily="34" charset="0"/>
              <a:buNone/>
            </a:pPr>
            <a:r>
              <a:rPr lang="en-GB" sz="1400" dirty="0" smtClean="0">
                <a:solidFill>
                  <a:srgbClr val="002060"/>
                </a:solidFill>
              </a:rPr>
              <a:t>How does the 1</a:t>
            </a:r>
            <a:r>
              <a:rPr lang="en-GB" sz="1400" baseline="30000" dirty="0" smtClean="0">
                <a:solidFill>
                  <a:srgbClr val="002060"/>
                </a:solidFill>
              </a:rPr>
              <a:t>st</a:t>
            </a:r>
            <a:r>
              <a:rPr lang="en-GB" sz="1400" dirty="0">
                <a:solidFill>
                  <a:srgbClr val="002060"/>
                </a:solidFill>
              </a:rPr>
              <a:t> </a:t>
            </a:r>
            <a:r>
              <a:rPr lang="en-GB" sz="1400" dirty="0" smtClean="0">
                <a:solidFill>
                  <a:srgbClr val="002060"/>
                </a:solidFill>
              </a:rPr>
              <a:t>and 2</a:t>
            </a:r>
            <a:r>
              <a:rPr lang="en-GB" sz="1400" baseline="30000" dirty="0" smtClean="0">
                <a:solidFill>
                  <a:srgbClr val="002060"/>
                </a:solidFill>
              </a:rPr>
              <a:t>nd</a:t>
            </a:r>
            <a:r>
              <a:rPr lang="en-GB" sz="1400" dirty="0" smtClean="0">
                <a:solidFill>
                  <a:srgbClr val="002060"/>
                </a:solidFill>
              </a:rPr>
              <a:t> phase work?</a:t>
            </a:r>
          </a:p>
          <a:p>
            <a:pPr marL="0" indent="0">
              <a:buFont typeface="Arial" panose="020B0604020202020204" pitchFamily="34" charset="0"/>
              <a:buNone/>
            </a:pPr>
            <a:r>
              <a:rPr lang="en-GB" sz="1400" dirty="0" smtClean="0">
                <a:solidFill>
                  <a:srgbClr val="002060"/>
                </a:solidFill>
              </a:rPr>
              <a:t>Davie sees fundamentalism as a normal feature of modern societies?</a:t>
            </a:r>
            <a:endParaRPr lang="en-GB" sz="1400" dirty="0">
              <a:solidFill>
                <a:srgbClr val="002060"/>
              </a:solidFill>
            </a:endParaRPr>
          </a:p>
        </p:txBody>
      </p:sp>
      <p:cxnSp>
        <p:nvCxnSpPr>
          <p:cNvPr id="14" name="Straight Arrow Connector 13"/>
          <p:cNvCxnSpPr/>
          <p:nvPr/>
        </p:nvCxnSpPr>
        <p:spPr>
          <a:xfrm flipH="1" flipV="1">
            <a:off x="3221929" y="1290339"/>
            <a:ext cx="952500" cy="17493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322236" y="4123693"/>
            <a:ext cx="624164" cy="240986"/>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7" name="Content Placeholder 4">
            <a:extLst>
              <a:ext uri="{FF2B5EF4-FFF2-40B4-BE49-F238E27FC236}">
                <a16:creationId xmlns:a16="http://schemas.microsoft.com/office/drawing/2014/main" xmlns="" id="{72475C86-71F6-48B7-9A4E-FBE494C9323E}"/>
              </a:ext>
            </a:extLst>
          </p:cNvPr>
          <p:cNvSpPr txBox="1">
            <a:spLocks/>
          </p:cNvSpPr>
          <p:nvPr/>
        </p:nvSpPr>
        <p:spPr>
          <a:xfrm>
            <a:off x="5758500" y="1481134"/>
            <a:ext cx="2742316" cy="3438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dirty="0" smtClean="0"/>
              <a:t>Clash of Civilisations</a:t>
            </a:r>
            <a:endParaRPr lang="en-GB" dirty="0"/>
          </a:p>
        </p:txBody>
      </p:sp>
      <p:sp>
        <p:nvSpPr>
          <p:cNvPr id="18" name="Content Placeholder 4">
            <a:extLst>
              <a:ext uri="{FF2B5EF4-FFF2-40B4-BE49-F238E27FC236}">
                <a16:creationId xmlns:a16="http://schemas.microsoft.com/office/drawing/2014/main" xmlns="" id="{72475C86-71F6-48B7-9A4E-FBE494C9323E}"/>
              </a:ext>
            </a:extLst>
          </p:cNvPr>
          <p:cNvSpPr txBox="1">
            <a:spLocks/>
          </p:cNvSpPr>
          <p:nvPr/>
        </p:nvSpPr>
        <p:spPr>
          <a:xfrm>
            <a:off x="4635500" y="3267"/>
            <a:ext cx="4610101" cy="149934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400" dirty="0" smtClean="0">
                <a:solidFill>
                  <a:srgbClr val="00B050"/>
                </a:solidFill>
              </a:rPr>
              <a:t>What does Huntington argue the growth of fundamentalism is due to?</a:t>
            </a:r>
          </a:p>
          <a:p>
            <a:pPr marL="0" indent="0">
              <a:buFont typeface="Arial" panose="020B0604020202020204" pitchFamily="34" charset="0"/>
              <a:buNone/>
            </a:pPr>
            <a:r>
              <a:rPr lang="en-GB" sz="1400" dirty="0" smtClean="0">
                <a:solidFill>
                  <a:srgbClr val="00B050"/>
                </a:solidFill>
              </a:rPr>
              <a:t>What are the 7 civilisations?</a:t>
            </a:r>
          </a:p>
          <a:p>
            <a:pPr marL="0" indent="0">
              <a:buFont typeface="Arial" panose="020B0604020202020204" pitchFamily="34" charset="0"/>
              <a:buNone/>
            </a:pPr>
            <a:r>
              <a:rPr lang="en-GB" sz="1400" dirty="0" smtClean="0">
                <a:solidFill>
                  <a:srgbClr val="00B050"/>
                </a:solidFill>
              </a:rPr>
              <a:t>How does he see religion &amp; Islam?</a:t>
            </a:r>
          </a:p>
          <a:p>
            <a:pPr marL="0" indent="0">
              <a:buFont typeface="Arial" panose="020B0604020202020204" pitchFamily="34" charset="0"/>
              <a:buNone/>
            </a:pPr>
            <a:r>
              <a:rPr lang="en-GB" sz="1400" dirty="0" smtClean="0">
                <a:solidFill>
                  <a:srgbClr val="00B050"/>
                </a:solidFill>
              </a:rPr>
              <a:t>What are religious difference creating?</a:t>
            </a:r>
            <a:endParaRPr lang="en-GB" sz="1400" dirty="0">
              <a:solidFill>
                <a:srgbClr val="00B050"/>
              </a:solidFill>
            </a:endParaRPr>
          </a:p>
        </p:txBody>
      </p:sp>
      <p:sp>
        <p:nvSpPr>
          <p:cNvPr id="19" name="Content Placeholder 4">
            <a:extLst>
              <a:ext uri="{FF2B5EF4-FFF2-40B4-BE49-F238E27FC236}">
                <a16:creationId xmlns:a16="http://schemas.microsoft.com/office/drawing/2014/main" xmlns="" id="{72475C86-71F6-48B7-9A4E-FBE494C9323E}"/>
              </a:ext>
            </a:extLst>
          </p:cNvPr>
          <p:cNvSpPr txBox="1">
            <a:spLocks/>
          </p:cNvSpPr>
          <p:nvPr/>
        </p:nvSpPr>
        <p:spPr>
          <a:xfrm>
            <a:off x="5758500" y="1905378"/>
            <a:ext cx="2890200" cy="115334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400" dirty="0" smtClean="0">
                <a:solidFill>
                  <a:srgbClr val="FF0000"/>
                </a:solidFill>
              </a:rPr>
              <a:t>Jackson?</a:t>
            </a:r>
          </a:p>
          <a:p>
            <a:pPr marL="0" indent="0">
              <a:buFont typeface="Arial" panose="020B0604020202020204" pitchFamily="34" charset="0"/>
              <a:buNone/>
            </a:pPr>
            <a:r>
              <a:rPr lang="en-GB" sz="1400" dirty="0" smtClean="0">
                <a:solidFill>
                  <a:srgbClr val="FF0000"/>
                </a:solidFill>
              </a:rPr>
              <a:t>Casanova?</a:t>
            </a:r>
          </a:p>
          <a:p>
            <a:pPr marL="0" indent="0">
              <a:buFont typeface="Arial" panose="020B0604020202020204" pitchFamily="34" charset="0"/>
              <a:buNone/>
            </a:pPr>
            <a:r>
              <a:rPr lang="en-GB" sz="1400" dirty="0" err="1" smtClean="0">
                <a:solidFill>
                  <a:srgbClr val="FF0000"/>
                </a:solidFill>
              </a:rPr>
              <a:t>Horrie</a:t>
            </a:r>
            <a:r>
              <a:rPr lang="en-GB" sz="1400" dirty="0" smtClean="0">
                <a:solidFill>
                  <a:srgbClr val="FF0000"/>
                </a:solidFill>
              </a:rPr>
              <a:t> &amp; </a:t>
            </a:r>
            <a:r>
              <a:rPr lang="en-GB" sz="1400" dirty="0" err="1" smtClean="0">
                <a:solidFill>
                  <a:srgbClr val="FF0000"/>
                </a:solidFill>
              </a:rPr>
              <a:t>Chippindale</a:t>
            </a:r>
            <a:endParaRPr lang="en-GB" sz="1400" dirty="0" smtClean="0">
              <a:solidFill>
                <a:srgbClr val="FF0000"/>
              </a:solidFill>
            </a:endParaRPr>
          </a:p>
          <a:p>
            <a:pPr marL="0" indent="0">
              <a:buFont typeface="Arial" panose="020B0604020202020204" pitchFamily="34" charset="0"/>
              <a:buNone/>
            </a:pPr>
            <a:r>
              <a:rPr lang="en-GB" sz="1400" dirty="0" smtClean="0">
                <a:solidFill>
                  <a:srgbClr val="FF0000"/>
                </a:solidFill>
              </a:rPr>
              <a:t>Karen Armstrong</a:t>
            </a:r>
            <a:endParaRPr lang="en-GB" sz="1400" dirty="0">
              <a:solidFill>
                <a:srgbClr val="FF0000"/>
              </a:solidFill>
            </a:endParaRPr>
          </a:p>
        </p:txBody>
      </p:sp>
      <p:cxnSp>
        <p:nvCxnSpPr>
          <p:cNvPr id="20" name="Straight Arrow Connector 19"/>
          <p:cNvCxnSpPr/>
          <p:nvPr/>
        </p:nvCxnSpPr>
        <p:spPr>
          <a:xfrm flipV="1">
            <a:off x="5105400" y="1676400"/>
            <a:ext cx="520700" cy="136326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2" name="Content Placeholder 4">
            <a:extLst>
              <a:ext uri="{FF2B5EF4-FFF2-40B4-BE49-F238E27FC236}">
                <a16:creationId xmlns:a16="http://schemas.microsoft.com/office/drawing/2014/main" xmlns="" id="{72475C86-71F6-48B7-9A4E-FBE494C9323E}"/>
              </a:ext>
            </a:extLst>
          </p:cNvPr>
          <p:cNvSpPr txBox="1">
            <a:spLocks/>
          </p:cNvSpPr>
          <p:nvPr/>
        </p:nvSpPr>
        <p:spPr>
          <a:xfrm>
            <a:off x="3426169" y="4800868"/>
            <a:ext cx="3043108" cy="34370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2000" dirty="0" smtClean="0"/>
              <a:t>Function: Cultural Defence</a:t>
            </a:r>
            <a:endParaRPr lang="en-GB" sz="2000" dirty="0"/>
          </a:p>
        </p:txBody>
      </p:sp>
      <p:cxnSp>
        <p:nvCxnSpPr>
          <p:cNvPr id="23" name="Straight Arrow Connector 22"/>
          <p:cNvCxnSpPr/>
          <p:nvPr/>
        </p:nvCxnSpPr>
        <p:spPr>
          <a:xfrm>
            <a:off x="4883752" y="4150029"/>
            <a:ext cx="171490" cy="599337"/>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25" name="Content Placeholder 4">
            <a:extLst>
              <a:ext uri="{FF2B5EF4-FFF2-40B4-BE49-F238E27FC236}">
                <a16:creationId xmlns:a16="http://schemas.microsoft.com/office/drawing/2014/main" xmlns="" id="{72475C86-71F6-48B7-9A4E-FBE494C9323E}"/>
              </a:ext>
            </a:extLst>
          </p:cNvPr>
          <p:cNvSpPr txBox="1">
            <a:spLocks/>
          </p:cNvSpPr>
          <p:nvPr/>
        </p:nvSpPr>
        <p:spPr>
          <a:xfrm>
            <a:off x="3786745" y="5208504"/>
            <a:ext cx="2321956" cy="149934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400" dirty="0" smtClean="0">
                <a:solidFill>
                  <a:srgbClr val="002060"/>
                </a:solidFill>
              </a:rPr>
              <a:t>How does Bruce see religions function?</a:t>
            </a:r>
          </a:p>
          <a:p>
            <a:pPr marL="0" indent="0">
              <a:buFont typeface="Arial" panose="020B0604020202020204" pitchFamily="34" charset="0"/>
              <a:buNone/>
            </a:pPr>
            <a:r>
              <a:rPr lang="en-GB" sz="1400" dirty="0" smtClean="0">
                <a:solidFill>
                  <a:srgbClr val="002060"/>
                </a:solidFill>
              </a:rPr>
              <a:t>Iran?</a:t>
            </a:r>
          </a:p>
          <a:p>
            <a:pPr marL="0" indent="0">
              <a:buFont typeface="Arial" panose="020B0604020202020204" pitchFamily="34" charset="0"/>
              <a:buNone/>
            </a:pPr>
            <a:r>
              <a:rPr lang="en-GB" sz="1400" dirty="0" smtClean="0">
                <a:solidFill>
                  <a:srgbClr val="002060"/>
                </a:solidFill>
              </a:rPr>
              <a:t>Poland?</a:t>
            </a:r>
            <a:endParaRPr lang="en-GB" sz="1400" dirty="0">
              <a:solidFill>
                <a:srgbClr val="002060"/>
              </a:solidFill>
            </a:endParaRPr>
          </a:p>
        </p:txBody>
      </p:sp>
      <p:sp>
        <p:nvSpPr>
          <p:cNvPr id="26" name="Content Placeholder 4">
            <a:extLst>
              <a:ext uri="{FF2B5EF4-FFF2-40B4-BE49-F238E27FC236}">
                <a16:creationId xmlns:a16="http://schemas.microsoft.com/office/drawing/2014/main" xmlns="" id="{72475C86-71F6-48B7-9A4E-FBE494C9323E}"/>
              </a:ext>
            </a:extLst>
          </p:cNvPr>
          <p:cNvSpPr txBox="1">
            <a:spLocks/>
          </p:cNvSpPr>
          <p:nvPr/>
        </p:nvSpPr>
        <p:spPr>
          <a:xfrm>
            <a:off x="6852664" y="3234385"/>
            <a:ext cx="2176946" cy="34370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400" dirty="0" smtClean="0"/>
              <a:t>Religion and development</a:t>
            </a:r>
            <a:endParaRPr lang="en-GB" sz="1400" dirty="0"/>
          </a:p>
        </p:txBody>
      </p:sp>
      <p:cxnSp>
        <p:nvCxnSpPr>
          <p:cNvPr id="27" name="Straight Arrow Connector 26"/>
          <p:cNvCxnSpPr/>
          <p:nvPr/>
        </p:nvCxnSpPr>
        <p:spPr>
          <a:xfrm flipV="1">
            <a:off x="6530467" y="3406236"/>
            <a:ext cx="410083" cy="68477"/>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30" name="Content Placeholder 4">
            <a:extLst>
              <a:ext uri="{FF2B5EF4-FFF2-40B4-BE49-F238E27FC236}">
                <a16:creationId xmlns:a16="http://schemas.microsoft.com/office/drawing/2014/main" xmlns="" id="{72475C86-71F6-48B7-9A4E-FBE494C9323E}"/>
              </a:ext>
            </a:extLst>
          </p:cNvPr>
          <p:cNvSpPr txBox="1">
            <a:spLocks/>
          </p:cNvSpPr>
          <p:nvPr/>
        </p:nvSpPr>
        <p:spPr>
          <a:xfrm>
            <a:off x="6615953" y="3594844"/>
            <a:ext cx="2528047" cy="326315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400" dirty="0" smtClean="0">
                <a:solidFill>
                  <a:srgbClr val="002060"/>
                </a:solidFill>
              </a:rPr>
              <a:t>Religion may not lead to secularisation but development. </a:t>
            </a:r>
          </a:p>
          <a:p>
            <a:pPr marL="0" indent="0">
              <a:buFont typeface="Arial" panose="020B0604020202020204" pitchFamily="34" charset="0"/>
              <a:buNone/>
            </a:pPr>
            <a:endParaRPr lang="en-GB" sz="1400" dirty="0">
              <a:solidFill>
                <a:srgbClr val="002060"/>
              </a:solidFill>
            </a:endParaRPr>
          </a:p>
          <a:p>
            <a:pPr marL="0" indent="0">
              <a:buFont typeface="Arial" panose="020B0604020202020204" pitchFamily="34" charset="0"/>
              <a:buNone/>
            </a:pPr>
            <a:r>
              <a:rPr lang="en-GB" sz="1400" dirty="0" smtClean="0">
                <a:solidFill>
                  <a:srgbClr val="002060"/>
                </a:solidFill>
              </a:rPr>
              <a:t>How does it work in these examples?</a:t>
            </a:r>
          </a:p>
          <a:p>
            <a:pPr marL="0" indent="0">
              <a:buFont typeface="Arial" panose="020B0604020202020204" pitchFamily="34" charset="0"/>
              <a:buNone/>
            </a:pPr>
            <a:endParaRPr lang="en-GB" sz="1400" dirty="0">
              <a:solidFill>
                <a:srgbClr val="002060"/>
              </a:solidFill>
            </a:endParaRPr>
          </a:p>
          <a:p>
            <a:pPr marL="0" indent="0">
              <a:buFont typeface="Arial" panose="020B0604020202020204" pitchFamily="34" charset="0"/>
              <a:buNone/>
            </a:pPr>
            <a:r>
              <a:rPr lang="en-GB" sz="1400" dirty="0" smtClean="0">
                <a:solidFill>
                  <a:srgbClr val="00B050"/>
                </a:solidFill>
              </a:rPr>
              <a:t>Hinduism &amp; Consumerism</a:t>
            </a:r>
          </a:p>
          <a:p>
            <a:pPr marL="0" indent="0">
              <a:buFont typeface="Arial" panose="020B0604020202020204" pitchFamily="34" charset="0"/>
              <a:buNone/>
            </a:pPr>
            <a:r>
              <a:rPr lang="en-GB" sz="1400" dirty="0" smtClean="0">
                <a:solidFill>
                  <a:srgbClr val="00B050"/>
                </a:solidFill>
              </a:rPr>
              <a:t>Hinduism Ultra Nationalism</a:t>
            </a:r>
          </a:p>
          <a:p>
            <a:pPr marL="0" indent="0">
              <a:buFont typeface="Arial" panose="020B0604020202020204" pitchFamily="34" charset="0"/>
              <a:buNone/>
            </a:pPr>
            <a:r>
              <a:rPr lang="en-GB" sz="1400" dirty="0" smtClean="0">
                <a:solidFill>
                  <a:srgbClr val="00B050"/>
                </a:solidFill>
              </a:rPr>
              <a:t>Capitalism in East Asia</a:t>
            </a:r>
          </a:p>
          <a:p>
            <a:pPr marL="0" indent="0">
              <a:buFont typeface="Arial" panose="020B0604020202020204" pitchFamily="34" charset="0"/>
              <a:buNone/>
            </a:pPr>
            <a:r>
              <a:rPr lang="en-GB" sz="1400" dirty="0" smtClean="0">
                <a:solidFill>
                  <a:srgbClr val="00B050"/>
                </a:solidFill>
              </a:rPr>
              <a:t>Pentecostalism </a:t>
            </a:r>
            <a:endParaRPr lang="en-GB" sz="1400" dirty="0">
              <a:solidFill>
                <a:srgbClr val="00B050"/>
              </a:solidFill>
            </a:endParaRPr>
          </a:p>
        </p:txBody>
      </p:sp>
    </p:spTree>
    <p:extLst>
      <p:ext uri="{BB962C8B-B14F-4D97-AF65-F5344CB8AC3E}">
        <p14:creationId xmlns:p14="http://schemas.microsoft.com/office/powerpoint/2010/main" val="318875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Secular Fundamentalism</a:t>
            </a: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Using what you have learnt this lesson can you pick one of the questions below and write an answer to it and be prepared to reading out to the rest of the class.</a:t>
            </a:r>
          </a:p>
        </p:txBody>
      </p:sp>
      <p:sp>
        <p:nvSpPr>
          <p:cNvPr id="5" name="Content Placeholder 4">
            <a:extLst>
              <a:ext uri="{FF2B5EF4-FFF2-40B4-BE49-F238E27FC236}">
                <a16:creationId xmlns:a16="http://schemas.microsoft.com/office/drawing/2014/main" xmlns="" id="{72475C86-71F6-48B7-9A4E-FBE494C9323E}"/>
              </a:ext>
            </a:extLst>
          </p:cNvPr>
          <p:cNvSpPr>
            <a:spLocks noGrp="1"/>
          </p:cNvSpPr>
          <p:nvPr>
            <p:ph idx="1"/>
          </p:nvPr>
        </p:nvSpPr>
        <p:spPr>
          <a:xfrm>
            <a:off x="628650" y="1825625"/>
            <a:ext cx="7886700" cy="4351338"/>
          </a:xfrm>
        </p:spPr>
        <p:txBody>
          <a:bodyPr>
            <a:normAutofit lnSpcReduction="10000"/>
          </a:bodyPr>
          <a:lstStyle/>
          <a:p>
            <a:pPr marL="0" indent="0">
              <a:buNone/>
            </a:pPr>
            <a:r>
              <a:rPr lang="en-GB" b="1" u="sng" dirty="0" smtClean="0"/>
              <a:t>Item A </a:t>
            </a:r>
            <a:endParaRPr lang="en-GB" b="1" u="sng" dirty="0"/>
          </a:p>
          <a:p>
            <a:pPr marL="0" indent="0">
              <a:buNone/>
            </a:pPr>
            <a:r>
              <a:rPr lang="en-GB" dirty="0" smtClean="0"/>
              <a:t>Religious fundamentalists seek to return to what they regard as the basics of their faith. Fundamentalists believe unquestioningly in the literal truth of their faith’s sacred text. They are intolerant of the views of others, believing that their view of the world is the only true one. The growth of fundamentalism is often seen as a response to the threat posed by modern society, which challenges and undermines the value and certainties offered by traditional religion. </a:t>
            </a:r>
            <a:endParaRPr lang="en-GB" dirty="0"/>
          </a:p>
        </p:txBody>
      </p:sp>
    </p:spTree>
    <p:extLst>
      <p:ext uri="{BB962C8B-B14F-4D97-AF65-F5344CB8AC3E}">
        <p14:creationId xmlns:p14="http://schemas.microsoft.com/office/powerpoint/2010/main" val="252855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Secular Fundamentalism</a:t>
            </a: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Using what you have learnt this lesson can you pick one of the questions below and write an answer to it and be prepared to reading out to the rest of the class.</a:t>
            </a:r>
          </a:p>
        </p:txBody>
      </p:sp>
      <p:sp>
        <p:nvSpPr>
          <p:cNvPr id="5" name="Content Placeholder 4">
            <a:extLst>
              <a:ext uri="{FF2B5EF4-FFF2-40B4-BE49-F238E27FC236}">
                <a16:creationId xmlns:a16="http://schemas.microsoft.com/office/drawing/2014/main" xmlns="" id="{72475C86-71F6-48B7-9A4E-FBE494C9323E}"/>
              </a:ext>
            </a:extLst>
          </p:cNvPr>
          <p:cNvSpPr>
            <a:spLocks noGrp="1"/>
          </p:cNvSpPr>
          <p:nvPr>
            <p:ph idx="1"/>
          </p:nvPr>
        </p:nvSpPr>
        <p:spPr>
          <a:xfrm>
            <a:off x="628650" y="1825625"/>
            <a:ext cx="7886700" cy="4351338"/>
          </a:xfrm>
        </p:spPr>
        <p:txBody>
          <a:bodyPr>
            <a:normAutofit fontScale="92500" lnSpcReduction="10000"/>
          </a:bodyPr>
          <a:lstStyle/>
          <a:p>
            <a:pPr marL="0" indent="0">
              <a:buNone/>
            </a:pPr>
            <a:r>
              <a:rPr lang="en-GB" dirty="0" smtClean="0"/>
              <a:t>Outline &amp; explain two ways in which religion and development may be related in the world today. (10)</a:t>
            </a:r>
          </a:p>
          <a:p>
            <a:pPr marL="0" indent="0">
              <a:buNone/>
            </a:pPr>
            <a:endParaRPr lang="en-GB" dirty="0"/>
          </a:p>
          <a:p>
            <a:pPr>
              <a:buFontTx/>
              <a:buChar char="-"/>
            </a:pPr>
            <a:r>
              <a:rPr lang="en-GB" dirty="0">
                <a:solidFill>
                  <a:srgbClr val="00B050"/>
                </a:solidFill>
              </a:rPr>
              <a:t>Fundamentalism in Iran</a:t>
            </a:r>
          </a:p>
          <a:p>
            <a:pPr>
              <a:buFontTx/>
              <a:buChar char="-"/>
            </a:pPr>
            <a:r>
              <a:rPr lang="en-GB" dirty="0" smtClean="0">
                <a:solidFill>
                  <a:srgbClr val="00B050"/>
                </a:solidFill>
              </a:rPr>
              <a:t>New Middle class In India</a:t>
            </a:r>
          </a:p>
          <a:p>
            <a:pPr>
              <a:buFontTx/>
              <a:buChar char="-"/>
            </a:pPr>
            <a:r>
              <a:rPr lang="en-GB" dirty="0" smtClean="0">
                <a:solidFill>
                  <a:srgbClr val="FF0000"/>
                </a:solidFill>
              </a:rPr>
              <a:t>Tiger economies</a:t>
            </a:r>
          </a:p>
          <a:p>
            <a:pPr>
              <a:buFontTx/>
              <a:buChar char="-"/>
            </a:pPr>
            <a:r>
              <a:rPr lang="en-GB" dirty="0" smtClean="0">
                <a:solidFill>
                  <a:srgbClr val="FF0000"/>
                </a:solidFill>
              </a:rPr>
              <a:t>Economic role of Pentecostalism</a:t>
            </a:r>
          </a:p>
          <a:p>
            <a:pPr>
              <a:buFontTx/>
              <a:buChar char="-"/>
            </a:pPr>
            <a:endParaRPr lang="en-GB" dirty="0"/>
          </a:p>
          <a:p>
            <a:pPr marL="0" indent="0">
              <a:buNone/>
            </a:pPr>
            <a:r>
              <a:rPr lang="en-GB" dirty="0" smtClean="0"/>
              <a:t>Describe </a:t>
            </a:r>
            <a:r>
              <a:rPr lang="en-GB" dirty="0" smtClean="0"/>
              <a:t>each in detail, explain how each shows a relationship between religion and development. </a:t>
            </a:r>
            <a:endParaRPr lang="en-GB" dirty="0"/>
          </a:p>
        </p:txBody>
      </p:sp>
    </p:spTree>
    <p:extLst>
      <p:ext uri="{BB962C8B-B14F-4D97-AF65-F5344CB8AC3E}">
        <p14:creationId xmlns:p14="http://schemas.microsoft.com/office/powerpoint/2010/main" val="57594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Secular Fundamentalism</a:t>
            </a: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Using what you have learnt this lesson can you pick one of the questions below and write an answer to it and be prepared to reading out to the rest of the class.</a:t>
            </a:r>
          </a:p>
        </p:txBody>
      </p:sp>
      <p:sp>
        <p:nvSpPr>
          <p:cNvPr id="5" name="Content Placeholder 4">
            <a:extLst>
              <a:ext uri="{FF2B5EF4-FFF2-40B4-BE49-F238E27FC236}">
                <a16:creationId xmlns:a16="http://schemas.microsoft.com/office/drawing/2014/main" xmlns="" id="{72475C86-71F6-48B7-9A4E-FBE494C9323E}"/>
              </a:ext>
            </a:extLst>
          </p:cNvPr>
          <p:cNvSpPr>
            <a:spLocks noGrp="1"/>
          </p:cNvSpPr>
          <p:nvPr>
            <p:ph idx="1"/>
          </p:nvPr>
        </p:nvSpPr>
        <p:spPr>
          <a:xfrm>
            <a:off x="628650" y="1825625"/>
            <a:ext cx="7886700" cy="4351338"/>
          </a:xfrm>
        </p:spPr>
        <p:txBody>
          <a:bodyPr/>
          <a:lstStyle/>
          <a:p>
            <a:pPr marL="342900" indent="-342900" algn="ctr">
              <a:buFont typeface="+mj-lt"/>
              <a:buAutoNum type="arabicPeriod"/>
            </a:pPr>
            <a:r>
              <a:rPr lang="en-GB" dirty="0"/>
              <a:t>What is religious fundamentalism?</a:t>
            </a:r>
          </a:p>
          <a:p>
            <a:pPr marL="342900" indent="-342900" algn="ctr">
              <a:buFont typeface="+mj-lt"/>
              <a:buAutoNum type="arabicPeriod"/>
            </a:pPr>
            <a:r>
              <a:rPr lang="en-GB" dirty="0"/>
              <a:t>What causes religious fundamentalism?</a:t>
            </a:r>
          </a:p>
          <a:p>
            <a:pPr marL="342900" indent="-342900" algn="ctr">
              <a:buFont typeface="+mj-lt"/>
              <a:buAutoNum type="arabicPeriod"/>
            </a:pPr>
            <a:r>
              <a:rPr lang="en-GB" dirty="0"/>
              <a:t>How has postmodernity impacted on fundamentalism?</a:t>
            </a:r>
          </a:p>
          <a:p>
            <a:pPr marL="342900" indent="-342900" algn="ctr">
              <a:buFont typeface="+mj-lt"/>
              <a:buAutoNum type="arabicPeriod"/>
            </a:pPr>
            <a:r>
              <a:rPr lang="en-GB" dirty="0"/>
              <a:t>Is postmodernism an examples of religion as a force for social change or a conservative force?</a:t>
            </a:r>
          </a:p>
        </p:txBody>
      </p:sp>
    </p:spTree>
    <p:extLst>
      <p:ext uri="{BB962C8B-B14F-4D97-AF65-F5344CB8AC3E}">
        <p14:creationId xmlns:p14="http://schemas.microsoft.com/office/powerpoint/2010/main" val="285205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14B65-BEDE-46BC-8DBF-75DA3422030B}"/>
              </a:ext>
            </a:extLst>
          </p:cNvPr>
          <p:cNvSpPr>
            <a:spLocks noGrp="1"/>
          </p:cNvSpPr>
          <p:nvPr>
            <p:ph type="ctrTitle"/>
          </p:nvPr>
        </p:nvSpPr>
        <p:spPr>
          <a:solidFill>
            <a:schemeClr val="accent5">
              <a:lumMod val="60000"/>
              <a:lumOff val="40000"/>
            </a:schemeClr>
          </a:solidFill>
          <a:ln>
            <a:solidFill>
              <a:schemeClr val="tx1"/>
            </a:solidFill>
          </a:ln>
        </p:spPr>
        <p:txBody>
          <a:bodyPr anchor="ctr">
            <a:noAutofit/>
          </a:bodyPr>
          <a:lstStyle/>
          <a:p>
            <a:r>
              <a:rPr lang="en-GB" sz="4000" dirty="0"/>
              <a:t>Title: How has fundamentalism emerged?</a:t>
            </a:r>
          </a:p>
        </p:txBody>
      </p:sp>
      <p:sp>
        <p:nvSpPr>
          <p:cNvPr id="3" name="Subtitle 2">
            <a:extLst>
              <a:ext uri="{FF2B5EF4-FFF2-40B4-BE49-F238E27FC236}">
                <a16:creationId xmlns:a16="http://schemas.microsoft.com/office/drawing/2014/main" xmlns="" id="{06437175-EE6C-47E9-AB54-6CA77B63559B}"/>
              </a:ext>
            </a:extLst>
          </p:cNvPr>
          <p:cNvSpPr>
            <a:spLocks noGrp="1"/>
          </p:cNvSpPr>
          <p:nvPr>
            <p:ph type="subTitle" idx="1"/>
          </p:nvPr>
        </p:nvSpPr>
        <p:spPr>
          <a:solidFill>
            <a:schemeClr val="accent1">
              <a:lumMod val="40000"/>
              <a:lumOff val="60000"/>
            </a:schemeClr>
          </a:solidFill>
          <a:ln>
            <a:solidFill>
              <a:schemeClr val="tx1"/>
            </a:solidFill>
          </a:ln>
        </p:spPr>
        <p:txBody>
          <a:bodyPr anchor="ctr">
            <a:normAutofit fontScale="92500" lnSpcReduction="20000"/>
          </a:bodyPr>
          <a:lstStyle/>
          <a:p>
            <a:pPr algn="l"/>
            <a:r>
              <a:rPr lang="en-GB" dirty="0"/>
              <a:t>Describe what fundamentalism is.</a:t>
            </a:r>
          </a:p>
          <a:p>
            <a:pPr algn="l"/>
            <a:r>
              <a:rPr lang="en-GB" dirty="0"/>
              <a:t>Explain using sociological evidence the role of religious fundamentalism in a global context.</a:t>
            </a:r>
          </a:p>
          <a:p>
            <a:pPr algn="l"/>
            <a:r>
              <a:rPr lang="en-GB" dirty="0"/>
              <a:t>Evaluate the role of religion according to fundamentalism.</a:t>
            </a:r>
          </a:p>
        </p:txBody>
      </p:sp>
      <p:sp>
        <p:nvSpPr>
          <p:cNvPr id="4" name="Rectangle 3">
            <a:extLst>
              <a:ext uri="{FF2B5EF4-FFF2-40B4-BE49-F238E27FC236}">
                <a16:creationId xmlns:a16="http://schemas.microsoft.com/office/drawing/2014/main" xmlns="" id="{9BB5E717-A2CC-4261-A001-67B479881645}"/>
              </a:ext>
            </a:extLst>
          </p:cNvPr>
          <p:cNvSpPr/>
          <p:nvPr/>
        </p:nvSpPr>
        <p:spPr>
          <a:xfrm>
            <a:off x="1143000" y="5509066"/>
            <a:ext cx="6858000" cy="646331"/>
          </a:xfrm>
          <a:prstGeom prst="rect">
            <a:avLst/>
          </a:prstGeom>
        </p:spPr>
        <p:txBody>
          <a:bodyPr wrap="square">
            <a:spAutoFit/>
          </a:bodyPr>
          <a:lstStyle/>
          <a:p>
            <a:r>
              <a:rPr lang="en-GB" b="1" dirty="0"/>
              <a:t>Fundamentalism – </a:t>
            </a:r>
            <a:r>
              <a:rPr lang="en-GB" dirty="0"/>
              <a:t>they seek a return to the basics of religion in a supposed golden age.</a:t>
            </a:r>
          </a:p>
        </p:txBody>
      </p:sp>
    </p:spTree>
    <p:extLst>
      <p:ext uri="{BB962C8B-B14F-4D97-AF65-F5344CB8AC3E}">
        <p14:creationId xmlns:p14="http://schemas.microsoft.com/office/powerpoint/2010/main" val="246722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dirty="0"/>
              <a:t>Title: How has fundamentalism emerged?</a:t>
            </a:r>
            <a:endParaRPr lang="en-GB" sz="2400" dirty="0">
              <a:latin typeface="Candara" panose="020E0502030303020204" pitchFamily="34" charset="0"/>
            </a:endParaRP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Read the following two examples of religious fundamentalism around the world and work out what they are doing and why they are doing it …</a:t>
            </a:r>
          </a:p>
        </p:txBody>
      </p:sp>
      <p:sp>
        <p:nvSpPr>
          <p:cNvPr id="3" name="Rectangle 2">
            <a:extLst>
              <a:ext uri="{FF2B5EF4-FFF2-40B4-BE49-F238E27FC236}">
                <a16:creationId xmlns:a16="http://schemas.microsoft.com/office/drawing/2014/main" xmlns="" id="{14A7E700-02BE-402E-AB3E-694FD3CC5DDC}"/>
              </a:ext>
            </a:extLst>
          </p:cNvPr>
          <p:cNvSpPr/>
          <p:nvPr/>
        </p:nvSpPr>
        <p:spPr>
          <a:xfrm>
            <a:off x="628650" y="2024970"/>
            <a:ext cx="7886700" cy="1754326"/>
          </a:xfrm>
          <a:prstGeom prst="rect">
            <a:avLst/>
          </a:prstGeom>
        </p:spPr>
        <p:txBody>
          <a:bodyPr wrap="square">
            <a:spAutoFit/>
          </a:bodyPr>
          <a:lstStyle/>
          <a:p>
            <a:pPr algn="ctr"/>
            <a:r>
              <a:rPr lang="en-GB" dirty="0"/>
              <a:t>One of the leaders of the Moral Majority, a conservative political movement which aimed a return to tradition values, outlines his vision of America after fundamentalist Christian take control. ‘When the Christian majority takes over this country, there will be no satanic churches, no more free distribution of pornography, no more abortion on demand, and no more talk of right for homosexuals.’</a:t>
            </a:r>
          </a:p>
        </p:txBody>
      </p:sp>
      <p:sp>
        <p:nvSpPr>
          <p:cNvPr id="10" name="Rectangle 9">
            <a:extLst>
              <a:ext uri="{FF2B5EF4-FFF2-40B4-BE49-F238E27FC236}">
                <a16:creationId xmlns:a16="http://schemas.microsoft.com/office/drawing/2014/main" xmlns="" id="{3F36DC74-0D1E-4B3A-AC3B-6F9CF6F70103}"/>
              </a:ext>
            </a:extLst>
          </p:cNvPr>
          <p:cNvSpPr/>
          <p:nvPr/>
        </p:nvSpPr>
        <p:spPr>
          <a:xfrm>
            <a:off x="628650" y="5558135"/>
            <a:ext cx="7886700" cy="646331"/>
          </a:xfrm>
          <a:prstGeom prst="rect">
            <a:avLst/>
          </a:prstGeom>
        </p:spPr>
        <p:txBody>
          <a:bodyPr wrap="square">
            <a:spAutoFit/>
          </a:bodyPr>
          <a:lstStyle/>
          <a:p>
            <a:pPr algn="ctr"/>
            <a:r>
              <a:rPr lang="en-GB" b="1" dirty="0">
                <a:solidFill>
                  <a:srgbClr val="0070C0"/>
                </a:solidFill>
              </a:rPr>
              <a:t>Challenge – </a:t>
            </a:r>
            <a:r>
              <a:rPr lang="en-GB" dirty="0">
                <a:solidFill>
                  <a:srgbClr val="0070C0"/>
                </a:solidFill>
              </a:rPr>
              <a:t>how might living in a Postmodern society have increased the rise in the Moral Majority?</a:t>
            </a:r>
          </a:p>
        </p:txBody>
      </p:sp>
    </p:spTree>
    <p:extLst>
      <p:ext uri="{BB962C8B-B14F-4D97-AF65-F5344CB8AC3E}">
        <p14:creationId xmlns:p14="http://schemas.microsoft.com/office/powerpoint/2010/main" val="291909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dirty="0"/>
              <a:t>Title: How has fundamentalism emerged?</a:t>
            </a:r>
            <a:endParaRPr lang="en-GB" sz="2400" dirty="0">
              <a:latin typeface="Candara" panose="020E0502030303020204" pitchFamily="34" charset="0"/>
            </a:endParaRP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Read the following two examples of religious fundamentalism around the world and work out what they are doing and why they are doing it …</a:t>
            </a:r>
          </a:p>
        </p:txBody>
      </p:sp>
      <p:sp>
        <p:nvSpPr>
          <p:cNvPr id="3" name="Rectangle 2">
            <a:extLst>
              <a:ext uri="{FF2B5EF4-FFF2-40B4-BE49-F238E27FC236}">
                <a16:creationId xmlns:a16="http://schemas.microsoft.com/office/drawing/2014/main" xmlns="" id="{14A7E700-02BE-402E-AB3E-694FD3CC5DDC}"/>
              </a:ext>
            </a:extLst>
          </p:cNvPr>
          <p:cNvSpPr/>
          <p:nvPr/>
        </p:nvSpPr>
        <p:spPr>
          <a:xfrm>
            <a:off x="628650" y="1686658"/>
            <a:ext cx="7886700" cy="4524315"/>
          </a:xfrm>
          <a:prstGeom prst="rect">
            <a:avLst/>
          </a:prstGeom>
        </p:spPr>
        <p:txBody>
          <a:bodyPr wrap="square">
            <a:spAutoFit/>
          </a:bodyPr>
          <a:lstStyle/>
          <a:p>
            <a:pPr algn="ctr"/>
            <a:r>
              <a:rPr lang="en-GB" dirty="0"/>
              <a:t>In the 1920s and 1930s, the Shah (ruler) of Iran felt that traditional Islamic culture was holding back the modernisation of his country. He introduced Western curriculum into schools, secular laws into courts and invited Western companies into Iran to develop agriculture and industry. The development of the oil industry brought considerable wealth to a small elite, while leaving the mass of the population in poverty. Bu the 1970’s, parts of Iran, particularly the capital Tehran, were becoming increasingly Westernised with bars, cinemas, discos, night clubs and Western dress, food, music and films. Many people resented both the wealthy elite and the influence of the West. In 1979, the people overthrew the Shah and an Islamic state was established under the new leadership of Ayatollah </a:t>
            </a:r>
            <a:r>
              <a:rPr lang="en-GB" dirty="0" err="1"/>
              <a:t>Khomenini</a:t>
            </a:r>
            <a:r>
              <a:rPr lang="en-GB" dirty="0"/>
              <a:t> (religious leader). Bars were looted and burned, cinemas destroyed and nightclubs closed down, and alcohol and Western music was banned. Women were encouraged to stay at home and study the Qur’an, and in public they were required to cover themselves with the veil. Islamic laws – the sharia – was reinstated, and schoolchildren now recited the Qur’an rather than singing the national anthem.</a:t>
            </a:r>
          </a:p>
        </p:txBody>
      </p:sp>
      <p:sp>
        <p:nvSpPr>
          <p:cNvPr id="10" name="Rectangle 9">
            <a:extLst>
              <a:ext uri="{FF2B5EF4-FFF2-40B4-BE49-F238E27FC236}">
                <a16:creationId xmlns:a16="http://schemas.microsoft.com/office/drawing/2014/main" xmlns="" id="{3F36DC74-0D1E-4B3A-AC3B-6F9CF6F70103}"/>
              </a:ext>
            </a:extLst>
          </p:cNvPr>
          <p:cNvSpPr/>
          <p:nvPr/>
        </p:nvSpPr>
        <p:spPr>
          <a:xfrm>
            <a:off x="628650" y="6191131"/>
            <a:ext cx="7886700" cy="646331"/>
          </a:xfrm>
          <a:prstGeom prst="rect">
            <a:avLst/>
          </a:prstGeom>
        </p:spPr>
        <p:txBody>
          <a:bodyPr wrap="square">
            <a:spAutoFit/>
          </a:bodyPr>
          <a:lstStyle/>
          <a:p>
            <a:pPr algn="ctr"/>
            <a:r>
              <a:rPr lang="en-GB" b="1" dirty="0">
                <a:solidFill>
                  <a:srgbClr val="0070C0"/>
                </a:solidFill>
              </a:rPr>
              <a:t>Challenge – </a:t>
            </a:r>
            <a:r>
              <a:rPr lang="en-GB" dirty="0">
                <a:solidFill>
                  <a:srgbClr val="0070C0"/>
                </a:solidFill>
              </a:rPr>
              <a:t>how might living in a Postmodern society have increased the rise in the Moral Majority?</a:t>
            </a:r>
          </a:p>
        </p:txBody>
      </p:sp>
    </p:spTree>
    <p:extLst>
      <p:ext uri="{BB962C8B-B14F-4D97-AF65-F5344CB8AC3E}">
        <p14:creationId xmlns:p14="http://schemas.microsoft.com/office/powerpoint/2010/main" val="279364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dirty="0"/>
              <a:t>Title: How has fundamentalism emerged?</a:t>
            </a:r>
            <a:endParaRPr lang="en-GB" sz="2400" dirty="0">
              <a:latin typeface="Candara" panose="020E0502030303020204" pitchFamily="34" charset="0"/>
            </a:endParaRPr>
          </a:p>
        </p:txBody>
      </p:sp>
      <p:sp>
        <p:nvSpPr>
          <p:cNvPr id="4" name="Title 1">
            <a:extLst>
              <a:ext uri="{FF2B5EF4-FFF2-40B4-BE49-F238E27FC236}">
                <a16:creationId xmlns:a16="http://schemas.microsoft.com/office/drawing/2014/main" xmlns="" id="{C36DADC4-B92C-4F89-A3F2-83062E0E6CE2}"/>
              </a:ext>
            </a:extLst>
          </p:cNvPr>
          <p:cNvSpPr txBox="1">
            <a:spLocks/>
          </p:cNvSpPr>
          <p:nvPr/>
        </p:nvSpPr>
        <p:spPr>
          <a:xfrm>
            <a:off x="628650" y="1024304"/>
            <a:ext cx="7886700" cy="1068727"/>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latin typeface="Candara" panose="020E0502030303020204" pitchFamily="34" charset="0"/>
              </a:rPr>
              <a:t>Task: </a:t>
            </a:r>
            <a:r>
              <a:rPr lang="en-GB" sz="2800" dirty="0">
                <a:latin typeface="Candara" panose="020E0502030303020204" pitchFamily="34" charset="0"/>
              </a:rPr>
              <a:t>In a global context, the issue of religious fundamentalism has emerged as a major area of media and political concern in recent decades. Using the following slides of information relating to the impact of Postmodernism on fundamentalism answer the following questions….</a:t>
            </a:r>
          </a:p>
        </p:txBody>
      </p:sp>
      <p:sp>
        <p:nvSpPr>
          <p:cNvPr id="10" name="Rectangle 9">
            <a:extLst>
              <a:ext uri="{FF2B5EF4-FFF2-40B4-BE49-F238E27FC236}">
                <a16:creationId xmlns:a16="http://schemas.microsoft.com/office/drawing/2014/main" xmlns="" id="{90ED0427-C26E-4D76-AEC1-FDA0F915DCB1}"/>
              </a:ext>
            </a:extLst>
          </p:cNvPr>
          <p:cNvSpPr/>
          <p:nvPr/>
        </p:nvSpPr>
        <p:spPr>
          <a:xfrm>
            <a:off x="628650" y="2422648"/>
            <a:ext cx="7886700" cy="3139321"/>
          </a:xfrm>
          <a:prstGeom prst="rect">
            <a:avLst/>
          </a:prstGeom>
        </p:spPr>
        <p:txBody>
          <a:bodyPr wrap="square">
            <a:spAutoFit/>
          </a:bodyPr>
          <a:lstStyle/>
          <a:p>
            <a:pPr marL="342900" indent="-342900" algn="ctr">
              <a:buFont typeface="+mj-lt"/>
              <a:buAutoNum type="arabicPeriod"/>
            </a:pPr>
            <a:r>
              <a:rPr lang="en-GB" dirty="0"/>
              <a:t>What does cosmopolitanism mean?</a:t>
            </a:r>
          </a:p>
          <a:p>
            <a:pPr marL="342900" indent="-342900" algn="ctr">
              <a:buFont typeface="+mj-lt"/>
              <a:buAutoNum type="arabicPeriod"/>
            </a:pPr>
            <a:r>
              <a:rPr lang="en-GB" dirty="0"/>
              <a:t>Why are fundamentalist in conflict with cosmopolitanism?</a:t>
            </a:r>
          </a:p>
          <a:p>
            <a:pPr marL="342900" indent="-342900" algn="ctr">
              <a:buFont typeface="+mj-lt"/>
              <a:buAutoNum type="arabicPeriod"/>
            </a:pPr>
            <a:r>
              <a:rPr lang="en-GB" dirty="0"/>
              <a:t>Why is fundamentalism in conflict with postmodernism?</a:t>
            </a:r>
          </a:p>
          <a:p>
            <a:pPr marL="342900" indent="-342900" algn="ctr">
              <a:buFont typeface="+mj-lt"/>
              <a:buAutoNum type="arabicPeriod"/>
            </a:pPr>
            <a:r>
              <a:rPr lang="en-GB" dirty="0"/>
              <a:t>What two responses does Castells see by fundamentalists to postmodernity?</a:t>
            </a:r>
          </a:p>
          <a:p>
            <a:pPr marL="342900" indent="-342900" algn="ctr">
              <a:buFont typeface="+mj-lt"/>
              <a:buAutoNum type="arabicPeriod"/>
            </a:pPr>
            <a:r>
              <a:rPr lang="en-GB" dirty="0"/>
              <a:t>How does Bruce see globalisation as a threat to traditional religious beliefs?</a:t>
            </a:r>
          </a:p>
          <a:p>
            <a:pPr marL="342900" indent="-342900" algn="ctr">
              <a:buFont typeface="+mj-lt"/>
              <a:buAutoNum type="arabicPeriod"/>
            </a:pPr>
            <a:endParaRPr lang="en-GB" dirty="0">
              <a:solidFill>
                <a:srgbClr val="0070C0"/>
              </a:solidFill>
            </a:endParaRPr>
          </a:p>
          <a:p>
            <a:pPr algn="ctr"/>
            <a:r>
              <a:rPr lang="en-GB" b="1" dirty="0">
                <a:solidFill>
                  <a:srgbClr val="0070C0"/>
                </a:solidFill>
              </a:rPr>
              <a:t>Challenge – </a:t>
            </a:r>
            <a:r>
              <a:rPr lang="en-GB" dirty="0">
                <a:solidFill>
                  <a:srgbClr val="0070C0"/>
                </a:solidFill>
              </a:rPr>
              <a:t>Is fundamentalism evidence of religion being used as a force for social change or a conservative force?</a:t>
            </a:r>
          </a:p>
          <a:p>
            <a:pPr marL="342900" indent="-342900" algn="ctr">
              <a:buFont typeface="+mj-lt"/>
              <a:buAutoNum type="arabicPeriod"/>
            </a:pPr>
            <a:endParaRPr lang="en-GB" dirty="0"/>
          </a:p>
          <a:p>
            <a:pPr algn="ctr"/>
            <a:endParaRPr lang="en-GB" dirty="0"/>
          </a:p>
          <a:p>
            <a:pPr marL="342900" indent="-342900" algn="ctr">
              <a:buFont typeface="+mj-lt"/>
              <a:buAutoNum type="arabicPeriod"/>
            </a:pPr>
            <a:endParaRPr lang="en-GB" dirty="0"/>
          </a:p>
        </p:txBody>
      </p:sp>
    </p:spTree>
    <p:extLst>
      <p:ext uri="{BB962C8B-B14F-4D97-AF65-F5344CB8AC3E}">
        <p14:creationId xmlns:p14="http://schemas.microsoft.com/office/powerpoint/2010/main" val="211381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4090"/>
            <a:ext cx="9144000" cy="4967514"/>
          </a:xfrm>
          <a:prstGeom prst="rect">
            <a:avLst/>
          </a:prstGeom>
        </p:spPr>
        <p:txBody>
          <a:bodyPr wrap="square">
            <a:spAutoFit/>
          </a:bodyPr>
          <a:lstStyle/>
          <a:p>
            <a:pPr algn="ctr">
              <a:lnSpc>
                <a:spcPct val="80000"/>
              </a:lnSpc>
            </a:pPr>
            <a:r>
              <a:rPr lang="en-GB" dirty="0"/>
              <a:t>Giddens contrasts fundamentalism with cosmopolitanism:-</a:t>
            </a:r>
            <a:r>
              <a:rPr lang="en-GB" i="1" dirty="0"/>
              <a:t>a way of thinking that embraces modernity and is in keeping with today’s globalising world</a:t>
            </a:r>
          </a:p>
          <a:p>
            <a:pPr algn="ctr">
              <a:lnSpc>
                <a:spcPct val="80000"/>
              </a:lnSpc>
            </a:pPr>
            <a:endParaRPr lang="en-GB" i="1" dirty="0"/>
          </a:p>
          <a:p>
            <a:pPr algn="ctr">
              <a:lnSpc>
                <a:spcPct val="80000"/>
              </a:lnSpc>
            </a:pPr>
            <a:r>
              <a:rPr lang="en-GB" dirty="0"/>
              <a:t>Cosmopolitanism is tolerant of the views of others and open to new ideas, constantly reflecting on and modifying beliefs in the light of new information (which Giddens calls ‘</a:t>
            </a:r>
            <a:r>
              <a:rPr lang="en-GB" i="1" dirty="0"/>
              <a:t>reflexive</a:t>
            </a:r>
            <a:r>
              <a:rPr lang="en-GB" dirty="0"/>
              <a:t>’ thinking)</a:t>
            </a:r>
          </a:p>
          <a:p>
            <a:pPr algn="ctr">
              <a:lnSpc>
                <a:spcPct val="80000"/>
              </a:lnSpc>
            </a:pPr>
            <a:endParaRPr lang="en-GB" dirty="0"/>
          </a:p>
          <a:p>
            <a:pPr algn="ctr">
              <a:lnSpc>
                <a:spcPct val="80000"/>
              </a:lnSpc>
            </a:pPr>
            <a:r>
              <a:rPr lang="en-GB" dirty="0"/>
              <a:t>It requires people to justify their views - rather than by appealing to sacred texts or tradition. One’s lifestyle is seen as a personal choice rather than something prescribed by an external religious or other authority.</a:t>
            </a:r>
          </a:p>
          <a:p>
            <a:pPr algn="ctr">
              <a:lnSpc>
                <a:spcPct val="80000"/>
              </a:lnSpc>
            </a:pPr>
            <a:endParaRPr lang="en-GB" dirty="0"/>
          </a:p>
          <a:p>
            <a:pPr algn="ctr">
              <a:lnSpc>
                <a:spcPct val="80000"/>
              </a:lnSpc>
            </a:pPr>
            <a:r>
              <a:rPr lang="en-GB" dirty="0"/>
              <a:t>Cosmopolitanism religion and spirituality emphasises the pursuit of personal meaning and self-improvement rather than submission to authority.</a:t>
            </a:r>
            <a:br>
              <a:rPr lang="en-GB" dirty="0"/>
            </a:br>
            <a:endParaRPr lang="en-GB" dirty="0"/>
          </a:p>
          <a:p>
            <a:pPr algn="ctr">
              <a:lnSpc>
                <a:spcPct val="80000"/>
              </a:lnSpc>
              <a:buFontTx/>
              <a:buNone/>
            </a:pPr>
            <a:r>
              <a:rPr lang="en-GB" dirty="0"/>
              <a:t>Giddens sees fundamentalism as the enemy of cosmopolitan thought and modernity. While fundamentalists detest modernity, they use modern methods to express and spread their beliefs, e.g.:-</a:t>
            </a:r>
          </a:p>
          <a:p>
            <a:pPr algn="ctr">
              <a:lnSpc>
                <a:spcPct val="80000"/>
              </a:lnSpc>
            </a:pPr>
            <a:r>
              <a:rPr lang="en-GB" dirty="0"/>
              <a:t>The internet and email</a:t>
            </a:r>
          </a:p>
          <a:p>
            <a:pPr algn="ctr">
              <a:lnSpc>
                <a:spcPct val="80000"/>
              </a:lnSpc>
            </a:pPr>
            <a:r>
              <a:rPr lang="en-GB" dirty="0"/>
              <a:t>Televangelism</a:t>
            </a:r>
          </a:p>
          <a:p>
            <a:pPr algn="ctr">
              <a:lnSpc>
                <a:spcPct val="80000"/>
              </a:lnSpc>
            </a:pPr>
            <a:r>
              <a:rPr lang="en-GB" dirty="0"/>
              <a:t>The ‘electronic church’.</a:t>
            </a:r>
          </a:p>
          <a:p>
            <a:pPr algn="ctr">
              <a:lnSpc>
                <a:spcPct val="80000"/>
              </a:lnSpc>
            </a:pPr>
            <a:r>
              <a:rPr lang="en-GB" dirty="0"/>
              <a:t/>
            </a:r>
            <a:br>
              <a:rPr lang="en-GB" dirty="0"/>
            </a:br>
            <a:r>
              <a:rPr lang="en-GB" dirty="0"/>
              <a:t>Giddens identifies fundamentalist versions of several major religions, including Islam, Christianity and Hinduism.</a:t>
            </a:r>
          </a:p>
        </p:txBody>
      </p:sp>
      <p:sp>
        <p:nvSpPr>
          <p:cNvPr id="5" name="Rectangle 2"/>
          <p:cNvSpPr txBox="1">
            <a:spLocks noChangeArrowheads="1"/>
          </p:cNvSpPr>
          <p:nvPr/>
        </p:nvSpPr>
        <p:spPr>
          <a:xfrm>
            <a:off x="457200" y="354595"/>
            <a:ext cx="8229600" cy="6206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u="sng" dirty="0"/>
              <a:t>Cosmopolitanism</a:t>
            </a:r>
          </a:p>
        </p:txBody>
      </p:sp>
    </p:spTree>
    <p:extLst>
      <p:ext uri="{BB962C8B-B14F-4D97-AF65-F5344CB8AC3E}">
        <p14:creationId xmlns:p14="http://schemas.microsoft.com/office/powerpoint/2010/main" val="321205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888" y="2139001"/>
            <a:ext cx="8208912" cy="2308324"/>
          </a:xfrm>
          <a:prstGeom prst="rect">
            <a:avLst/>
          </a:prstGeom>
        </p:spPr>
        <p:txBody>
          <a:bodyPr wrap="square">
            <a:spAutoFit/>
          </a:bodyPr>
          <a:lstStyle/>
          <a:p>
            <a:pPr algn="ctr"/>
            <a:r>
              <a:rPr lang="en-GB" b="1" i="1" dirty="0"/>
              <a:t>BAUMAN:</a:t>
            </a:r>
          </a:p>
          <a:p>
            <a:pPr algn="ctr"/>
            <a:endParaRPr lang="en-GB" b="1" i="1" dirty="0"/>
          </a:p>
          <a:p>
            <a:pPr algn="ctr">
              <a:buFontTx/>
              <a:buChar char="•"/>
            </a:pPr>
            <a:r>
              <a:rPr lang="en-GB" dirty="0"/>
              <a:t>Sees fundamentalism as a response to living in postmodernity</a:t>
            </a:r>
          </a:p>
          <a:p>
            <a:pPr algn="ctr">
              <a:buFontTx/>
              <a:buChar char="•"/>
            </a:pPr>
            <a:r>
              <a:rPr lang="en-GB" dirty="0"/>
              <a:t>Postmodern society brings freedom of choice, uncertainty and a heightened awareness of risk – undermining the old certainties about how to live that were grounded in tradition</a:t>
            </a:r>
          </a:p>
          <a:p>
            <a:pPr algn="ctr">
              <a:buFontTx/>
              <a:buChar char="•"/>
            </a:pPr>
            <a:r>
              <a:rPr lang="en-GB" dirty="0"/>
              <a:t>In this situation, while some embrace the new freedom, others are attracted to fundamentalism by its claims of absolute truth and certainty</a:t>
            </a:r>
            <a:endParaRPr lang="en-GB" sz="700" dirty="0"/>
          </a:p>
        </p:txBody>
      </p:sp>
      <p:sp>
        <p:nvSpPr>
          <p:cNvPr id="5" name="Rectangle 3"/>
          <p:cNvSpPr>
            <a:spLocks noChangeArrowheads="1"/>
          </p:cNvSpPr>
          <p:nvPr/>
        </p:nvSpPr>
        <p:spPr bwMode="auto">
          <a:xfrm>
            <a:off x="457200" y="504056"/>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b="1" u="sng" dirty="0">
                <a:solidFill>
                  <a:schemeClr val="tx1"/>
                </a:solidFill>
                <a:latin typeface="+mn-lt"/>
              </a:rPr>
              <a:t>Responses to Postmodernity</a:t>
            </a:r>
          </a:p>
        </p:txBody>
      </p:sp>
    </p:spTree>
    <p:extLst>
      <p:ext uri="{BB962C8B-B14F-4D97-AF65-F5344CB8AC3E}">
        <p14:creationId xmlns:p14="http://schemas.microsoft.com/office/powerpoint/2010/main" val="343667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504056"/>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b="1" u="sng" dirty="0">
                <a:solidFill>
                  <a:schemeClr val="tx1"/>
                </a:solidFill>
                <a:latin typeface="+mn-lt"/>
              </a:rPr>
              <a:t>Responses to Postmodernity</a:t>
            </a:r>
          </a:p>
        </p:txBody>
      </p:sp>
      <p:sp>
        <p:nvSpPr>
          <p:cNvPr id="5" name="Rectangle 4"/>
          <p:cNvSpPr/>
          <p:nvPr/>
        </p:nvSpPr>
        <p:spPr>
          <a:xfrm>
            <a:off x="457200" y="1790090"/>
            <a:ext cx="8363272" cy="2169825"/>
          </a:xfrm>
          <a:prstGeom prst="rect">
            <a:avLst/>
          </a:prstGeom>
        </p:spPr>
        <p:txBody>
          <a:bodyPr wrap="square">
            <a:spAutoFit/>
          </a:bodyPr>
          <a:lstStyle/>
          <a:p>
            <a:pPr algn="ctr">
              <a:spcBef>
                <a:spcPct val="50000"/>
              </a:spcBef>
            </a:pPr>
            <a:r>
              <a:rPr lang="en-GB" b="1" i="1" dirty="0"/>
              <a:t>CASTELLS</a:t>
            </a:r>
            <a:r>
              <a:rPr lang="en-GB" b="1" dirty="0"/>
              <a:t>:</a:t>
            </a:r>
          </a:p>
          <a:p>
            <a:pPr algn="ctr">
              <a:spcBef>
                <a:spcPct val="50000"/>
              </a:spcBef>
            </a:pPr>
            <a:r>
              <a:rPr lang="en-GB" dirty="0"/>
              <a:t>Distinguishes between 2 responses to postmodernity:</a:t>
            </a:r>
          </a:p>
          <a:p>
            <a:pPr algn="ctr">
              <a:spcBef>
                <a:spcPct val="50000"/>
              </a:spcBef>
              <a:buFontTx/>
              <a:buChar char="•"/>
            </a:pPr>
            <a:r>
              <a:rPr lang="en-GB" dirty="0"/>
              <a:t>Resistant identity – a defensive reaction of those who feel threatened and retreat into fundamentalist communities</a:t>
            </a:r>
          </a:p>
          <a:p>
            <a:pPr algn="ctr">
              <a:spcBef>
                <a:spcPct val="50000"/>
              </a:spcBef>
              <a:buFontTx/>
              <a:buChar char="•"/>
            </a:pPr>
            <a:r>
              <a:rPr lang="en-GB" dirty="0"/>
              <a:t>Project identity – the response of those who are forward-looking and engage with social movements such as feminism and environmentalism</a:t>
            </a:r>
          </a:p>
        </p:txBody>
      </p:sp>
    </p:spTree>
    <p:extLst>
      <p:ext uri="{BB962C8B-B14F-4D97-AF65-F5344CB8AC3E}">
        <p14:creationId xmlns:p14="http://schemas.microsoft.com/office/powerpoint/2010/main" val="360151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772816"/>
            <a:ext cx="8388424" cy="2308324"/>
          </a:xfrm>
          <a:prstGeom prst="rect">
            <a:avLst/>
          </a:prstGeom>
        </p:spPr>
        <p:txBody>
          <a:bodyPr wrap="square">
            <a:spAutoFit/>
          </a:bodyPr>
          <a:lstStyle/>
          <a:p>
            <a:pPr algn="ctr">
              <a:buFontTx/>
              <a:buNone/>
            </a:pPr>
            <a:r>
              <a:rPr lang="en-GB" b="1" dirty="0"/>
              <a:t>Steve Bruce </a:t>
            </a:r>
            <a:r>
              <a:rPr lang="en-GB" dirty="0"/>
              <a:t>see’s the main cause of fundamentalism as the perception of religious traditionalists and that today’s globalising world threatens their belief system. Once they feel threatened, traditionalist develop rigid rules about what to believe and how to behave. </a:t>
            </a:r>
          </a:p>
          <a:p>
            <a:pPr algn="ctr">
              <a:buFontTx/>
              <a:buNone/>
            </a:pPr>
            <a:r>
              <a:rPr lang="en-GB" dirty="0"/>
              <a:t>He believed that polytheistic religions such as Hinduism are unlikely to produce fundamentalism because if the existence of many Gods. </a:t>
            </a:r>
          </a:p>
          <a:p>
            <a:pPr algn="ctr">
              <a:buFontTx/>
              <a:buNone/>
            </a:pPr>
            <a:r>
              <a:rPr lang="en-GB" dirty="0"/>
              <a:t>Bruce regards fundamentalism as being confined to monotheistic religions like Islam and Christianity. </a:t>
            </a:r>
          </a:p>
        </p:txBody>
      </p:sp>
      <p:sp>
        <p:nvSpPr>
          <p:cNvPr id="5" name="Rectangle 4"/>
          <p:cNvSpPr/>
          <p:nvPr/>
        </p:nvSpPr>
        <p:spPr>
          <a:xfrm>
            <a:off x="960915" y="509105"/>
            <a:ext cx="7222170" cy="769441"/>
          </a:xfrm>
          <a:prstGeom prst="rect">
            <a:avLst/>
          </a:prstGeom>
        </p:spPr>
        <p:txBody>
          <a:bodyPr wrap="none">
            <a:spAutoFit/>
          </a:bodyPr>
          <a:lstStyle/>
          <a:p>
            <a:pPr algn="ctr"/>
            <a:r>
              <a:rPr lang="en-GB" sz="4400" b="1" u="sng" dirty="0"/>
              <a:t>The cause of fundamentalism.</a:t>
            </a:r>
          </a:p>
        </p:txBody>
      </p:sp>
    </p:spTree>
    <p:extLst>
      <p:ext uri="{BB962C8B-B14F-4D97-AF65-F5344CB8AC3E}">
        <p14:creationId xmlns:p14="http://schemas.microsoft.com/office/powerpoint/2010/main" val="2849990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TotalTime>
  <Words>1776</Words>
  <Application>Microsoft Office PowerPoint</Application>
  <PresentationFormat>On-screen Show (4:3)</PresentationFormat>
  <Paragraphs>165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Candara</vt:lpstr>
      <vt:lpstr>Office Theme</vt:lpstr>
      <vt:lpstr>Title: How has fundamentalism emerged?</vt:lpstr>
      <vt:lpstr>Title: How has fundamentalism emerged?</vt:lpstr>
      <vt:lpstr>Title: How has fundamentalism emerged?</vt:lpstr>
      <vt:lpstr>Title: How has fundamentalism emerged?</vt:lpstr>
      <vt:lpstr>Title: How has fundamentalism emerged?</vt:lpstr>
      <vt:lpstr>PowerPoint Presentation</vt:lpstr>
      <vt:lpstr>PowerPoint Presentation</vt:lpstr>
      <vt:lpstr>PowerPoint Presentation</vt:lpstr>
      <vt:lpstr>PowerPoint Presentation</vt:lpstr>
      <vt:lpstr>Title: Secular Fundamentalism</vt:lpstr>
      <vt:lpstr>Title: Clash of civilisations</vt:lpstr>
      <vt:lpstr>Title: Clash of civilisations</vt:lpstr>
      <vt:lpstr>Title: Clash of civilisations</vt:lpstr>
      <vt:lpstr>Title: Clash of civilisations</vt:lpstr>
      <vt:lpstr>Title: Religion and development</vt:lpstr>
      <vt:lpstr>PowerPoint Presentation</vt:lpstr>
      <vt:lpstr>Title: Secular Fundamentalism</vt:lpstr>
      <vt:lpstr>Title: Secular Fundamentalism</vt:lpstr>
      <vt:lpstr>Title: Secular Fundamentalism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what extent does religion perform an ideological function?</dc:title>
  <dc:creator>Chris</dc:creator>
  <cp:lastModifiedBy>Mr Watkins</cp:lastModifiedBy>
  <cp:revision>18</cp:revision>
  <dcterms:created xsi:type="dcterms:W3CDTF">2017-09-12T20:32:42Z</dcterms:created>
  <dcterms:modified xsi:type="dcterms:W3CDTF">2017-10-11T07:30:12Z</dcterms:modified>
</cp:coreProperties>
</file>