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6" r:id="rId3"/>
    <p:sldId id="260" r:id="rId4"/>
    <p:sldId id="263" r:id="rId5"/>
    <p:sldId id="261" r:id="rId6"/>
    <p:sldId id="258" r:id="rId7"/>
    <p:sldId id="262" r:id="rId8"/>
    <p:sldId id="264" r:id="rId9"/>
    <p:sldId id="257"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p:scale>
          <a:sx n="125" d="100"/>
          <a:sy n="125" d="100"/>
        </p:scale>
        <p:origin x="2784" y="9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7AA590-DCCC-4673-9BC4-D59F497048BC}" type="datetimeFigureOut">
              <a:rPr lang="en-GB" smtClean="0"/>
              <a:t>22/05/2016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239183-EE03-4BFD-B231-5B23C2BD24B5}" type="slidenum">
              <a:rPr lang="en-GB" smtClean="0"/>
              <a:t>‹#›</a:t>
            </a:fld>
            <a:endParaRPr lang="en-GB"/>
          </a:p>
        </p:txBody>
      </p:sp>
    </p:spTree>
    <p:extLst>
      <p:ext uri="{BB962C8B-B14F-4D97-AF65-F5344CB8AC3E}">
        <p14:creationId xmlns:p14="http://schemas.microsoft.com/office/powerpoint/2010/main" val="285732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7AA590-DCCC-4673-9BC4-D59F497048BC}" type="datetimeFigureOut">
              <a:rPr lang="en-GB" smtClean="0"/>
              <a:t>22/05/2016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239183-EE03-4BFD-B231-5B23C2BD24B5}" type="slidenum">
              <a:rPr lang="en-GB" smtClean="0"/>
              <a:t>‹#›</a:t>
            </a:fld>
            <a:endParaRPr lang="en-GB"/>
          </a:p>
        </p:txBody>
      </p:sp>
    </p:spTree>
    <p:extLst>
      <p:ext uri="{BB962C8B-B14F-4D97-AF65-F5344CB8AC3E}">
        <p14:creationId xmlns:p14="http://schemas.microsoft.com/office/powerpoint/2010/main" val="3534272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7AA590-DCCC-4673-9BC4-D59F497048BC}" type="datetimeFigureOut">
              <a:rPr lang="en-GB" smtClean="0"/>
              <a:t>22/05/2016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239183-EE03-4BFD-B231-5B23C2BD24B5}" type="slidenum">
              <a:rPr lang="en-GB" smtClean="0"/>
              <a:t>‹#›</a:t>
            </a:fld>
            <a:endParaRPr lang="en-GB"/>
          </a:p>
        </p:txBody>
      </p:sp>
    </p:spTree>
    <p:extLst>
      <p:ext uri="{BB962C8B-B14F-4D97-AF65-F5344CB8AC3E}">
        <p14:creationId xmlns:p14="http://schemas.microsoft.com/office/powerpoint/2010/main" val="145598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7AA590-DCCC-4673-9BC4-D59F497048BC}" type="datetimeFigureOut">
              <a:rPr lang="en-GB" smtClean="0"/>
              <a:t>22/05/2016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239183-EE03-4BFD-B231-5B23C2BD24B5}" type="slidenum">
              <a:rPr lang="en-GB" smtClean="0"/>
              <a:t>‹#›</a:t>
            </a:fld>
            <a:endParaRPr lang="en-GB"/>
          </a:p>
        </p:txBody>
      </p:sp>
    </p:spTree>
    <p:extLst>
      <p:ext uri="{BB962C8B-B14F-4D97-AF65-F5344CB8AC3E}">
        <p14:creationId xmlns:p14="http://schemas.microsoft.com/office/powerpoint/2010/main" val="2267477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7AA590-DCCC-4673-9BC4-D59F497048BC}" type="datetimeFigureOut">
              <a:rPr lang="en-GB" smtClean="0"/>
              <a:t>22/05/2016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239183-EE03-4BFD-B231-5B23C2BD24B5}" type="slidenum">
              <a:rPr lang="en-GB" smtClean="0"/>
              <a:t>‹#›</a:t>
            </a:fld>
            <a:endParaRPr lang="en-GB"/>
          </a:p>
        </p:txBody>
      </p:sp>
    </p:spTree>
    <p:extLst>
      <p:ext uri="{BB962C8B-B14F-4D97-AF65-F5344CB8AC3E}">
        <p14:creationId xmlns:p14="http://schemas.microsoft.com/office/powerpoint/2010/main" val="463462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7AA590-DCCC-4673-9BC4-D59F497048BC}" type="datetimeFigureOut">
              <a:rPr lang="en-GB" smtClean="0"/>
              <a:t>22/05/2016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239183-EE03-4BFD-B231-5B23C2BD24B5}" type="slidenum">
              <a:rPr lang="en-GB" smtClean="0"/>
              <a:t>‹#›</a:t>
            </a:fld>
            <a:endParaRPr lang="en-GB"/>
          </a:p>
        </p:txBody>
      </p:sp>
    </p:spTree>
    <p:extLst>
      <p:ext uri="{BB962C8B-B14F-4D97-AF65-F5344CB8AC3E}">
        <p14:creationId xmlns:p14="http://schemas.microsoft.com/office/powerpoint/2010/main" val="349259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7AA590-DCCC-4673-9BC4-D59F497048BC}" type="datetimeFigureOut">
              <a:rPr lang="en-GB" smtClean="0"/>
              <a:t>22/05/2016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239183-EE03-4BFD-B231-5B23C2BD24B5}" type="slidenum">
              <a:rPr lang="en-GB" smtClean="0"/>
              <a:t>‹#›</a:t>
            </a:fld>
            <a:endParaRPr lang="en-GB"/>
          </a:p>
        </p:txBody>
      </p:sp>
    </p:spTree>
    <p:extLst>
      <p:ext uri="{BB962C8B-B14F-4D97-AF65-F5344CB8AC3E}">
        <p14:creationId xmlns:p14="http://schemas.microsoft.com/office/powerpoint/2010/main" val="42190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7AA590-DCCC-4673-9BC4-D59F497048BC}" type="datetimeFigureOut">
              <a:rPr lang="en-GB" smtClean="0"/>
              <a:t>22/05/2016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239183-EE03-4BFD-B231-5B23C2BD24B5}" type="slidenum">
              <a:rPr lang="en-GB" smtClean="0"/>
              <a:t>‹#›</a:t>
            </a:fld>
            <a:endParaRPr lang="en-GB"/>
          </a:p>
        </p:txBody>
      </p:sp>
    </p:spTree>
    <p:extLst>
      <p:ext uri="{BB962C8B-B14F-4D97-AF65-F5344CB8AC3E}">
        <p14:creationId xmlns:p14="http://schemas.microsoft.com/office/powerpoint/2010/main" val="1461600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7AA590-DCCC-4673-9BC4-D59F497048BC}" type="datetimeFigureOut">
              <a:rPr lang="en-GB" smtClean="0"/>
              <a:t>22/05/2016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239183-EE03-4BFD-B231-5B23C2BD24B5}" type="slidenum">
              <a:rPr lang="en-GB" smtClean="0"/>
              <a:t>‹#›</a:t>
            </a:fld>
            <a:endParaRPr lang="en-GB"/>
          </a:p>
        </p:txBody>
      </p:sp>
    </p:spTree>
    <p:extLst>
      <p:ext uri="{BB962C8B-B14F-4D97-AF65-F5344CB8AC3E}">
        <p14:creationId xmlns:p14="http://schemas.microsoft.com/office/powerpoint/2010/main" val="903898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7AA590-DCCC-4673-9BC4-D59F497048BC}" type="datetimeFigureOut">
              <a:rPr lang="en-GB" smtClean="0"/>
              <a:t>22/05/2016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239183-EE03-4BFD-B231-5B23C2BD24B5}" type="slidenum">
              <a:rPr lang="en-GB" smtClean="0"/>
              <a:t>‹#›</a:t>
            </a:fld>
            <a:endParaRPr lang="en-GB"/>
          </a:p>
        </p:txBody>
      </p:sp>
    </p:spTree>
    <p:extLst>
      <p:ext uri="{BB962C8B-B14F-4D97-AF65-F5344CB8AC3E}">
        <p14:creationId xmlns:p14="http://schemas.microsoft.com/office/powerpoint/2010/main" val="162186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7AA590-DCCC-4673-9BC4-D59F497048BC}" type="datetimeFigureOut">
              <a:rPr lang="en-GB" smtClean="0"/>
              <a:t>22/05/2016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239183-EE03-4BFD-B231-5B23C2BD24B5}" type="slidenum">
              <a:rPr lang="en-GB" smtClean="0"/>
              <a:t>‹#›</a:t>
            </a:fld>
            <a:endParaRPr lang="en-GB"/>
          </a:p>
        </p:txBody>
      </p:sp>
    </p:spTree>
    <p:extLst>
      <p:ext uri="{BB962C8B-B14F-4D97-AF65-F5344CB8AC3E}">
        <p14:creationId xmlns:p14="http://schemas.microsoft.com/office/powerpoint/2010/main" val="2472648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7AA590-DCCC-4673-9BC4-D59F497048BC}" type="datetimeFigureOut">
              <a:rPr lang="en-GB" smtClean="0"/>
              <a:t>22/05/2016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39183-EE03-4BFD-B231-5B23C2BD24B5}" type="slidenum">
              <a:rPr lang="en-GB" smtClean="0"/>
              <a:t>‹#›</a:t>
            </a:fld>
            <a:endParaRPr lang="en-GB"/>
          </a:p>
        </p:txBody>
      </p:sp>
    </p:spTree>
    <p:extLst>
      <p:ext uri="{BB962C8B-B14F-4D97-AF65-F5344CB8AC3E}">
        <p14:creationId xmlns:p14="http://schemas.microsoft.com/office/powerpoint/2010/main" val="2184288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9814"/>
          </a:xfr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a:noAutofit/>
          </a:bodyPr>
          <a:lstStyle/>
          <a:p>
            <a:r>
              <a:rPr lang="en-GB" sz="3600" b="1" dirty="0">
                <a:latin typeface="Candara" panose="020E0502030303020204" pitchFamily="34" charset="0"/>
              </a:rPr>
              <a:t>Blockbuster: </a:t>
            </a:r>
            <a:r>
              <a:rPr lang="en-GB" sz="3600" dirty="0">
                <a:latin typeface="Candara" panose="020E0502030303020204" pitchFamily="34" charset="0"/>
              </a:rPr>
              <a:t>Explain the event and link to the next. Write down your links.</a:t>
            </a:r>
          </a:p>
        </p:txBody>
      </p:sp>
      <p:sp>
        <p:nvSpPr>
          <p:cNvPr id="7" name="Hexagon 6"/>
          <p:cNvSpPr/>
          <p:nvPr/>
        </p:nvSpPr>
        <p:spPr>
          <a:xfrm>
            <a:off x="784860" y="2164080"/>
            <a:ext cx="1449629" cy="1249680"/>
          </a:xfrm>
          <a:prstGeom prst="hexagon">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dirty="0"/>
              <a:t>YALTA</a:t>
            </a:r>
          </a:p>
        </p:txBody>
      </p:sp>
      <p:sp>
        <p:nvSpPr>
          <p:cNvPr id="11" name="Hexagon 10"/>
          <p:cNvSpPr/>
          <p:nvPr/>
        </p:nvSpPr>
        <p:spPr>
          <a:xfrm>
            <a:off x="1920240" y="278892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CHURCHILL</a:t>
            </a:r>
          </a:p>
        </p:txBody>
      </p:sp>
      <p:sp>
        <p:nvSpPr>
          <p:cNvPr id="12" name="Hexagon 11"/>
          <p:cNvSpPr/>
          <p:nvPr/>
        </p:nvSpPr>
        <p:spPr>
          <a:xfrm>
            <a:off x="1920240" y="153924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POTSDAM</a:t>
            </a:r>
          </a:p>
        </p:txBody>
      </p:sp>
      <p:sp>
        <p:nvSpPr>
          <p:cNvPr id="13" name="Hexagon 12"/>
          <p:cNvSpPr/>
          <p:nvPr/>
        </p:nvSpPr>
        <p:spPr>
          <a:xfrm>
            <a:off x="3048000" y="216408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BERLIN</a:t>
            </a:r>
          </a:p>
        </p:txBody>
      </p:sp>
      <p:sp>
        <p:nvSpPr>
          <p:cNvPr id="14" name="Hexagon 13"/>
          <p:cNvSpPr/>
          <p:nvPr/>
        </p:nvSpPr>
        <p:spPr>
          <a:xfrm>
            <a:off x="4183380" y="278892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NATO</a:t>
            </a:r>
          </a:p>
        </p:txBody>
      </p:sp>
      <p:sp>
        <p:nvSpPr>
          <p:cNvPr id="15" name="Hexagon 14"/>
          <p:cNvSpPr/>
          <p:nvPr/>
        </p:nvSpPr>
        <p:spPr>
          <a:xfrm>
            <a:off x="4183380" y="153924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AIRLIFT</a:t>
            </a:r>
          </a:p>
        </p:txBody>
      </p:sp>
      <p:sp>
        <p:nvSpPr>
          <p:cNvPr id="16" name="Hexagon 15"/>
          <p:cNvSpPr/>
          <p:nvPr/>
        </p:nvSpPr>
        <p:spPr>
          <a:xfrm>
            <a:off x="1912620" y="403860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VE DAY</a:t>
            </a:r>
          </a:p>
        </p:txBody>
      </p:sp>
      <p:sp>
        <p:nvSpPr>
          <p:cNvPr id="17" name="Hexagon 16"/>
          <p:cNvSpPr/>
          <p:nvPr/>
        </p:nvSpPr>
        <p:spPr>
          <a:xfrm>
            <a:off x="3048000" y="466344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a:t>COMINFORM</a:t>
            </a:r>
          </a:p>
        </p:txBody>
      </p:sp>
      <p:sp>
        <p:nvSpPr>
          <p:cNvPr id="18" name="Hexagon 17"/>
          <p:cNvSpPr/>
          <p:nvPr/>
        </p:nvSpPr>
        <p:spPr>
          <a:xfrm>
            <a:off x="3048000" y="3413760"/>
            <a:ext cx="1449629" cy="1249680"/>
          </a:xfrm>
          <a:prstGeom prst="hexagon">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MARSHALL PLAN</a:t>
            </a:r>
          </a:p>
        </p:txBody>
      </p:sp>
      <p:sp>
        <p:nvSpPr>
          <p:cNvPr id="19" name="Hexagon 18"/>
          <p:cNvSpPr/>
          <p:nvPr/>
        </p:nvSpPr>
        <p:spPr>
          <a:xfrm>
            <a:off x="4175760" y="403098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WARSAW PACT</a:t>
            </a:r>
          </a:p>
        </p:txBody>
      </p:sp>
      <p:sp>
        <p:nvSpPr>
          <p:cNvPr id="20" name="Hexagon 19"/>
          <p:cNvSpPr/>
          <p:nvPr/>
        </p:nvSpPr>
        <p:spPr>
          <a:xfrm>
            <a:off x="5311140" y="465582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SPACE RACE</a:t>
            </a:r>
          </a:p>
        </p:txBody>
      </p:sp>
      <p:sp>
        <p:nvSpPr>
          <p:cNvPr id="21" name="Hexagon 20"/>
          <p:cNvSpPr/>
          <p:nvPr/>
        </p:nvSpPr>
        <p:spPr>
          <a:xfrm>
            <a:off x="5311140" y="340614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ARMS RACE</a:t>
            </a:r>
          </a:p>
        </p:txBody>
      </p:sp>
      <p:sp>
        <p:nvSpPr>
          <p:cNvPr id="22" name="Hexagon 21"/>
          <p:cNvSpPr/>
          <p:nvPr/>
        </p:nvSpPr>
        <p:spPr>
          <a:xfrm>
            <a:off x="5311140" y="216408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TRUMAN DOCTRINE</a:t>
            </a:r>
          </a:p>
        </p:txBody>
      </p:sp>
      <p:sp>
        <p:nvSpPr>
          <p:cNvPr id="23" name="Hexagon 22"/>
          <p:cNvSpPr/>
          <p:nvPr/>
        </p:nvSpPr>
        <p:spPr>
          <a:xfrm>
            <a:off x="6446520" y="2788920"/>
            <a:ext cx="1449629" cy="1249680"/>
          </a:xfrm>
          <a:prstGeom prst="hexagon">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dirty="0"/>
              <a:t>START</a:t>
            </a:r>
          </a:p>
        </p:txBody>
      </p:sp>
      <p:sp>
        <p:nvSpPr>
          <p:cNvPr id="24" name="Hexagon 23"/>
          <p:cNvSpPr/>
          <p:nvPr/>
        </p:nvSpPr>
        <p:spPr>
          <a:xfrm>
            <a:off x="6446520" y="153924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SALT 1</a:t>
            </a:r>
          </a:p>
        </p:txBody>
      </p:sp>
      <p:sp>
        <p:nvSpPr>
          <p:cNvPr id="25" name="Hexagon 24"/>
          <p:cNvSpPr/>
          <p:nvPr/>
        </p:nvSpPr>
        <p:spPr>
          <a:xfrm>
            <a:off x="6446520" y="403098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GLASTNOST</a:t>
            </a:r>
          </a:p>
        </p:txBody>
      </p:sp>
      <p:sp>
        <p:nvSpPr>
          <p:cNvPr id="26" name="Hexagon 25"/>
          <p:cNvSpPr/>
          <p:nvPr/>
        </p:nvSpPr>
        <p:spPr>
          <a:xfrm>
            <a:off x="6446520" y="527304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YALTA</a:t>
            </a:r>
          </a:p>
        </p:txBody>
      </p:sp>
      <p:sp>
        <p:nvSpPr>
          <p:cNvPr id="27" name="Hexagon 26"/>
          <p:cNvSpPr/>
          <p:nvPr/>
        </p:nvSpPr>
        <p:spPr>
          <a:xfrm>
            <a:off x="7581900" y="340614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050" dirty="0"/>
              <a:t>AFGHANISTAN</a:t>
            </a:r>
          </a:p>
        </p:txBody>
      </p:sp>
      <p:sp>
        <p:nvSpPr>
          <p:cNvPr id="28" name="Hexagon 27"/>
          <p:cNvSpPr/>
          <p:nvPr/>
        </p:nvSpPr>
        <p:spPr>
          <a:xfrm>
            <a:off x="1908810" y="529590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UNITED NATIONS</a:t>
            </a:r>
          </a:p>
        </p:txBody>
      </p:sp>
      <p:sp>
        <p:nvSpPr>
          <p:cNvPr id="29" name="Hexagon 28"/>
          <p:cNvSpPr/>
          <p:nvPr/>
        </p:nvSpPr>
        <p:spPr>
          <a:xfrm>
            <a:off x="777240" y="465582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TEHRAN</a:t>
            </a:r>
          </a:p>
        </p:txBody>
      </p:sp>
      <p:sp>
        <p:nvSpPr>
          <p:cNvPr id="30" name="Hexagon 29"/>
          <p:cNvSpPr/>
          <p:nvPr/>
        </p:nvSpPr>
        <p:spPr>
          <a:xfrm>
            <a:off x="777240" y="340614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HIROSHIMA</a:t>
            </a:r>
          </a:p>
        </p:txBody>
      </p:sp>
      <p:sp>
        <p:nvSpPr>
          <p:cNvPr id="31" name="Hexagon 30"/>
          <p:cNvSpPr/>
          <p:nvPr/>
        </p:nvSpPr>
        <p:spPr>
          <a:xfrm>
            <a:off x="4171950" y="528828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HUNGARIAN REVOLUTION</a:t>
            </a:r>
          </a:p>
        </p:txBody>
      </p:sp>
      <p:sp>
        <p:nvSpPr>
          <p:cNvPr id="32" name="Hexagon 31"/>
          <p:cNvSpPr/>
          <p:nvPr/>
        </p:nvSpPr>
        <p:spPr>
          <a:xfrm>
            <a:off x="7574280" y="4663440"/>
            <a:ext cx="1449629" cy="1249680"/>
          </a:xfrm>
          <a:prstGeom prst="hexagon">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dirty="0"/>
              <a:t>FALL OF BERLIN WALL</a:t>
            </a:r>
          </a:p>
        </p:txBody>
      </p:sp>
      <p:sp>
        <p:nvSpPr>
          <p:cNvPr id="33" name="Hexagon 32"/>
          <p:cNvSpPr/>
          <p:nvPr/>
        </p:nvSpPr>
        <p:spPr>
          <a:xfrm>
            <a:off x="7581899" y="215646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DETENTE</a:t>
            </a:r>
          </a:p>
        </p:txBody>
      </p:sp>
    </p:spTree>
    <p:extLst>
      <p:ext uri="{BB962C8B-B14F-4D97-AF65-F5344CB8AC3E}">
        <p14:creationId xmlns:p14="http://schemas.microsoft.com/office/powerpoint/2010/main" val="2297037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03108218"/>
              </p:ext>
            </p:extLst>
          </p:nvPr>
        </p:nvGraphicFramePr>
        <p:xfrm>
          <a:off x="0" y="2"/>
          <a:ext cx="9144000" cy="6858000"/>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2836601376"/>
                    </a:ext>
                  </a:extLst>
                </a:gridCol>
                <a:gridCol w="1828800">
                  <a:extLst>
                    <a:ext uri="{9D8B030D-6E8A-4147-A177-3AD203B41FA5}">
                      <a16:colId xmlns:a16="http://schemas.microsoft.com/office/drawing/2014/main" val="3908773108"/>
                    </a:ext>
                  </a:extLst>
                </a:gridCol>
                <a:gridCol w="1828800">
                  <a:extLst>
                    <a:ext uri="{9D8B030D-6E8A-4147-A177-3AD203B41FA5}">
                      <a16:colId xmlns:a16="http://schemas.microsoft.com/office/drawing/2014/main" val="792019062"/>
                    </a:ext>
                  </a:extLst>
                </a:gridCol>
                <a:gridCol w="1828800">
                  <a:extLst>
                    <a:ext uri="{9D8B030D-6E8A-4147-A177-3AD203B41FA5}">
                      <a16:colId xmlns:a16="http://schemas.microsoft.com/office/drawing/2014/main" val="4190604359"/>
                    </a:ext>
                  </a:extLst>
                </a:gridCol>
                <a:gridCol w="1828800">
                  <a:extLst>
                    <a:ext uri="{9D8B030D-6E8A-4147-A177-3AD203B41FA5}">
                      <a16:colId xmlns:a16="http://schemas.microsoft.com/office/drawing/2014/main" val="3762198313"/>
                    </a:ext>
                  </a:extLst>
                </a:gridCol>
              </a:tblGrid>
              <a:tr h="1371600">
                <a:tc>
                  <a:txBody>
                    <a:bodyPr/>
                    <a:lstStyle/>
                    <a:p>
                      <a:pPr algn="ctr"/>
                      <a:r>
                        <a:rPr lang="en-GB" sz="1100" b="0" dirty="0">
                          <a:latin typeface="Candara" panose="020E0502030303020204" pitchFamily="34" charset="0"/>
                        </a:rPr>
                        <a:t>1919 – Signing of the Treaty of Versailles.</a:t>
                      </a:r>
                      <a:r>
                        <a:rPr lang="en-GB" sz="1100" b="0" baseline="0" dirty="0">
                          <a:latin typeface="Candara" panose="020E0502030303020204" pitchFamily="34" charset="0"/>
                        </a:rPr>
                        <a:t> Creation of the Weimar Republic.</a:t>
                      </a:r>
                      <a:endParaRPr lang="en-GB" sz="1100" b="0" dirty="0">
                        <a:latin typeface="Candara" panose="020E0502030303020204" pitchFamily="34" charset="0"/>
                      </a:endParaRPr>
                    </a:p>
                  </a:txBody>
                  <a:tcPr anchor="ctr"/>
                </a:tc>
                <a:tc>
                  <a:txBody>
                    <a:bodyPr/>
                    <a:lstStyle/>
                    <a:p>
                      <a:pPr algn="ctr">
                        <a:spcAft>
                          <a:spcPts val="0"/>
                        </a:spcAft>
                      </a:pPr>
                      <a:r>
                        <a:rPr lang="en-GB" sz="1100" b="0" dirty="0">
                          <a:effectLst/>
                          <a:latin typeface="Candara" panose="020E0502030303020204" pitchFamily="34" charset="0"/>
                          <a:ea typeface="Times New Roman" panose="02020603050405020304" pitchFamily="18" charset="0"/>
                        </a:rPr>
                        <a:t>1919 Jan – Spartacist uprising in Berlin and other</a:t>
                      </a:r>
                      <a:r>
                        <a:rPr lang="en-GB" sz="1100" b="0" baseline="0" dirty="0">
                          <a:effectLst/>
                          <a:latin typeface="Candara" panose="020E0502030303020204" pitchFamily="34" charset="0"/>
                          <a:ea typeface="Times New Roman" panose="02020603050405020304" pitchFamily="18" charset="0"/>
                        </a:rPr>
                        <a:t> cities. Crushed by </a:t>
                      </a:r>
                      <a:r>
                        <a:rPr lang="en-GB" sz="1100" b="0" baseline="0" dirty="0" err="1">
                          <a:effectLst/>
                          <a:latin typeface="Candara" panose="020E0502030303020204" pitchFamily="34" charset="0"/>
                          <a:ea typeface="Times New Roman" panose="02020603050405020304" pitchFamily="18" charset="0"/>
                        </a:rPr>
                        <a:t>Freikorp</a:t>
                      </a:r>
                      <a:endParaRPr lang="en-GB" sz="1100" b="0" dirty="0">
                        <a:effectLst/>
                        <a:latin typeface="Candara" panose="020E0502030303020204" pitchFamily="34" charset="0"/>
                        <a:ea typeface="Times New Roman" panose="02020603050405020304" pitchFamily="18" charset="0"/>
                      </a:endParaRPr>
                    </a:p>
                  </a:txBody>
                  <a:tcPr marL="76200" marR="76200" marT="38100" marB="38100" anchor="ctr"/>
                </a:tc>
                <a:tc>
                  <a:txBody>
                    <a:bodyPr/>
                    <a:lstStyle/>
                    <a:p>
                      <a:pPr algn="ctr"/>
                      <a:r>
                        <a:rPr lang="en-GB" sz="1100" b="0" dirty="0">
                          <a:latin typeface="Candara" panose="020E0502030303020204" pitchFamily="34" charset="0"/>
                        </a:rPr>
                        <a:t>1919 March</a:t>
                      </a:r>
                      <a:r>
                        <a:rPr lang="en-GB" sz="1100" b="0" baseline="0" dirty="0">
                          <a:latin typeface="Candara" panose="020E0502030303020204" pitchFamily="34" charset="0"/>
                        </a:rPr>
                        <a:t> – German Workers Party (DAP) founded. Hitler joins.</a:t>
                      </a:r>
                      <a:endParaRPr lang="en-GB" sz="1100" b="0" dirty="0">
                        <a:latin typeface="Candara" panose="020E0502030303020204" pitchFamily="34" charset="0"/>
                      </a:endParaRPr>
                    </a:p>
                  </a:txBody>
                  <a:tcPr anchor="ctr"/>
                </a:tc>
                <a:tc>
                  <a:txBody>
                    <a:bodyPr/>
                    <a:lstStyle/>
                    <a:p>
                      <a:pPr algn="ctr"/>
                      <a:r>
                        <a:rPr lang="en-GB" sz="1100" b="0" dirty="0">
                          <a:latin typeface="Candara" panose="020E0502030303020204" pitchFamily="34" charset="0"/>
                        </a:rPr>
                        <a:t>1920</a:t>
                      </a:r>
                      <a:r>
                        <a:rPr lang="en-GB" sz="1100" b="0" baseline="0" dirty="0">
                          <a:latin typeface="Candara" panose="020E0502030303020204" pitchFamily="34" charset="0"/>
                        </a:rPr>
                        <a:t> March – </a:t>
                      </a:r>
                      <a:r>
                        <a:rPr lang="en-GB" sz="1100" b="0" baseline="0" dirty="0" err="1">
                          <a:latin typeface="Candara" panose="020E0502030303020204" pitchFamily="34" charset="0"/>
                        </a:rPr>
                        <a:t>Kapp</a:t>
                      </a:r>
                      <a:r>
                        <a:rPr lang="en-GB" sz="1100" b="0" baseline="0" dirty="0">
                          <a:latin typeface="Candara" panose="020E0502030303020204" pitchFamily="34" charset="0"/>
                        </a:rPr>
                        <a:t> leads Freikorps to take over Berlin. General strike is ordered. </a:t>
                      </a:r>
                      <a:endParaRPr lang="en-GB" sz="1100" b="0" dirty="0">
                        <a:latin typeface="Candara" panose="020E0502030303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dirty="0">
                          <a:latin typeface="Candara" panose="020E0502030303020204" pitchFamily="34" charset="0"/>
                        </a:rPr>
                        <a:t>1920 July – DAP changes</a:t>
                      </a:r>
                      <a:r>
                        <a:rPr lang="en-GB" sz="1100" b="0" baseline="0" dirty="0">
                          <a:latin typeface="Candara" panose="020E0502030303020204" pitchFamily="34" charset="0"/>
                        </a:rPr>
                        <a:t> to the NSDAP. Called the Nazis. 25 Point program adopted and Hitler takes over. </a:t>
                      </a:r>
                      <a:endParaRPr lang="en-GB" sz="1100" b="0" dirty="0">
                        <a:latin typeface="Candara" panose="020E0502030303020204" pitchFamily="34" charset="0"/>
                      </a:endParaRPr>
                    </a:p>
                  </a:txBody>
                  <a:tcPr anchor="ctr"/>
                </a:tc>
                <a:extLst>
                  <a:ext uri="{0D108BD9-81ED-4DB2-BD59-A6C34878D82A}">
                    <a16:rowId xmlns:a16="http://schemas.microsoft.com/office/drawing/2014/main" val="3761289830"/>
                  </a:ext>
                </a:extLst>
              </a:tr>
              <a:tr h="1371600">
                <a:tc>
                  <a:txBody>
                    <a:bodyPr/>
                    <a:lstStyle/>
                    <a:p>
                      <a:pPr algn="ctr"/>
                      <a:r>
                        <a:rPr lang="en-GB" sz="1100" b="0" dirty="0">
                          <a:latin typeface="Candara" panose="020E0502030303020204" pitchFamily="34" charset="0"/>
                        </a:rPr>
                        <a:t>1923</a:t>
                      </a:r>
                      <a:r>
                        <a:rPr lang="en-GB" sz="1100" b="0" baseline="0" dirty="0">
                          <a:latin typeface="Candara" panose="020E0502030303020204" pitchFamily="34" charset="0"/>
                        </a:rPr>
                        <a:t> Jan – Aug 1925 – invasion of the Ruhr valley. Leads to hyperinflation. </a:t>
                      </a:r>
                      <a:endParaRPr lang="en-GB" sz="1100" b="0" dirty="0">
                        <a:latin typeface="Candara" panose="020E0502030303020204" pitchFamily="34" charset="0"/>
                      </a:endParaRPr>
                    </a:p>
                  </a:txBody>
                  <a:tcPr anchor="ctr"/>
                </a:tc>
                <a:tc>
                  <a:txBody>
                    <a:bodyPr/>
                    <a:lstStyle/>
                    <a:p>
                      <a:pPr algn="ctr"/>
                      <a:r>
                        <a:rPr lang="en-GB" sz="1100" b="0" dirty="0">
                          <a:latin typeface="Candara" panose="020E0502030303020204" pitchFamily="34" charset="0"/>
                        </a:rPr>
                        <a:t>1923</a:t>
                      </a:r>
                      <a:r>
                        <a:rPr lang="en-GB" sz="1100" b="0" baseline="0" dirty="0">
                          <a:latin typeface="Candara" panose="020E0502030303020204" pitchFamily="34" charset="0"/>
                        </a:rPr>
                        <a:t> Nov – Beer Hall Putsch aka the Munich Putsch. Hitler arrested and sent to prison for 9 months. </a:t>
                      </a:r>
                      <a:endParaRPr lang="en-GB" sz="1100" b="0" dirty="0">
                        <a:latin typeface="Candara" panose="020E0502030303020204" pitchFamily="34" charset="0"/>
                      </a:endParaRPr>
                    </a:p>
                  </a:txBody>
                  <a:tcPr anchor="ctr"/>
                </a:tc>
                <a:tc>
                  <a:txBody>
                    <a:bodyPr/>
                    <a:lstStyle/>
                    <a:p>
                      <a:pPr algn="ctr"/>
                      <a:r>
                        <a:rPr lang="en-GB" sz="1100" b="0" dirty="0">
                          <a:latin typeface="Candara" panose="020E0502030303020204" pitchFamily="34" charset="0"/>
                        </a:rPr>
                        <a:t>1924 Sept – Dawes</a:t>
                      </a:r>
                      <a:r>
                        <a:rPr lang="en-GB" sz="1100" b="0" baseline="0" dirty="0">
                          <a:latin typeface="Candara" panose="020E0502030303020204" pitchFamily="34" charset="0"/>
                        </a:rPr>
                        <a:t> Plan implemented. </a:t>
                      </a:r>
                    </a:p>
                    <a:p>
                      <a:pPr algn="ctr"/>
                      <a:r>
                        <a:rPr lang="en-GB" sz="1100" b="0" baseline="0" dirty="0">
                          <a:latin typeface="Candara" panose="020E0502030303020204" pitchFamily="34" charset="0"/>
                        </a:rPr>
                        <a:t>1928 – Nazis win 12 seats.</a:t>
                      </a:r>
                    </a:p>
                    <a:p>
                      <a:pPr algn="ctr"/>
                      <a:r>
                        <a:rPr lang="en-GB" sz="1100" b="0" baseline="0" dirty="0">
                          <a:latin typeface="Candara" panose="020E0502030303020204" pitchFamily="34" charset="0"/>
                        </a:rPr>
                        <a:t>1929 – Young Plan implemented. </a:t>
                      </a:r>
                      <a:endParaRPr lang="en-GB" sz="1100" b="0" dirty="0">
                        <a:latin typeface="Candara" panose="020E0502030303020204" pitchFamily="34" charset="0"/>
                      </a:endParaRPr>
                    </a:p>
                  </a:txBody>
                  <a:tcPr anchor="ctr"/>
                </a:tc>
                <a:tc>
                  <a:txBody>
                    <a:bodyPr/>
                    <a:lstStyle/>
                    <a:p>
                      <a:pPr algn="ctr"/>
                      <a:r>
                        <a:rPr lang="en-GB" sz="1100" b="0" dirty="0">
                          <a:latin typeface="Candara" panose="020E0502030303020204" pitchFamily="34" charset="0"/>
                        </a:rPr>
                        <a:t>1929 Oct</a:t>
                      </a:r>
                      <a:r>
                        <a:rPr lang="en-GB" sz="1100" b="0" baseline="0" dirty="0">
                          <a:latin typeface="Candara" panose="020E0502030303020204" pitchFamily="34" charset="0"/>
                        </a:rPr>
                        <a:t> – Wall St crash</a:t>
                      </a:r>
                      <a:endParaRPr lang="en-GB" sz="1100" b="0" dirty="0">
                        <a:latin typeface="Candara" panose="020E0502030303020204" pitchFamily="34" charset="0"/>
                      </a:endParaRPr>
                    </a:p>
                  </a:txBody>
                  <a:tcPr anchor="ctr"/>
                </a:tc>
                <a:tc>
                  <a:txBody>
                    <a:bodyPr/>
                    <a:lstStyle/>
                    <a:p>
                      <a:pPr algn="ctr"/>
                      <a:r>
                        <a:rPr lang="en-GB" sz="1100" b="0" dirty="0">
                          <a:latin typeface="Candara" panose="020E0502030303020204" pitchFamily="34" charset="0"/>
                        </a:rPr>
                        <a:t>1932 Dec</a:t>
                      </a:r>
                      <a:r>
                        <a:rPr lang="en-GB" sz="1100" b="0" baseline="0" dirty="0">
                          <a:latin typeface="Candara" panose="020E0502030303020204" pitchFamily="34" charset="0"/>
                        </a:rPr>
                        <a:t> – Von </a:t>
                      </a:r>
                      <a:r>
                        <a:rPr lang="en-GB" sz="1100" b="0" baseline="0" dirty="0" err="1">
                          <a:latin typeface="Candara" panose="020E0502030303020204" pitchFamily="34" charset="0"/>
                        </a:rPr>
                        <a:t>Schleicher</a:t>
                      </a:r>
                      <a:r>
                        <a:rPr lang="en-GB" sz="1100" b="0" baseline="0" dirty="0">
                          <a:latin typeface="Candara" panose="020E0502030303020204" pitchFamily="34" charset="0"/>
                        </a:rPr>
                        <a:t> becomes Chancellor.</a:t>
                      </a:r>
                    </a:p>
                    <a:p>
                      <a:pPr algn="ctr"/>
                      <a:r>
                        <a:rPr lang="en-GB" sz="1100" b="0" baseline="0" dirty="0">
                          <a:latin typeface="Candara" panose="020E0502030303020204" pitchFamily="34" charset="0"/>
                        </a:rPr>
                        <a:t>1932 – Nazi’s win 230 seats.</a:t>
                      </a:r>
                      <a:endParaRPr lang="en-GB" sz="1100" b="0" dirty="0">
                        <a:latin typeface="Candara" panose="020E0502030303020204" pitchFamily="34" charset="0"/>
                      </a:endParaRPr>
                    </a:p>
                  </a:txBody>
                  <a:tcPr anchor="ctr"/>
                </a:tc>
                <a:extLst>
                  <a:ext uri="{0D108BD9-81ED-4DB2-BD59-A6C34878D82A}">
                    <a16:rowId xmlns:a16="http://schemas.microsoft.com/office/drawing/2014/main" val="3053819765"/>
                  </a:ext>
                </a:extLst>
              </a:tr>
              <a:tr h="1371600">
                <a:tc>
                  <a:txBody>
                    <a:bodyPr/>
                    <a:lstStyle/>
                    <a:p>
                      <a:pPr algn="ctr"/>
                      <a:r>
                        <a:rPr lang="en-GB" sz="1100" b="0" dirty="0">
                          <a:latin typeface="Candara" panose="020E0502030303020204" pitchFamily="34" charset="0"/>
                        </a:rPr>
                        <a:t>1933 Jan – Hitler becomes</a:t>
                      </a:r>
                      <a:r>
                        <a:rPr lang="en-GB" sz="1100" b="0" baseline="0" dirty="0">
                          <a:latin typeface="Candara" panose="020E0502030303020204" pitchFamily="34" charset="0"/>
                        </a:rPr>
                        <a:t> Chancellor in a political manoeuvre </a:t>
                      </a:r>
                      <a:endParaRPr lang="en-GB" sz="1100" b="0" dirty="0">
                        <a:latin typeface="Candara" panose="020E0502030303020204" pitchFamily="34" charset="0"/>
                      </a:endParaRPr>
                    </a:p>
                  </a:txBody>
                  <a:tcPr anchor="ctr"/>
                </a:tc>
                <a:tc>
                  <a:txBody>
                    <a:bodyPr/>
                    <a:lstStyle/>
                    <a:p>
                      <a:pPr algn="ctr"/>
                      <a:r>
                        <a:rPr lang="en-GB" sz="1100" b="0" dirty="0">
                          <a:latin typeface="Candara" panose="020E0502030303020204" pitchFamily="34" charset="0"/>
                        </a:rPr>
                        <a:t>1933 Feb – Reichstag fire. Communists</a:t>
                      </a:r>
                      <a:r>
                        <a:rPr lang="en-GB" sz="1100" b="0" baseline="0" dirty="0">
                          <a:latin typeface="Candara" panose="020E0502030303020204" pitchFamily="34" charset="0"/>
                        </a:rPr>
                        <a:t> are banned from Reichstag.</a:t>
                      </a:r>
                      <a:endParaRPr lang="en-GB" sz="1100" b="0" dirty="0">
                        <a:latin typeface="Candara" panose="020E0502030303020204" pitchFamily="34" charset="0"/>
                      </a:endParaRPr>
                    </a:p>
                  </a:txBody>
                  <a:tcPr anchor="ctr"/>
                </a:tc>
                <a:tc>
                  <a:txBody>
                    <a:bodyPr/>
                    <a:lstStyle/>
                    <a:p>
                      <a:pPr algn="ctr"/>
                      <a:r>
                        <a:rPr lang="en-GB" sz="1100" b="0" dirty="0">
                          <a:latin typeface="Candara" panose="020E0502030303020204" pitchFamily="34" charset="0"/>
                        </a:rPr>
                        <a:t>1933 March – Election called. Nazis</a:t>
                      </a:r>
                      <a:r>
                        <a:rPr lang="en-GB" sz="1100" b="0" baseline="0" dirty="0">
                          <a:latin typeface="Candara" panose="020E0502030303020204" pitchFamily="34" charset="0"/>
                        </a:rPr>
                        <a:t> poll 44% with a small coalition they have a majority. </a:t>
                      </a:r>
                      <a:endParaRPr lang="en-GB" sz="1100" b="0" dirty="0">
                        <a:latin typeface="Candara" panose="020E0502030303020204" pitchFamily="34" charset="0"/>
                      </a:endParaRPr>
                    </a:p>
                  </a:txBody>
                  <a:tcPr anchor="ctr"/>
                </a:tc>
                <a:tc>
                  <a:txBody>
                    <a:bodyPr/>
                    <a:lstStyle/>
                    <a:p>
                      <a:pPr algn="ctr"/>
                      <a:r>
                        <a:rPr lang="en-GB" sz="1100" b="0" dirty="0">
                          <a:latin typeface="Candara" panose="020E0502030303020204" pitchFamily="34" charset="0"/>
                        </a:rPr>
                        <a:t>1933</a:t>
                      </a:r>
                      <a:r>
                        <a:rPr lang="en-GB" sz="1100" b="0" baseline="0" dirty="0">
                          <a:latin typeface="Candara" panose="020E0502030303020204" pitchFamily="34" charset="0"/>
                        </a:rPr>
                        <a:t> March – Enabling Act. Hitler can rule without Reichstag. He changes constitution. Hitler bans socialist. </a:t>
                      </a:r>
                      <a:endParaRPr lang="en-GB" sz="1100" b="0" dirty="0">
                        <a:latin typeface="Candara" panose="020E0502030303020204" pitchFamily="34" charset="0"/>
                      </a:endParaRPr>
                    </a:p>
                  </a:txBody>
                  <a:tcPr anchor="ctr"/>
                </a:tc>
                <a:tc>
                  <a:txBody>
                    <a:bodyPr/>
                    <a:lstStyle/>
                    <a:p>
                      <a:pPr algn="ctr"/>
                      <a:r>
                        <a:rPr lang="en-GB" sz="1100" b="0" dirty="0">
                          <a:latin typeface="Candara" panose="020E0502030303020204" pitchFamily="34" charset="0"/>
                        </a:rPr>
                        <a:t>1933 May – Banning</a:t>
                      </a:r>
                      <a:r>
                        <a:rPr lang="en-GB" sz="1100" b="0" baseline="0" dirty="0">
                          <a:latin typeface="Candara" panose="020E0502030303020204" pitchFamily="34" charset="0"/>
                        </a:rPr>
                        <a:t> of all trade unions.</a:t>
                      </a:r>
                      <a:endParaRPr lang="en-GB" sz="1100" b="0" dirty="0">
                        <a:latin typeface="Candara" panose="020E0502030303020204" pitchFamily="34" charset="0"/>
                      </a:endParaRPr>
                    </a:p>
                  </a:txBody>
                  <a:tcPr anchor="ctr"/>
                </a:tc>
                <a:extLst>
                  <a:ext uri="{0D108BD9-81ED-4DB2-BD59-A6C34878D82A}">
                    <a16:rowId xmlns:a16="http://schemas.microsoft.com/office/drawing/2014/main" val="3905931047"/>
                  </a:ext>
                </a:extLst>
              </a:tr>
              <a:tr h="1371600">
                <a:tc>
                  <a:txBody>
                    <a:bodyPr/>
                    <a:lstStyle/>
                    <a:p>
                      <a:pPr algn="ctr"/>
                      <a:r>
                        <a:rPr lang="en-GB" sz="1100" b="0" dirty="0">
                          <a:latin typeface="Candara" panose="020E0502030303020204" pitchFamily="34" charset="0"/>
                        </a:rPr>
                        <a:t>1933</a:t>
                      </a:r>
                      <a:r>
                        <a:rPr lang="en-GB" sz="1100" b="0" baseline="0" dirty="0">
                          <a:latin typeface="Candara" panose="020E0502030303020204" pitchFamily="34" charset="0"/>
                        </a:rPr>
                        <a:t> July – Bans all new political parties. All other parties dissolve ‘voluntarily’. </a:t>
                      </a:r>
                      <a:endParaRPr lang="en-GB" sz="1100" b="0" dirty="0">
                        <a:latin typeface="Candara" panose="020E0502030303020204" pitchFamily="34" charset="0"/>
                      </a:endParaRPr>
                    </a:p>
                  </a:txBody>
                  <a:tcPr anchor="ctr"/>
                </a:tc>
                <a:tc>
                  <a:txBody>
                    <a:bodyPr/>
                    <a:lstStyle/>
                    <a:p>
                      <a:pPr algn="ctr"/>
                      <a:r>
                        <a:rPr lang="en-GB" sz="1100" b="0" dirty="0">
                          <a:latin typeface="Candara" panose="020E0502030303020204" pitchFamily="34" charset="0"/>
                        </a:rPr>
                        <a:t>1933 July – Formation of Reich</a:t>
                      </a:r>
                      <a:r>
                        <a:rPr lang="en-GB" sz="1100" b="0" baseline="0" dirty="0">
                          <a:latin typeface="Candara" panose="020E0502030303020204" pitchFamily="34" charset="0"/>
                        </a:rPr>
                        <a:t> Labour Service. </a:t>
                      </a:r>
                    </a:p>
                    <a:p>
                      <a:pPr algn="ctr"/>
                      <a:endParaRPr lang="en-GB" sz="1100" b="0" baseline="0" dirty="0">
                        <a:latin typeface="Candara" panose="020E0502030303020204" pitchFamily="34" charset="0"/>
                      </a:endParaRPr>
                    </a:p>
                    <a:p>
                      <a:pPr algn="ctr"/>
                      <a:r>
                        <a:rPr lang="en-GB" sz="1100" b="0" baseline="0" dirty="0">
                          <a:latin typeface="Candara" panose="020E0502030303020204" pitchFamily="34" charset="0"/>
                        </a:rPr>
                        <a:t>1933 Apr – Boycott of Jewish shops. </a:t>
                      </a:r>
                      <a:endParaRPr lang="en-GB" sz="1100" b="0" dirty="0">
                        <a:latin typeface="Candara" panose="020E0502030303020204" pitchFamily="34" charset="0"/>
                      </a:endParaRPr>
                    </a:p>
                  </a:txBody>
                  <a:tcPr anchor="ctr"/>
                </a:tc>
                <a:tc>
                  <a:txBody>
                    <a:bodyPr/>
                    <a:lstStyle/>
                    <a:p>
                      <a:pPr algn="ctr"/>
                      <a:r>
                        <a:rPr lang="en-GB" sz="1100" b="0" dirty="0">
                          <a:latin typeface="Candara" panose="020E0502030303020204" pitchFamily="34" charset="0"/>
                        </a:rPr>
                        <a:t>1933 July</a:t>
                      </a:r>
                      <a:r>
                        <a:rPr lang="en-GB" sz="1100" b="0" baseline="0" dirty="0">
                          <a:latin typeface="Candara" panose="020E0502030303020204" pitchFamily="34" charset="0"/>
                        </a:rPr>
                        <a:t> – </a:t>
                      </a:r>
                      <a:r>
                        <a:rPr lang="en-GB" sz="1100" b="0" baseline="0" dirty="0" err="1">
                          <a:latin typeface="Candara" panose="020E0502030303020204" pitchFamily="34" charset="0"/>
                        </a:rPr>
                        <a:t>Lebensborn</a:t>
                      </a:r>
                      <a:r>
                        <a:rPr lang="en-GB" sz="1100" b="0" baseline="0" dirty="0">
                          <a:latin typeface="Candara" panose="020E0502030303020204" pitchFamily="34" charset="0"/>
                        </a:rPr>
                        <a:t> policy. Fountain of Life. Mothers cross award. </a:t>
                      </a:r>
                      <a:endParaRPr lang="en-GB" sz="1100" b="0" dirty="0">
                        <a:latin typeface="Candara" panose="020E0502030303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dirty="0">
                          <a:latin typeface="Candara" panose="020E0502030303020204" pitchFamily="34" charset="0"/>
                        </a:rPr>
                        <a:t>1934 Jun</a:t>
                      </a:r>
                      <a:r>
                        <a:rPr lang="en-GB" sz="1100" b="0" baseline="0" dirty="0">
                          <a:latin typeface="Candara" panose="020E0502030303020204" pitchFamily="34" charset="0"/>
                        </a:rPr>
                        <a:t>e – Night of the Long Knives. The SA were out of hand. Hitler removes a potential obstacle to power.</a:t>
                      </a:r>
                      <a:endParaRPr lang="en-GB" sz="1100" b="0" dirty="0">
                        <a:latin typeface="Candara" panose="020E0502030303020204" pitchFamily="34" charset="0"/>
                      </a:endParaRPr>
                    </a:p>
                    <a:p>
                      <a:pPr algn="ctr"/>
                      <a:endParaRPr lang="en-GB" sz="1100" b="0" dirty="0">
                        <a:latin typeface="Candara" panose="020E0502030303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dirty="0">
                          <a:latin typeface="Candara" panose="020E0502030303020204" pitchFamily="34" charset="0"/>
                        </a:rPr>
                        <a:t>1934 Aug</a:t>
                      </a:r>
                      <a:r>
                        <a:rPr lang="en-GB" sz="1100" b="0" baseline="0" dirty="0">
                          <a:latin typeface="Candara" panose="020E0502030303020204" pitchFamily="34" charset="0"/>
                        </a:rPr>
                        <a:t> – Hindenburg dies. Hitler assumes Presidency. Hitler prefers to known as Fuhrer.</a:t>
                      </a:r>
                      <a:endParaRPr lang="en-GB" sz="1100" b="0" dirty="0">
                        <a:latin typeface="Candara" panose="020E0502030303020204" pitchFamily="34" charset="0"/>
                      </a:endParaRPr>
                    </a:p>
                    <a:p>
                      <a:pPr algn="ctr"/>
                      <a:endParaRPr lang="en-GB" sz="1100" b="0" dirty="0">
                        <a:latin typeface="Candara" panose="020E0502030303020204" pitchFamily="34" charset="0"/>
                      </a:endParaRPr>
                    </a:p>
                  </a:txBody>
                  <a:tcPr anchor="ctr"/>
                </a:tc>
                <a:extLst>
                  <a:ext uri="{0D108BD9-81ED-4DB2-BD59-A6C34878D82A}">
                    <a16:rowId xmlns:a16="http://schemas.microsoft.com/office/drawing/2014/main" val="637985162"/>
                  </a:ext>
                </a:extLst>
              </a:tr>
              <a:tr h="1371600">
                <a:tc>
                  <a:txBody>
                    <a:bodyPr/>
                    <a:lstStyle/>
                    <a:p>
                      <a:pPr algn="ctr"/>
                      <a:r>
                        <a:rPr lang="en-GB" sz="1100" b="0" dirty="0">
                          <a:latin typeface="Candara" panose="020E0502030303020204" pitchFamily="34" charset="0"/>
                        </a:rPr>
                        <a:t>1935</a:t>
                      </a:r>
                      <a:r>
                        <a:rPr lang="en-GB" sz="1100" b="0" baseline="0" dirty="0">
                          <a:latin typeface="Candara" panose="020E0502030303020204" pitchFamily="34" charset="0"/>
                        </a:rPr>
                        <a:t> – RAD – National Labour Front. Rearmament and Conscription. </a:t>
                      </a:r>
                    </a:p>
                    <a:p>
                      <a:pPr algn="ctr"/>
                      <a:endParaRPr lang="en-GB" sz="1100" b="0" baseline="0" dirty="0">
                        <a:latin typeface="Candara" panose="020E0502030303020204" pitchFamily="34" charset="0"/>
                      </a:endParaRPr>
                    </a:p>
                    <a:p>
                      <a:pPr algn="ctr"/>
                      <a:r>
                        <a:rPr lang="en-GB" sz="1100" b="0" baseline="0" dirty="0">
                          <a:latin typeface="Candara" panose="020E0502030303020204" pitchFamily="34" charset="0"/>
                        </a:rPr>
                        <a:t>1935 Sept – Nuremberg Laws.</a:t>
                      </a:r>
                      <a:endParaRPr lang="en-GB" sz="1100" b="0" dirty="0">
                        <a:latin typeface="Candara" panose="020E0502030303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dirty="0">
                          <a:latin typeface="Candara" panose="020E0502030303020204" pitchFamily="34" charset="0"/>
                        </a:rPr>
                        <a:t>1936 – Goering announces Four</a:t>
                      </a:r>
                      <a:r>
                        <a:rPr lang="en-GB" sz="1100" b="0" baseline="0" dirty="0">
                          <a:latin typeface="Candara" panose="020E0502030303020204" pitchFamily="34" charset="0"/>
                        </a:rPr>
                        <a:t> Year plan in speech to the Reichstag. Preparation for War. Autobahns. Autarky. </a:t>
                      </a:r>
                      <a:endParaRPr lang="en-GB" sz="1100" b="0" dirty="0">
                        <a:latin typeface="Candara" panose="020E0502030303020204" pitchFamily="34" charset="0"/>
                      </a:endParaRPr>
                    </a:p>
                    <a:p>
                      <a:pPr algn="ctr"/>
                      <a:endParaRPr lang="en-GB" sz="1100" b="0" dirty="0">
                        <a:latin typeface="Candara" panose="020E0502030303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dirty="0">
                          <a:latin typeface="Candara" panose="020E0502030303020204" pitchFamily="34" charset="0"/>
                        </a:rPr>
                        <a:t>1938</a:t>
                      </a:r>
                      <a:r>
                        <a:rPr lang="en-GB" sz="1100" b="0" baseline="0" dirty="0">
                          <a:latin typeface="Candara" panose="020E0502030303020204" pitchFamily="34" charset="0"/>
                        </a:rPr>
                        <a:t> – </a:t>
                      </a:r>
                      <a:r>
                        <a:rPr lang="en-GB" sz="1100" b="0" baseline="0" dirty="0" err="1">
                          <a:latin typeface="Candara" panose="020E0502030303020204" pitchFamily="34" charset="0"/>
                        </a:rPr>
                        <a:t>KdF</a:t>
                      </a:r>
                      <a:r>
                        <a:rPr lang="en-GB" sz="1100" b="0" baseline="0" dirty="0">
                          <a:latin typeface="Candara" panose="020E0502030303020204" pitchFamily="34" charset="0"/>
                        </a:rPr>
                        <a:t> – Strength through Joy program. </a:t>
                      </a:r>
                      <a:endParaRPr lang="en-GB" sz="1100" b="0" dirty="0">
                        <a:latin typeface="Candara" panose="020E0502030303020204" pitchFamily="34" charset="0"/>
                      </a:endParaRPr>
                    </a:p>
                    <a:p>
                      <a:pPr algn="ctr"/>
                      <a:endParaRPr lang="en-GB" sz="1100" b="0" dirty="0">
                        <a:latin typeface="Candara" panose="020E0502030303020204" pitchFamily="34" charset="0"/>
                      </a:endParaRPr>
                    </a:p>
                  </a:txBody>
                  <a:tcPr anchor="ctr"/>
                </a:tc>
                <a:tc>
                  <a:txBody>
                    <a:bodyPr/>
                    <a:lstStyle/>
                    <a:p>
                      <a:pPr algn="ctr"/>
                      <a:r>
                        <a:rPr lang="en-GB" sz="1100" b="0" dirty="0">
                          <a:latin typeface="Candara" panose="020E0502030303020204" pitchFamily="34" charset="0"/>
                        </a:rPr>
                        <a:t>1939 Nov</a:t>
                      </a:r>
                      <a:r>
                        <a:rPr lang="en-GB" sz="1100" b="0" baseline="0" dirty="0">
                          <a:latin typeface="Candara" panose="020E0502030303020204" pitchFamily="34" charset="0"/>
                        </a:rPr>
                        <a:t> – Kristallnacht</a:t>
                      </a:r>
                      <a:endParaRPr lang="en-GB" sz="1100" b="0" dirty="0">
                        <a:latin typeface="Candara" panose="020E0502030303020204" pitchFamily="34" charset="0"/>
                      </a:endParaRPr>
                    </a:p>
                  </a:txBody>
                  <a:tcPr anchor="ctr"/>
                </a:tc>
                <a:tc>
                  <a:txBody>
                    <a:bodyPr/>
                    <a:lstStyle/>
                    <a:p>
                      <a:pPr algn="ctr"/>
                      <a:r>
                        <a:rPr lang="en-GB" sz="1100" b="0" dirty="0">
                          <a:latin typeface="Candara" panose="020E0502030303020204" pitchFamily="34" charset="0"/>
                        </a:rPr>
                        <a:t>1939 Sept</a:t>
                      </a:r>
                      <a:r>
                        <a:rPr lang="en-GB" sz="1100" b="0" baseline="0" dirty="0">
                          <a:latin typeface="Candara" panose="020E0502030303020204" pitchFamily="34" charset="0"/>
                        </a:rPr>
                        <a:t> </a:t>
                      </a:r>
                      <a:r>
                        <a:rPr lang="en-GB" sz="1100" b="0" dirty="0">
                          <a:latin typeface="Candara" panose="020E0502030303020204" pitchFamily="34" charset="0"/>
                        </a:rPr>
                        <a:t>– Invasion of Poland</a:t>
                      </a:r>
                    </a:p>
                  </a:txBody>
                  <a:tcPr anchor="ctr"/>
                </a:tc>
                <a:extLst>
                  <a:ext uri="{0D108BD9-81ED-4DB2-BD59-A6C34878D82A}">
                    <a16:rowId xmlns:a16="http://schemas.microsoft.com/office/drawing/2014/main" val="3506073402"/>
                  </a:ext>
                </a:extLst>
              </a:tr>
            </a:tbl>
          </a:graphicData>
        </a:graphic>
      </p:graphicFrame>
    </p:spTree>
    <p:extLst>
      <p:ext uri="{BB962C8B-B14F-4D97-AF65-F5344CB8AC3E}">
        <p14:creationId xmlns:p14="http://schemas.microsoft.com/office/powerpoint/2010/main" val="1727336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1">
              <a:lumMod val="60000"/>
              <a:lumOff val="40000"/>
            </a:schemeClr>
          </a:solidFill>
          <a:ln>
            <a:solidFill>
              <a:schemeClr val="tx1"/>
            </a:solidFill>
          </a:ln>
        </p:spPr>
        <p:txBody>
          <a:bodyPr anchor="ctr"/>
          <a:lstStyle/>
          <a:p>
            <a:r>
              <a:rPr lang="en-GB" dirty="0">
                <a:latin typeface="Candara" panose="020E0502030303020204" pitchFamily="34" charset="0"/>
              </a:rPr>
              <a:t>Revision: Timelines</a:t>
            </a:r>
          </a:p>
        </p:txBody>
      </p:sp>
      <p:sp>
        <p:nvSpPr>
          <p:cNvPr id="3" name="Subtitle 2"/>
          <p:cNvSpPr>
            <a:spLocks noGrp="1"/>
          </p:cNvSpPr>
          <p:nvPr>
            <p:ph type="subTitle" idx="1"/>
          </p:nvPr>
        </p:nvSpPr>
        <p:spPr>
          <a:solidFill>
            <a:schemeClr val="accent1">
              <a:lumMod val="20000"/>
              <a:lumOff val="80000"/>
            </a:schemeClr>
          </a:solidFill>
          <a:ln>
            <a:solidFill>
              <a:schemeClr val="tx1"/>
            </a:solidFill>
          </a:ln>
        </p:spPr>
        <p:txBody>
          <a:bodyPr>
            <a:normAutofit lnSpcReduction="10000"/>
          </a:bodyPr>
          <a:lstStyle/>
          <a:p>
            <a:pPr algn="l"/>
            <a:r>
              <a:rPr lang="en-GB" b="1" dirty="0">
                <a:latin typeface="Candara" panose="020E0502030303020204" pitchFamily="34" charset="0"/>
              </a:rPr>
              <a:t>Learning Outcomes</a:t>
            </a:r>
          </a:p>
          <a:p>
            <a:pPr algn="l"/>
            <a:r>
              <a:rPr lang="en-GB" dirty="0">
                <a:latin typeface="Candara" panose="020E0502030303020204" pitchFamily="34" charset="0"/>
              </a:rPr>
              <a:t>D: Simple descriptive timeline of the events.</a:t>
            </a:r>
          </a:p>
          <a:p>
            <a:pPr algn="l"/>
            <a:r>
              <a:rPr lang="en-GB" dirty="0">
                <a:latin typeface="Candara" panose="020E0502030303020204" pitchFamily="34" charset="0"/>
              </a:rPr>
              <a:t>B: Explain the key events.</a:t>
            </a:r>
          </a:p>
          <a:p>
            <a:pPr algn="l"/>
            <a:r>
              <a:rPr lang="en-GB" dirty="0">
                <a:latin typeface="Candara" panose="020E0502030303020204" pitchFamily="34" charset="0"/>
              </a:rPr>
              <a:t>A: Expand, Link the different events together.</a:t>
            </a:r>
          </a:p>
        </p:txBody>
      </p:sp>
    </p:spTree>
    <p:extLst>
      <p:ext uri="{BB962C8B-B14F-4D97-AF65-F5344CB8AC3E}">
        <p14:creationId xmlns:p14="http://schemas.microsoft.com/office/powerpoint/2010/main" val="1429144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4000" dirty="0"/>
              <a:t>You will see three different examples of timelines. </a:t>
            </a:r>
          </a:p>
          <a:p>
            <a:r>
              <a:rPr lang="en-GB" sz="4000" dirty="0"/>
              <a:t>Choose one that suits your style and make your own version. You must have two completed timelines by the end of the lesson. </a:t>
            </a:r>
          </a:p>
        </p:txBody>
      </p:sp>
      <p:sp>
        <p:nvSpPr>
          <p:cNvPr id="4" name="Title 1"/>
          <p:cNvSpPr txBox="1">
            <a:spLocks/>
          </p:cNvSpPr>
          <p:nvPr/>
        </p:nvSpPr>
        <p:spPr>
          <a:xfrm>
            <a:off x="628650" y="365127"/>
            <a:ext cx="7886700" cy="1059814"/>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3600" b="1" dirty="0" err="1">
                <a:latin typeface="Candara" panose="020E0502030303020204" pitchFamily="34" charset="0"/>
              </a:rPr>
              <a:t>Timeliner</a:t>
            </a:r>
            <a:r>
              <a:rPr lang="en-GB" sz="3600" b="1" dirty="0">
                <a:latin typeface="Candara" panose="020E0502030303020204" pitchFamily="34" charset="0"/>
              </a:rPr>
              <a:t>: Create at least 2 timelines for the Cold War and Germany.</a:t>
            </a:r>
            <a:endParaRPr lang="en-GB" sz="3600" dirty="0">
              <a:latin typeface="Candara" panose="020E0502030303020204" pitchFamily="34" charset="0"/>
            </a:endParaRPr>
          </a:p>
        </p:txBody>
      </p:sp>
    </p:spTree>
    <p:extLst>
      <p:ext uri="{BB962C8B-B14F-4D97-AF65-F5344CB8AC3E}">
        <p14:creationId xmlns:p14="http://schemas.microsoft.com/office/powerpoint/2010/main" val="2074954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434340" y="3965981"/>
            <a:ext cx="813054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34340" y="4049206"/>
            <a:ext cx="771525" cy="369332"/>
          </a:xfrm>
          <a:prstGeom prst="rect">
            <a:avLst/>
          </a:prstGeom>
          <a:noFill/>
        </p:spPr>
        <p:txBody>
          <a:bodyPr wrap="square" rtlCol="0">
            <a:spAutoFit/>
          </a:bodyPr>
          <a:lstStyle/>
          <a:p>
            <a:r>
              <a:rPr lang="en-GB" dirty="0"/>
              <a:t>1945</a:t>
            </a:r>
          </a:p>
        </p:txBody>
      </p:sp>
      <p:sp>
        <p:nvSpPr>
          <p:cNvPr id="6" name="TextBox 5"/>
          <p:cNvSpPr txBox="1"/>
          <p:nvPr/>
        </p:nvSpPr>
        <p:spPr>
          <a:xfrm>
            <a:off x="2103120" y="3579028"/>
            <a:ext cx="771525" cy="369332"/>
          </a:xfrm>
          <a:prstGeom prst="rect">
            <a:avLst/>
          </a:prstGeom>
          <a:noFill/>
        </p:spPr>
        <p:txBody>
          <a:bodyPr wrap="square" rtlCol="0">
            <a:spAutoFit/>
          </a:bodyPr>
          <a:lstStyle/>
          <a:p>
            <a:r>
              <a:rPr lang="en-GB" dirty="0"/>
              <a:t>1955</a:t>
            </a:r>
          </a:p>
        </p:txBody>
      </p:sp>
      <p:sp>
        <p:nvSpPr>
          <p:cNvPr id="7" name="TextBox 6"/>
          <p:cNvSpPr txBox="1"/>
          <p:nvPr/>
        </p:nvSpPr>
        <p:spPr>
          <a:xfrm>
            <a:off x="3978135" y="4049206"/>
            <a:ext cx="771525" cy="369332"/>
          </a:xfrm>
          <a:prstGeom prst="rect">
            <a:avLst/>
          </a:prstGeom>
          <a:noFill/>
        </p:spPr>
        <p:txBody>
          <a:bodyPr wrap="square" rtlCol="0">
            <a:spAutoFit/>
          </a:bodyPr>
          <a:lstStyle/>
          <a:p>
            <a:r>
              <a:rPr lang="en-GB" dirty="0"/>
              <a:t>1965</a:t>
            </a:r>
          </a:p>
        </p:txBody>
      </p:sp>
      <p:sp>
        <p:nvSpPr>
          <p:cNvPr id="10" name="TextBox 9"/>
          <p:cNvSpPr txBox="1"/>
          <p:nvPr/>
        </p:nvSpPr>
        <p:spPr>
          <a:xfrm>
            <a:off x="5739764" y="3522117"/>
            <a:ext cx="771525" cy="369332"/>
          </a:xfrm>
          <a:prstGeom prst="rect">
            <a:avLst/>
          </a:prstGeom>
          <a:noFill/>
        </p:spPr>
        <p:txBody>
          <a:bodyPr wrap="square" rtlCol="0">
            <a:spAutoFit/>
          </a:bodyPr>
          <a:lstStyle/>
          <a:p>
            <a:r>
              <a:rPr lang="en-GB" dirty="0"/>
              <a:t>1975</a:t>
            </a:r>
          </a:p>
        </p:txBody>
      </p:sp>
      <p:sp>
        <p:nvSpPr>
          <p:cNvPr id="11" name="TextBox 10"/>
          <p:cNvSpPr txBox="1"/>
          <p:nvPr/>
        </p:nvSpPr>
        <p:spPr>
          <a:xfrm>
            <a:off x="7288530" y="4049206"/>
            <a:ext cx="771525" cy="369332"/>
          </a:xfrm>
          <a:prstGeom prst="rect">
            <a:avLst/>
          </a:prstGeom>
          <a:noFill/>
        </p:spPr>
        <p:txBody>
          <a:bodyPr wrap="square" rtlCol="0">
            <a:spAutoFit/>
          </a:bodyPr>
          <a:lstStyle/>
          <a:p>
            <a:r>
              <a:rPr lang="en-GB" dirty="0"/>
              <a:t>1985</a:t>
            </a:r>
          </a:p>
        </p:txBody>
      </p:sp>
      <p:sp>
        <p:nvSpPr>
          <p:cNvPr id="20" name="TextBox 19"/>
          <p:cNvSpPr txBox="1"/>
          <p:nvPr/>
        </p:nvSpPr>
        <p:spPr>
          <a:xfrm>
            <a:off x="289560" y="1404117"/>
            <a:ext cx="3048000" cy="461665"/>
          </a:xfrm>
          <a:prstGeom prst="rect">
            <a:avLst/>
          </a:prstGeom>
          <a:noFill/>
        </p:spPr>
        <p:txBody>
          <a:bodyPr wrap="square" rtlCol="0">
            <a:spAutoFit/>
          </a:bodyPr>
          <a:lstStyle/>
          <a:p>
            <a:r>
              <a:rPr lang="en-GB" sz="1200" dirty="0">
                <a:latin typeface="Candara" panose="020E0502030303020204" pitchFamily="34" charset="0"/>
              </a:rPr>
              <a:t>1945 – Yalta</a:t>
            </a:r>
          </a:p>
          <a:p>
            <a:endParaRPr lang="en-GB" sz="1200" dirty="0">
              <a:latin typeface="Candara" panose="020E0502030303020204" pitchFamily="34" charset="0"/>
            </a:endParaRPr>
          </a:p>
        </p:txBody>
      </p:sp>
      <p:cxnSp>
        <p:nvCxnSpPr>
          <p:cNvPr id="25" name="Straight Arrow Connector 24"/>
          <p:cNvCxnSpPr/>
          <p:nvPr/>
        </p:nvCxnSpPr>
        <p:spPr>
          <a:xfrm>
            <a:off x="666751" y="1955838"/>
            <a:ext cx="11429" cy="1935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93650" y="5103674"/>
            <a:ext cx="2555672" cy="276999"/>
          </a:xfrm>
          <a:prstGeom prst="rect">
            <a:avLst/>
          </a:prstGeom>
        </p:spPr>
        <p:txBody>
          <a:bodyPr wrap="square">
            <a:spAutoFit/>
          </a:bodyPr>
          <a:lstStyle/>
          <a:p>
            <a:r>
              <a:rPr lang="en-GB" sz="1200" dirty="0">
                <a:latin typeface="Candara" panose="020E0502030303020204" pitchFamily="34" charset="0"/>
              </a:rPr>
              <a:t>1945 - The Potsdam Conference</a:t>
            </a:r>
          </a:p>
        </p:txBody>
      </p:sp>
      <p:cxnSp>
        <p:nvCxnSpPr>
          <p:cNvPr id="28" name="Straight Arrow Connector 27"/>
          <p:cNvCxnSpPr/>
          <p:nvPr/>
        </p:nvCxnSpPr>
        <p:spPr>
          <a:xfrm flipH="1" flipV="1">
            <a:off x="787184" y="4418538"/>
            <a:ext cx="7620" cy="6070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463802" y="2371179"/>
            <a:ext cx="3035808" cy="276999"/>
          </a:xfrm>
          <a:prstGeom prst="rect">
            <a:avLst/>
          </a:prstGeom>
        </p:spPr>
        <p:txBody>
          <a:bodyPr wrap="square">
            <a:spAutoFit/>
          </a:bodyPr>
          <a:lstStyle/>
          <a:p>
            <a:r>
              <a:rPr lang="en-GB" sz="1200" dirty="0">
                <a:latin typeface="Candara" panose="020E0502030303020204" pitchFamily="34" charset="0"/>
              </a:rPr>
              <a:t>1955 - The Warsaw Pact</a:t>
            </a:r>
          </a:p>
        </p:txBody>
      </p:sp>
      <p:cxnSp>
        <p:nvCxnSpPr>
          <p:cNvPr id="31" name="Straight Arrow Connector 30"/>
          <p:cNvCxnSpPr/>
          <p:nvPr/>
        </p:nvCxnSpPr>
        <p:spPr>
          <a:xfrm>
            <a:off x="2327453" y="2828289"/>
            <a:ext cx="0" cy="733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608320" y="394106"/>
            <a:ext cx="2849880"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600" b="1" dirty="0">
                <a:latin typeface="Candara" panose="020E0502030303020204" pitchFamily="34" charset="0"/>
              </a:rPr>
              <a:t>Challenge Level </a:t>
            </a:r>
            <a:r>
              <a:rPr lang="en-GB" sz="3600" dirty="0">
                <a:latin typeface="Candara" panose="020E0502030303020204" pitchFamily="34" charset="0"/>
              </a:rPr>
              <a:t>– </a:t>
            </a:r>
            <a:r>
              <a:rPr lang="en-GB" sz="4400" b="1" dirty="0">
                <a:solidFill>
                  <a:srgbClr val="00B050"/>
                </a:solidFill>
                <a:latin typeface="Candara" panose="020E0502030303020204" pitchFamily="34" charset="0"/>
              </a:rPr>
              <a:t>D+</a:t>
            </a:r>
            <a:endParaRPr lang="en-GB" sz="3600" b="1" dirty="0">
              <a:solidFill>
                <a:srgbClr val="00B050"/>
              </a:solidFill>
              <a:latin typeface="Candara" panose="020E0502030303020204" pitchFamily="34" charset="0"/>
            </a:endParaRPr>
          </a:p>
        </p:txBody>
      </p:sp>
      <p:sp>
        <p:nvSpPr>
          <p:cNvPr id="34" name="Rectangle 33"/>
          <p:cNvSpPr/>
          <p:nvPr/>
        </p:nvSpPr>
        <p:spPr>
          <a:xfrm>
            <a:off x="4257142" y="5360383"/>
            <a:ext cx="2776118" cy="276999"/>
          </a:xfrm>
          <a:prstGeom prst="rect">
            <a:avLst/>
          </a:prstGeom>
        </p:spPr>
        <p:txBody>
          <a:bodyPr wrap="square">
            <a:spAutoFit/>
          </a:bodyPr>
          <a:lstStyle/>
          <a:p>
            <a:r>
              <a:rPr lang="en-GB" sz="1200" dirty="0">
                <a:latin typeface="Candara" panose="020E0502030303020204" pitchFamily="34" charset="0"/>
              </a:rPr>
              <a:t>1968 -  </a:t>
            </a:r>
            <a:r>
              <a:rPr lang="en-GB" sz="1200" dirty="0" err="1">
                <a:latin typeface="Candara" panose="020E0502030303020204" pitchFamily="34" charset="0"/>
              </a:rPr>
              <a:t>Czecholslovakia</a:t>
            </a:r>
            <a:endParaRPr lang="en-GB" sz="1200" dirty="0">
              <a:latin typeface="Candara" panose="020E0502030303020204" pitchFamily="34" charset="0"/>
            </a:endParaRPr>
          </a:p>
        </p:txBody>
      </p:sp>
      <p:cxnSp>
        <p:nvCxnSpPr>
          <p:cNvPr id="36" name="Straight Arrow Connector 35"/>
          <p:cNvCxnSpPr/>
          <p:nvPr/>
        </p:nvCxnSpPr>
        <p:spPr>
          <a:xfrm flipV="1">
            <a:off x="5114544" y="4162348"/>
            <a:ext cx="0" cy="1148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957926" y="2597456"/>
            <a:ext cx="2863901" cy="461665"/>
          </a:xfrm>
          <a:prstGeom prst="rect">
            <a:avLst/>
          </a:prstGeom>
        </p:spPr>
        <p:txBody>
          <a:bodyPr wrap="square">
            <a:spAutoFit/>
          </a:bodyPr>
          <a:lstStyle/>
          <a:p>
            <a:r>
              <a:rPr lang="en-GB" sz="1200" dirty="0">
                <a:latin typeface="Candara" panose="020E0502030303020204" pitchFamily="34" charset="0"/>
              </a:rPr>
              <a:t>1984 - Russia and 13 allied countries boycotted the summer Olympics</a:t>
            </a:r>
          </a:p>
        </p:txBody>
      </p:sp>
      <p:cxnSp>
        <p:nvCxnSpPr>
          <p:cNvPr id="38" name="Straight Arrow Connector 37"/>
          <p:cNvCxnSpPr/>
          <p:nvPr/>
        </p:nvCxnSpPr>
        <p:spPr>
          <a:xfrm>
            <a:off x="7389877" y="3155558"/>
            <a:ext cx="0" cy="733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https://upload.wikimedia.org/wikipedia/commons/thumb/1/1b/Warsaw_Pact_Logo.svg/2000px-Warsaw_Pact_Log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997" y="1488005"/>
            <a:ext cx="732911" cy="8743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4570007" y="5750675"/>
            <a:ext cx="1169757" cy="778420"/>
          </a:xfrm>
          <a:prstGeom prst="rect">
            <a:avLst/>
          </a:prstGeom>
        </p:spPr>
      </p:pic>
      <p:sp>
        <p:nvSpPr>
          <p:cNvPr id="9" name="AutoShape 6" descr="https://upload.wikimedia.org/wikipedia/en/b/b1/Olympic_Rings.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8" name="Picture 10" descr="https://upload.wikimedia.org/wikipedia/commons/thumb/5/5c/Olympic_rings_without_rims.svg/200px-Olympic_rings_without_rims.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2988" y="1998155"/>
            <a:ext cx="1253197" cy="5764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5"/>
          <a:srcRect l="25164" t="36956" r="13289" b="9834"/>
          <a:stretch/>
        </p:blipFill>
        <p:spPr>
          <a:xfrm>
            <a:off x="31672" y="357593"/>
            <a:ext cx="1432130" cy="975761"/>
          </a:xfrm>
          <a:prstGeom prst="rect">
            <a:avLst/>
          </a:prstGeom>
        </p:spPr>
      </p:pic>
      <p:pic>
        <p:nvPicPr>
          <p:cNvPr id="15" name="Picture 14"/>
          <p:cNvPicPr>
            <a:picLocks noChangeAspect="1"/>
          </p:cNvPicPr>
          <p:nvPr/>
        </p:nvPicPr>
        <p:blipFill>
          <a:blip r:embed="rId6"/>
          <a:stretch>
            <a:fillRect/>
          </a:stretch>
        </p:blipFill>
        <p:spPr>
          <a:xfrm>
            <a:off x="307975" y="5394874"/>
            <a:ext cx="1653782" cy="1346730"/>
          </a:xfrm>
          <a:prstGeom prst="rect">
            <a:avLst/>
          </a:prstGeom>
        </p:spPr>
      </p:pic>
    </p:spTree>
    <p:extLst>
      <p:ext uri="{BB962C8B-B14F-4D97-AF65-F5344CB8AC3E}">
        <p14:creationId xmlns:p14="http://schemas.microsoft.com/office/powerpoint/2010/main" val="1307693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434340" y="3965981"/>
            <a:ext cx="813054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34340" y="4049206"/>
            <a:ext cx="771525" cy="369332"/>
          </a:xfrm>
          <a:prstGeom prst="rect">
            <a:avLst/>
          </a:prstGeom>
          <a:noFill/>
        </p:spPr>
        <p:txBody>
          <a:bodyPr wrap="square" rtlCol="0">
            <a:spAutoFit/>
          </a:bodyPr>
          <a:lstStyle/>
          <a:p>
            <a:r>
              <a:rPr lang="en-GB" dirty="0"/>
              <a:t>1945</a:t>
            </a:r>
          </a:p>
        </p:txBody>
      </p:sp>
      <p:sp>
        <p:nvSpPr>
          <p:cNvPr id="6" name="TextBox 5"/>
          <p:cNvSpPr txBox="1"/>
          <p:nvPr/>
        </p:nvSpPr>
        <p:spPr>
          <a:xfrm>
            <a:off x="2103120" y="3579028"/>
            <a:ext cx="771525" cy="369332"/>
          </a:xfrm>
          <a:prstGeom prst="rect">
            <a:avLst/>
          </a:prstGeom>
          <a:noFill/>
        </p:spPr>
        <p:txBody>
          <a:bodyPr wrap="square" rtlCol="0">
            <a:spAutoFit/>
          </a:bodyPr>
          <a:lstStyle/>
          <a:p>
            <a:r>
              <a:rPr lang="en-GB" dirty="0"/>
              <a:t>1955</a:t>
            </a:r>
          </a:p>
        </p:txBody>
      </p:sp>
      <p:sp>
        <p:nvSpPr>
          <p:cNvPr id="7" name="TextBox 6"/>
          <p:cNvSpPr txBox="1"/>
          <p:nvPr/>
        </p:nvSpPr>
        <p:spPr>
          <a:xfrm>
            <a:off x="3978135" y="4049206"/>
            <a:ext cx="771525" cy="369332"/>
          </a:xfrm>
          <a:prstGeom prst="rect">
            <a:avLst/>
          </a:prstGeom>
          <a:noFill/>
        </p:spPr>
        <p:txBody>
          <a:bodyPr wrap="square" rtlCol="0">
            <a:spAutoFit/>
          </a:bodyPr>
          <a:lstStyle/>
          <a:p>
            <a:r>
              <a:rPr lang="en-GB" dirty="0"/>
              <a:t>1965</a:t>
            </a:r>
          </a:p>
        </p:txBody>
      </p:sp>
      <p:sp>
        <p:nvSpPr>
          <p:cNvPr id="10" name="TextBox 9"/>
          <p:cNvSpPr txBox="1"/>
          <p:nvPr/>
        </p:nvSpPr>
        <p:spPr>
          <a:xfrm>
            <a:off x="5739764" y="3522117"/>
            <a:ext cx="771525" cy="369332"/>
          </a:xfrm>
          <a:prstGeom prst="rect">
            <a:avLst/>
          </a:prstGeom>
          <a:noFill/>
        </p:spPr>
        <p:txBody>
          <a:bodyPr wrap="square" rtlCol="0">
            <a:spAutoFit/>
          </a:bodyPr>
          <a:lstStyle/>
          <a:p>
            <a:r>
              <a:rPr lang="en-GB" dirty="0"/>
              <a:t>1975</a:t>
            </a:r>
          </a:p>
        </p:txBody>
      </p:sp>
      <p:sp>
        <p:nvSpPr>
          <p:cNvPr id="11" name="TextBox 10"/>
          <p:cNvSpPr txBox="1"/>
          <p:nvPr/>
        </p:nvSpPr>
        <p:spPr>
          <a:xfrm>
            <a:off x="7288530" y="4049206"/>
            <a:ext cx="771525" cy="369332"/>
          </a:xfrm>
          <a:prstGeom prst="rect">
            <a:avLst/>
          </a:prstGeom>
          <a:noFill/>
        </p:spPr>
        <p:txBody>
          <a:bodyPr wrap="square" rtlCol="0">
            <a:spAutoFit/>
          </a:bodyPr>
          <a:lstStyle/>
          <a:p>
            <a:r>
              <a:rPr lang="en-GB" dirty="0"/>
              <a:t>1985</a:t>
            </a:r>
          </a:p>
        </p:txBody>
      </p:sp>
      <p:sp>
        <p:nvSpPr>
          <p:cNvPr id="20" name="TextBox 19"/>
          <p:cNvSpPr txBox="1"/>
          <p:nvPr/>
        </p:nvSpPr>
        <p:spPr>
          <a:xfrm>
            <a:off x="205740" y="273705"/>
            <a:ext cx="3048000" cy="1754326"/>
          </a:xfrm>
          <a:prstGeom prst="rect">
            <a:avLst/>
          </a:prstGeom>
          <a:noFill/>
        </p:spPr>
        <p:txBody>
          <a:bodyPr wrap="square" rtlCol="0">
            <a:spAutoFit/>
          </a:bodyPr>
          <a:lstStyle/>
          <a:p>
            <a:r>
              <a:rPr lang="en-GB" sz="1200" dirty="0">
                <a:latin typeface="Candara" panose="020E0502030303020204" pitchFamily="34" charset="0"/>
              </a:rPr>
              <a:t>1945 – Yalta</a:t>
            </a:r>
          </a:p>
          <a:p>
            <a:r>
              <a:rPr lang="en-GB" sz="1200" dirty="0">
                <a:latin typeface="Candara" panose="020E0502030303020204" pitchFamily="34" charset="0"/>
              </a:rPr>
              <a:t>Meeting between Churchill, Roosevelt and Stalin to decide what would happen at the end of the war. Topics discussed included -</a:t>
            </a:r>
          </a:p>
          <a:p>
            <a:r>
              <a:rPr lang="en-GB" sz="1200" dirty="0">
                <a:latin typeface="Candara" panose="020E0502030303020204" pitchFamily="34" charset="0"/>
              </a:rPr>
              <a:t>Partitioning of Germany</a:t>
            </a:r>
          </a:p>
          <a:p>
            <a:r>
              <a:rPr lang="en-GB" sz="1200" dirty="0">
                <a:latin typeface="Candara" panose="020E0502030303020204" pitchFamily="34" charset="0"/>
              </a:rPr>
              <a:t>Fate of Poland</a:t>
            </a:r>
          </a:p>
          <a:p>
            <a:r>
              <a:rPr lang="en-GB" sz="1200" dirty="0">
                <a:latin typeface="Candara" panose="020E0502030303020204" pitchFamily="34" charset="0"/>
              </a:rPr>
              <a:t>The United Nations</a:t>
            </a:r>
          </a:p>
          <a:p>
            <a:r>
              <a:rPr lang="en-GB" sz="1200" dirty="0">
                <a:latin typeface="Candara" panose="020E0502030303020204" pitchFamily="34" charset="0"/>
              </a:rPr>
              <a:t>German reparations</a:t>
            </a:r>
          </a:p>
          <a:p>
            <a:endParaRPr lang="en-GB" sz="1200" dirty="0">
              <a:latin typeface="Candara" panose="020E0502030303020204" pitchFamily="34" charset="0"/>
            </a:endParaRPr>
          </a:p>
        </p:txBody>
      </p:sp>
      <p:cxnSp>
        <p:nvCxnSpPr>
          <p:cNvPr id="25" name="Straight Arrow Connector 24"/>
          <p:cNvCxnSpPr/>
          <p:nvPr/>
        </p:nvCxnSpPr>
        <p:spPr>
          <a:xfrm>
            <a:off x="666751" y="1955838"/>
            <a:ext cx="11429" cy="1935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93650" y="5103674"/>
            <a:ext cx="2555672" cy="1754326"/>
          </a:xfrm>
          <a:prstGeom prst="rect">
            <a:avLst/>
          </a:prstGeom>
        </p:spPr>
        <p:txBody>
          <a:bodyPr wrap="square">
            <a:spAutoFit/>
          </a:bodyPr>
          <a:lstStyle/>
          <a:p>
            <a:r>
              <a:rPr lang="en-GB" sz="1200" dirty="0">
                <a:latin typeface="Candara" panose="020E0502030303020204" pitchFamily="34" charset="0"/>
              </a:rPr>
              <a:t>1945 - The Potsdam Conference formally divided Germany and Austria into four zones. It was also agreed that the German capital Berlin would be divided into four zones. The Russian Polish border was determined and Korea was to be divided into Soviet and American zones.</a:t>
            </a:r>
          </a:p>
        </p:txBody>
      </p:sp>
      <p:cxnSp>
        <p:nvCxnSpPr>
          <p:cNvPr id="28" name="Straight Arrow Connector 27"/>
          <p:cNvCxnSpPr/>
          <p:nvPr/>
        </p:nvCxnSpPr>
        <p:spPr>
          <a:xfrm flipH="1" flipV="1">
            <a:off x="787184" y="4418538"/>
            <a:ext cx="7620" cy="6070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328090" y="1972532"/>
            <a:ext cx="3035808" cy="830997"/>
          </a:xfrm>
          <a:prstGeom prst="rect">
            <a:avLst/>
          </a:prstGeom>
        </p:spPr>
        <p:txBody>
          <a:bodyPr wrap="square">
            <a:spAutoFit/>
          </a:bodyPr>
          <a:lstStyle/>
          <a:p>
            <a:r>
              <a:rPr lang="en-GB" sz="1200" dirty="0">
                <a:latin typeface="Candara" panose="020E0502030303020204" pitchFamily="34" charset="0"/>
              </a:rPr>
              <a:t>1955 - The Warsaw Pact was formed with member states East Germany, Czechoslovakia, Poland, Hungary, Romania, Albania, Bulgaria, and the Soviet Union.</a:t>
            </a:r>
          </a:p>
        </p:txBody>
      </p:sp>
      <p:cxnSp>
        <p:nvCxnSpPr>
          <p:cNvPr id="31" name="Straight Arrow Connector 30"/>
          <p:cNvCxnSpPr/>
          <p:nvPr/>
        </p:nvCxnSpPr>
        <p:spPr>
          <a:xfrm>
            <a:off x="2327453" y="2828289"/>
            <a:ext cx="0" cy="733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608320" y="394106"/>
            <a:ext cx="2849880"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600" b="1" dirty="0">
                <a:latin typeface="Candara" panose="020E0502030303020204" pitchFamily="34" charset="0"/>
              </a:rPr>
              <a:t>Challenge Level </a:t>
            </a:r>
            <a:r>
              <a:rPr lang="en-GB" sz="3600" dirty="0">
                <a:latin typeface="Candara" panose="020E0502030303020204" pitchFamily="34" charset="0"/>
              </a:rPr>
              <a:t>– </a:t>
            </a:r>
            <a:r>
              <a:rPr lang="en-GB" sz="4400" b="1" dirty="0">
                <a:solidFill>
                  <a:srgbClr val="00B050"/>
                </a:solidFill>
                <a:latin typeface="Candara" panose="020E0502030303020204" pitchFamily="34" charset="0"/>
              </a:rPr>
              <a:t>C+</a:t>
            </a:r>
            <a:endParaRPr lang="en-GB" sz="3600" b="1" dirty="0">
              <a:solidFill>
                <a:srgbClr val="00B050"/>
              </a:solidFill>
              <a:latin typeface="Candara" panose="020E0502030303020204" pitchFamily="34" charset="0"/>
            </a:endParaRPr>
          </a:p>
        </p:txBody>
      </p:sp>
      <p:sp>
        <p:nvSpPr>
          <p:cNvPr id="34" name="Rectangle 33"/>
          <p:cNvSpPr/>
          <p:nvPr/>
        </p:nvSpPr>
        <p:spPr>
          <a:xfrm>
            <a:off x="4257142" y="5360383"/>
            <a:ext cx="2776118" cy="1200329"/>
          </a:xfrm>
          <a:prstGeom prst="rect">
            <a:avLst/>
          </a:prstGeom>
        </p:spPr>
        <p:txBody>
          <a:bodyPr wrap="square">
            <a:spAutoFit/>
          </a:bodyPr>
          <a:lstStyle/>
          <a:p>
            <a:r>
              <a:rPr lang="en-GB" sz="1200" dirty="0">
                <a:latin typeface="Candara" panose="020E0502030303020204" pitchFamily="34" charset="0"/>
              </a:rPr>
              <a:t>1968 - Warsaw Pact forces entered Czechoslovakia in a bid to stop the reforms known as 'Prague Spring' instigated by Alexander Dubcek. When he refused to halt his programme of reforms Dubcek was arrested.</a:t>
            </a:r>
          </a:p>
        </p:txBody>
      </p:sp>
      <p:cxnSp>
        <p:nvCxnSpPr>
          <p:cNvPr id="36" name="Straight Arrow Connector 35"/>
          <p:cNvCxnSpPr/>
          <p:nvPr/>
        </p:nvCxnSpPr>
        <p:spPr>
          <a:xfrm flipV="1">
            <a:off x="5114544" y="4162348"/>
            <a:ext cx="0" cy="1148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739764" y="2454431"/>
            <a:ext cx="2863901" cy="830997"/>
          </a:xfrm>
          <a:prstGeom prst="rect">
            <a:avLst/>
          </a:prstGeom>
        </p:spPr>
        <p:txBody>
          <a:bodyPr wrap="square">
            <a:spAutoFit/>
          </a:bodyPr>
          <a:lstStyle/>
          <a:p>
            <a:r>
              <a:rPr lang="en-GB" sz="1200" dirty="0">
                <a:latin typeface="Candara" panose="020E0502030303020204" pitchFamily="34" charset="0"/>
              </a:rPr>
              <a:t>1984 - Russia and 13 allied countries boycotted the summer Olympics held in Los Angeles in retaliation for the US boycott of 1980.</a:t>
            </a:r>
          </a:p>
        </p:txBody>
      </p:sp>
      <p:cxnSp>
        <p:nvCxnSpPr>
          <p:cNvPr id="38" name="Straight Arrow Connector 37"/>
          <p:cNvCxnSpPr/>
          <p:nvPr/>
        </p:nvCxnSpPr>
        <p:spPr>
          <a:xfrm>
            <a:off x="7389877" y="3155558"/>
            <a:ext cx="0" cy="733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96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1228725" y="763905"/>
            <a:ext cx="0" cy="56921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94360" y="5842635"/>
            <a:ext cx="813054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a:stretch>
            <a:fillRect/>
          </a:stretch>
        </p:blipFill>
        <p:spPr>
          <a:xfrm>
            <a:off x="465059" y="466249"/>
            <a:ext cx="595312" cy="595312"/>
          </a:xfrm>
          <a:prstGeom prst="rect">
            <a:avLst/>
          </a:prstGeom>
        </p:spPr>
      </p:pic>
      <p:pic>
        <p:nvPicPr>
          <p:cNvPr id="13" name="Picture 12"/>
          <p:cNvPicPr>
            <a:picLocks noChangeAspect="1"/>
          </p:cNvPicPr>
          <p:nvPr/>
        </p:nvPicPr>
        <p:blipFill>
          <a:blip r:embed="rId2"/>
          <a:stretch>
            <a:fillRect/>
          </a:stretch>
        </p:blipFill>
        <p:spPr>
          <a:xfrm rot="10800000">
            <a:off x="465059" y="5131595"/>
            <a:ext cx="595312" cy="595312"/>
          </a:xfrm>
          <a:prstGeom prst="rect">
            <a:avLst/>
          </a:prstGeom>
        </p:spPr>
      </p:pic>
      <p:sp>
        <p:nvSpPr>
          <p:cNvPr id="14" name="TextBox 13"/>
          <p:cNvSpPr txBox="1"/>
          <p:nvPr/>
        </p:nvSpPr>
        <p:spPr>
          <a:xfrm>
            <a:off x="1333501" y="5925860"/>
            <a:ext cx="771525" cy="369332"/>
          </a:xfrm>
          <a:prstGeom prst="rect">
            <a:avLst/>
          </a:prstGeom>
          <a:noFill/>
        </p:spPr>
        <p:txBody>
          <a:bodyPr wrap="square" rtlCol="0">
            <a:spAutoFit/>
          </a:bodyPr>
          <a:lstStyle/>
          <a:p>
            <a:r>
              <a:rPr lang="en-GB" dirty="0"/>
              <a:t>1945</a:t>
            </a:r>
          </a:p>
        </p:txBody>
      </p:sp>
      <p:sp>
        <p:nvSpPr>
          <p:cNvPr id="15" name="TextBox 14"/>
          <p:cNvSpPr txBox="1"/>
          <p:nvPr/>
        </p:nvSpPr>
        <p:spPr>
          <a:xfrm>
            <a:off x="2667000" y="5925860"/>
            <a:ext cx="771525" cy="369332"/>
          </a:xfrm>
          <a:prstGeom prst="rect">
            <a:avLst/>
          </a:prstGeom>
          <a:noFill/>
        </p:spPr>
        <p:txBody>
          <a:bodyPr wrap="square" rtlCol="0">
            <a:spAutoFit/>
          </a:bodyPr>
          <a:lstStyle/>
          <a:p>
            <a:r>
              <a:rPr lang="en-GB" dirty="0"/>
              <a:t>1955</a:t>
            </a:r>
          </a:p>
        </p:txBody>
      </p:sp>
      <p:sp>
        <p:nvSpPr>
          <p:cNvPr id="16" name="TextBox 15"/>
          <p:cNvSpPr txBox="1"/>
          <p:nvPr/>
        </p:nvSpPr>
        <p:spPr>
          <a:xfrm>
            <a:off x="4291012" y="5919431"/>
            <a:ext cx="771525" cy="369332"/>
          </a:xfrm>
          <a:prstGeom prst="rect">
            <a:avLst/>
          </a:prstGeom>
          <a:noFill/>
        </p:spPr>
        <p:txBody>
          <a:bodyPr wrap="square" rtlCol="0">
            <a:spAutoFit/>
          </a:bodyPr>
          <a:lstStyle/>
          <a:p>
            <a:r>
              <a:rPr lang="en-GB" dirty="0"/>
              <a:t>1965</a:t>
            </a:r>
          </a:p>
        </p:txBody>
      </p:sp>
      <p:sp>
        <p:nvSpPr>
          <p:cNvPr id="17" name="TextBox 16"/>
          <p:cNvSpPr txBox="1"/>
          <p:nvPr/>
        </p:nvSpPr>
        <p:spPr>
          <a:xfrm>
            <a:off x="5915024" y="5925860"/>
            <a:ext cx="771525" cy="369332"/>
          </a:xfrm>
          <a:prstGeom prst="rect">
            <a:avLst/>
          </a:prstGeom>
          <a:noFill/>
        </p:spPr>
        <p:txBody>
          <a:bodyPr wrap="square" rtlCol="0">
            <a:spAutoFit/>
          </a:bodyPr>
          <a:lstStyle/>
          <a:p>
            <a:r>
              <a:rPr lang="en-GB" dirty="0"/>
              <a:t>1975</a:t>
            </a:r>
          </a:p>
        </p:txBody>
      </p:sp>
      <p:sp>
        <p:nvSpPr>
          <p:cNvPr id="18" name="TextBox 17"/>
          <p:cNvSpPr txBox="1"/>
          <p:nvPr/>
        </p:nvSpPr>
        <p:spPr>
          <a:xfrm>
            <a:off x="7448550" y="5925860"/>
            <a:ext cx="771525" cy="369332"/>
          </a:xfrm>
          <a:prstGeom prst="rect">
            <a:avLst/>
          </a:prstGeom>
          <a:noFill/>
        </p:spPr>
        <p:txBody>
          <a:bodyPr wrap="square" rtlCol="0">
            <a:spAutoFit/>
          </a:bodyPr>
          <a:lstStyle/>
          <a:p>
            <a:r>
              <a:rPr lang="en-GB" dirty="0"/>
              <a:t>1985</a:t>
            </a:r>
          </a:p>
        </p:txBody>
      </p:sp>
      <p:sp>
        <p:nvSpPr>
          <p:cNvPr id="19" name="TextBox 18"/>
          <p:cNvSpPr txBox="1"/>
          <p:nvPr/>
        </p:nvSpPr>
        <p:spPr>
          <a:xfrm>
            <a:off x="3986784" y="4970026"/>
            <a:ext cx="1980058" cy="830997"/>
          </a:xfrm>
          <a:prstGeom prst="rect">
            <a:avLst/>
          </a:prstGeom>
          <a:noFill/>
        </p:spPr>
        <p:txBody>
          <a:bodyPr wrap="square" rtlCol="0">
            <a:spAutoFit/>
          </a:bodyPr>
          <a:lstStyle/>
          <a:p>
            <a:r>
              <a:rPr lang="en-GB" sz="1200" dirty="0">
                <a:latin typeface="Candara" panose="020E0502030303020204" pitchFamily="34" charset="0"/>
              </a:rPr>
              <a:t>1962 – Cuban Missile Crisis. Affected international relations in a number of way … led to the detente</a:t>
            </a:r>
          </a:p>
        </p:txBody>
      </p:sp>
      <p:pic>
        <p:nvPicPr>
          <p:cNvPr id="20" name="Picture 19"/>
          <p:cNvPicPr>
            <a:picLocks noChangeAspect="1"/>
          </p:cNvPicPr>
          <p:nvPr/>
        </p:nvPicPr>
        <p:blipFill>
          <a:blip r:embed="rId2"/>
          <a:stretch>
            <a:fillRect/>
          </a:stretch>
        </p:blipFill>
        <p:spPr>
          <a:xfrm rot="10800000">
            <a:off x="3842742" y="4813038"/>
            <a:ext cx="173244" cy="173244"/>
          </a:xfrm>
          <a:prstGeom prst="rect">
            <a:avLst/>
          </a:prstGeom>
        </p:spPr>
      </p:pic>
      <p:sp>
        <p:nvSpPr>
          <p:cNvPr id="21" name="TextBox 20"/>
          <p:cNvSpPr txBox="1"/>
          <p:nvPr/>
        </p:nvSpPr>
        <p:spPr>
          <a:xfrm>
            <a:off x="1320547" y="763905"/>
            <a:ext cx="1980058" cy="830997"/>
          </a:xfrm>
          <a:prstGeom prst="rect">
            <a:avLst/>
          </a:prstGeom>
          <a:noFill/>
        </p:spPr>
        <p:txBody>
          <a:bodyPr wrap="square" rtlCol="0">
            <a:spAutoFit/>
          </a:bodyPr>
          <a:lstStyle/>
          <a:p>
            <a:r>
              <a:rPr lang="en-GB" sz="1200" dirty="0">
                <a:latin typeface="Candara" panose="020E0502030303020204" pitchFamily="34" charset="0"/>
              </a:rPr>
              <a:t>1945 – Yalta conference. The big 3 met to discuss the future of Germany, UN and the end of WW2</a:t>
            </a:r>
          </a:p>
        </p:txBody>
      </p:sp>
      <p:cxnSp>
        <p:nvCxnSpPr>
          <p:cNvPr id="23" name="Straight Connector 22"/>
          <p:cNvCxnSpPr/>
          <p:nvPr/>
        </p:nvCxnSpPr>
        <p:spPr>
          <a:xfrm>
            <a:off x="1719263" y="763905"/>
            <a:ext cx="2957511" cy="42061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676774" y="3086100"/>
            <a:ext cx="1290068" cy="18839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966842" y="3106906"/>
            <a:ext cx="1310258" cy="22786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7277101" y="3680460"/>
            <a:ext cx="739139" cy="1705064"/>
          </a:xfrm>
          <a:prstGeom prst="line">
            <a:avLst/>
          </a:prstGeom>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2"/>
          <a:stretch>
            <a:fillRect/>
          </a:stretch>
        </p:blipFill>
        <p:spPr>
          <a:xfrm rot="343536">
            <a:off x="1333501" y="659760"/>
            <a:ext cx="173244" cy="173244"/>
          </a:xfrm>
          <a:prstGeom prst="rect">
            <a:avLst/>
          </a:prstGeom>
        </p:spPr>
      </p:pic>
      <p:sp>
        <p:nvSpPr>
          <p:cNvPr id="33" name="TextBox 32"/>
          <p:cNvSpPr txBox="1"/>
          <p:nvPr/>
        </p:nvSpPr>
        <p:spPr>
          <a:xfrm>
            <a:off x="6944295" y="2772668"/>
            <a:ext cx="1980058" cy="830997"/>
          </a:xfrm>
          <a:prstGeom prst="rect">
            <a:avLst/>
          </a:prstGeom>
          <a:noFill/>
        </p:spPr>
        <p:txBody>
          <a:bodyPr wrap="square" rtlCol="0">
            <a:spAutoFit/>
          </a:bodyPr>
          <a:lstStyle/>
          <a:p>
            <a:r>
              <a:rPr lang="en-GB" sz="1200" dirty="0">
                <a:latin typeface="Candara" panose="020E0502030303020204" pitchFamily="34" charset="0"/>
              </a:rPr>
              <a:t>1985 – Gorbachev is new leader of USSR. Favours better relations with US. Glasnost and Perestroika </a:t>
            </a:r>
          </a:p>
        </p:txBody>
      </p:sp>
      <p:sp>
        <p:nvSpPr>
          <p:cNvPr id="34" name="TextBox 33"/>
          <p:cNvSpPr txBox="1"/>
          <p:nvPr/>
        </p:nvSpPr>
        <p:spPr>
          <a:xfrm>
            <a:off x="5707380" y="329089"/>
            <a:ext cx="2849880"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600" b="1" dirty="0">
                <a:latin typeface="Candara" panose="020E0502030303020204" pitchFamily="34" charset="0"/>
              </a:rPr>
              <a:t>Challenge Level </a:t>
            </a:r>
            <a:r>
              <a:rPr lang="en-GB" sz="3600" dirty="0">
                <a:latin typeface="Candara" panose="020E0502030303020204" pitchFamily="34" charset="0"/>
              </a:rPr>
              <a:t>– </a:t>
            </a:r>
            <a:r>
              <a:rPr lang="en-GB" sz="4400" b="1" dirty="0">
                <a:solidFill>
                  <a:srgbClr val="00B050"/>
                </a:solidFill>
                <a:latin typeface="Candara" panose="020E0502030303020204" pitchFamily="34" charset="0"/>
              </a:rPr>
              <a:t>B+</a:t>
            </a:r>
            <a:endParaRPr lang="en-GB" sz="3600" b="1" dirty="0">
              <a:solidFill>
                <a:srgbClr val="00B050"/>
              </a:solidFill>
              <a:latin typeface="Candara" panose="020E0502030303020204" pitchFamily="34" charset="0"/>
            </a:endParaRPr>
          </a:p>
        </p:txBody>
      </p:sp>
      <p:sp>
        <p:nvSpPr>
          <p:cNvPr id="35" name="Rectangle 34"/>
          <p:cNvSpPr/>
          <p:nvPr/>
        </p:nvSpPr>
        <p:spPr>
          <a:xfrm>
            <a:off x="1782701" y="2416284"/>
            <a:ext cx="3035808" cy="830997"/>
          </a:xfrm>
          <a:prstGeom prst="rect">
            <a:avLst/>
          </a:prstGeom>
        </p:spPr>
        <p:txBody>
          <a:bodyPr wrap="square">
            <a:spAutoFit/>
          </a:bodyPr>
          <a:lstStyle/>
          <a:p>
            <a:r>
              <a:rPr lang="en-GB" sz="1200" dirty="0">
                <a:latin typeface="Candara" panose="020E0502030303020204" pitchFamily="34" charset="0"/>
              </a:rPr>
              <a:t>1955 - The Warsaw Pact had a negative effect, Threatened the European countries that did not follow communism. Presented a threat to the USA</a:t>
            </a:r>
          </a:p>
        </p:txBody>
      </p:sp>
      <p:pic>
        <p:nvPicPr>
          <p:cNvPr id="36" name="Picture 35"/>
          <p:cNvPicPr>
            <a:picLocks noChangeAspect="1"/>
          </p:cNvPicPr>
          <p:nvPr/>
        </p:nvPicPr>
        <p:blipFill>
          <a:blip r:embed="rId2"/>
          <a:stretch>
            <a:fillRect/>
          </a:stretch>
        </p:blipFill>
        <p:spPr>
          <a:xfrm rot="11261894">
            <a:off x="3502678" y="3060414"/>
            <a:ext cx="173244" cy="173244"/>
          </a:xfrm>
          <a:prstGeom prst="rect">
            <a:avLst/>
          </a:prstGeom>
        </p:spPr>
      </p:pic>
    </p:spTree>
    <p:extLst>
      <p:ext uri="{BB962C8B-B14F-4D97-AF65-F5344CB8AC3E}">
        <p14:creationId xmlns:p14="http://schemas.microsoft.com/office/powerpoint/2010/main" val="492038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419100" y="3884295"/>
            <a:ext cx="813054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9100" y="3967520"/>
            <a:ext cx="771525" cy="369332"/>
          </a:xfrm>
          <a:prstGeom prst="rect">
            <a:avLst/>
          </a:prstGeom>
          <a:noFill/>
        </p:spPr>
        <p:txBody>
          <a:bodyPr wrap="square" rtlCol="0">
            <a:spAutoFit/>
          </a:bodyPr>
          <a:lstStyle/>
          <a:p>
            <a:r>
              <a:rPr lang="en-GB" dirty="0"/>
              <a:t>1945</a:t>
            </a:r>
          </a:p>
        </p:txBody>
      </p:sp>
      <p:sp>
        <p:nvSpPr>
          <p:cNvPr id="6" name="TextBox 5"/>
          <p:cNvSpPr txBox="1"/>
          <p:nvPr/>
        </p:nvSpPr>
        <p:spPr>
          <a:xfrm>
            <a:off x="2087880" y="3497342"/>
            <a:ext cx="771525" cy="369332"/>
          </a:xfrm>
          <a:prstGeom prst="rect">
            <a:avLst/>
          </a:prstGeom>
          <a:noFill/>
        </p:spPr>
        <p:txBody>
          <a:bodyPr wrap="square" rtlCol="0">
            <a:spAutoFit/>
          </a:bodyPr>
          <a:lstStyle/>
          <a:p>
            <a:r>
              <a:rPr lang="en-GB" dirty="0"/>
              <a:t>1955</a:t>
            </a:r>
          </a:p>
        </p:txBody>
      </p:sp>
      <p:sp>
        <p:nvSpPr>
          <p:cNvPr id="7" name="TextBox 6"/>
          <p:cNvSpPr txBox="1"/>
          <p:nvPr/>
        </p:nvSpPr>
        <p:spPr>
          <a:xfrm>
            <a:off x="3962895" y="3967520"/>
            <a:ext cx="771525" cy="369332"/>
          </a:xfrm>
          <a:prstGeom prst="rect">
            <a:avLst/>
          </a:prstGeom>
          <a:noFill/>
        </p:spPr>
        <p:txBody>
          <a:bodyPr wrap="square" rtlCol="0">
            <a:spAutoFit/>
          </a:bodyPr>
          <a:lstStyle/>
          <a:p>
            <a:r>
              <a:rPr lang="en-GB" dirty="0"/>
              <a:t>1965</a:t>
            </a:r>
          </a:p>
        </p:txBody>
      </p:sp>
      <p:sp>
        <p:nvSpPr>
          <p:cNvPr id="10" name="TextBox 9"/>
          <p:cNvSpPr txBox="1"/>
          <p:nvPr/>
        </p:nvSpPr>
        <p:spPr>
          <a:xfrm>
            <a:off x="5724524" y="3440431"/>
            <a:ext cx="771525" cy="369332"/>
          </a:xfrm>
          <a:prstGeom prst="rect">
            <a:avLst/>
          </a:prstGeom>
          <a:noFill/>
        </p:spPr>
        <p:txBody>
          <a:bodyPr wrap="square" rtlCol="0">
            <a:spAutoFit/>
          </a:bodyPr>
          <a:lstStyle/>
          <a:p>
            <a:r>
              <a:rPr lang="en-GB" dirty="0"/>
              <a:t>1975</a:t>
            </a:r>
          </a:p>
        </p:txBody>
      </p:sp>
      <p:sp>
        <p:nvSpPr>
          <p:cNvPr id="11" name="TextBox 10"/>
          <p:cNvSpPr txBox="1"/>
          <p:nvPr/>
        </p:nvSpPr>
        <p:spPr>
          <a:xfrm>
            <a:off x="7273290" y="3967520"/>
            <a:ext cx="771525" cy="369332"/>
          </a:xfrm>
          <a:prstGeom prst="rect">
            <a:avLst/>
          </a:prstGeom>
          <a:noFill/>
        </p:spPr>
        <p:txBody>
          <a:bodyPr wrap="square" rtlCol="0">
            <a:spAutoFit/>
          </a:bodyPr>
          <a:lstStyle/>
          <a:p>
            <a:r>
              <a:rPr lang="en-GB" dirty="0"/>
              <a:t>1985</a:t>
            </a:r>
          </a:p>
        </p:txBody>
      </p:sp>
      <p:sp>
        <p:nvSpPr>
          <p:cNvPr id="12" name="TextBox 11"/>
          <p:cNvSpPr txBox="1"/>
          <p:nvPr/>
        </p:nvSpPr>
        <p:spPr>
          <a:xfrm>
            <a:off x="190500" y="192019"/>
            <a:ext cx="3048000" cy="1384995"/>
          </a:xfrm>
          <a:prstGeom prst="rect">
            <a:avLst/>
          </a:prstGeom>
          <a:noFill/>
        </p:spPr>
        <p:txBody>
          <a:bodyPr wrap="square" rtlCol="0">
            <a:spAutoFit/>
          </a:bodyPr>
          <a:lstStyle/>
          <a:p>
            <a:r>
              <a:rPr lang="en-GB" sz="1200" dirty="0">
                <a:latin typeface="Candara" panose="020E0502030303020204" pitchFamily="34" charset="0"/>
              </a:rPr>
              <a:t>1945 – Yalta</a:t>
            </a:r>
          </a:p>
          <a:p>
            <a:r>
              <a:rPr lang="en-GB" sz="1200" dirty="0">
                <a:latin typeface="Candara" panose="020E0502030303020204" pitchFamily="34" charset="0"/>
              </a:rPr>
              <a:t>Meeting between Churchill, Roosevelt and Stalin this led to the Potsdam Conference. Had a significant effect on international relations. It is called the strange relationship because … </a:t>
            </a:r>
          </a:p>
          <a:p>
            <a:endParaRPr lang="en-GB" sz="1200" dirty="0">
              <a:latin typeface="Candara" panose="020E0502030303020204" pitchFamily="34" charset="0"/>
            </a:endParaRPr>
          </a:p>
        </p:txBody>
      </p:sp>
      <p:cxnSp>
        <p:nvCxnSpPr>
          <p:cNvPr id="13" name="Straight Arrow Connector 12"/>
          <p:cNvCxnSpPr/>
          <p:nvPr/>
        </p:nvCxnSpPr>
        <p:spPr>
          <a:xfrm>
            <a:off x="651511" y="1874152"/>
            <a:ext cx="11429" cy="1935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8410" y="5021988"/>
            <a:ext cx="2555672" cy="1015663"/>
          </a:xfrm>
          <a:prstGeom prst="rect">
            <a:avLst/>
          </a:prstGeom>
        </p:spPr>
        <p:txBody>
          <a:bodyPr wrap="square">
            <a:spAutoFit/>
          </a:bodyPr>
          <a:lstStyle/>
          <a:p>
            <a:r>
              <a:rPr lang="en-GB" sz="1200" dirty="0">
                <a:latin typeface="Candara" panose="020E0502030303020204" pitchFamily="34" charset="0"/>
              </a:rPr>
              <a:t>1945 - The Potsdam Conference formally divided Germany and Austria into four zones. This would ensure that Berlin would be an area of contention for the future…</a:t>
            </a:r>
          </a:p>
        </p:txBody>
      </p:sp>
      <p:cxnSp>
        <p:nvCxnSpPr>
          <p:cNvPr id="15" name="Straight Arrow Connector 14"/>
          <p:cNvCxnSpPr/>
          <p:nvPr/>
        </p:nvCxnSpPr>
        <p:spPr>
          <a:xfrm flipH="1" flipV="1">
            <a:off x="771944" y="4336852"/>
            <a:ext cx="7620" cy="6070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312850" y="1890846"/>
            <a:ext cx="3035808" cy="830997"/>
          </a:xfrm>
          <a:prstGeom prst="rect">
            <a:avLst/>
          </a:prstGeom>
        </p:spPr>
        <p:txBody>
          <a:bodyPr wrap="square">
            <a:spAutoFit/>
          </a:bodyPr>
          <a:lstStyle/>
          <a:p>
            <a:r>
              <a:rPr lang="en-GB" sz="1200" dirty="0">
                <a:latin typeface="Candara" panose="020E0502030303020204" pitchFamily="34" charset="0"/>
              </a:rPr>
              <a:t>1955 - The Warsaw Pact was formed with member states East Germany, Czechoslovakia, Poland, Hungary, Romania, Albania, Bulgaria, and the Soviet Union.</a:t>
            </a:r>
          </a:p>
        </p:txBody>
      </p:sp>
      <p:cxnSp>
        <p:nvCxnSpPr>
          <p:cNvPr id="17" name="Straight Arrow Connector 16"/>
          <p:cNvCxnSpPr/>
          <p:nvPr/>
        </p:nvCxnSpPr>
        <p:spPr>
          <a:xfrm>
            <a:off x="2312213" y="2746603"/>
            <a:ext cx="0" cy="733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593080" y="312420"/>
            <a:ext cx="2849880"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600" b="1" dirty="0">
                <a:latin typeface="Candara" panose="020E0502030303020204" pitchFamily="34" charset="0"/>
              </a:rPr>
              <a:t>Challenge Level </a:t>
            </a:r>
            <a:r>
              <a:rPr lang="en-GB" sz="3600" dirty="0">
                <a:latin typeface="Candara" panose="020E0502030303020204" pitchFamily="34" charset="0"/>
              </a:rPr>
              <a:t>– </a:t>
            </a:r>
            <a:r>
              <a:rPr lang="en-GB" sz="4400" b="1" dirty="0">
                <a:solidFill>
                  <a:srgbClr val="00B050"/>
                </a:solidFill>
                <a:latin typeface="Candara" panose="020E0502030303020204" pitchFamily="34" charset="0"/>
              </a:rPr>
              <a:t>A+</a:t>
            </a:r>
            <a:endParaRPr lang="en-GB" sz="3600" b="1" dirty="0">
              <a:solidFill>
                <a:srgbClr val="00B050"/>
              </a:solidFill>
              <a:latin typeface="Candara" panose="020E0502030303020204" pitchFamily="34" charset="0"/>
            </a:endParaRPr>
          </a:p>
        </p:txBody>
      </p:sp>
      <p:sp>
        <p:nvSpPr>
          <p:cNvPr id="19" name="Rectangle 18"/>
          <p:cNvSpPr/>
          <p:nvPr/>
        </p:nvSpPr>
        <p:spPr>
          <a:xfrm>
            <a:off x="4241902" y="5278697"/>
            <a:ext cx="2776118" cy="1200329"/>
          </a:xfrm>
          <a:prstGeom prst="rect">
            <a:avLst/>
          </a:prstGeom>
        </p:spPr>
        <p:txBody>
          <a:bodyPr wrap="square">
            <a:spAutoFit/>
          </a:bodyPr>
          <a:lstStyle/>
          <a:p>
            <a:r>
              <a:rPr lang="en-GB" sz="1200" dirty="0">
                <a:latin typeface="Candara" panose="020E0502030303020204" pitchFamily="34" charset="0"/>
              </a:rPr>
              <a:t>1968 - Warsaw Pact forces entered Czechoslovakia in a bid to stop the reforms known as 'Prague Spring' instigated by Alexander Dubcek. When he refused to halt his programme of reforms Dubcek was arrested.</a:t>
            </a:r>
          </a:p>
        </p:txBody>
      </p:sp>
      <p:cxnSp>
        <p:nvCxnSpPr>
          <p:cNvPr id="20" name="Straight Arrow Connector 19"/>
          <p:cNvCxnSpPr/>
          <p:nvPr/>
        </p:nvCxnSpPr>
        <p:spPr>
          <a:xfrm flipV="1">
            <a:off x="5099304" y="4080662"/>
            <a:ext cx="0" cy="1148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724524" y="2372745"/>
            <a:ext cx="2863901" cy="830997"/>
          </a:xfrm>
          <a:prstGeom prst="rect">
            <a:avLst/>
          </a:prstGeom>
        </p:spPr>
        <p:txBody>
          <a:bodyPr wrap="square">
            <a:spAutoFit/>
          </a:bodyPr>
          <a:lstStyle/>
          <a:p>
            <a:r>
              <a:rPr lang="en-GB" sz="1200" dirty="0">
                <a:latin typeface="Candara" panose="020E0502030303020204" pitchFamily="34" charset="0"/>
              </a:rPr>
              <a:t>1984 - Russia and 13 allied countries boycotted the summer Olympics held in Los Angeles in retaliation for the US boycott of 1980.</a:t>
            </a:r>
          </a:p>
        </p:txBody>
      </p:sp>
      <p:cxnSp>
        <p:nvCxnSpPr>
          <p:cNvPr id="22" name="Straight Arrow Connector 21"/>
          <p:cNvCxnSpPr/>
          <p:nvPr/>
        </p:nvCxnSpPr>
        <p:spPr>
          <a:xfrm>
            <a:off x="7374637" y="3073872"/>
            <a:ext cx="0" cy="733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2"/>
          <a:stretch>
            <a:fillRect/>
          </a:stretch>
        </p:blipFill>
        <p:spPr>
          <a:xfrm rot="10800000">
            <a:off x="2407991" y="5046747"/>
            <a:ext cx="318571" cy="318571"/>
          </a:xfrm>
          <a:prstGeom prst="rect">
            <a:avLst/>
          </a:prstGeom>
        </p:spPr>
      </p:pic>
      <p:pic>
        <p:nvPicPr>
          <p:cNvPr id="24" name="Picture 23"/>
          <p:cNvPicPr>
            <a:picLocks noChangeAspect="1"/>
          </p:cNvPicPr>
          <p:nvPr/>
        </p:nvPicPr>
        <p:blipFill>
          <a:blip r:embed="rId2"/>
          <a:stretch>
            <a:fillRect/>
          </a:stretch>
        </p:blipFill>
        <p:spPr>
          <a:xfrm rot="705146">
            <a:off x="984062" y="1193607"/>
            <a:ext cx="434901" cy="434901"/>
          </a:xfrm>
          <a:prstGeom prst="rect">
            <a:avLst/>
          </a:prstGeom>
        </p:spPr>
      </p:pic>
      <p:pic>
        <p:nvPicPr>
          <p:cNvPr id="25" name="Picture 24"/>
          <p:cNvPicPr>
            <a:picLocks noChangeAspect="1"/>
          </p:cNvPicPr>
          <p:nvPr/>
        </p:nvPicPr>
        <p:blipFill>
          <a:blip r:embed="rId2"/>
          <a:stretch>
            <a:fillRect/>
          </a:stretch>
        </p:blipFill>
        <p:spPr>
          <a:xfrm rot="11395593">
            <a:off x="3919571" y="2694605"/>
            <a:ext cx="493675" cy="493675"/>
          </a:xfrm>
          <a:prstGeom prst="rect">
            <a:avLst/>
          </a:prstGeom>
        </p:spPr>
      </p:pic>
      <p:pic>
        <p:nvPicPr>
          <p:cNvPr id="26" name="Picture 25"/>
          <p:cNvPicPr>
            <a:picLocks noChangeAspect="1"/>
          </p:cNvPicPr>
          <p:nvPr/>
        </p:nvPicPr>
        <p:blipFill>
          <a:blip r:embed="rId2"/>
          <a:stretch>
            <a:fillRect/>
          </a:stretch>
        </p:blipFill>
        <p:spPr>
          <a:xfrm rot="11395593">
            <a:off x="4108578" y="4616189"/>
            <a:ext cx="575923" cy="575923"/>
          </a:xfrm>
          <a:prstGeom prst="rect">
            <a:avLst/>
          </a:prstGeom>
        </p:spPr>
      </p:pic>
      <p:pic>
        <p:nvPicPr>
          <p:cNvPr id="27" name="Picture 26"/>
          <p:cNvPicPr>
            <a:picLocks noChangeAspect="1"/>
          </p:cNvPicPr>
          <p:nvPr/>
        </p:nvPicPr>
        <p:blipFill>
          <a:blip r:embed="rId2"/>
          <a:stretch>
            <a:fillRect/>
          </a:stretch>
        </p:blipFill>
        <p:spPr>
          <a:xfrm rot="11395593">
            <a:off x="8283600" y="2775501"/>
            <a:ext cx="854449" cy="854449"/>
          </a:xfrm>
          <a:prstGeom prst="rect">
            <a:avLst/>
          </a:prstGeom>
        </p:spPr>
      </p:pic>
    </p:spTree>
    <p:extLst>
      <p:ext uri="{BB962C8B-B14F-4D97-AF65-F5344CB8AC3E}">
        <p14:creationId xmlns:p14="http://schemas.microsoft.com/office/powerpoint/2010/main" val="2317304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9814"/>
          </a:xfr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a:noAutofit/>
          </a:bodyPr>
          <a:lstStyle/>
          <a:p>
            <a:r>
              <a:rPr lang="en-GB" sz="3600" b="1" dirty="0">
                <a:latin typeface="Candara" panose="020E0502030303020204" pitchFamily="34" charset="0"/>
              </a:rPr>
              <a:t>Blockbuster: </a:t>
            </a:r>
            <a:r>
              <a:rPr lang="en-GB" sz="3600" dirty="0">
                <a:latin typeface="Candara" panose="020E0502030303020204" pitchFamily="34" charset="0"/>
              </a:rPr>
              <a:t>Explain the event and link to the next. Write down your links.</a:t>
            </a:r>
          </a:p>
        </p:txBody>
      </p:sp>
      <p:sp>
        <p:nvSpPr>
          <p:cNvPr id="7" name="Hexagon 6"/>
          <p:cNvSpPr/>
          <p:nvPr/>
        </p:nvSpPr>
        <p:spPr>
          <a:xfrm>
            <a:off x="784860" y="2164080"/>
            <a:ext cx="1449629" cy="1249680"/>
          </a:xfrm>
          <a:prstGeom prst="hexagon">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VERSAILLES</a:t>
            </a:r>
          </a:p>
        </p:txBody>
      </p:sp>
      <p:sp>
        <p:nvSpPr>
          <p:cNvPr id="11" name="Hexagon 10"/>
          <p:cNvSpPr/>
          <p:nvPr/>
        </p:nvSpPr>
        <p:spPr>
          <a:xfrm>
            <a:off x="1920240" y="278892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ARMY</a:t>
            </a:r>
          </a:p>
        </p:txBody>
      </p:sp>
      <p:sp>
        <p:nvSpPr>
          <p:cNvPr id="12" name="Hexagon 11"/>
          <p:cNvSpPr/>
          <p:nvPr/>
        </p:nvSpPr>
        <p:spPr>
          <a:xfrm>
            <a:off x="1920240" y="153924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WEIMAR REPUBLIC</a:t>
            </a:r>
          </a:p>
        </p:txBody>
      </p:sp>
      <p:sp>
        <p:nvSpPr>
          <p:cNvPr id="13" name="Hexagon 12"/>
          <p:cNvSpPr/>
          <p:nvPr/>
        </p:nvSpPr>
        <p:spPr>
          <a:xfrm>
            <a:off x="3048000" y="216408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LUXEMBERG</a:t>
            </a:r>
          </a:p>
        </p:txBody>
      </p:sp>
      <p:sp>
        <p:nvSpPr>
          <p:cNvPr id="14" name="Hexagon 13"/>
          <p:cNvSpPr/>
          <p:nvPr/>
        </p:nvSpPr>
        <p:spPr>
          <a:xfrm>
            <a:off x="4183380" y="278892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a:t>RENTENMARK</a:t>
            </a:r>
          </a:p>
        </p:txBody>
      </p:sp>
      <p:sp>
        <p:nvSpPr>
          <p:cNvPr id="15" name="Hexagon 14"/>
          <p:cNvSpPr/>
          <p:nvPr/>
        </p:nvSpPr>
        <p:spPr>
          <a:xfrm>
            <a:off x="4183380" y="153924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RUHR VALLEY</a:t>
            </a:r>
          </a:p>
        </p:txBody>
      </p:sp>
      <p:sp>
        <p:nvSpPr>
          <p:cNvPr id="16" name="Hexagon 15"/>
          <p:cNvSpPr/>
          <p:nvPr/>
        </p:nvSpPr>
        <p:spPr>
          <a:xfrm>
            <a:off x="1912620" y="403860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KAPP PUTSCH</a:t>
            </a:r>
          </a:p>
        </p:txBody>
      </p:sp>
      <p:sp>
        <p:nvSpPr>
          <p:cNvPr id="17" name="Hexagon 16"/>
          <p:cNvSpPr/>
          <p:nvPr/>
        </p:nvSpPr>
        <p:spPr>
          <a:xfrm>
            <a:off x="3048000" y="466344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a:t>LEAGUE OF NATIONS</a:t>
            </a:r>
          </a:p>
        </p:txBody>
      </p:sp>
      <p:sp>
        <p:nvSpPr>
          <p:cNvPr id="18" name="Hexagon 17"/>
          <p:cNvSpPr/>
          <p:nvPr/>
        </p:nvSpPr>
        <p:spPr>
          <a:xfrm>
            <a:off x="3048000" y="3413760"/>
            <a:ext cx="1449629" cy="1249680"/>
          </a:xfrm>
          <a:prstGeom prst="hexagon">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a:t>STRESEMANN</a:t>
            </a:r>
          </a:p>
        </p:txBody>
      </p:sp>
      <p:sp>
        <p:nvSpPr>
          <p:cNvPr id="19" name="Hexagon 18"/>
          <p:cNvSpPr/>
          <p:nvPr/>
        </p:nvSpPr>
        <p:spPr>
          <a:xfrm>
            <a:off x="4175760" y="403098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MUNICH PUTSCH</a:t>
            </a:r>
          </a:p>
        </p:txBody>
      </p:sp>
      <p:sp>
        <p:nvSpPr>
          <p:cNvPr id="20" name="Hexagon 19"/>
          <p:cNvSpPr/>
          <p:nvPr/>
        </p:nvSpPr>
        <p:spPr>
          <a:xfrm>
            <a:off x="5311140" y="465582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CONCORDAT</a:t>
            </a:r>
          </a:p>
        </p:txBody>
      </p:sp>
      <p:sp>
        <p:nvSpPr>
          <p:cNvPr id="21" name="Hexagon 20"/>
          <p:cNvSpPr/>
          <p:nvPr/>
        </p:nvSpPr>
        <p:spPr>
          <a:xfrm>
            <a:off x="5311140" y="340614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REICHSTAG FIRE</a:t>
            </a:r>
          </a:p>
        </p:txBody>
      </p:sp>
      <p:sp>
        <p:nvSpPr>
          <p:cNvPr id="22" name="Hexagon 21"/>
          <p:cNvSpPr/>
          <p:nvPr/>
        </p:nvSpPr>
        <p:spPr>
          <a:xfrm>
            <a:off x="5311140" y="2164080"/>
            <a:ext cx="1449629" cy="1249680"/>
          </a:xfrm>
          <a:prstGeom prst="hexagon">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ENABLING ACT</a:t>
            </a:r>
          </a:p>
        </p:txBody>
      </p:sp>
      <p:sp>
        <p:nvSpPr>
          <p:cNvPr id="23" name="Hexagon 22"/>
          <p:cNvSpPr/>
          <p:nvPr/>
        </p:nvSpPr>
        <p:spPr>
          <a:xfrm>
            <a:off x="6446520" y="278892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SA, SS, GESTAPO</a:t>
            </a:r>
          </a:p>
        </p:txBody>
      </p:sp>
      <p:sp>
        <p:nvSpPr>
          <p:cNvPr id="24" name="Hexagon 23"/>
          <p:cNvSpPr/>
          <p:nvPr/>
        </p:nvSpPr>
        <p:spPr>
          <a:xfrm>
            <a:off x="6446520" y="153924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a:t>COMMUNISTS</a:t>
            </a:r>
          </a:p>
        </p:txBody>
      </p:sp>
      <p:sp>
        <p:nvSpPr>
          <p:cNvPr id="25" name="Hexagon 24"/>
          <p:cNvSpPr/>
          <p:nvPr/>
        </p:nvSpPr>
        <p:spPr>
          <a:xfrm>
            <a:off x="6446520" y="403098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FUHRER</a:t>
            </a:r>
          </a:p>
        </p:txBody>
      </p:sp>
      <p:sp>
        <p:nvSpPr>
          <p:cNvPr id="26" name="Hexagon 25"/>
          <p:cNvSpPr/>
          <p:nvPr/>
        </p:nvSpPr>
        <p:spPr>
          <a:xfrm>
            <a:off x="6446520" y="527304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HITLER YOUTH</a:t>
            </a:r>
          </a:p>
        </p:txBody>
      </p:sp>
      <p:sp>
        <p:nvSpPr>
          <p:cNvPr id="27" name="Hexagon 26"/>
          <p:cNvSpPr/>
          <p:nvPr/>
        </p:nvSpPr>
        <p:spPr>
          <a:xfrm>
            <a:off x="7581900" y="340614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900" dirty="0"/>
              <a:t>CONCENTRATIONCAMPS</a:t>
            </a:r>
          </a:p>
        </p:txBody>
      </p:sp>
      <p:sp>
        <p:nvSpPr>
          <p:cNvPr id="28" name="Hexagon 27"/>
          <p:cNvSpPr/>
          <p:nvPr/>
        </p:nvSpPr>
        <p:spPr>
          <a:xfrm>
            <a:off x="1908810" y="529590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HYPER-INFLATION</a:t>
            </a:r>
          </a:p>
        </p:txBody>
      </p:sp>
      <p:sp>
        <p:nvSpPr>
          <p:cNvPr id="29" name="Hexagon 28"/>
          <p:cNvSpPr/>
          <p:nvPr/>
        </p:nvSpPr>
        <p:spPr>
          <a:xfrm>
            <a:off x="777240" y="465582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DREXLER</a:t>
            </a:r>
          </a:p>
        </p:txBody>
      </p:sp>
      <p:sp>
        <p:nvSpPr>
          <p:cNvPr id="30" name="Hexagon 29"/>
          <p:cNvSpPr/>
          <p:nvPr/>
        </p:nvSpPr>
        <p:spPr>
          <a:xfrm>
            <a:off x="777240" y="340614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FORMATION OF DAP</a:t>
            </a:r>
          </a:p>
        </p:txBody>
      </p:sp>
      <p:sp>
        <p:nvSpPr>
          <p:cNvPr id="31" name="Hexagon 30"/>
          <p:cNvSpPr/>
          <p:nvPr/>
        </p:nvSpPr>
        <p:spPr>
          <a:xfrm>
            <a:off x="4171950" y="528828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MEIN KAMPF</a:t>
            </a:r>
          </a:p>
        </p:txBody>
      </p:sp>
      <p:sp>
        <p:nvSpPr>
          <p:cNvPr id="32" name="Hexagon 31"/>
          <p:cNvSpPr/>
          <p:nvPr/>
        </p:nvSpPr>
        <p:spPr>
          <a:xfrm>
            <a:off x="7574280" y="4663440"/>
            <a:ext cx="1449629" cy="1249680"/>
          </a:xfrm>
          <a:prstGeom prst="hexagon">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dirty="0"/>
              <a:t>WORLD WAR TWO</a:t>
            </a:r>
          </a:p>
        </p:txBody>
      </p:sp>
      <p:sp>
        <p:nvSpPr>
          <p:cNvPr id="33" name="Hexagon 32"/>
          <p:cNvSpPr/>
          <p:nvPr/>
        </p:nvSpPr>
        <p:spPr>
          <a:xfrm>
            <a:off x="7581899" y="2156460"/>
            <a:ext cx="1449629" cy="124968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K,K,K</a:t>
            </a:r>
          </a:p>
        </p:txBody>
      </p:sp>
    </p:spTree>
    <p:extLst>
      <p:ext uri="{BB962C8B-B14F-4D97-AF65-F5344CB8AC3E}">
        <p14:creationId xmlns:p14="http://schemas.microsoft.com/office/powerpoint/2010/main" val="1281954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89642825"/>
              </p:ext>
            </p:extLst>
          </p:nvPr>
        </p:nvGraphicFramePr>
        <p:xfrm>
          <a:off x="0" y="2"/>
          <a:ext cx="9144000" cy="6858000"/>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2836601376"/>
                    </a:ext>
                  </a:extLst>
                </a:gridCol>
                <a:gridCol w="1828800">
                  <a:extLst>
                    <a:ext uri="{9D8B030D-6E8A-4147-A177-3AD203B41FA5}">
                      <a16:colId xmlns:a16="http://schemas.microsoft.com/office/drawing/2014/main" val="3908773108"/>
                    </a:ext>
                  </a:extLst>
                </a:gridCol>
                <a:gridCol w="1828800">
                  <a:extLst>
                    <a:ext uri="{9D8B030D-6E8A-4147-A177-3AD203B41FA5}">
                      <a16:colId xmlns:a16="http://schemas.microsoft.com/office/drawing/2014/main" val="792019062"/>
                    </a:ext>
                  </a:extLst>
                </a:gridCol>
                <a:gridCol w="1828800">
                  <a:extLst>
                    <a:ext uri="{9D8B030D-6E8A-4147-A177-3AD203B41FA5}">
                      <a16:colId xmlns:a16="http://schemas.microsoft.com/office/drawing/2014/main" val="4190604359"/>
                    </a:ext>
                  </a:extLst>
                </a:gridCol>
                <a:gridCol w="1828800">
                  <a:extLst>
                    <a:ext uri="{9D8B030D-6E8A-4147-A177-3AD203B41FA5}">
                      <a16:colId xmlns:a16="http://schemas.microsoft.com/office/drawing/2014/main" val="3762198313"/>
                    </a:ext>
                  </a:extLst>
                </a:gridCol>
              </a:tblGrid>
              <a:tr h="1371600">
                <a:tc>
                  <a:txBody>
                    <a:bodyPr/>
                    <a:lstStyle/>
                    <a:p>
                      <a:pPr algn="ctr"/>
                      <a:r>
                        <a:rPr lang="en-GB" sz="1100" b="1" dirty="0">
                          <a:latin typeface="Candara" panose="020E0502030303020204" pitchFamily="34" charset="0"/>
                        </a:rPr>
                        <a:t>1945 </a:t>
                      </a:r>
                      <a:r>
                        <a:rPr lang="en-GB" sz="1100" b="1" dirty="0" err="1">
                          <a:latin typeface="Candara" panose="020E0502030303020204" pitchFamily="34" charset="0"/>
                        </a:rPr>
                        <a:t>Feb.Yalta</a:t>
                      </a:r>
                      <a:r>
                        <a:rPr lang="en-GB" sz="1100" b="1" baseline="0" dirty="0">
                          <a:latin typeface="Candara" panose="020E0502030303020204" pitchFamily="34" charset="0"/>
                        </a:rPr>
                        <a:t> Conference - </a:t>
                      </a:r>
                      <a:r>
                        <a:rPr lang="en-GB" sz="1100" baseline="0" dirty="0">
                          <a:latin typeface="Candara" panose="020E0502030303020204" pitchFamily="34" charset="0"/>
                        </a:rPr>
                        <a:t>Meeting between big 3 to decide what would happen at the end of the war. Topics discussed included -</a:t>
                      </a:r>
                    </a:p>
                    <a:p>
                      <a:pPr algn="ctr"/>
                      <a:r>
                        <a:rPr lang="en-GB" sz="1100" baseline="0" dirty="0">
                          <a:latin typeface="Candara" panose="020E0502030303020204" pitchFamily="34" charset="0"/>
                        </a:rPr>
                        <a:t>Germany 4 zones, Poland, The UN, reparations.</a:t>
                      </a:r>
                      <a:endParaRPr lang="en-GB" sz="1100" dirty="0">
                        <a:latin typeface="Candara" panose="020E0502030303020204" pitchFamily="34" charset="0"/>
                      </a:endParaRPr>
                    </a:p>
                  </a:txBody>
                  <a:tcPr anchor="ctr"/>
                </a:tc>
                <a:tc>
                  <a:txBody>
                    <a:bodyPr/>
                    <a:lstStyle/>
                    <a:p>
                      <a:pPr algn="ctr">
                        <a:spcAft>
                          <a:spcPts val="0"/>
                        </a:spcAft>
                      </a:pPr>
                      <a:r>
                        <a:rPr lang="en-GB" sz="1100" b="1" dirty="0">
                          <a:effectLst/>
                          <a:latin typeface="Candara" panose="020E0502030303020204" pitchFamily="34" charset="0"/>
                          <a:ea typeface="Times New Roman" panose="02020603050405020304" pitchFamily="18" charset="0"/>
                        </a:rPr>
                        <a:t>1945</a:t>
                      </a:r>
                      <a:r>
                        <a:rPr lang="en-GB" sz="1100" b="1" baseline="0" dirty="0">
                          <a:effectLst/>
                          <a:latin typeface="Candara" panose="020E0502030303020204" pitchFamily="34" charset="0"/>
                          <a:ea typeface="Times New Roman" panose="02020603050405020304" pitchFamily="18" charset="0"/>
                        </a:rPr>
                        <a:t> Jul. </a:t>
                      </a:r>
                      <a:r>
                        <a:rPr lang="en-GB" sz="1100" b="1" dirty="0">
                          <a:effectLst/>
                          <a:latin typeface="Candara" panose="020E0502030303020204" pitchFamily="34" charset="0"/>
                          <a:ea typeface="Times New Roman" panose="02020603050405020304" pitchFamily="18" charset="0"/>
                        </a:rPr>
                        <a:t>The Potsdam Conference - </a:t>
                      </a:r>
                      <a:r>
                        <a:rPr lang="en-GB" sz="1100" dirty="0">
                          <a:effectLst/>
                          <a:latin typeface="Candara" panose="020E0502030303020204" pitchFamily="34" charset="0"/>
                          <a:ea typeface="Times New Roman" panose="02020603050405020304" pitchFamily="18" charset="0"/>
                        </a:rPr>
                        <a:t>formally divided Germany and Austria into four zones. It was also agreed that the German capital Berlin would be divided into four zones. </a:t>
                      </a:r>
                      <a:endParaRPr lang="en-GB" sz="1100" dirty="0">
                        <a:effectLst/>
                        <a:latin typeface="Times New Roman" panose="02020603050405020304" pitchFamily="18" charset="0"/>
                        <a:ea typeface="Times New Roman" panose="02020603050405020304" pitchFamily="18" charset="0"/>
                      </a:endParaRPr>
                    </a:p>
                  </a:txBody>
                  <a:tcPr marL="76200" marR="76200" marT="38100" marB="38100" anchor="ctr"/>
                </a:tc>
                <a:tc>
                  <a:txBody>
                    <a:bodyPr/>
                    <a:lstStyle/>
                    <a:p>
                      <a:pPr algn="ctr"/>
                      <a:r>
                        <a:rPr lang="en-GB" sz="1100" b="1" dirty="0">
                          <a:latin typeface="Candara" panose="020E0502030303020204" pitchFamily="34" charset="0"/>
                        </a:rPr>
                        <a:t>1946 – Long and </a:t>
                      </a:r>
                      <a:r>
                        <a:rPr lang="en-GB" sz="1100" b="1" dirty="0" err="1">
                          <a:latin typeface="Candara" panose="020E0502030303020204" pitchFamily="34" charset="0"/>
                        </a:rPr>
                        <a:t>Novikov</a:t>
                      </a:r>
                      <a:r>
                        <a:rPr lang="en-GB" sz="1100" b="1" baseline="0" dirty="0">
                          <a:latin typeface="Candara" panose="020E0502030303020204" pitchFamily="34" charset="0"/>
                        </a:rPr>
                        <a:t> telegram. </a:t>
                      </a:r>
                      <a:r>
                        <a:rPr lang="en-GB" sz="1100" baseline="0" dirty="0">
                          <a:latin typeface="Candara" panose="020E0502030303020204" pitchFamily="34" charset="0"/>
                        </a:rPr>
                        <a:t>Both US and USSR intercepted communication reports about the other. Start of the Cold War </a:t>
                      </a:r>
                      <a:endParaRPr lang="en-GB" sz="1100" dirty="0">
                        <a:latin typeface="Candara" panose="020E0502030303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1" dirty="0">
                          <a:latin typeface="Candara" panose="020E0502030303020204" pitchFamily="34" charset="0"/>
                        </a:rPr>
                        <a:t>1947 Mar.</a:t>
                      </a:r>
                      <a:r>
                        <a:rPr lang="en-GB" sz="1100" b="1" baseline="0" dirty="0">
                          <a:latin typeface="Candara" panose="020E0502030303020204" pitchFamily="34" charset="0"/>
                        </a:rPr>
                        <a:t> Truman Doctrine </a:t>
                      </a:r>
                      <a:r>
                        <a:rPr lang="en-GB" sz="1100" baseline="0" dirty="0">
                          <a:latin typeface="Candara" panose="020E0502030303020204" pitchFamily="34" charset="0"/>
                        </a:rPr>
                        <a:t>- </a:t>
                      </a:r>
                      <a:r>
                        <a:rPr lang="en-GB" sz="1100" dirty="0">
                          <a:latin typeface="Candara" panose="020E0502030303020204" pitchFamily="34" charset="0"/>
                        </a:rPr>
                        <a:t>President Truman promised to help any country facing a Communist takeover</a:t>
                      </a:r>
                    </a:p>
                    <a:p>
                      <a:pPr algn="ctr"/>
                      <a:endParaRPr lang="en-GB" sz="1100" dirty="0">
                        <a:latin typeface="Candara" panose="020E0502030303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1" dirty="0">
                          <a:latin typeface="Candara" panose="020E0502030303020204" pitchFamily="34" charset="0"/>
                        </a:rPr>
                        <a:t>1947</a:t>
                      </a:r>
                      <a:r>
                        <a:rPr lang="en-GB" sz="1100" b="1" baseline="0" dirty="0">
                          <a:latin typeface="Candara" panose="020E0502030303020204" pitchFamily="34" charset="0"/>
                        </a:rPr>
                        <a:t> Jun. Marshall Plan </a:t>
                      </a:r>
                      <a:r>
                        <a:rPr lang="en-GB" sz="1100" b="0" baseline="0" dirty="0">
                          <a:latin typeface="Candara" panose="020E0502030303020204" pitchFamily="34" charset="0"/>
                        </a:rPr>
                        <a:t>Money from </a:t>
                      </a:r>
                      <a:r>
                        <a:rPr lang="en-GB" sz="1100" baseline="0" dirty="0">
                          <a:latin typeface="Candara" panose="020E0502030303020204" pitchFamily="34" charset="0"/>
                        </a:rPr>
                        <a:t>US to any country. The plan was rejected by Stalin &amp; any Eastern Bloc country was punished. Only given to Western Countries. </a:t>
                      </a:r>
                      <a:endParaRPr lang="en-GB" sz="1100" dirty="0">
                        <a:latin typeface="Candara" panose="020E0502030303020204" pitchFamily="34" charset="0"/>
                      </a:endParaRPr>
                    </a:p>
                  </a:txBody>
                  <a:tcPr anchor="ctr"/>
                </a:tc>
                <a:extLst>
                  <a:ext uri="{0D108BD9-81ED-4DB2-BD59-A6C34878D82A}">
                    <a16:rowId xmlns:a16="http://schemas.microsoft.com/office/drawing/2014/main" val="3761289830"/>
                  </a:ext>
                </a:extLst>
              </a:tr>
              <a:tr h="1371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1" baseline="0" dirty="0">
                          <a:latin typeface="Candara" panose="020E0502030303020204" pitchFamily="34" charset="0"/>
                        </a:rPr>
                        <a:t>1947 Sept. </a:t>
                      </a:r>
                      <a:r>
                        <a:rPr lang="en-GB" sz="1100" b="1" baseline="0" dirty="0" err="1">
                          <a:latin typeface="Candara" panose="020E0502030303020204" pitchFamily="34" charset="0"/>
                        </a:rPr>
                        <a:t>Cominform</a:t>
                      </a:r>
                      <a:r>
                        <a:rPr lang="en-GB" sz="1100" b="1" baseline="0" dirty="0">
                          <a:latin typeface="Candara" panose="020E0502030303020204" pitchFamily="34" charset="0"/>
                        </a:rPr>
                        <a:t> </a:t>
                      </a:r>
                      <a:r>
                        <a:rPr lang="en-GB" sz="1100" baseline="0" dirty="0">
                          <a:latin typeface="Candara" panose="020E0502030303020204" pitchFamily="34" charset="0"/>
                        </a:rPr>
                        <a:t>- The USSR set up </a:t>
                      </a:r>
                      <a:r>
                        <a:rPr lang="en-GB" sz="1100" baseline="0" dirty="0" err="1">
                          <a:latin typeface="Candara" panose="020E0502030303020204" pitchFamily="34" charset="0"/>
                        </a:rPr>
                        <a:t>Cominform</a:t>
                      </a:r>
                      <a:r>
                        <a:rPr lang="en-GB" sz="1100" baseline="0" dirty="0">
                          <a:latin typeface="Candara" panose="020E0502030303020204" pitchFamily="34" charset="0"/>
                        </a:rPr>
                        <a:t> in response to the Marshall Plan </a:t>
                      </a:r>
                      <a:endParaRPr lang="en-GB" sz="1100" dirty="0">
                        <a:latin typeface="Candara" panose="020E0502030303020204" pitchFamily="34" charset="0"/>
                      </a:endParaRPr>
                    </a:p>
                    <a:p>
                      <a:pPr algn="ctr"/>
                      <a:endParaRPr lang="en-GB" sz="1100" dirty="0">
                        <a:latin typeface="Candara" panose="020E0502030303020204" pitchFamily="34" charset="0"/>
                      </a:endParaRPr>
                    </a:p>
                  </a:txBody>
                  <a:tcPr anchor="ctr"/>
                </a:tc>
                <a:tc>
                  <a:txBody>
                    <a:bodyPr/>
                    <a:lstStyle/>
                    <a:p>
                      <a:pPr algn="ctr"/>
                      <a:r>
                        <a:rPr lang="en-GB" sz="1100" b="1" dirty="0">
                          <a:latin typeface="Candara" panose="020E0502030303020204" pitchFamily="34" charset="0"/>
                        </a:rPr>
                        <a:t>1947-1949 – Creation</a:t>
                      </a:r>
                      <a:r>
                        <a:rPr lang="en-GB" sz="1100" b="1" baseline="0" dirty="0">
                          <a:latin typeface="Candara" panose="020E0502030303020204" pitchFamily="34" charset="0"/>
                        </a:rPr>
                        <a:t> of Satellite States. </a:t>
                      </a:r>
                      <a:r>
                        <a:rPr lang="en-GB" sz="1100" baseline="0" dirty="0">
                          <a:latin typeface="Candara" panose="020E0502030303020204" pitchFamily="34" charset="0"/>
                        </a:rPr>
                        <a:t>USSR turned most countries in Eastern Europe into satellite states. </a:t>
                      </a:r>
                      <a:endParaRPr lang="en-GB" sz="1100" dirty="0">
                        <a:latin typeface="Candara" panose="020E0502030303020204" pitchFamily="34" charset="0"/>
                      </a:endParaRPr>
                    </a:p>
                  </a:txBody>
                  <a:tcPr anchor="ctr"/>
                </a:tc>
                <a:tc>
                  <a:txBody>
                    <a:bodyPr/>
                    <a:lstStyle/>
                    <a:p>
                      <a:pPr algn="ctr"/>
                      <a:r>
                        <a:rPr lang="en-GB" sz="1100" b="1" dirty="0">
                          <a:latin typeface="Candara" panose="020E0502030303020204" pitchFamily="34" charset="0"/>
                        </a:rPr>
                        <a:t>1948 Jun.</a:t>
                      </a:r>
                      <a:r>
                        <a:rPr lang="en-GB" sz="1100" b="1" baseline="0" dirty="0">
                          <a:latin typeface="Candara" panose="020E0502030303020204" pitchFamily="34" charset="0"/>
                        </a:rPr>
                        <a:t> – Formation of West Germany. </a:t>
                      </a:r>
                      <a:r>
                        <a:rPr lang="en-GB" sz="1100" baseline="0" dirty="0">
                          <a:latin typeface="Candara" panose="020E0502030303020204" pitchFamily="34" charset="0"/>
                        </a:rPr>
                        <a:t>The French, USA and UK partitions of Germany were merged to form West Germany</a:t>
                      </a:r>
                      <a:endParaRPr lang="en-GB" sz="1100" dirty="0">
                        <a:latin typeface="Candara" panose="020E0502030303020204" pitchFamily="34" charset="0"/>
                      </a:endParaRPr>
                    </a:p>
                  </a:txBody>
                  <a:tcPr anchor="ctr"/>
                </a:tc>
                <a:tc>
                  <a:txBody>
                    <a:bodyPr/>
                    <a:lstStyle/>
                    <a:p>
                      <a:pPr algn="ctr"/>
                      <a:r>
                        <a:rPr lang="en-GB" sz="1100" b="1" dirty="0">
                          <a:latin typeface="Candara" panose="020E0502030303020204" pitchFamily="34" charset="0"/>
                        </a:rPr>
                        <a:t>1948 Jun. – Berlin Blockade</a:t>
                      </a:r>
                      <a:r>
                        <a:rPr lang="en-GB" sz="1100" dirty="0">
                          <a:latin typeface="Candara" panose="020E0502030303020204" pitchFamily="34" charset="0"/>
                        </a:rPr>
                        <a:t>. Russia's was to cut all links to that sector. Food was brought to Western Berliners by US and UK</a:t>
                      </a:r>
                      <a:r>
                        <a:rPr lang="en-GB" sz="1100" baseline="0" dirty="0">
                          <a:latin typeface="Candara" panose="020E0502030303020204" pitchFamily="34" charset="0"/>
                        </a:rPr>
                        <a:t> </a:t>
                      </a:r>
                      <a:r>
                        <a:rPr lang="en-GB" sz="1100" dirty="0">
                          <a:latin typeface="Candara" panose="020E0502030303020204" pitchFamily="34" charset="0"/>
                        </a:rPr>
                        <a:t>Airlift.</a:t>
                      </a:r>
                    </a:p>
                  </a:txBody>
                  <a:tcPr anchor="ctr"/>
                </a:tc>
                <a:tc>
                  <a:txBody>
                    <a:bodyPr/>
                    <a:lstStyle/>
                    <a:p>
                      <a:pPr algn="ctr"/>
                      <a:r>
                        <a:rPr lang="en-GB" sz="1100" b="1" dirty="0">
                          <a:latin typeface="Candara" panose="020E0502030303020204" pitchFamily="34" charset="0"/>
                        </a:rPr>
                        <a:t>1949 Apr. NATO formed. </a:t>
                      </a:r>
                      <a:r>
                        <a:rPr lang="en-GB" sz="1100" dirty="0">
                          <a:latin typeface="Candara" panose="020E0502030303020204" pitchFamily="34" charset="0"/>
                        </a:rPr>
                        <a:t>An agreement between 13 different allied countries</a:t>
                      </a:r>
                    </a:p>
                  </a:txBody>
                  <a:tcPr anchor="ctr"/>
                </a:tc>
                <a:extLst>
                  <a:ext uri="{0D108BD9-81ED-4DB2-BD59-A6C34878D82A}">
                    <a16:rowId xmlns:a16="http://schemas.microsoft.com/office/drawing/2014/main" val="3053819765"/>
                  </a:ext>
                </a:extLst>
              </a:tr>
              <a:tr h="1371600">
                <a:tc>
                  <a:txBody>
                    <a:bodyPr/>
                    <a:lstStyle/>
                    <a:p>
                      <a:pPr algn="ctr"/>
                      <a:r>
                        <a:rPr lang="en-GB" sz="1100" b="1" dirty="0">
                          <a:latin typeface="Candara" panose="020E0502030303020204" pitchFamily="34" charset="0"/>
                        </a:rPr>
                        <a:t>1953 Mar – Death of Stalin – </a:t>
                      </a:r>
                      <a:r>
                        <a:rPr lang="en-GB" sz="1100" dirty="0">
                          <a:latin typeface="Candara" panose="020E0502030303020204" pitchFamily="34" charset="0"/>
                        </a:rPr>
                        <a:t>Khrushchev takes</a:t>
                      </a:r>
                      <a:r>
                        <a:rPr lang="en-GB" sz="1100" baseline="0" dirty="0">
                          <a:latin typeface="Candara" panose="020E0502030303020204" pitchFamily="34" charset="0"/>
                        </a:rPr>
                        <a:t> over. </a:t>
                      </a:r>
                      <a:endParaRPr lang="en-GB" sz="1100" dirty="0">
                        <a:latin typeface="Candara" panose="020E0502030303020204" pitchFamily="34" charset="0"/>
                      </a:endParaRPr>
                    </a:p>
                  </a:txBody>
                  <a:tcPr anchor="ctr"/>
                </a:tc>
                <a:tc>
                  <a:txBody>
                    <a:bodyPr/>
                    <a:lstStyle/>
                    <a:p>
                      <a:pPr algn="ctr"/>
                      <a:r>
                        <a:rPr lang="en-GB" sz="1100" b="1" dirty="0">
                          <a:latin typeface="Candara" panose="020E0502030303020204" pitchFamily="34" charset="0"/>
                        </a:rPr>
                        <a:t>1955 May.</a:t>
                      </a:r>
                      <a:r>
                        <a:rPr lang="en-GB" sz="1100" b="1" baseline="0" dirty="0">
                          <a:latin typeface="Candara" panose="020E0502030303020204" pitchFamily="34" charset="0"/>
                        </a:rPr>
                        <a:t> Warsaw Pact – </a:t>
                      </a:r>
                      <a:r>
                        <a:rPr lang="en-GB" sz="1100" baseline="0" dirty="0">
                          <a:latin typeface="Candara" panose="020E0502030303020204" pitchFamily="34" charset="0"/>
                        </a:rPr>
                        <a:t>USSR and Easter European countries in retaliation to NATO.</a:t>
                      </a:r>
                      <a:endParaRPr lang="en-GB" sz="1100" dirty="0">
                        <a:latin typeface="Candara" panose="020E0502030303020204" pitchFamily="34" charset="0"/>
                      </a:endParaRPr>
                    </a:p>
                  </a:txBody>
                  <a:tcPr anchor="ctr"/>
                </a:tc>
                <a:tc>
                  <a:txBody>
                    <a:bodyPr/>
                    <a:lstStyle/>
                    <a:p>
                      <a:pPr algn="ctr"/>
                      <a:r>
                        <a:rPr lang="en-GB" sz="1100" b="1" dirty="0">
                          <a:latin typeface="Candara" panose="020E0502030303020204" pitchFamily="34" charset="0"/>
                        </a:rPr>
                        <a:t>1956 Oct – Hungarian Revolution.</a:t>
                      </a:r>
                      <a:r>
                        <a:rPr lang="en-GB" sz="1100" b="1" baseline="0" dirty="0">
                          <a:latin typeface="Candara" panose="020E0502030303020204" pitchFamily="34" charset="0"/>
                        </a:rPr>
                        <a:t> </a:t>
                      </a:r>
                      <a:r>
                        <a:rPr lang="en-GB" sz="1100" baseline="0" dirty="0">
                          <a:latin typeface="Candara" panose="020E0502030303020204" pitchFamily="34" charset="0"/>
                        </a:rPr>
                        <a:t>Nagy took over and promised reform. USSR responded with tanks entering capital. US condemned actions.</a:t>
                      </a:r>
                      <a:endParaRPr lang="en-GB" sz="1100" dirty="0">
                        <a:latin typeface="Candara" panose="020E0502030303020204" pitchFamily="34" charset="0"/>
                      </a:endParaRPr>
                    </a:p>
                  </a:txBody>
                  <a:tcPr anchor="ctr"/>
                </a:tc>
                <a:tc>
                  <a:txBody>
                    <a:bodyPr/>
                    <a:lstStyle/>
                    <a:p>
                      <a:pPr algn="ctr"/>
                      <a:r>
                        <a:rPr lang="en-GB" sz="1100" b="1" dirty="0">
                          <a:latin typeface="Candara" panose="020E0502030303020204" pitchFamily="34" charset="0"/>
                        </a:rPr>
                        <a:t>1959 –</a:t>
                      </a:r>
                      <a:r>
                        <a:rPr lang="en-GB" sz="1100" b="1" baseline="0" dirty="0">
                          <a:latin typeface="Candara" panose="020E0502030303020204" pitchFamily="34" charset="0"/>
                        </a:rPr>
                        <a:t> Fidel Castro takes charge of Cuba.</a:t>
                      </a:r>
                    </a:p>
                    <a:p>
                      <a:pPr algn="ctr"/>
                      <a:endParaRPr lang="en-GB" sz="1100" b="1" baseline="0" dirty="0">
                        <a:latin typeface="Candara" panose="020E0502030303020204" pitchFamily="34" charset="0"/>
                      </a:endParaRPr>
                    </a:p>
                    <a:p>
                      <a:pPr algn="ctr"/>
                      <a:r>
                        <a:rPr lang="en-GB" sz="1100" b="1" baseline="0" dirty="0">
                          <a:latin typeface="Candara" panose="020E0502030303020204" pitchFamily="34" charset="0"/>
                        </a:rPr>
                        <a:t>1961 – Bay of Pigs. </a:t>
                      </a:r>
                      <a:r>
                        <a:rPr lang="en-GB" sz="1100" baseline="0" dirty="0">
                          <a:latin typeface="Candara" panose="020E0502030303020204" pitchFamily="34" charset="0"/>
                        </a:rPr>
                        <a:t>CIA failed invasion of Cuba.</a:t>
                      </a:r>
                      <a:endParaRPr lang="en-GB" sz="1100" dirty="0">
                        <a:latin typeface="Candara" panose="020E0502030303020204" pitchFamily="34" charset="0"/>
                      </a:endParaRPr>
                    </a:p>
                  </a:txBody>
                  <a:tcPr anchor="ctr"/>
                </a:tc>
                <a:tc>
                  <a:txBody>
                    <a:bodyPr/>
                    <a:lstStyle/>
                    <a:p>
                      <a:pPr algn="ctr"/>
                      <a:r>
                        <a:rPr lang="en-GB" sz="1100" b="1" dirty="0">
                          <a:latin typeface="Candara" panose="020E0502030303020204" pitchFamily="34" charset="0"/>
                        </a:rPr>
                        <a:t>1961</a:t>
                      </a:r>
                      <a:r>
                        <a:rPr lang="en-GB" sz="1100" b="1" baseline="0" dirty="0">
                          <a:latin typeface="Candara" panose="020E0502030303020204" pitchFamily="34" charset="0"/>
                        </a:rPr>
                        <a:t> Aug. Berlin Wall -</a:t>
                      </a:r>
                      <a:r>
                        <a:rPr lang="en-GB" sz="1100" baseline="0" dirty="0">
                          <a:latin typeface="Candara" panose="020E0502030303020204" pitchFamily="34" charset="0"/>
                        </a:rPr>
                        <a:t> Berlin wall built and borders sealed between East and West Germany. </a:t>
                      </a:r>
                      <a:endParaRPr lang="en-GB" sz="1100" dirty="0">
                        <a:latin typeface="Candara" panose="020E0502030303020204" pitchFamily="34" charset="0"/>
                      </a:endParaRPr>
                    </a:p>
                  </a:txBody>
                  <a:tcPr anchor="ctr"/>
                </a:tc>
                <a:extLst>
                  <a:ext uri="{0D108BD9-81ED-4DB2-BD59-A6C34878D82A}">
                    <a16:rowId xmlns:a16="http://schemas.microsoft.com/office/drawing/2014/main" val="3905931047"/>
                  </a:ext>
                </a:extLst>
              </a:tr>
              <a:tr h="1371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1" dirty="0">
                          <a:latin typeface="Candara" panose="020E0502030303020204" pitchFamily="34" charset="0"/>
                        </a:rPr>
                        <a:t>1962 Oct – Cuban Missile Crisis. </a:t>
                      </a:r>
                      <a:r>
                        <a:rPr lang="en-GB" sz="1100" dirty="0">
                          <a:latin typeface="Candara" panose="020E0502030303020204" pitchFamily="34" charset="0"/>
                        </a:rPr>
                        <a:t>Nukes</a:t>
                      </a:r>
                      <a:r>
                        <a:rPr lang="en-GB" sz="1100" baseline="0" dirty="0">
                          <a:latin typeface="Candara" panose="020E0502030303020204" pitchFamily="34" charset="0"/>
                        </a:rPr>
                        <a:t> spotted in Cuba. Naval Blockade. 13 days. Agreed to remove threats from Turkey &amp; Cuba.</a:t>
                      </a:r>
                      <a:endParaRPr lang="en-GB" sz="1100" dirty="0">
                        <a:latin typeface="Candara" panose="020E0502030303020204" pitchFamily="34" charset="0"/>
                      </a:endParaRPr>
                    </a:p>
                    <a:p>
                      <a:pPr algn="ctr"/>
                      <a:endParaRPr lang="en-GB" sz="1100" dirty="0">
                        <a:latin typeface="Candara" panose="020E0502030303020204" pitchFamily="34" charset="0"/>
                      </a:endParaRPr>
                    </a:p>
                  </a:txBody>
                  <a:tcPr anchor="ctr"/>
                </a:tc>
                <a:tc>
                  <a:txBody>
                    <a:bodyPr/>
                    <a:lstStyle/>
                    <a:p>
                      <a:pPr algn="ctr"/>
                      <a:r>
                        <a:rPr lang="en-GB" sz="1100" b="1" dirty="0">
                          <a:latin typeface="Candara" panose="020E0502030303020204" pitchFamily="34" charset="0"/>
                        </a:rPr>
                        <a:t>1964 Jul – </a:t>
                      </a:r>
                      <a:r>
                        <a:rPr lang="en-GB" sz="1100" b="1" dirty="0" err="1">
                          <a:latin typeface="Candara" panose="020E0502030303020204" pitchFamily="34" charset="0"/>
                        </a:rPr>
                        <a:t>Kruschev</a:t>
                      </a:r>
                      <a:r>
                        <a:rPr lang="en-GB" sz="1100" b="1" dirty="0">
                          <a:latin typeface="Candara" panose="020E0502030303020204" pitchFamily="34" charset="0"/>
                        </a:rPr>
                        <a:t> removed replaced by Brezhnev</a:t>
                      </a:r>
                    </a:p>
                  </a:txBody>
                  <a:tcPr anchor="ctr"/>
                </a:tc>
                <a:tc>
                  <a:txBody>
                    <a:bodyPr/>
                    <a:lstStyle/>
                    <a:p>
                      <a:pPr algn="ctr"/>
                      <a:r>
                        <a:rPr lang="en-GB" sz="1100" b="1" dirty="0">
                          <a:latin typeface="Candara" panose="020E0502030303020204" pitchFamily="34" charset="0"/>
                        </a:rPr>
                        <a:t>1968 Aug.</a:t>
                      </a:r>
                      <a:r>
                        <a:rPr lang="en-GB" sz="1100" b="1" baseline="0" dirty="0">
                          <a:latin typeface="Candara" panose="020E0502030303020204" pitchFamily="34" charset="0"/>
                        </a:rPr>
                        <a:t> Invasion of </a:t>
                      </a:r>
                      <a:r>
                        <a:rPr lang="en-GB" sz="1100" b="1" baseline="0" dirty="0" err="1">
                          <a:latin typeface="Candara" panose="020E0502030303020204" pitchFamily="34" charset="0"/>
                        </a:rPr>
                        <a:t>Czechosolvakia</a:t>
                      </a:r>
                      <a:r>
                        <a:rPr lang="en-GB" sz="1100" b="1" baseline="0" dirty="0">
                          <a:latin typeface="Candara" panose="020E0502030303020204" pitchFamily="34" charset="0"/>
                        </a:rPr>
                        <a:t>. </a:t>
                      </a:r>
                      <a:r>
                        <a:rPr lang="en-GB" sz="1100" b="0" baseline="0" dirty="0">
                          <a:latin typeface="Candara" panose="020E0502030303020204" pitchFamily="34" charset="0"/>
                        </a:rPr>
                        <a:t> Warsaw Pact countries enter Czech to stop Prague Spring by Dubcek</a:t>
                      </a:r>
                      <a:endParaRPr lang="en-GB" sz="1100" b="1" dirty="0">
                        <a:latin typeface="Candara" panose="020E0502030303020204" pitchFamily="34" charset="0"/>
                      </a:endParaRPr>
                    </a:p>
                  </a:txBody>
                  <a:tcPr anchor="ctr"/>
                </a:tc>
                <a:tc>
                  <a:txBody>
                    <a:bodyPr/>
                    <a:lstStyle/>
                    <a:p>
                      <a:pPr algn="ctr"/>
                      <a:r>
                        <a:rPr lang="en-GB" sz="1100" b="1" dirty="0">
                          <a:latin typeface="Candara" panose="020E0502030303020204" pitchFamily="34" charset="0"/>
                        </a:rPr>
                        <a:t>1972 SALT</a:t>
                      </a:r>
                      <a:r>
                        <a:rPr lang="en-GB" sz="1100" b="1" baseline="0" dirty="0">
                          <a:latin typeface="Candara" panose="020E0502030303020204" pitchFamily="34" charset="0"/>
                        </a:rPr>
                        <a:t>1 – Strategic Arms Limitation Treaty signed. </a:t>
                      </a:r>
                    </a:p>
                    <a:p>
                      <a:pPr algn="ctr"/>
                      <a:endParaRPr lang="en-GB" sz="1100" b="1" baseline="0" dirty="0">
                        <a:latin typeface="Candara" panose="020E0502030303020204" pitchFamily="34" charset="0"/>
                      </a:endParaRPr>
                    </a:p>
                    <a:p>
                      <a:pPr algn="ctr"/>
                      <a:r>
                        <a:rPr lang="en-GB" sz="1100" b="1" baseline="0" dirty="0">
                          <a:latin typeface="Candara" panose="020E0502030303020204" pitchFamily="34" charset="0"/>
                        </a:rPr>
                        <a:t>1975 Jul – Apollo-Soyuz Mission</a:t>
                      </a:r>
                      <a:endParaRPr lang="en-GB" sz="1100" b="1" dirty="0">
                        <a:latin typeface="Candara" panose="020E0502030303020204" pitchFamily="34" charset="0"/>
                      </a:endParaRPr>
                    </a:p>
                  </a:txBody>
                  <a:tcPr anchor="ctr"/>
                </a:tc>
                <a:tc>
                  <a:txBody>
                    <a:bodyPr/>
                    <a:lstStyle/>
                    <a:p>
                      <a:pPr algn="ctr"/>
                      <a:r>
                        <a:rPr lang="en-GB" sz="1100" b="1" dirty="0">
                          <a:latin typeface="Candara" panose="020E0502030303020204" pitchFamily="34" charset="0"/>
                        </a:rPr>
                        <a:t>1977</a:t>
                      </a:r>
                      <a:r>
                        <a:rPr lang="en-GB" sz="1100" b="1" baseline="0" dirty="0">
                          <a:latin typeface="Candara" panose="020E0502030303020204" pitchFamily="34" charset="0"/>
                        </a:rPr>
                        <a:t> Jan - </a:t>
                      </a:r>
                      <a:r>
                        <a:rPr lang="en-GB" sz="1100" b="1" dirty="0">
                          <a:latin typeface="Candara" panose="020E0502030303020204" pitchFamily="34" charset="0"/>
                        </a:rPr>
                        <a:t>Jimmy Carter become president</a:t>
                      </a:r>
                    </a:p>
                  </a:txBody>
                  <a:tcPr anchor="ctr"/>
                </a:tc>
                <a:extLst>
                  <a:ext uri="{0D108BD9-81ED-4DB2-BD59-A6C34878D82A}">
                    <a16:rowId xmlns:a16="http://schemas.microsoft.com/office/drawing/2014/main" val="637985162"/>
                  </a:ext>
                </a:extLst>
              </a:tr>
              <a:tr h="1371600">
                <a:tc>
                  <a:txBody>
                    <a:bodyPr/>
                    <a:lstStyle/>
                    <a:p>
                      <a:pPr algn="ctr"/>
                      <a:r>
                        <a:rPr lang="en-GB" sz="1100" b="1" dirty="0">
                          <a:latin typeface="Candara" panose="020E0502030303020204" pitchFamily="34" charset="0"/>
                        </a:rPr>
                        <a:t>1979 Dec –</a:t>
                      </a:r>
                      <a:r>
                        <a:rPr lang="en-GB" sz="1100" b="1" baseline="0" dirty="0">
                          <a:latin typeface="Candara" panose="020E0502030303020204" pitchFamily="34" charset="0"/>
                        </a:rPr>
                        <a:t> Soviet invasion of Afghanistan</a:t>
                      </a:r>
                    </a:p>
                    <a:p>
                      <a:pPr algn="ctr"/>
                      <a:endParaRPr lang="en-GB" sz="1100" b="1" baseline="0" dirty="0">
                        <a:latin typeface="Candara" panose="020E0502030303020204" pitchFamily="34" charset="0"/>
                      </a:endParaRPr>
                    </a:p>
                    <a:p>
                      <a:pPr algn="ctr"/>
                      <a:r>
                        <a:rPr lang="en-GB" sz="1100" b="1" baseline="0" dirty="0">
                          <a:latin typeface="Candara" panose="020E0502030303020204" pitchFamily="34" charset="0"/>
                        </a:rPr>
                        <a:t>1980 Jul – Olympic Boycott by USA</a:t>
                      </a:r>
                      <a:endParaRPr lang="en-GB" sz="1100" b="1" dirty="0">
                        <a:latin typeface="Candara" panose="020E0502030303020204" pitchFamily="34" charset="0"/>
                      </a:endParaRPr>
                    </a:p>
                  </a:txBody>
                  <a:tcPr anchor="ctr"/>
                </a:tc>
                <a:tc>
                  <a:txBody>
                    <a:bodyPr/>
                    <a:lstStyle/>
                    <a:p>
                      <a:pPr algn="ctr"/>
                      <a:r>
                        <a:rPr lang="en-GB" sz="1100" b="1" dirty="0">
                          <a:latin typeface="Candara" panose="020E0502030303020204" pitchFamily="34" charset="0"/>
                        </a:rPr>
                        <a:t>1980</a:t>
                      </a:r>
                      <a:r>
                        <a:rPr lang="en-GB" sz="1100" b="1" baseline="0" dirty="0">
                          <a:latin typeface="Candara" panose="020E0502030303020204" pitchFamily="34" charset="0"/>
                        </a:rPr>
                        <a:t> – Reagan become US president. </a:t>
                      </a:r>
                      <a:r>
                        <a:rPr lang="en-GB" sz="1100" baseline="0" dirty="0">
                          <a:latin typeface="Candara" panose="020E0502030303020204" pitchFamily="34" charset="0"/>
                        </a:rPr>
                        <a:t>Calls the USSR the Evil Empire. 2</a:t>
                      </a:r>
                      <a:r>
                        <a:rPr lang="en-GB" sz="1100" baseline="30000" dirty="0">
                          <a:latin typeface="Candara" panose="020E0502030303020204" pitchFamily="34" charset="0"/>
                        </a:rPr>
                        <a:t>nd</a:t>
                      </a:r>
                      <a:r>
                        <a:rPr lang="en-GB" sz="1100" baseline="0" dirty="0">
                          <a:latin typeface="Candara" panose="020E0502030303020204" pitchFamily="34" charset="0"/>
                        </a:rPr>
                        <a:t> Cold War. Announce SDI (Star Wars)</a:t>
                      </a:r>
                      <a:endParaRPr lang="en-GB" sz="1100" dirty="0">
                        <a:latin typeface="Candara" panose="020E0502030303020204" pitchFamily="34" charset="0"/>
                      </a:endParaRPr>
                    </a:p>
                  </a:txBody>
                  <a:tcPr anchor="ctr"/>
                </a:tc>
                <a:tc>
                  <a:txBody>
                    <a:bodyPr/>
                    <a:lstStyle/>
                    <a:p>
                      <a:pPr algn="ctr"/>
                      <a:r>
                        <a:rPr lang="en-GB" sz="1100" b="1" dirty="0">
                          <a:latin typeface="Candara" panose="020E0502030303020204" pitchFamily="34" charset="0"/>
                        </a:rPr>
                        <a:t>1982 – START</a:t>
                      </a:r>
                      <a:r>
                        <a:rPr lang="en-GB" sz="1100" b="1" baseline="0" dirty="0">
                          <a:latin typeface="Candara" panose="020E0502030303020204" pitchFamily="34" charset="0"/>
                        </a:rPr>
                        <a:t> proposed. </a:t>
                      </a:r>
                    </a:p>
                    <a:p>
                      <a:pPr algn="ctr"/>
                      <a:r>
                        <a:rPr lang="en-GB" sz="1100" b="1" baseline="0" dirty="0">
                          <a:latin typeface="Candara" panose="020E0502030303020204" pitchFamily="34" charset="0"/>
                        </a:rPr>
                        <a:t>1984 – Olympic Boycott by Russia. </a:t>
                      </a:r>
                      <a:endParaRPr lang="en-GB" sz="1100" b="1" dirty="0">
                        <a:latin typeface="Candara" panose="020E0502030303020204" pitchFamily="34" charset="0"/>
                      </a:endParaRPr>
                    </a:p>
                  </a:txBody>
                  <a:tcPr anchor="ctr"/>
                </a:tc>
                <a:tc>
                  <a:txBody>
                    <a:bodyPr/>
                    <a:lstStyle/>
                    <a:p>
                      <a:pPr algn="ctr"/>
                      <a:r>
                        <a:rPr lang="en-GB" sz="1100" b="1" dirty="0">
                          <a:latin typeface="Candara" panose="020E0502030303020204" pitchFamily="34" charset="0"/>
                        </a:rPr>
                        <a:t>1985 Gorbachev</a:t>
                      </a:r>
                      <a:r>
                        <a:rPr lang="en-GB" sz="1100" b="1" baseline="0" dirty="0">
                          <a:latin typeface="Candara" panose="020E0502030303020204" pitchFamily="34" charset="0"/>
                        </a:rPr>
                        <a:t> becomes leader of USSR</a:t>
                      </a:r>
                      <a:r>
                        <a:rPr lang="en-GB" sz="1100" baseline="0" dirty="0">
                          <a:latin typeface="Candara" panose="020E0502030303020204" pitchFamily="34" charset="0"/>
                        </a:rPr>
                        <a:t>. 1987 policy of Glasnost and Perestroika.</a:t>
                      </a:r>
                    </a:p>
                    <a:p>
                      <a:pPr algn="ctr"/>
                      <a:r>
                        <a:rPr lang="en-GB" sz="1100" b="1" baseline="0" dirty="0">
                          <a:latin typeface="Candara" panose="020E0502030303020204" pitchFamily="34" charset="0"/>
                        </a:rPr>
                        <a:t>1987 – INF TREATY</a:t>
                      </a:r>
                      <a:endParaRPr lang="en-GB" sz="1100" b="1" dirty="0">
                        <a:latin typeface="Candara" panose="020E0502030303020204" pitchFamily="34" charset="0"/>
                      </a:endParaRPr>
                    </a:p>
                  </a:txBody>
                  <a:tcPr anchor="ctr"/>
                </a:tc>
                <a:tc>
                  <a:txBody>
                    <a:bodyPr/>
                    <a:lstStyle/>
                    <a:p>
                      <a:pPr algn="ctr"/>
                      <a:r>
                        <a:rPr lang="en-GB" sz="1100" b="1" dirty="0">
                          <a:latin typeface="Candara" panose="020E0502030303020204" pitchFamily="34" charset="0"/>
                        </a:rPr>
                        <a:t>1989 – Fall of Berlin Wall</a:t>
                      </a:r>
                    </a:p>
                    <a:p>
                      <a:pPr algn="ctr"/>
                      <a:r>
                        <a:rPr lang="en-GB" sz="1100" b="1" dirty="0">
                          <a:latin typeface="Candara" panose="020E0502030303020204" pitchFamily="34" charset="0"/>
                        </a:rPr>
                        <a:t>1991 – Warsaw Pact</a:t>
                      </a:r>
                      <a:r>
                        <a:rPr lang="en-GB" sz="1100" b="1" baseline="0" dirty="0">
                          <a:latin typeface="Candara" panose="020E0502030303020204" pitchFamily="34" charset="0"/>
                        </a:rPr>
                        <a:t> end.</a:t>
                      </a:r>
                    </a:p>
                    <a:p>
                      <a:pPr algn="ctr"/>
                      <a:r>
                        <a:rPr lang="en-GB" sz="1100" b="1" baseline="0" dirty="0">
                          <a:latin typeface="Candara" panose="020E0502030303020204" pitchFamily="34" charset="0"/>
                        </a:rPr>
                        <a:t>1991 – Gang of Eight</a:t>
                      </a:r>
                    </a:p>
                    <a:p>
                      <a:pPr algn="ctr"/>
                      <a:r>
                        <a:rPr lang="en-GB" sz="1100" b="1" baseline="0" dirty="0">
                          <a:latin typeface="Candara" panose="020E0502030303020204" pitchFamily="34" charset="0"/>
                        </a:rPr>
                        <a:t>1991 – End of USSR.</a:t>
                      </a:r>
                      <a:endParaRPr lang="en-GB" sz="1100" b="1" dirty="0">
                        <a:latin typeface="Candara" panose="020E0502030303020204" pitchFamily="34" charset="0"/>
                      </a:endParaRPr>
                    </a:p>
                  </a:txBody>
                  <a:tcPr anchor="ctr"/>
                </a:tc>
                <a:extLst>
                  <a:ext uri="{0D108BD9-81ED-4DB2-BD59-A6C34878D82A}">
                    <a16:rowId xmlns:a16="http://schemas.microsoft.com/office/drawing/2014/main" val="3506073402"/>
                  </a:ext>
                </a:extLst>
              </a:tr>
            </a:tbl>
          </a:graphicData>
        </a:graphic>
      </p:graphicFrame>
    </p:spTree>
    <p:extLst>
      <p:ext uri="{BB962C8B-B14F-4D97-AF65-F5344CB8AC3E}">
        <p14:creationId xmlns:p14="http://schemas.microsoft.com/office/powerpoint/2010/main" val="17905838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TotalTime>
  <Words>1539</Words>
  <Application>Microsoft Office PowerPoint</Application>
  <PresentationFormat>On-screen Show (4:3)</PresentationFormat>
  <Paragraphs>176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Candara</vt:lpstr>
      <vt:lpstr>Times New Roman</vt:lpstr>
      <vt:lpstr>Office Theme</vt:lpstr>
      <vt:lpstr>Blockbuster: Explain the event and link to the next. Write down your links.</vt:lpstr>
      <vt:lpstr>Revision: Timelines</vt:lpstr>
      <vt:lpstr>PowerPoint Presentation</vt:lpstr>
      <vt:lpstr>PowerPoint Presentation</vt:lpstr>
      <vt:lpstr>PowerPoint Presentation</vt:lpstr>
      <vt:lpstr>PowerPoint Presentation</vt:lpstr>
      <vt:lpstr>PowerPoint Presentation</vt:lpstr>
      <vt:lpstr>Blockbuster: Explain the event and link to the next. Write down your links.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Blockbuster: Explain the event and link to the next. Write down your links.</dc:title>
  <dc:creator>chris watkins</dc:creator>
  <cp:lastModifiedBy>chris watkins</cp:lastModifiedBy>
  <cp:revision>15</cp:revision>
  <dcterms:created xsi:type="dcterms:W3CDTF">2016-05-22T14:07:56Z</dcterms:created>
  <dcterms:modified xsi:type="dcterms:W3CDTF">2016-05-22T15:40:36Z</dcterms:modified>
</cp:coreProperties>
</file>