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58" r:id="rId5"/>
    <p:sldId id="261" r:id="rId6"/>
    <p:sldId id="260" r:id="rId7"/>
    <p:sldId id="263" r:id="rId8"/>
    <p:sldId id="264"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4F832E0-97C7-433C-A743-3C74E1FF1DF9}" type="datetimeFigureOut">
              <a:rPr lang="en-GB" smtClean="0"/>
              <a:t>13/02/2014</a:t>
            </a:fld>
            <a:endParaRPr lang="en-GB"/>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5918A15-6612-4F17-9C8F-51CE69AE031E}" type="slidenum">
              <a:rPr lang="en-GB" smtClean="0"/>
              <a:t>‹#›</a:t>
            </a:fld>
            <a:endParaRPr lang="en-GB"/>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GB"/>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832E0-97C7-433C-A743-3C74E1FF1DF9}" type="datetimeFigureOut">
              <a:rPr lang="en-GB" smtClean="0"/>
              <a:t>13/02/2014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918A15-6612-4F17-9C8F-51CE69AE031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832E0-97C7-433C-A743-3C74E1FF1DF9}" type="datetimeFigureOut">
              <a:rPr lang="en-GB" smtClean="0"/>
              <a:t>13/02/2014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5918A15-6612-4F17-9C8F-51CE69AE031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832E0-97C7-433C-A743-3C74E1FF1DF9}" type="datetimeFigureOut">
              <a:rPr lang="en-GB" smtClean="0"/>
              <a:t>13/02/2014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918A15-6612-4F17-9C8F-51CE69AE031E}"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4F832E0-97C7-433C-A743-3C74E1FF1DF9}" type="datetimeFigureOut">
              <a:rPr lang="en-GB" smtClean="0"/>
              <a:t>13/02/2014</a:t>
            </a:fld>
            <a:endParaRPr lang="en-GB"/>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5918A15-6612-4F17-9C8F-51CE69AE031E}" type="slidenum">
              <a:rPr lang="en-GB" smtClean="0"/>
              <a:t>‹#›</a:t>
            </a:fld>
            <a:endParaRPr lang="en-GB"/>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GB"/>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F832E0-97C7-433C-A743-3C74E1FF1DF9}" type="datetimeFigureOut">
              <a:rPr lang="en-GB" smtClean="0"/>
              <a:t>13/02/2014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918A15-6612-4F17-9C8F-51CE69AE031E}"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F832E0-97C7-433C-A743-3C74E1FF1DF9}" type="datetimeFigureOut">
              <a:rPr lang="en-GB" smtClean="0"/>
              <a:t>13/02/2014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918A15-6612-4F17-9C8F-51CE69AE031E}"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F832E0-97C7-433C-A743-3C74E1FF1DF9}" type="datetimeFigureOut">
              <a:rPr lang="en-GB" smtClean="0"/>
              <a:t>13/02/2014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918A15-6612-4F17-9C8F-51CE69AE031E}" type="slidenum">
              <a:rPr lang="en-GB" smtClean="0"/>
              <a:t>‹#›</a:t>
            </a:fld>
            <a:endParaRPr lang="en-GB"/>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4F832E0-97C7-433C-A743-3C74E1FF1DF9}" type="datetimeFigureOut">
              <a:rPr lang="en-GB" smtClean="0"/>
              <a:t>13/02/2014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918A15-6612-4F17-9C8F-51CE69AE031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832E0-97C7-433C-A743-3C74E1FF1DF9}" type="datetimeFigureOut">
              <a:rPr lang="en-GB" smtClean="0"/>
              <a:t>13/02/2014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5918A15-6612-4F17-9C8F-51CE69AE031E}" type="slidenum">
              <a:rPr lang="en-GB" smtClean="0"/>
              <a:t>‹#›</a:t>
            </a:fld>
            <a:endParaRPr lang="en-GB"/>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832E0-97C7-433C-A743-3C74E1FF1DF9}" type="datetimeFigureOut">
              <a:rPr lang="en-GB" smtClean="0"/>
              <a:t>13/02/2014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918A15-6612-4F17-9C8F-51CE69AE031E}" type="slidenum">
              <a:rPr lang="en-GB" smtClean="0"/>
              <a:t>‹#›</a:t>
            </a:fld>
            <a:endParaRPr lang="en-GB"/>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4F832E0-97C7-433C-A743-3C74E1FF1DF9}" type="datetimeFigureOut">
              <a:rPr lang="en-GB" smtClean="0"/>
              <a:t>13/02/2014</a:t>
            </a:fld>
            <a:endParaRPr lang="en-GB"/>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GB"/>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5918A15-6612-4F17-9C8F-51CE69AE031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What is the purpose of a castle – Who do you imagine lived in one during Norman times?</a:t>
            </a:r>
            <a:endParaRPr lang="en-GB" dirty="0"/>
          </a:p>
        </p:txBody>
      </p:sp>
      <p:sp>
        <p:nvSpPr>
          <p:cNvPr id="3" name="Title 2"/>
          <p:cNvSpPr>
            <a:spLocks noGrp="1"/>
          </p:cNvSpPr>
          <p:nvPr>
            <p:ph type="title"/>
          </p:nvPr>
        </p:nvSpPr>
        <p:spPr/>
        <p:txBody>
          <a:bodyPr/>
          <a:lstStyle/>
          <a:p>
            <a:r>
              <a:rPr lang="en-GB" dirty="0" smtClean="0"/>
              <a:t>starter</a:t>
            </a:r>
            <a:endParaRPr lang="en-GB" dirty="0"/>
          </a:p>
        </p:txBody>
      </p:sp>
      <p:pic>
        <p:nvPicPr>
          <p:cNvPr id="1026" name="Picture 2" descr="C:\Users\CJW\AppData\Local\Microsoft\Windows\Temporary Internet Files\Content.IE5\4TCT7M2F\MC9004323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4885">
            <a:off x="5856313" y="2446218"/>
            <a:ext cx="2345556" cy="17065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JW\AppData\Local\Microsoft\Windows\Temporary Internet Files\Content.IE5\C6A46MW1\MC9004151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10191">
            <a:off x="1420644" y="2530324"/>
            <a:ext cx="2056646" cy="16899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JW\AppData\Local\Microsoft\Windows\Temporary Internet Files\Content.IE5\D66AWSC6\MC9004130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91">
            <a:off x="395536" y="4331230"/>
            <a:ext cx="2687608" cy="2225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JW\AppData\Local\Microsoft\Windows\Temporary Internet Files\Content.IE5\1ZR5NV18\MC90041309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14406">
            <a:off x="6472052" y="4437112"/>
            <a:ext cx="1943039" cy="201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5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581128"/>
            <a:ext cx="6552728" cy="1828800"/>
          </a:xfrm>
        </p:spPr>
        <p:txBody>
          <a:bodyPr>
            <a:normAutofit fontScale="92500" lnSpcReduction="20000"/>
          </a:bodyPr>
          <a:lstStyle/>
          <a:p>
            <a:pPr algn="l"/>
            <a:r>
              <a:rPr lang="en-GB" dirty="0" smtClean="0"/>
              <a:t>WILF:</a:t>
            </a:r>
          </a:p>
          <a:p>
            <a:pPr algn="l"/>
            <a:r>
              <a:rPr lang="en-GB" dirty="0" smtClean="0"/>
              <a:t>L3 – a simple model of life in a castle, sheet a little information about life.</a:t>
            </a:r>
          </a:p>
          <a:p>
            <a:pPr algn="l"/>
            <a:r>
              <a:rPr lang="en-GB" dirty="0" smtClean="0"/>
              <a:t>L4 – A good model of life in a castle and your sheet has lots of description about life in a castle.</a:t>
            </a:r>
          </a:p>
          <a:p>
            <a:pPr algn="l"/>
            <a:r>
              <a:rPr lang="en-GB" dirty="0" smtClean="0"/>
              <a:t>L5 – An imaginative model, you’ve used symbols to represent and explained what they mean.</a:t>
            </a:r>
            <a:endParaRPr lang="en-GB" dirty="0"/>
          </a:p>
        </p:txBody>
      </p:sp>
      <p:sp>
        <p:nvSpPr>
          <p:cNvPr id="2" name="Title 1"/>
          <p:cNvSpPr>
            <a:spLocks noGrp="1"/>
          </p:cNvSpPr>
          <p:nvPr>
            <p:ph type="title"/>
          </p:nvPr>
        </p:nvSpPr>
        <p:spPr/>
        <p:txBody>
          <a:bodyPr/>
          <a:lstStyle/>
          <a:p>
            <a:pPr algn="l"/>
            <a:r>
              <a:rPr lang="en-GB" dirty="0" smtClean="0"/>
              <a:t>WALT: Who lived in a Castle and what was life like?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60648"/>
            <a:ext cx="18351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17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277881"/>
          </a:xfrm>
        </p:spPr>
        <p:txBody>
          <a:bodyPr/>
          <a:lstStyle/>
          <a:p>
            <a:r>
              <a:rPr lang="en-GB" dirty="0" smtClean="0"/>
              <a:t>Remember the Feudal System, who do you think lived in Castles. There were hundreds built by the Normans. They didn’t all house the King…</a:t>
            </a:r>
          </a:p>
          <a:p>
            <a:endParaRPr lang="en-GB" dirty="0"/>
          </a:p>
          <a:p>
            <a:endParaRPr lang="en-GB" dirty="0"/>
          </a:p>
        </p:txBody>
      </p:sp>
      <p:sp>
        <p:nvSpPr>
          <p:cNvPr id="3" name="Title 2"/>
          <p:cNvSpPr>
            <a:spLocks noGrp="1"/>
          </p:cNvSpPr>
          <p:nvPr>
            <p:ph type="title"/>
          </p:nvPr>
        </p:nvSpPr>
        <p:spPr/>
        <p:txBody>
          <a:bodyPr/>
          <a:lstStyle/>
          <a:p>
            <a:r>
              <a:rPr lang="en-GB" dirty="0" smtClean="0"/>
              <a:t>Who lived in a castle</a:t>
            </a:r>
            <a:endParaRPr lang="en-GB" dirty="0"/>
          </a:p>
        </p:txBody>
      </p:sp>
      <p:sp>
        <p:nvSpPr>
          <p:cNvPr id="4" name="Content Placeholder 1"/>
          <p:cNvSpPr txBox="1">
            <a:spLocks/>
          </p:cNvSpPr>
          <p:nvPr/>
        </p:nvSpPr>
        <p:spPr>
          <a:xfrm>
            <a:off x="533398" y="3149352"/>
            <a:ext cx="8407893" cy="2223864"/>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GB" dirty="0" smtClean="0"/>
              <a:t>Norman Lords! The vast majority of Norman Castles were built by William’s lords and were guarded by the Lords’ personal armies. </a:t>
            </a:r>
          </a:p>
          <a:p>
            <a:endParaRPr lang="en-GB" dirty="0"/>
          </a:p>
          <a:p>
            <a:r>
              <a:rPr lang="en-GB" dirty="0" smtClean="0"/>
              <a:t>Can you imagine what the defeated English felt about the Castles. </a:t>
            </a:r>
          </a:p>
          <a:p>
            <a:endParaRPr lang="en-GB" dirty="0"/>
          </a:p>
          <a:p>
            <a:r>
              <a:rPr lang="en-GB" dirty="0" smtClean="0"/>
              <a:t>It was to the Castle that a peasant went to pay taxes, to seek justice and to offer services.</a:t>
            </a:r>
          </a:p>
          <a:p>
            <a:endParaRPr lang="en-GB" dirty="0" smtClean="0"/>
          </a:p>
          <a:p>
            <a:endParaRPr lang="en-GB" dirty="0"/>
          </a:p>
        </p:txBody>
      </p:sp>
    </p:spTree>
    <p:extLst>
      <p:ext uri="{BB962C8B-B14F-4D97-AF65-F5344CB8AC3E}">
        <p14:creationId xmlns:p14="http://schemas.microsoft.com/office/powerpoint/2010/main" val="17349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was life like</a:t>
            </a:r>
            <a:endParaRPr lang="en-GB" dirty="0"/>
          </a:p>
        </p:txBody>
      </p:sp>
      <p:sp>
        <p:nvSpPr>
          <p:cNvPr id="4" name="Content Placeholder 3"/>
          <p:cNvSpPr>
            <a:spLocks noGrp="1"/>
          </p:cNvSpPr>
          <p:nvPr>
            <p:ph idx="1"/>
          </p:nvPr>
        </p:nvSpPr>
        <p:spPr>
          <a:xfrm>
            <a:off x="380999" y="1719070"/>
            <a:ext cx="3542929" cy="4954395"/>
          </a:xfrm>
        </p:spPr>
        <p:txBody>
          <a:bodyPr/>
          <a:lstStyle/>
          <a:p>
            <a:r>
              <a:rPr lang="en-GB" dirty="0" smtClean="0"/>
              <a:t>What can you see happening in this castle.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628800"/>
            <a:ext cx="4960987" cy="504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8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This is a class project. We will present information about Castles two weeks after half term (07/03/14). </a:t>
            </a:r>
            <a:r>
              <a:rPr lang="en-GB" b="1" dirty="0"/>
              <a:t>This requires research over half term</a:t>
            </a:r>
            <a:r>
              <a:rPr lang="en-GB" b="1" dirty="0" smtClean="0"/>
              <a:t>.</a:t>
            </a:r>
          </a:p>
          <a:p>
            <a:endParaRPr lang="en-GB" dirty="0"/>
          </a:p>
          <a:p>
            <a:r>
              <a:rPr lang="en-GB" dirty="0"/>
              <a:t>For the first lesson back (28/02/14) I need you to have researched the following about Norman Castles; </a:t>
            </a:r>
            <a:r>
              <a:rPr lang="en-GB" b="1" dirty="0"/>
              <a:t>ideally your research will involve visiting one of the many Norman Castles in Kent.</a:t>
            </a:r>
            <a:endParaRPr lang="en-GB" dirty="0"/>
          </a:p>
          <a:p>
            <a:endParaRPr lang="en-GB" dirty="0"/>
          </a:p>
        </p:txBody>
      </p:sp>
      <p:sp>
        <p:nvSpPr>
          <p:cNvPr id="3" name="Title 2"/>
          <p:cNvSpPr>
            <a:spLocks noGrp="1"/>
          </p:cNvSpPr>
          <p:nvPr>
            <p:ph type="title"/>
          </p:nvPr>
        </p:nvSpPr>
        <p:spPr/>
        <p:txBody>
          <a:bodyPr/>
          <a:lstStyle/>
          <a:p>
            <a:r>
              <a:rPr lang="en-GB" dirty="0" smtClean="0"/>
              <a:t>Task – Homework </a:t>
            </a:r>
            <a:endParaRPr lang="en-GB" dirty="0"/>
          </a:p>
        </p:txBody>
      </p:sp>
    </p:spTree>
    <p:extLst>
      <p:ext uri="{BB962C8B-B14F-4D97-AF65-F5344CB8AC3E}">
        <p14:creationId xmlns:p14="http://schemas.microsoft.com/office/powerpoint/2010/main" val="133120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will now have time as a Group to create a worksheet of information for Year 6’s that have never seen a castle before.</a:t>
            </a:r>
          </a:p>
          <a:p>
            <a:endParaRPr lang="en-GB" dirty="0"/>
          </a:p>
          <a:p>
            <a:r>
              <a:rPr lang="en-GB" dirty="0" smtClean="0"/>
              <a:t>You will need to include lots of information about Daily life in a Castle.</a:t>
            </a:r>
          </a:p>
          <a:p>
            <a:endParaRPr lang="en-GB" dirty="0"/>
          </a:p>
          <a:p>
            <a:r>
              <a:rPr lang="en-GB" dirty="0" smtClean="0"/>
              <a:t>You will need to </a:t>
            </a:r>
            <a:r>
              <a:rPr lang="en-GB" b="1" dirty="0" smtClean="0"/>
              <a:t>create </a:t>
            </a:r>
            <a:r>
              <a:rPr lang="en-GB" dirty="0" smtClean="0"/>
              <a:t>some models for them using the </a:t>
            </a:r>
            <a:r>
              <a:rPr lang="en-GB" dirty="0" err="1" smtClean="0"/>
              <a:t>PlayDoh</a:t>
            </a:r>
            <a:r>
              <a:rPr lang="en-GB" dirty="0" smtClean="0"/>
              <a:t> – You need to put information around the model explaining what it is you have made and what it represents. </a:t>
            </a:r>
            <a:endParaRPr lang="en-GB" dirty="0"/>
          </a:p>
        </p:txBody>
      </p:sp>
      <p:sp>
        <p:nvSpPr>
          <p:cNvPr id="3" name="Title 2"/>
          <p:cNvSpPr>
            <a:spLocks noGrp="1"/>
          </p:cNvSpPr>
          <p:nvPr>
            <p:ph type="title"/>
          </p:nvPr>
        </p:nvSpPr>
        <p:spPr/>
        <p:txBody>
          <a:bodyPr/>
          <a:lstStyle/>
          <a:p>
            <a:r>
              <a:rPr lang="en-GB" dirty="0" smtClean="0"/>
              <a:t>task</a:t>
            </a:r>
            <a:endParaRPr lang="en-GB" dirty="0"/>
          </a:p>
        </p:txBody>
      </p:sp>
      <p:sp>
        <p:nvSpPr>
          <p:cNvPr id="4" name="Subtitle 2"/>
          <p:cNvSpPr txBox="1">
            <a:spLocks/>
          </p:cNvSpPr>
          <p:nvPr/>
        </p:nvSpPr>
        <p:spPr>
          <a:xfrm>
            <a:off x="194808" y="5301208"/>
            <a:ext cx="8784976" cy="1368152"/>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GB" sz="1400" b="1" dirty="0" smtClean="0"/>
              <a:t>L3 – a simple model of life in a castle, sheet a little information about life.</a:t>
            </a:r>
          </a:p>
          <a:p>
            <a:r>
              <a:rPr lang="en-GB" sz="1400" b="1" dirty="0" smtClean="0"/>
              <a:t>L4 – A good model of life in a castle and your sheet has lots of description about life in a castle.</a:t>
            </a:r>
          </a:p>
          <a:p>
            <a:r>
              <a:rPr lang="en-GB" sz="1400" b="1" dirty="0" smtClean="0"/>
              <a:t>L5 – An imaginative model, you’ve used symbols to represent and explained what they mean.</a:t>
            </a:r>
            <a:endParaRPr lang="en-GB" sz="1400" b="1" dirty="0"/>
          </a:p>
        </p:txBody>
      </p:sp>
    </p:spTree>
    <p:extLst>
      <p:ext uri="{BB962C8B-B14F-4D97-AF65-F5344CB8AC3E}">
        <p14:creationId xmlns:p14="http://schemas.microsoft.com/office/powerpoint/2010/main" val="16267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6153">
            <a:off x="179511" y="621324"/>
            <a:ext cx="3953346" cy="296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3170">
            <a:off x="4427985" y="379776"/>
            <a:ext cx="4597072" cy="344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773832"/>
            <a:ext cx="3908612" cy="293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4092881"/>
            <a:ext cx="4032448" cy="2308324"/>
          </a:xfrm>
          <a:prstGeom prst="rect">
            <a:avLst/>
          </a:prstGeom>
          <a:noFill/>
        </p:spPr>
        <p:txBody>
          <a:bodyPr wrap="square" rtlCol="0">
            <a:spAutoFit/>
          </a:bodyPr>
          <a:lstStyle/>
          <a:p>
            <a:r>
              <a:rPr lang="en-GB" dirty="0" smtClean="0"/>
              <a:t>Who lives in a castle?</a:t>
            </a:r>
          </a:p>
          <a:p>
            <a:r>
              <a:rPr lang="en-GB" dirty="0" smtClean="0"/>
              <a:t>How many?</a:t>
            </a:r>
          </a:p>
          <a:p>
            <a:r>
              <a:rPr lang="en-GB" dirty="0" smtClean="0"/>
              <a:t>Who does what in a castle?</a:t>
            </a:r>
          </a:p>
          <a:p>
            <a:r>
              <a:rPr lang="en-GB" dirty="0" smtClean="0"/>
              <a:t>Soldiers?</a:t>
            </a:r>
          </a:p>
          <a:p>
            <a:r>
              <a:rPr lang="en-GB" dirty="0" smtClean="0"/>
              <a:t>Lords?</a:t>
            </a:r>
          </a:p>
          <a:p>
            <a:r>
              <a:rPr lang="en-GB" dirty="0" smtClean="0"/>
              <a:t>Servants?</a:t>
            </a:r>
          </a:p>
          <a:p>
            <a:endParaRPr lang="en-GB" dirty="0"/>
          </a:p>
          <a:p>
            <a:r>
              <a:rPr lang="en-GB" dirty="0" smtClean="0"/>
              <a:t>How could you represent this?</a:t>
            </a:r>
            <a:endParaRPr lang="en-GB" dirty="0"/>
          </a:p>
        </p:txBody>
      </p:sp>
    </p:spTree>
    <p:extLst>
      <p:ext uri="{BB962C8B-B14F-4D97-AF65-F5344CB8AC3E}">
        <p14:creationId xmlns:p14="http://schemas.microsoft.com/office/powerpoint/2010/main" val="155061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r>
              <a:rPr lang="en-GB" dirty="0"/>
              <a:t>Often, the lord was granted possession of more than one lordship or earldom so had to divide his time among all of his properties. His powers were political, judicial, fiscal, and also included the policing of his territory. Like his king, he could mete out punishment, collect rent from his subjects, and even mint his own coins.</a:t>
            </a:r>
          </a:p>
          <a:p>
            <a:r>
              <a:rPr lang="en-GB" dirty="0"/>
              <a:t>When the lord had obligations that took him away from the castle, as was frequently the case, his main representative was the steward, also called the seneschal. The steward actually had substantial power of his own, because he had to know virtually everything that went on at the castle and in the surrounding estates. So, he had to be skilled at accounting and legal matters, as well as personnel management.</a:t>
            </a:r>
          </a:p>
          <a:p>
            <a:r>
              <a:rPr lang="en-GB" dirty="0"/>
              <a:t>Other key members of the household staff included the chamberlain (in charge of the great chamber/hall), the chaplain, the keeper of the wardrobe, the butler (also known as the bottler, he ensured there was enough drink stored in the buttery), the cook, the chandler (who made candles), and the marshal (who was in charge of the stables). Each of these individuals had their own staff to manage.</a:t>
            </a:r>
          </a:p>
          <a:p>
            <a:r>
              <a:rPr lang="en-GB" dirty="0"/>
              <a:t>The lady of the castle was served by ladies-in-waiting and chambermaids. She spent much of the day overseeing their work, as well as supervising the activities in the kitchen staff. The lady also kept an eye on her large group of spinners, weavers, and embroiderers who had the enormous responsibility of keeping everyone clothed, and offering the lady companionship. In addition, the ladies were responsible for educating the young pages who, at the age of 7, came to the castle to learn religion, music, dance, hunting, reading, and writing before moving into knight's service as squires.</a:t>
            </a:r>
          </a:p>
          <a:p>
            <a:r>
              <a:rPr lang="en-GB" dirty="0"/>
              <a:t>At 14, young boys became squires, and the lord placed them under the guidance of a knowledgeable knight who would teach them about chivalry as well as how to wield a sword or ride a horse into battle. A youth's ultimate goal was knighthood, which could be attained at the age of 21 when the boys officially became men. Many knights became highly skilled warriors and spent peacetime traveling to tournaments to pitch themselves into individual combat with other aspiring knights. The tournaments were good training grounds for real warfare.</a:t>
            </a:r>
          </a:p>
          <a:p>
            <a:r>
              <a:rPr lang="en-GB" dirty="0"/>
              <a:t>When a group of soldiers was stationed at a castle, they comprised its garrison. Individual members included the knights, squires, a porter (to tend the main door), guards, watchmen, and men-at-arms. All were prepared to defend their lord and his household in an instant. Each soldier had his own place in an attack and his own skill to rely upon. Some were crossbowmen, archers, lancers, or wielded swords. Medieval warfare was definitely a highly complex process, despite the simplicity of the weapons.</a:t>
            </a:r>
          </a:p>
          <a:p>
            <a:r>
              <a:rPr lang="en-GB" dirty="0"/>
              <a:t>Castles must have been noisy - and smelly - places. Livestock roamed inside the stables, blacksmiths clanged out ironwork in the forges, the soldiers practiced their skills, and children played when lessons were completed. Various craftsmen worked diligently in the inner ward, including cobblers (making shoes), armorers, coopers (who made casks), </a:t>
            </a:r>
            <a:r>
              <a:rPr lang="en-GB" dirty="0" err="1"/>
              <a:t>hoopers</a:t>
            </a:r>
            <a:r>
              <a:rPr lang="en-GB" dirty="0"/>
              <a:t> (who helped the coopers build the barrels), billers (making axes), and </a:t>
            </a:r>
            <a:r>
              <a:rPr lang="en-GB" dirty="0" err="1"/>
              <a:t>spencers</a:t>
            </a:r>
            <a:r>
              <a:rPr lang="en-GB" dirty="0"/>
              <a:t> (who dispensed).</a:t>
            </a:r>
          </a:p>
          <a:p>
            <a:r>
              <a:rPr lang="en-GB" dirty="0"/>
              <a:t>The interior walls were used to support timber structures, like the workshops and the stables, and, sometimes, stone buildings also leaned against the walls. Fires burned. The well and cisterns offered water. Servants were constantly bustling, taking care of the personal needs of the household, but also finding time for gossip and flirtation.</a:t>
            </a:r>
          </a:p>
          <a:p>
            <a:r>
              <a:rPr lang="en-GB" dirty="0"/>
              <a:t>At mid-morning, dinner was served. This was the main meal of the day, and often featured three or four courses, as well as entertainment. After dinner, the day's activities would resume, or the lord might lead his guests on a hunt through the grounds of his nearby deer park. Recreation was never ignored!</a:t>
            </a:r>
          </a:p>
          <a:p>
            <a:r>
              <a:rPr lang="en-GB" dirty="0"/>
              <a:t>The evening meal, supper, was generally eaten late in the day, sometimes just before bedtime. While not as formidable as dinner, this meal ensured residents would never be hungry when they settled down to sleep off the day's </a:t>
            </a:r>
            <a:r>
              <a:rPr lang="en-GB" dirty="0" err="1"/>
              <a:t>labors</a:t>
            </a:r>
            <a:r>
              <a:rPr lang="en-GB" dirty="0"/>
              <a:t>.</a:t>
            </a:r>
          </a:p>
          <a:p>
            <a:r>
              <a:rPr lang="en-GB" dirty="0"/>
              <a:t>We can only imagine that, though the people worked hard during the Middle Ages, they also compensated by playing hard. Holidays were times for letting loose of inhibitions and forgetting the stresses of life. The peasants as well as the castle's household found time for pleasure, and made up for their struggles as best they could. In this modern age of technological convenience, we must admire their perseverance.</a:t>
            </a:r>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12162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Now tell someone else in the room as many facts about Daily Life in a Castle as you can.</a:t>
            </a:r>
          </a:p>
          <a:p>
            <a:pPr marL="45720" indent="0">
              <a:buNone/>
            </a:pPr>
            <a:endParaRPr lang="en-GB" dirty="0" smtClean="0"/>
          </a:p>
          <a:p>
            <a:r>
              <a:rPr lang="en-GB" dirty="0" smtClean="0"/>
              <a:t>Let them add to your list. Can you remember everything you have learnt between you?</a:t>
            </a:r>
          </a:p>
        </p:txBody>
      </p:sp>
      <p:sp>
        <p:nvSpPr>
          <p:cNvPr id="3" name="Title 2"/>
          <p:cNvSpPr>
            <a:spLocks noGrp="1"/>
          </p:cNvSpPr>
          <p:nvPr>
            <p:ph type="title"/>
          </p:nvPr>
        </p:nvSpPr>
        <p:spPr/>
        <p:txBody>
          <a:bodyPr/>
          <a:lstStyle/>
          <a:p>
            <a:r>
              <a:rPr lang="en-GB" dirty="0" smtClean="0"/>
              <a:t>Plenary</a:t>
            </a:r>
            <a:endParaRPr lang="en-GB" dirty="0"/>
          </a:p>
        </p:txBody>
      </p:sp>
    </p:spTree>
    <p:extLst>
      <p:ext uri="{BB962C8B-B14F-4D97-AF65-F5344CB8AC3E}">
        <p14:creationId xmlns:p14="http://schemas.microsoft.com/office/powerpoint/2010/main" val="4012615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stom 1">
      <a:majorFont>
        <a:latin typeface="Impact"/>
        <a:ea typeface=""/>
        <a:cs typeface=""/>
      </a:majorFont>
      <a:minorFont>
        <a:latin typeface="Candara"/>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19</TotalTime>
  <Words>1322</Words>
  <Application>Microsoft Office PowerPoint</Application>
  <PresentationFormat>On-screen Show (4:3)</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Grid</vt:lpstr>
      <vt:lpstr>starter</vt:lpstr>
      <vt:lpstr>WALT: Who lived in a Castle and what was life like?</vt:lpstr>
      <vt:lpstr>Who lived in a castle</vt:lpstr>
      <vt:lpstr>What was life like</vt:lpstr>
      <vt:lpstr>Task – Homework </vt:lpstr>
      <vt:lpstr>task</vt:lpstr>
      <vt:lpstr>PowerPoint Presentation</vt:lpstr>
      <vt:lpstr>PowerPoint Presentation</vt:lpstr>
      <vt:lpstr>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CJW</dc:creator>
  <cp:lastModifiedBy>CJW</cp:lastModifiedBy>
  <cp:revision>4</cp:revision>
  <dcterms:created xsi:type="dcterms:W3CDTF">2014-02-13T23:20:15Z</dcterms:created>
  <dcterms:modified xsi:type="dcterms:W3CDTF">2014-02-13T23:39:38Z</dcterms:modified>
</cp:coreProperties>
</file>