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1" r:id="rId12"/>
    <p:sldId id="267" r:id="rId13"/>
    <p:sldId id="266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4A0A5-1A94-4878-86C4-E7A6A34C814D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DAC72-B18E-448B-A3FB-E6A292858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DAC72-B18E-448B-A3FB-E6A292858E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81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DAC72-B18E-448B-A3FB-E6A292858E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8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CF34CEB-0311-4B0B-B1D1-8EC89692C6C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341D75-C636-4E6C-AE8D-E4E06C158835}" type="datetimeFigureOut">
              <a:rPr lang="en-GB" smtClean="0"/>
              <a:t>14/09/2015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ducationforum.co.uk/charle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duke.edu/web/rpc/pasttimes/worldturnedupsidedown/mancarniv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0" y="5300663"/>
            <a:ext cx="8388424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altLang="en-US" sz="2400" dirty="0">
                <a:latin typeface="Tw Cen MT" pitchFamily="34" charset="0"/>
              </a:rPr>
              <a:t>How many odd things can you spot in this picture? Make a list in your book (There are at least 8!)</a:t>
            </a:r>
          </a:p>
          <a:p>
            <a:pPr eaLnBrk="1" hangingPunct="1">
              <a:buFontTx/>
              <a:buAutoNum type="arabicPeriod"/>
            </a:pPr>
            <a:r>
              <a:rPr lang="en-GB" altLang="en-US" sz="2400" dirty="0">
                <a:latin typeface="Tw Cen MT" pitchFamily="34" charset="0"/>
              </a:rPr>
              <a:t>What title would you give this picture?</a:t>
            </a:r>
          </a:p>
          <a:p>
            <a:pPr eaLnBrk="1" hangingPunct="1">
              <a:buFontTx/>
              <a:buAutoNum type="arabicPeriod"/>
            </a:pPr>
            <a:r>
              <a:rPr lang="en-GB" altLang="en-US" sz="2400" dirty="0">
                <a:latin typeface="Tw Cen MT" pitchFamily="34" charset="0"/>
              </a:rPr>
              <a:t>What message do you think the cartoonist is trying to send?</a:t>
            </a:r>
          </a:p>
          <a:p>
            <a:pPr eaLnBrk="1" hangingPunct="1">
              <a:buFontTx/>
              <a:buAutoNum type="arabicPeriod"/>
            </a:pPr>
            <a:endParaRPr lang="en-GB" altLang="en-US" dirty="0">
              <a:latin typeface="Tw Cen MT" pitchFamily="34" charset="0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86115"/>
              </p:ext>
            </p:extLst>
          </p:nvPr>
        </p:nvGraphicFramePr>
        <p:xfrm>
          <a:off x="10846" y="0"/>
          <a:ext cx="9133153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3153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explain </a:t>
                      </a:r>
                      <a:r>
                        <a:rPr lang="en-GB" b="0" baseline="0" dirty="0" smtClean="0"/>
                        <a:t>in your own words. Why was religion, power and money causes of the English Civil War. Write a paragraph </a:t>
                      </a:r>
                      <a:r>
                        <a:rPr lang="en-GB" b="1" baseline="0" dirty="0" smtClean="0"/>
                        <a:t>explaining </a:t>
                      </a:r>
                      <a:r>
                        <a:rPr lang="en-GB" b="0" baseline="0" dirty="0" smtClean="0"/>
                        <a:t>your answers.</a:t>
                      </a:r>
                      <a:endParaRPr lang="en-GB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7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41762"/>
              </p:ext>
            </p:extLst>
          </p:nvPr>
        </p:nvGraphicFramePr>
        <p:xfrm>
          <a:off x="10846" y="0"/>
          <a:ext cx="9133153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3153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  <a:endParaRPr lang="en-GB" b="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  <a:endParaRPr lang="en-GB" b="0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  <a:endParaRPr lang="en-GB" b="0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L6 -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compare </a:t>
                      </a:r>
                      <a:r>
                        <a:rPr lang="en-GB" b="0" baseline="0" dirty="0" smtClean="0"/>
                        <a:t>different causes of the English Civil War. Why was one cause MORE important than another? Can you show the links between each causes with examples?</a:t>
                      </a:r>
                      <a:endParaRPr lang="en-GB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116013" y="250244"/>
            <a:ext cx="4103687" cy="417671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708400" y="260350"/>
            <a:ext cx="4392613" cy="417671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411413" y="2781300"/>
            <a:ext cx="4248150" cy="38877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2520156" y="333375"/>
            <a:ext cx="1295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 dirty="0">
                <a:solidFill>
                  <a:srgbClr val="990099"/>
                </a:solidFill>
                <a:latin typeface="+mn-lt"/>
              </a:rPr>
              <a:t>Religion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5435600" y="333375"/>
            <a:ext cx="1008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>
                <a:solidFill>
                  <a:srgbClr val="33CC33"/>
                </a:solidFill>
                <a:latin typeface="+mn-lt"/>
              </a:rPr>
              <a:t>Power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3995738" y="6165850"/>
            <a:ext cx="10080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>
                <a:solidFill>
                  <a:srgbClr val="FF3300"/>
                </a:solidFill>
                <a:latin typeface="+mn-lt"/>
              </a:rPr>
              <a:t>Money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0" y="0"/>
            <a:ext cx="2411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400" u="sng">
                <a:solidFill>
                  <a:schemeClr val="tx2"/>
                </a:solidFill>
                <a:latin typeface="+mn-lt"/>
              </a:rPr>
              <a:t>Causes of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400" u="sng">
                <a:solidFill>
                  <a:schemeClr val="tx2"/>
                </a:solidFill>
                <a:latin typeface="+mn-lt"/>
              </a:rPr>
              <a:t>Civil War</a:t>
            </a:r>
          </a:p>
        </p:txBody>
      </p:sp>
    </p:spTree>
    <p:extLst>
      <p:ext uri="{BB962C8B-B14F-4D97-AF65-F5344CB8AC3E}">
        <p14:creationId xmlns:p14="http://schemas.microsoft.com/office/powerpoint/2010/main" val="31461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3849"/>
              </p:ext>
            </p:extLst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1625</a:t>
                      </a:r>
                      <a:r>
                        <a:rPr lang="en-GB" sz="1400" baseline="0" dirty="0" smtClean="0"/>
                        <a:t> Charles went to war with Spain and lost.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1629 Charles locked MP’s out of Parliament</a:t>
                      </a:r>
                      <a:r>
                        <a:rPr lang="en-GB" sz="1400" baseline="0" dirty="0" smtClean="0"/>
                        <a:t> for 11 years.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1628, Charles went to war with the French and lost.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in England feared</a:t>
                      </a:r>
                      <a:r>
                        <a:rPr lang="en-GB" sz="1400" baseline="0" dirty="0" smtClean="0"/>
                        <a:t> that Charles favoured the Catholics too much – after all her married one.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firmly</a:t>
                      </a:r>
                      <a:r>
                        <a:rPr lang="en-GB" sz="1400" baseline="0" dirty="0" smtClean="0"/>
                        <a:t> believed in the divine rights of kings to rule as he wished.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Since</a:t>
                      </a:r>
                      <a:r>
                        <a:rPr lang="en-GB" sz="1400" baseline="0" dirty="0" smtClean="0"/>
                        <a:t> Henry VIII there had been many religious problems. Charles couldn’t keep everyone happy.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spent a great deal of money on works of art.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1626 Parliament</a:t>
                      </a:r>
                      <a:r>
                        <a:rPr lang="en-GB" sz="1400" baseline="0" dirty="0" smtClean="0"/>
                        <a:t> refused to raise money for Charles.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 1640 Charles</a:t>
                      </a:r>
                      <a:r>
                        <a:rPr lang="en-GB" sz="1400" baseline="0" dirty="0" smtClean="0"/>
                        <a:t> fought a war against the Scots and lots. He had to pay the Scots to leave.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Many feared</a:t>
                      </a:r>
                      <a:r>
                        <a:rPr lang="en-GB" sz="1400" baseline="0" dirty="0" smtClean="0"/>
                        <a:t> that the children of Charles were being secretly brought up as Catholics.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There was</a:t>
                      </a:r>
                      <a:r>
                        <a:rPr lang="en-GB" sz="1400" baseline="0" dirty="0" smtClean="0"/>
                        <a:t> a belief in the country that Parliament should have more say in how the country was run.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England had money</a:t>
                      </a:r>
                      <a:r>
                        <a:rPr lang="en-GB" sz="1400" baseline="0" dirty="0" smtClean="0"/>
                        <a:t> issues. Charles shouldn’t have spent so lavishly.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was arrogant and would not listen to the opinions of others.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had too many favourites</a:t>
                      </a:r>
                      <a:r>
                        <a:rPr lang="en-GB" sz="1400" baseline="0" dirty="0" smtClean="0"/>
                        <a:t> at court – he listened only to them.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forced</a:t>
                      </a:r>
                      <a:r>
                        <a:rPr lang="en-GB" sz="1400" baseline="0" dirty="0" smtClean="0"/>
                        <a:t> his way in the House of Commons BUT failed to arrest 5 MPs.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decided</a:t>
                      </a:r>
                      <a:r>
                        <a:rPr lang="en-GB" sz="1400" baseline="0" dirty="0" smtClean="0"/>
                        <a:t> to rule without Parliament after they would not give him the taxes.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 Laud tried to end</a:t>
                      </a:r>
                      <a:r>
                        <a:rPr lang="en-GB" sz="1400" baseline="0" dirty="0" smtClean="0"/>
                        <a:t> Puritan ideas in the Church of England.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Archbishop</a:t>
                      </a:r>
                      <a:r>
                        <a:rPr lang="en-GB" sz="1400" baseline="0" dirty="0" smtClean="0"/>
                        <a:t> Laud introduced a new prayer book to Scotland. They didn’t like it!</a:t>
                      </a:r>
                      <a:endParaRPr lang="en-GB" sz="1400" dirty="0"/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 used fines</a:t>
                      </a:r>
                      <a:r>
                        <a:rPr lang="en-GB" sz="1400" baseline="0" dirty="0" smtClean="0"/>
                        <a:t> and ship money to raise money without Parliament’s agreement. The people were angry.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Charles</a:t>
                      </a:r>
                      <a:r>
                        <a:rPr lang="en-GB" sz="1400" baseline="0" dirty="0" smtClean="0"/>
                        <a:t> called for all his loyal subject to join in a war against Parliaments supporters.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Elizabeth</a:t>
                      </a:r>
                      <a:r>
                        <a:rPr lang="en-GB" sz="1400" baseline="0" dirty="0" smtClean="0"/>
                        <a:t> I had been a strong and fair ruler. Charles was not respected.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6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Title: </a:t>
            </a:r>
            <a:r>
              <a:rPr lang="en-GB" dirty="0" smtClean="0"/>
              <a:t>What caused the English Civil War?</a:t>
            </a:r>
            <a:endParaRPr lang="en-GB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136904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 smtClean="0">
                <a:solidFill>
                  <a:schemeClr val="tx1"/>
                </a:solidFill>
              </a:rPr>
              <a:t>Term Focus: What caused a country to divide itself in two?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938056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Learning Objectives</a:t>
            </a:r>
          </a:p>
          <a:p>
            <a:r>
              <a:rPr lang="en-GB" sz="2400" dirty="0" smtClean="0"/>
              <a:t>4 – Describe what caused the English Civil war.</a:t>
            </a:r>
          </a:p>
          <a:p>
            <a:r>
              <a:rPr lang="en-GB" sz="2400" dirty="0" smtClean="0"/>
              <a:t>5 – Explain why one causes is more important than another.</a:t>
            </a:r>
          </a:p>
          <a:p>
            <a:r>
              <a:rPr lang="en-GB" sz="2400" dirty="0" smtClean="0"/>
              <a:t>6 – Compare multiple causes of the English Civil War.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6A – Compare and give links between different causes of the English Civil War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5496" y="566124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 smtClean="0"/>
              <a:t>The English Civil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73546"/>
            <a:ext cx="7704856" cy="5257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3200" dirty="0" smtClean="0"/>
              <a:t>On 22 August 1642, thousands of Englishmen went to war. They were not fighting the French, the Spanish, or any other foreign country. They were fighting each other – England was at war with itself!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GB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GB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GB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GB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3200" dirty="0" smtClean="0"/>
          </a:p>
        </p:txBody>
      </p:sp>
      <p:pic>
        <p:nvPicPr>
          <p:cNvPr id="11268" name="Picture 2" descr="http://www.ghost-story.co.uk/graphics/civilwa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67602"/>
            <a:ext cx="395922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3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eaLnBrk="1" hangingPunct="1"/>
            <a:r>
              <a:rPr lang="en-GB" altLang="en-US" smtClean="0"/>
              <a:t>Why would Englishmen fight each 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00213"/>
            <a:ext cx="4932039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3200" dirty="0" smtClean="0"/>
              <a:t>An estimated 250,000 people were killed during the English Civil War.</a:t>
            </a:r>
          </a:p>
          <a:p>
            <a:pPr eaLnBrk="1" hangingPunct="1"/>
            <a:endParaRPr lang="en-GB" altLang="en-US" sz="3200" dirty="0" smtClean="0"/>
          </a:p>
          <a:p>
            <a:pPr eaLnBrk="1" hangingPunct="1"/>
            <a:r>
              <a:rPr lang="en-GB" altLang="en-US" sz="3200" dirty="0" smtClean="0"/>
              <a:t>How had a situation arisen in which men were prepared to kill each other, their friends, and even members of their own families?</a:t>
            </a:r>
          </a:p>
        </p:txBody>
      </p:sp>
      <p:pic>
        <p:nvPicPr>
          <p:cNvPr id="12292" name="Picture 2" descr="http://liverpool.fluxtime.com/images/civil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33004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2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116013" y="260350"/>
            <a:ext cx="4103687" cy="417671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708400" y="260350"/>
            <a:ext cx="4392613" cy="417671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411413" y="2781300"/>
            <a:ext cx="4248150" cy="38877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0" y="4292600"/>
            <a:ext cx="2411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GB" altLang="en-US" sz="2400"/>
              <a:t>Draw a Venn diagram like this in your books – use two pages!</a:t>
            </a: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2700338" y="333375"/>
            <a:ext cx="10080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>
                <a:solidFill>
                  <a:srgbClr val="990099"/>
                </a:solidFill>
              </a:rPr>
              <a:t>Religion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5435600" y="333375"/>
            <a:ext cx="1008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>
                <a:solidFill>
                  <a:srgbClr val="33CC33"/>
                </a:solidFill>
              </a:rPr>
              <a:t>Power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3995738" y="6165850"/>
            <a:ext cx="10080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000">
                <a:solidFill>
                  <a:srgbClr val="FF3300"/>
                </a:solidFill>
              </a:rPr>
              <a:t>Money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0" y="0"/>
            <a:ext cx="2411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1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28E6A"/>
              </a:buClr>
              <a:buSzPct val="7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altLang="en-US" sz="2400" u="sng">
                <a:solidFill>
                  <a:schemeClr val="tx2"/>
                </a:solidFill>
              </a:rPr>
              <a:t>Causes of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400" u="sng">
                <a:solidFill>
                  <a:schemeClr val="tx2"/>
                </a:solidFill>
              </a:rPr>
              <a:t>Civil War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5162" y="5169495"/>
            <a:ext cx="2520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Charles</a:t>
            </a:r>
            <a:r>
              <a:rPr lang="en-GB" baseline="0" dirty="0" smtClean="0"/>
              <a:t> spent a great deal of money on works of art.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1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 smtClean="0"/>
              <a:t>Causes of the English Civil War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497887" cy="50403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3200" dirty="0" smtClean="0"/>
              <a:t>1. Read each cause box and decide which of the following categories it fits into: </a:t>
            </a:r>
          </a:p>
          <a:p>
            <a:pPr eaLnBrk="1" hangingPunct="1"/>
            <a:endParaRPr lang="en-GB" altLang="en-US" sz="3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altLang="en-US" sz="4000" dirty="0" smtClean="0">
                <a:solidFill>
                  <a:srgbClr val="990099"/>
                </a:solidFill>
              </a:rPr>
              <a:t>Religion</a:t>
            </a:r>
            <a:r>
              <a:rPr lang="en-GB" altLang="en-US" sz="4000" dirty="0" smtClean="0"/>
              <a:t>      -      </a:t>
            </a:r>
            <a:r>
              <a:rPr lang="en-GB" altLang="en-US" sz="4000" dirty="0" smtClean="0">
                <a:solidFill>
                  <a:srgbClr val="33CC33"/>
                </a:solidFill>
              </a:rPr>
              <a:t>Power</a:t>
            </a:r>
            <a:r>
              <a:rPr lang="en-GB" altLang="en-US" sz="4000" dirty="0" smtClean="0"/>
              <a:t>       -      </a:t>
            </a:r>
            <a:r>
              <a:rPr lang="en-GB" altLang="en-US" sz="4000" dirty="0" smtClean="0">
                <a:solidFill>
                  <a:srgbClr val="FF3300"/>
                </a:solidFill>
              </a:rPr>
              <a:t>Money</a:t>
            </a:r>
          </a:p>
          <a:p>
            <a:pPr eaLnBrk="1" hangingPunct="1"/>
            <a:endParaRPr lang="en-GB" altLang="en-US" sz="400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GB" altLang="en-US" sz="3200" dirty="0" smtClean="0"/>
              <a:t>2. Copy the information from the cause box onto the correct part of your Venn diagram. Use the overlaps for reasons which might fit into more than one category.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51520" y="2961439"/>
            <a:ext cx="2411412" cy="8636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203848" y="2994238"/>
            <a:ext cx="2411412" cy="8636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300192" y="2994238"/>
            <a:ext cx="2232025" cy="8636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9144000" cy="9906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What caused a country to divide itself in two?</a:t>
            </a:r>
            <a:br>
              <a:rPr lang="en-GB" altLang="en-US" sz="3600" smtClean="0"/>
            </a:br>
            <a:endParaRPr lang="en-GB" altLang="en-US" sz="3600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7504" y="1412876"/>
            <a:ext cx="8028384" cy="3240087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altLang="en-US" sz="2400" dirty="0" smtClean="0"/>
              <a:t>Make a decision – which reason was </a:t>
            </a:r>
            <a:r>
              <a:rPr lang="en-GB" altLang="en-US" sz="2400" dirty="0" smtClean="0">
                <a:solidFill>
                  <a:srgbClr val="FF3300"/>
                </a:solidFill>
              </a:rPr>
              <a:t>most important</a:t>
            </a:r>
            <a:r>
              <a:rPr lang="en-GB" altLang="en-US" sz="2400" dirty="0" smtClean="0"/>
              <a:t> in causing the civil war?</a:t>
            </a:r>
          </a:p>
          <a:p>
            <a:pPr eaLnBrk="1" hangingPunct="1"/>
            <a:r>
              <a:rPr lang="en-GB" altLang="en-US" sz="2400" dirty="0" smtClean="0"/>
              <a:t>Write a short statement explaining your decision. You might want to start like this:</a:t>
            </a:r>
          </a:p>
          <a:p>
            <a:pPr eaLnBrk="1" hangingPunct="1"/>
            <a:endParaRPr lang="en-GB" alt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altLang="en-US" sz="2000" dirty="0" smtClean="0">
                <a:solidFill>
                  <a:srgbClr val="FF3300"/>
                </a:solidFill>
                <a:latin typeface="Arial" charset="0"/>
              </a:rPr>
              <a:t>I think the most important cause of the civil war was …………………………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000" dirty="0" smtClean="0">
                <a:solidFill>
                  <a:srgbClr val="FF3300"/>
                </a:solidFill>
                <a:latin typeface="Arial" charset="0"/>
              </a:rPr>
              <a:t>because ……………………………………………………………………………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000" dirty="0" smtClean="0">
                <a:solidFill>
                  <a:srgbClr val="FF3300"/>
                </a:solidFill>
                <a:latin typeface="Arial" charset="0"/>
              </a:rPr>
              <a:t>……………………………………………………………………………………………………………………………………………………………………………</a:t>
            </a:r>
            <a:endParaRPr lang="en-GB" altLang="en-US" sz="2000" dirty="0" smtClean="0">
              <a:solidFill>
                <a:srgbClr val="FF3300"/>
              </a:solidFill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78530"/>
            <a:ext cx="57610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 smtClean="0"/>
              <a:t>What would you have done?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892175"/>
          </a:xfrm>
        </p:spPr>
        <p:txBody>
          <a:bodyPr/>
          <a:lstStyle/>
          <a:p>
            <a:pPr eaLnBrk="1" hangingPunct="1"/>
            <a:r>
              <a:rPr lang="en-GB" altLang="en-US" smtClean="0"/>
              <a:t>Put yourself in Charles’ </a:t>
            </a:r>
            <a:r>
              <a:rPr lang="en-GB" altLang="en-US" smtClean="0">
                <a:hlinkClick r:id="rId2"/>
              </a:rPr>
              <a:t>shoes</a:t>
            </a:r>
            <a:r>
              <a:rPr lang="en-GB" altLang="en-US" smtClean="0"/>
              <a:t>!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474"/>
            <a:ext cx="5329238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7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4701"/>
              </p:ext>
            </p:extLst>
          </p:nvPr>
        </p:nvGraphicFramePr>
        <p:xfrm>
          <a:off x="10846" y="0"/>
          <a:ext cx="9133153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3153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 smtClean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L4 -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Cover your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ven</a:t>
                      </a:r>
                      <a:r>
                        <a:rPr lang="en-GB" baseline="0" dirty="0" smtClean="0"/>
                        <a:t> diagram. Can you </a:t>
                      </a:r>
                      <a:r>
                        <a:rPr lang="en-GB" b="1" baseline="0" dirty="0" smtClean="0"/>
                        <a:t>describe</a:t>
                      </a:r>
                      <a:r>
                        <a:rPr lang="en-GB" b="0" baseline="0" dirty="0" smtClean="0"/>
                        <a:t> in your own words, what caused the English Civil War. Write a statement from the King’s supporters, why would they be annoyed. Then write a statement from the Parliamentarians. Why would they be annoyed?</a:t>
                      </a:r>
                      <a:endParaRPr lang="en-GB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280</TotalTime>
  <Words>1432</Words>
  <Application>Microsoft Office PowerPoint</Application>
  <PresentationFormat>On-screen Show (4:3)</PresentationFormat>
  <Paragraphs>87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PowerPoint Presentation</vt:lpstr>
      <vt:lpstr>Title: What caused the English Civil War?</vt:lpstr>
      <vt:lpstr>The English Civil War</vt:lpstr>
      <vt:lpstr>Why would Englishmen fight each other?</vt:lpstr>
      <vt:lpstr>PowerPoint Presentation</vt:lpstr>
      <vt:lpstr>Causes of the English Civil War</vt:lpstr>
      <vt:lpstr>What caused a country to divide itself in two? </vt:lpstr>
      <vt:lpstr>What would you have done?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Chris Watkins</cp:lastModifiedBy>
  <cp:revision>11</cp:revision>
  <cp:lastPrinted>2015-09-14T07:20:39Z</cp:lastPrinted>
  <dcterms:created xsi:type="dcterms:W3CDTF">2015-01-25T12:30:13Z</dcterms:created>
  <dcterms:modified xsi:type="dcterms:W3CDTF">2015-09-14T10:59:31Z</dcterms:modified>
</cp:coreProperties>
</file>