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C07F51-593A-4909-B9B6-A7448B94C52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F895AFD-9303-4F23-A48A-205AD801B5DE}">
      <dgm:prSet phldrT="[Text]"/>
      <dgm:spPr/>
      <dgm:t>
        <a:bodyPr/>
        <a:lstStyle/>
        <a:p>
          <a:r>
            <a:rPr lang="en-GB" dirty="0" smtClean="0"/>
            <a:t>Agents and Agencies</a:t>
          </a:r>
          <a:endParaRPr lang="en-GB" dirty="0"/>
        </a:p>
      </dgm:t>
    </dgm:pt>
    <dgm:pt modelId="{E61ADDDC-BE05-4449-B738-948CDB0033E1}" type="parTrans" cxnId="{05B31981-9E4F-4E70-9579-5DD27A7C6F88}">
      <dgm:prSet/>
      <dgm:spPr/>
      <dgm:t>
        <a:bodyPr/>
        <a:lstStyle/>
        <a:p>
          <a:endParaRPr lang="en-GB"/>
        </a:p>
      </dgm:t>
    </dgm:pt>
    <dgm:pt modelId="{AFC7681D-9BF9-46F4-B5A8-C48DA5291991}" type="sibTrans" cxnId="{05B31981-9E4F-4E70-9579-5DD27A7C6F88}">
      <dgm:prSet/>
      <dgm:spPr/>
      <dgm:t>
        <a:bodyPr/>
        <a:lstStyle/>
        <a:p>
          <a:endParaRPr lang="en-GB"/>
        </a:p>
      </dgm:t>
    </dgm:pt>
    <dgm:pt modelId="{F1BE0269-06FD-4D46-A4E7-D65C2A420276}">
      <dgm:prSet phldrT="[Text]"/>
      <dgm:spPr/>
      <dgm:t>
        <a:bodyPr/>
        <a:lstStyle/>
        <a:p>
          <a:r>
            <a:rPr lang="en-GB" dirty="0" smtClean="0"/>
            <a:t>?</a:t>
          </a:r>
          <a:endParaRPr lang="en-GB" dirty="0"/>
        </a:p>
      </dgm:t>
    </dgm:pt>
    <dgm:pt modelId="{29D7D8A8-46EA-431C-A2FE-F7A3626B9CFD}" type="parTrans" cxnId="{A943E52E-0D4F-41DB-A4C6-CF9BF9536AD3}">
      <dgm:prSet/>
      <dgm:spPr/>
      <dgm:t>
        <a:bodyPr/>
        <a:lstStyle/>
        <a:p>
          <a:endParaRPr lang="en-GB"/>
        </a:p>
      </dgm:t>
    </dgm:pt>
    <dgm:pt modelId="{B1832738-E9B8-419C-A4FC-2FCB0CBF49FB}" type="sibTrans" cxnId="{A943E52E-0D4F-41DB-A4C6-CF9BF9536AD3}">
      <dgm:prSet/>
      <dgm:spPr/>
      <dgm:t>
        <a:bodyPr/>
        <a:lstStyle/>
        <a:p>
          <a:endParaRPr lang="en-GB"/>
        </a:p>
      </dgm:t>
    </dgm:pt>
    <dgm:pt modelId="{CF67B97C-7645-4D4A-B845-C56D91069BF5}">
      <dgm:prSet phldrT="[Text]"/>
      <dgm:spPr/>
      <dgm:t>
        <a:bodyPr/>
        <a:lstStyle/>
        <a:p>
          <a:r>
            <a:rPr lang="en-GB" dirty="0" smtClean="0"/>
            <a:t>?</a:t>
          </a:r>
          <a:endParaRPr lang="en-GB" dirty="0"/>
        </a:p>
      </dgm:t>
    </dgm:pt>
    <dgm:pt modelId="{43BD1D68-3A4F-4797-ACD9-49B6AD6043F7}" type="parTrans" cxnId="{F85F23CF-928D-45FB-8790-FF26CB9E87EA}">
      <dgm:prSet/>
      <dgm:spPr/>
      <dgm:t>
        <a:bodyPr/>
        <a:lstStyle/>
        <a:p>
          <a:endParaRPr lang="en-GB"/>
        </a:p>
      </dgm:t>
    </dgm:pt>
    <dgm:pt modelId="{E8DF8E67-86C9-4201-95E8-50994939690F}" type="sibTrans" cxnId="{F85F23CF-928D-45FB-8790-FF26CB9E87EA}">
      <dgm:prSet/>
      <dgm:spPr/>
      <dgm:t>
        <a:bodyPr/>
        <a:lstStyle/>
        <a:p>
          <a:endParaRPr lang="en-GB"/>
        </a:p>
      </dgm:t>
    </dgm:pt>
    <dgm:pt modelId="{D76310CA-9F79-4CC8-966A-FF0E34602EB7}">
      <dgm:prSet phldrT="[Text]"/>
      <dgm:spPr/>
      <dgm:t>
        <a:bodyPr/>
        <a:lstStyle/>
        <a:p>
          <a:r>
            <a:rPr lang="en-GB" dirty="0" smtClean="0"/>
            <a:t>?</a:t>
          </a:r>
          <a:endParaRPr lang="en-GB" dirty="0"/>
        </a:p>
      </dgm:t>
    </dgm:pt>
    <dgm:pt modelId="{F520EB9A-C0D0-461B-BCC7-A7980A955C53}" type="parTrans" cxnId="{6E17F230-2296-451F-9BA2-C194779C6A4B}">
      <dgm:prSet/>
      <dgm:spPr/>
      <dgm:t>
        <a:bodyPr/>
        <a:lstStyle/>
        <a:p>
          <a:endParaRPr lang="en-GB"/>
        </a:p>
      </dgm:t>
    </dgm:pt>
    <dgm:pt modelId="{A5515B74-F3FE-4234-80AF-B6BA97CAA29A}" type="sibTrans" cxnId="{6E17F230-2296-451F-9BA2-C194779C6A4B}">
      <dgm:prSet/>
      <dgm:spPr/>
      <dgm:t>
        <a:bodyPr/>
        <a:lstStyle/>
        <a:p>
          <a:endParaRPr lang="en-GB"/>
        </a:p>
      </dgm:t>
    </dgm:pt>
    <dgm:pt modelId="{1345AE3A-18EA-4550-AD6E-90F7F6712AA6}">
      <dgm:prSet phldrT="[Text]"/>
      <dgm:spPr/>
      <dgm:t>
        <a:bodyPr/>
        <a:lstStyle/>
        <a:p>
          <a:r>
            <a:rPr lang="en-GB" dirty="0" smtClean="0"/>
            <a:t>?</a:t>
          </a:r>
          <a:endParaRPr lang="en-GB" dirty="0"/>
        </a:p>
      </dgm:t>
    </dgm:pt>
    <dgm:pt modelId="{CC30D45A-8BA1-4804-8412-8B58ECE530B0}" type="parTrans" cxnId="{8A2B9714-26AA-4C9F-9937-2A441D95C0EA}">
      <dgm:prSet/>
      <dgm:spPr/>
      <dgm:t>
        <a:bodyPr/>
        <a:lstStyle/>
        <a:p>
          <a:endParaRPr lang="en-GB"/>
        </a:p>
      </dgm:t>
    </dgm:pt>
    <dgm:pt modelId="{40AFCE42-749A-4D0D-8724-074E62521BB0}" type="sibTrans" cxnId="{8A2B9714-26AA-4C9F-9937-2A441D95C0EA}">
      <dgm:prSet/>
      <dgm:spPr/>
      <dgm:t>
        <a:bodyPr/>
        <a:lstStyle/>
        <a:p>
          <a:endParaRPr lang="en-GB"/>
        </a:p>
      </dgm:t>
    </dgm:pt>
    <dgm:pt modelId="{4627CFA1-F282-422E-855B-89890444DFB6}">
      <dgm:prSet phldrT="[Text]"/>
      <dgm:spPr/>
      <dgm:t>
        <a:bodyPr/>
        <a:lstStyle/>
        <a:p>
          <a:r>
            <a:rPr lang="en-GB" dirty="0" smtClean="0"/>
            <a:t>?</a:t>
          </a:r>
          <a:endParaRPr lang="en-GB" dirty="0"/>
        </a:p>
      </dgm:t>
    </dgm:pt>
    <dgm:pt modelId="{BA2D276B-A13A-4FDF-9996-10331FE8F4A5}" type="parTrans" cxnId="{D89DAA2A-55A7-4FEE-B4DD-4C3A63D2CBBC}">
      <dgm:prSet/>
      <dgm:spPr/>
      <dgm:t>
        <a:bodyPr/>
        <a:lstStyle/>
        <a:p>
          <a:endParaRPr lang="en-GB"/>
        </a:p>
      </dgm:t>
    </dgm:pt>
    <dgm:pt modelId="{9F6B2480-4EDB-496C-88D7-8E2C3F33DC27}" type="sibTrans" cxnId="{D89DAA2A-55A7-4FEE-B4DD-4C3A63D2CBBC}">
      <dgm:prSet/>
      <dgm:spPr/>
      <dgm:t>
        <a:bodyPr/>
        <a:lstStyle/>
        <a:p>
          <a:endParaRPr lang="en-GB"/>
        </a:p>
      </dgm:t>
    </dgm:pt>
    <dgm:pt modelId="{3A2FC17B-02F8-41C3-ADB9-21450BED8BFD}" type="pres">
      <dgm:prSet presAssocID="{B5C07F51-593A-4909-B9B6-A7448B94C5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810EB7F-726A-47E3-A0EF-E6C68D14B51C}" type="pres">
      <dgm:prSet presAssocID="{B5C07F51-593A-4909-B9B6-A7448B94C529}" presName="radial" presStyleCnt="0">
        <dgm:presLayoutVars>
          <dgm:animLvl val="ctr"/>
        </dgm:presLayoutVars>
      </dgm:prSet>
      <dgm:spPr/>
    </dgm:pt>
    <dgm:pt modelId="{4EB3DBAF-8113-4B4D-A4BF-1A4AEBBD9A0C}" type="pres">
      <dgm:prSet presAssocID="{EF895AFD-9303-4F23-A48A-205AD801B5DE}" presName="centerShape" presStyleLbl="vennNode1" presStyleIdx="0" presStyleCnt="6"/>
      <dgm:spPr/>
      <dgm:t>
        <a:bodyPr/>
        <a:lstStyle/>
        <a:p>
          <a:endParaRPr lang="en-GB"/>
        </a:p>
      </dgm:t>
    </dgm:pt>
    <dgm:pt modelId="{F366F765-6AE2-49D6-837F-E617ADF1304A}" type="pres">
      <dgm:prSet presAssocID="{F1BE0269-06FD-4D46-A4E7-D65C2A420276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522DDA-4B5C-49D9-BBFA-BA37309E1C98}" type="pres">
      <dgm:prSet presAssocID="{CF67B97C-7645-4D4A-B845-C56D91069BF5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1F5380-E2F0-4035-98ED-2C5DAC3276F3}" type="pres">
      <dgm:prSet presAssocID="{D76310CA-9F79-4CC8-966A-FF0E34602E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B92415-35F3-4AD8-B578-5801902A86EF}" type="pres">
      <dgm:prSet presAssocID="{1345AE3A-18EA-4550-AD6E-90F7F6712AA6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7AC64F-0F13-4019-A0D7-53F933D9215B}" type="pres">
      <dgm:prSet presAssocID="{4627CFA1-F282-422E-855B-89890444DFB6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85F23CF-928D-45FB-8790-FF26CB9E87EA}" srcId="{EF895AFD-9303-4F23-A48A-205AD801B5DE}" destId="{CF67B97C-7645-4D4A-B845-C56D91069BF5}" srcOrd="1" destOrd="0" parTransId="{43BD1D68-3A4F-4797-ACD9-49B6AD6043F7}" sibTransId="{E8DF8E67-86C9-4201-95E8-50994939690F}"/>
    <dgm:cxn modelId="{79AE7E64-7DF9-48FA-9343-67E0C56A4A4E}" type="presOf" srcId="{CF67B97C-7645-4D4A-B845-C56D91069BF5}" destId="{D8522DDA-4B5C-49D9-BBFA-BA37309E1C98}" srcOrd="0" destOrd="0" presId="urn:microsoft.com/office/officeart/2005/8/layout/radial3"/>
    <dgm:cxn modelId="{17A31015-CBC5-4E8F-A896-C5B124AF9810}" type="presOf" srcId="{B5C07F51-593A-4909-B9B6-A7448B94C529}" destId="{3A2FC17B-02F8-41C3-ADB9-21450BED8BFD}" srcOrd="0" destOrd="0" presId="urn:microsoft.com/office/officeart/2005/8/layout/radial3"/>
    <dgm:cxn modelId="{CE9A0612-673F-4EB4-A326-F7CAE4C6079F}" type="presOf" srcId="{D76310CA-9F79-4CC8-966A-FF0E34602EB7}" destId="{DA1F5380-E2F0-4035-98ED-2C5DAC3276F3}" srcOrd="0" destOrd="0" presId="urn:microsoft.com/office/officeart/2005/8/layout/radial3"/>
    <dgm:cxn modelId="{A943E52E-0D4F-41DB-A4C6-CF9BF9536AD3}" srcId="{EF895AFD-9303-4F23-A48A-205AD801B5DE}" destId="{F1BE0269-06FD-4D46-A4E7-D65C2A420276}" srcOrd="0" destOrd="0" parTransId="{29D7D8A8-46EA-431C-A2FE-F7A3626B9CFD}" sibTransId="{B1832738-E9B8-419C-A4FC-2FCB0CBF49FB}"/>
    <dgm:cxn modelId="{D89DAA2A-55A7-4FEE-B4DD-4C3A63D2CBBC}" srcId="{EF895AFD-9303-4F23-A48A-205AD801B5DE}" destId="{4627CFA1-F282-422E-855B-89890444DFB6}" srcOrd="4" destOrd="0" parTransId="{BA2D276B-A13A-4FDF-9996-10331FE8F4A5}" sibTransId="{9F6B2480-4EDB-496C-88D7-8E2C3F33DC27}"/>
    <dgm:cxn modelId="{10EF9A56-510F-46B7-8D87-B5550DDCEBCC}" type="presOf" srcId="{1345AE3A-18EA-4550-AD6E-90F7F6712AA6}" destId="{B1B92415-35F3-4AD8-B578-5801902A86EF}" srcOrd="0" destOrd="0" presId="urn:microsoft.com/office/officeart/2005/8/layout/radial3"/>
    <dgm:cxn modelId="{6E17F230-2296-451F-9BA2-C194779C6A4B}" srcId="{EF895AFD-9303-4F23-A48A-205AD801B5DE}" destId="{D76310CA-9F79-4CC8-966A-FF0E34602EB7}" srcOrd="2" destOrd="0" parTransId="{F520EB9A-C0D0-461B-BCC7-A7980A955C53}" sibTransId="{A5515B74-F3FE-4234-80AF-B6BA97CAA29A}"/>
    <dgm:cxn modelId="{2213C5A7-FF78-4472-8426-0C3D88319775}" type="presOf" srcId="{EF895AFD-9303-4F23-A48A-205AD801B5DE}" destId="{4EB3DBAF-8113-4B4D-A4BF-1A4AEBBD9A0C}" srcOrd="0" destOrd="0" presId="urn:microsoft.com/office/officeart/2005/8/layout/radial3"/>
    <dgm:cxn modelId="{3500DBCB-3A4B-4E76-B58D-74CDAA5660EE}" type="presOf" srcId="{F1BE0269-06FD-4D46-A4E7-D65C2A420276}" destId="{F366F765-6AE2-49D6-837F-E617ADF1304A}" srcOrd="0" destOrd="0" presId="urn:microsoft.com/office/officeart/2005/8/layout/radial3"/>
    <dgm:cxn modelId="{8A2B9714-26AA-4C9F-9937-2A441D95C0EA}" srcId="{EF895AFD-9303-4F23-A48A-205AD801B5DE}" destId="{1345AE3A-18EA-4550-AD6E-90F7F6712AA6}" srcOrd="3" destOrd="0" parTransId="{CC30D45A-8BA1-4804-8412-8B58ECE530B0}" sibTransId="{40AFCE42-749A-4D0D-8724-074E62521BB0}"/>
    <dgm:cxn modelId="{05B31981-9E4F-4E70-9579-5DD27A7C6F88}" srcId="{B5C07F51-593A-4909-B9B6-A7448B94C529}" destId="{EF895AFD-9303-4F23-A48A-205AD801B5DE}" srcOrd="0" destOrd="0" parTransId="{E61ADDDC-BE05-4449-B738-948CDB0033E1}" sibTransId="{AFC7681D-9BF9-46F4-B5A8-C48DA5291991}"/>
    <dgm:cxn modelId="{A5403594-3AB6-4519-A7DF-26BA647A6131}" type="presOf" srcId="{4627CFA1-F282-422E-855B-89890444DFB6}" destId="{7E7AC64F-0F13-4019-A0D7-53F933D9215B}" srcOrd="0" destOrd="0" presId="urn:microsoft.com/office/officeart/2005/8/layout/radial3"/>
    <dgm:cxn modelId="{CF901DF9-DAD9-4429-84D2-F7A2B0C4AA8E}" type="presParOf" srcId="{3A2FC17B-02F8-41C3-ADB9-21450BED8BFD}" destId="{D810EB7F-726A-47E3-A0EF-E6C68D14B51C}" srcOrd="0" destOrd="0" presId="urn:microsoft.com/office/officeart/2005/8/layout/radial3"/>
    <dgm:cxn modelId="{4DE37CE4-35A2-49ED-9A07-98F86C2816A8}" type="presParOf" srcId="{D810EB7F-726A-47E3-A0EF-E6C68D14B51C}" destId="{4EB3DBAF-8113-4B4D-A4BF-1A4AEBBD9A0C}" srcOrd="0" destOrd="0" presId="urn:microsoft.com/office/officeart/2005/8/layout/radial3"/>
    <dgm:cxn modelId="{CB160F6C-99D5-4561-B1E4-6B2C15CD1243}" type="presParOf" srcId="{D810EB7F-726A-47E3-A0EF-E6C68D14B51C}" destId="{F366F765-6AE2-49D6-837F-E617ADF1304A}" srcOrd="1" destOrd="0" presId="urn:microsoft.com/office/officeart/2005/8/layout/radial3"/>
    <dgm:cxn modelId="{08BF9D35-9661-4DE5-A692-DCE0693EDBA3}" type="presParOf" srcId="{D810EB7F-726A-47E3-A0EF-E6C68D14B51C}" destId="{D8522DDA-4B5C-49D9-BBFA-BA37309E1C98}" srcOrd="2" destOrd="0" presId="urn:microsoft.com/office/officeart/2005/8/layout/radial3"/>
    <dgm:cxn modelId="{EECC194E-0A2D-483E-8196-AB8DA721FECB}" type="presParOf" srcId="{D810EB7F-726A-47E3-A0EF-E6C68D14B51C}" destId="{DA1F5380-E2F0-4035-98ED-2C5DAC3276F3}" srcOrd="3" destOrd="0" presId="urn:microsoft.com/office/officeart/2005/8/layout/radial3"/>
    <dgm:cxn modelId="{E5555D25-79C3-43D6-B9A4-78AA7533E32B}" type="presParOf" srcId="{D810EB7F-726A-47E3-A0EF-E6C68D14B51C}" destId="{B1B92415-35F3-4AD8-B578-5801902A86EF}" srcOrd="4" destOrd="0" presId="urn:microsoft.com/office/officeart/2005/8/layout/radial3"/>
    <dgm:cxn modelId="{06DAB6B7-63C2-40C1-A13C-9D1FACE48948}" type="presParOf" srcId="{D810EB7F-726A-47E3-A0EF-E6C68D14B51C}" destId="{7E7AC64F-0F13-4019-A0D7-53F933D9215B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3DBAF-8113-4B4D-A4BF-1A4AEBBD9A0C}">
      <dsp:nvSpPr>
        <dsp:cNvPr id="0" name=""/>
        <dsp:cNvSpPr/>
      </dsp:nvSpPr>
      <dsp:spPr>
        <a:xfrm>
          <a:off x="2813143" y="1123045"/>
          <a:ext cx="2603312" cy="26033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Agents and Agencies</a:t>
          </a:r>
          <a:endParaRPr lang="en-GB" sz="3600" kern="1200" dirty="0"/>
        </a:p>
      </dsp:txBody>
      <dsp:txXfrm>
        <a:off x="3194389" y="1504291"/>
        <a:ext cx="1840820" cy="1840820"/>
      </dsp:txXfrm>
    </dsp:sp>
    <dsp:sp modelId="{F366F765-6AE2-49D6-837F-E617ADF1304A}">
      <dsp:nvSpPr>
        <dsp:cNvPr id="0" name=""/>
        <dsp:cNvSpPr/>
      </dsp:nvSpPr>
      <dsp:spPr>
        <a:xfrm>
          <a:off x="3463971" y="80318"/>
          <a:ext cx="1301656" cy="13016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?</a:t>
          </a:r>
          <a:endParaRPr lang="en-GB" sz="3600" kern="1200" dirty="0"/>
        </a:p>
      </dsp:txBody>
      <dsp:txXfrm>
        <a:off x="3654594" y="270941"/>
        <a:ext cx="920410" cy="920410"/>
      </dsp:txXfrm>
    </dsp:sp>
    <dsp:sp modelId="{D8522DDA-4B5C-49D9-BBFA-BA37309E1C98}">
      <dsp:nvSpPr>
        <dsp:cNvPr id="0" name=""/>
        <dsp:cNvSpPr/>
      </dsp:nvSpPr>
      <dsp:spPr>
        <a:xfrm>
          <a:off x="5074638" y="1250536"/>
          <a:ext cx="1301656" cy="13016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?</a:t>
          </a:r>
          <a:endParaRPr lang="en-GB" sz="3600" kern="1200" dirty="0"/>
        </a:p>
      </dsp:txBody>
      <dsp:txXfrm>
        <a:off x="5265261" y="1441159"/>
        <a:ext cx="920410" cy="920410"/>
      </dsp:txXfrm>
    </dsp:sp>
    <dsp:sp modelId="{DA1F5380-E2F0-4035-98ED-2C5DAC3276F3}">
      <dsp:nvSpPr>
        <dsp:cNvPr id="0" name=""/>
        <dsp:cNvSpPr/>
      </dsp:nvSpPr>
      <dsp:spPr>
        <a:xfrm>
          <a:off x="4459418" y="3143988"/>
          <a:ext cx="1301656" cy="13016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?</a:t>
          </a:r>
          <a:endParaRPr lang="en-GB" sz="3600" kern="1200" dirty="0"/>
        </a:p>
      </dsp:txBody>
      <dsp:txXfrm>
        <a:off x="4650041" y="3334611"/>
        <a:ext cx="920410" cy="920410"/>
      </dsp:txXfrm>
    </dsp:sp>
    <dsp:sp modelId="{B1B92415-35F3-4AD8-B578-5801902A86EF}">
      <dsp:nvSpPr>
        <dsp:cNvPr id="0" name=""/>
        <dsp:cNvSpPr/>
      </dsp:nvSpPr>
      <dsp:spPr>
        <a:xfrm>
          <a:off x="2468525" y="3143988"/>
          <a:ext cx="1301656" cy="13016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?</a:t>
          </a:r>
          <a:endParaRPr lang="en-GB" sz="3600" kern="1200" dirty="0"/>
        </a:p>
      </dsp:txBody>
      <dsp:txXfrm>
        <a:off x="2659148" y="3334611"/>
        <a:ext cx="920410" cy="920410"/>
      </dsp:txXfrm>
    </dsp:sp>
    <dsp:sp modelId="{7E7AC64F-0F13-4019-A0D7-53F933D9215B}">
      <dsp:nvSpPr>
        <dsp:cNvPr id="0" name=""/>
        <dsp:cNvSpPr/>
      </dsp:nvSpPr>
      <dsp:spPr>
        <a:xfrm>
          <a:off x="1853305" y="1250536"/>
          <a:ext cx="1301656" cy="13016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?</a:t>
          </a:r>
          <a:endParaRPr lang="en-GB" sz="3600" kern="1200" dirty="0"/>
        </a:p>
      </dsp:txBody>
      <dsp:txXfrm>
        <a:off x="2043928" y="1441159"/>
        <a:ext cx="920410" cy="920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8A20BA9-CA9C-453D-81D4-BA4E7D3C57F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B7B0FCF-5DA0-4CDC-ACA3-BC34CA8E3744}" type="datetimeFigureOut">
              <a:rPr lang="en-GB" smtClean="0"/>
              <a:t>24/09/2014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GB" sz="6000" dirty="0" smtClean="0">
                <a:latin typeface="+mj-lt"/>
              </a:rPr>
              <a:t>WALT: Define What is Culture and Identity?</a:t>
            </a:r>
            <a:endParaRPr lang="en-GB" sz="60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558608" cy="2025352"/>
          </a:xfrm>
        </p:spPr>
        <p:txBody>
          <a:bodyPr>
            <a:normAutofit/>
          </a:bodyPr>
          <a:lstStyle/>
          <a:p>
            <a:r>
              <a:rPr lang="en-GB" b="1" u="sng" dirty="0">
                <a:solidFill>
                  <a:schemeClr val="tx1"/>
                </a:solidFill>
              </a:rPr>
              <a:t>WILFs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 - Describe</a:t>
            </a:r>
            <a:r>
              <a:rPr lang="en-GB" dirty="0">
                <a:solidFill>
                  <a:schemeClr val="tx1"/>
                </a:solidFill>
              </a:rPr>
              <a:t>, explain and summarise types </a:t>
            </a:r>
            <a:r>
              <a:rPr lang="en-GB" dirty="0" smtClean="0">
                <a:solidFill>
                  <a:schemeClr val="tx1"/>
                </a:solidFill>
              </a:rPr>
              <a:t>of culture/perspectives </a:t>
            </a:r>
            <a:r>
              <a:rPr lang="en-GB" dirty="0">
                <a:solidFill>
                  <a:schemeClr val="tx1"/>
                </a:solidFill>
              </a:rPr>
              <a:t>on </a:t>
            </a:r>
            <a:r>
              <a:rPr lang="en-GB" dirty="0" smtClean="0">
                <a:solidFill>
                  <a:schemeClr val="tx1"/>
                </a:solidFill>
              </a:rPr>
              <a:t>culture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 - Assess </a:t>
            </a:r>
            <a:r>
              <a:rPr lang="en-GB" dirty="0">
                <a:solidFill>
                  <a:schemeClr val="tx1"/>
                </a:solidFill>
              </a:rPr>
              <a:t>types of culture/perspectives on culture</a:t>
            </a:r>
          </a:p>
          <a:p>
            <a:r>
              <a:rPr lang="en-GB" b="1" i="1" dirty="0" smtClean="0">
                <a:solidFill>
                  <a:schemeClr val="accent1"/>
                </a:solidFill>
              </a:rPr>
              <a:t>A - E</a:t>
            </a:r>
            <a:r>
              <a:rPr lang="en-GB" b="1" dirty="0" smtClean="0">
                <a:solidFill>
                  <a:schemeClr val="accent1"/>
                </a:solidFill>
              </a:rPr>
              <a:t>valuate </a:t>
            </a:r>
            <a:r>
              <a:rPr lang="en-GB" b="1" dirty="0">
                <a:solidFill>
                  <a:schemeClr val="accent1"/>
                </a:solidFill>
              </a:rPr>
              <a:t>types of culture/perspectives on culture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6444208" y="5661248"/>
            <a:ext cx="648072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84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8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Sociological definitions 2</a:t>
            </a:r>
            <a:endParaRPr lang="en-GB" sz="5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i="1" dirty="0" smtClean="0"/>
              <a:t>Marshall (1998</a:t>
            </a:r>
            <a:r>
              <a:rPr lang="en-GB" sz="2400" b="1" dirty="0" smtClean="0"/>
              <a:t>)</a:t>
            </a:r>
          </a:p>
          <a:p>
            <a:pPr>
              <a:buNone/>
            </a:pPr>
            <a:r>
              <a:rPr lang="en-GB" sz="2400" dirty="0"/>
              <a:t>	</a:t>
            </a:r>
            <a:r>
              <a:rPr lang="en-GB" sz="2400" b="1" dirty="0" smtClean="0">
                <a:ln>
                  <a:solidFill>
                    <a:schemeClr val="bg1"/>
                  </a:solidFill>
                </a:ln>
              </a:rPr>
              <a:t>Culture is all that in human society which is socially rather than biologically transmitted.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b="1" i="1" dirty="0" err="1" smtClean="0"/>
              <a:t>Giddens</a:t>
            </a:r>
            <a:r>
              <a:rPr lang="en-GB" sz="2400" b="1" i="1" dirty="0" smtClean="0"/>
              <a:t> (1997)</a:t>
            </a:r>
          </a:p>
          <a:p>
            <a:pPr>
              <a:buNone/>
            </a:pPr>
            <a:r>
              <a:rPr lang="en-GB" sz="2400" dirty="0"/>
              <a:t>	</a:t>
            </a:r>
            <a:r>
              <a:rPr lang="en-GB" sz="2400" b="1" dirty="0" smtClean="0">
                <a:ln>
                  <a:solidFill>
                    <a:schemeClr val="bg1"/>
                  </a:solidFill>
                </a:ln>
              </a:rPr>
              <a:t>‘No cultures could exist without societies.  But equally, no societies could exist without culture. Without culture, no one could be human at all’</a:t>
            </a:r>
            <a:endParaRPr lang="en-GB" sz="2400" b="1" dirty="0">
              <a:ln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897053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8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Sociological definitions 3</a:t>
            </a:r>
            <a:endParaRPr lang="en-GB" sz="5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b="1" i="1" dirty="0" smtClean="0"/>
              <a:t>Jencks: 4 main ways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A state of mind – a ‘quality’ possessed by individuals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Civilization – some cultures are seen as more civilized than others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‘Collective body of arts and intellectual work within any society’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‘Whole way of life of a people’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55611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Evaluating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Read through all the definitions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Do you agree with them</a:t>
            </a:r>
            <a:r>
              <a:rPr lang="en-GB" b="1" dirty="0" smtClean="0"/>
              <a:t>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WWW/EBI?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009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learn our culture?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556792"/>
            <a:ext cx="201622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/>
              <a:t>Identify as many as you can think of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21895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90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Remember these?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064896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sz="5400" dirty="0" smtClean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latin typeface="Forte" pitchFamily="66" charset="0"/>
              </a:rPr>
              <a:t>Norms  </a:t>
            </a:r>
            <a:r>
              <a:rPr lang="en-GB" sz="5400" dirty="0" smtClean="0">
                <a:ln>
                  <a:solidFill>
                    <a:schemeClr val="bg1"/>
                  </a:solidFill>
                </a:ln>
                <a:latin typeface="Forte" pitchFamily="66" charset="0"/>
              </a:rPr>
              <a:t>	</a:t>
            </a:r>
            <a:r>
              <a:rPr lang="en-GB" sz="5400" dirty="0">
                <a:ln>
                  <a:solidFill>
                    <a:schemeClr val="bg1"/>
                  </a:solidFill>
                </a:ln>
              </a:rPr>
              <a:t> </a:t>
            </a:r>
            <a:r>
              <a:rPr lang="en-GB" sz="5400" dirty="0" smtClean="0">
                <a:ln>
                  <a:solidFill>
                    <a:schemeClr val="bg1"/>
                  </a:solidFill>
                </a:ln>
              </a:rPr>
              <a:t> </a:t>
            </a:r>
            <a:r>
              <a:rPr lang="en-GB" sz="5400" b="1" dirty="0" smtClean="0">
                <a:ln>
                  <a:solidFill>
                    <a:schemeClr val="bg1"/>
                  </a:solidFill>
                </a:ln>
                <a:solidFill>
                  <a:srgbClr val="99FF33"/>
                </a:solidFill>
                <a:latin typeface="Goudy Old Style" pitchFamily="18" charset="0"/>
              </a:rPr>
              <a:t>mores</a:t>
            </a:r>
            <a:r>
              <a:rPr lang="en-GB" sz="5400" b="1" dirty="0" smtClean="0">
                <a:ln>
                  <a:solidFill>
                    <a:schemeClr val="bg1"/>
                  </a:solidFill>
                </a:ln>
                <a:latin typeface="Goudy Old Style" pitchFamily="18" charset="0"/>
              </a:rPr>
              <a:t> </a:t>
            </a:r>
            <a:r>
              <a:rPr lang="en-GB" sz="5400" dirty="0" smtClean="0">
                <a:ln>
                  <a:solidFill>
                    <a:schemeClr val="bg1"/>
                  </a:solidFill>
                </a:ln>
              </a:rPr>
              <a:t>	</a:t>
            </a:r>
            <a:r>
              <a:rPr lang="en-GB" sz="5400" dirty="0" smtClean="0">
                <a:ln>
                  <a:solidFill>
                    <a:schemeClr val="bg1"/>
                  </a:solidFill>
                </a:ln>
                <a:solidFill>
                  <a:srgbClr val="FF66FF"/>
                </a:solidFill>
                <a:latin typeface="Arial Rounded MT Bold" pitchFamily="34" charset="0"/>
              </a:rPr>
              <a:t>values</a:t>
            </a:r>
            <a:r>
              <a:rPr lang="en-GB" sz="5400" dirty="0" smtClean="0">
                <a:ln>
                  <a:solidFill>
                    <a:schemeClr val="bg1"/>
                  </a:solidFill>
                </a:ln>
                <a:latin typeface="Arial Rounded MT Bold" pitchFamily="34" charset="0"/>
              </a:rPr>
              <a:t>          </a:t>
            </a:r>
          </a:p>
          <a:p>
            <a:pPr>
              <a:buNone/>
            </a:pPr>
            <a:endParaRPr lang="en-GB" dirty="0">
              <a:ln>
                <a:solidFill>
                  <a:schemeClr val="bg1"/>
                </a:solidFill>
              </a:ln>
            </a:endParaRPr>
          </a:p>
          <a:p>
            <a:pPr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</a:rPr>
              <a:t>	</a:t>
            </a:r>
            <a:r>
              <a:rPr lang="en-GB" sz="5400" b="1" dirty="0" smtClean="0">
                <a:ln>
                  <a:solidFill>
                    <a:schemeClr val="bg1"/>
                  </a:solidFill>
                </a:ln>
                <a:solidFill>
                  <a:srgbClr val="CC99FF"/>
                </a:solidFill>
                <a:latin typeface="Bradley Hand ITC" pitchFamily="66" charset="0"/>
              </a:rPr>
              <a:t>Roles</a:t>
            </a:r>
            <a:r>
              <a:rPr lang="en-GB" sz="5200" b="1" dirty="0" smtClean="0">
                <a:ln>
                  <a:solidFill>
                    <a:schemeClr val="bg1"/>
                  </a:solidFill>
                </a:ln>
                <a:solidFill>
                  <a:srgbClr val="CC99FF"/>
                </a:solidFill>
              </a:rPr>
              <a:t>   </a:t>
            </a:r>
            <a:r>
              <a:rPr lang="en-GB" dirty="0" smtClean="0">
                <a:ln>
                  <a:solidFill>
                    <a:schemeClr val="bg1"/>
                  </a:solidFill>
                </a:ln>
              </a:rPr>
              <a:t>         </a:t>
            </a:r>
            <a:r>
              <a:rPr lang="en-GB" sz="5600" b="1" dirty="0">
                <a:ln>
                  <a:solidFill>
                    <a:schemeClr val="bg1"/>
                  </a:solidFill>
                </a:ln>
                <a:latin typeface="Chiller" pitchFamily="82" charset="0"/>
              </a:rPr>
              <a:t>achieved </a:t>
            </a:r>
            <a:r>
              <a:rPr lang="en-GB" sz="5600" b="1" dirty="0" smtClean="0">
                <a:ln>
                  <a:solidFill>
                    <a:schemeClr val="bg1"/>
                  </a:solidFill>
                </a:ln>
                <a:latin typeface="Chiller" pitchFamily="82" charset="0"/>
              </a:rPr>
              <a:t>and ascribed status</a:t>
            </a:r>
          </a:p>
          <a:p>
            <a:pPr>
              <a:buNone/>
            </a:pPr>
            <a:endParaRPr lang="en-GB" dirty="0">
              <a:ln>
                <a:solidFill>
                  <a:schemeClr val="bg1"/>
                </a:solidFill>
              </a:ln>
            </a:endParaRPr>
          </a:p>
          <a:p>
            <a:pPr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</a:rPr>
              <a:t> 			</a:t>
            </a:r>
            <a:r>
              <a:rPr lang="en-GB" sz="44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Maiandra GD" pitchFamily="34" charset="0"/>
              </a:rPr>
              <a:t>culture 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	</a:t>
            </a:r>
            <a:r>
              <a:rPr lang="en-GB" dirty="0" smtClean="0">
                <a:ln>
                  <a:solidFill>
                    <a:schemeClr val="bg1"/>
                  </a:solidFill>
                </a:ln>
              </a:rPr>
              <a:t>	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00FFFF"/>
                </a:solidFill>
              </a:rPr>
              <a:t> </a:t>
            </a:r>
            <a:r>
              <a:rPr lang="en-GB" sz="4200" dirty="0">
                <a:ln>
                  <a:solidFill>
                    <a:schemeClr val="bg1"/>
                  </a:solidFill>
                </a:ln>
                <a:solidFill>
                  <a:srgbClr val="00FFFF"/>
                </a:solidFill>
                <a:latin typeface="Kristen ITC" pitchFamily="66" charset="0"/>
              </a:rPr>
              <a:t>rules/laws</a:t>
            </a:r>
            <a:r>
              <a:rPr lang="en-GB" dirty="0">
                <a:ln>
                  <a:solidFill>
                    <a:schemeClr val="bg1"/>
                  </a:solidFill>
                </a:ln>
                <a:solidFill>
                  <a:srgbClr val="00FFFF"/>
                </a:solidFill>
              </a:rPr>
              <a:t> </a:t>
            </a:r>
            <a:endParaRPr lang="en-GB" dirty="0" smtClean="0">
              <a:ln>
                <a:solidFill>
                  <a:schemeClr val="bg1"/>
                </a:solidFill>
              </a:ln>
              <a:solidFill>
                <a:srgbClr val="00FFFF"/>
              </a:solidFill>
            </a:endParaRPr>
          </a:p>
          <a:p>
            <a:pPr>
              <a:buNone/>
            </a:pPr>
            <a:endParaRPr lang="en-GB" dirty="0">
              <a:ln>
                <a:solidFill>
                  <a:schemeClr val="bg1"/>
                </a:solidFill>
              </a:ln>
            </a:endParaRPr>
          </a:p>
          <a:p>
            <a:pPr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00FF99"/>
                </a:solidFill>
              </a:rPr>
              <a:t> </a:t>
            </a:r>
            <a:r>
              <a:rPr lang="en-GB" sz="5400" dirty="0" smtClean="0">
                <a:ln>
                  <a:solidFill>
                    <a:schemeClr val="bg1"/>
                  </a:solidFill>
                </a:ln>
                <a:solidFill>
                  <a:srgbClr val="00FF99"/>
                </a:solidFill>
                <a:latin typeface="Haettenschweiler" pitchFamily="34" charset="0"/>
              </a:rPr>
              <a:t>deviance</a:t>
            </a:r>
            <a:r>
              <a:rPr lang="en-GB" dirty="0" smtClean="0">
                <a:ln>
                  <a:solidFill>
                    <a:schemeClr val="bg1"/>
                  </a:solidFill>
                </a:ln>
              </a:rPr>
              <a:t>				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66"/>
                </a:solidFill>
              </a:rPr>
              <a:t>	</a:t>
            </a:r>
            <a:r>
              <a:rPr lang="en-GB" sz="5600" b="1" dirty="0" smtClean="0">
                <a:ln>
                  <a:solidFill>
                    <a:schemeClr val="bg1"/>
                  </a:solidFill>
                </a:ln>
                <a:solidFill>
                  <a:srgbClr val="FF66FF"/>
                </a:solidFill>
                <a:latin typeface="Pristina" pitchFamily="66" charset="0"/>
              </a:rPr>
              <a:t>sanctions</a:t>
            </a:r>
          </a:p>
          <a:p>
            <a:pPr algn="ctr">
              <a:buNone/>
            </a:pPr>
            <a:r>
              <a:rPr lang="en-GB" sz="5600" b="1" u="sng" dirty="0" smtClean="0">
                <a:ln>
                  <a:solidFill>
                    <a:schemeClr val="bg1"/>
                  </a:solidFill>
                </a:ln>
                <a:solidFill>
                  <a:srgbClr val="FF9900"/>
                </a:solidFill>
                <a:latin typeface="Papyrus" pitchFamily="66" charset="0"/>
              </a:rPr>
              <a:t>Write down as many definitions as you can</a:t>
            </a:r>
            <a:endParaRPr lang="en-GB" sz="5600" b="1" u="sng" dirty="0">
              <a:ln>
                <a:solidFill>
                  <a:schemeClr val="bg1"/>
                </a:solidFill>
              </a:ln>
              <a:solidFill>
                <a:srgbClr val="FF99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4207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What is culture?</a:t>
            </a:r>
            <a:endParaRPr lang="en-GB" sz="72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>
                <a:ln>
                  <a:solidFill>
                    <a:schemeClr val="bg1"/>
                  </a:solidFill>
                </a:ln>
              </a:rPr>
              <a:t>READING IMAGES</a:t>
            </a:r>
          </a:p>
          <a:p>
            <a:pPr>
              <a:buNone/>
            </a:pPr>
            <a:endParaRPr lang="en-GB" sz="2800" dirty="0" smtClean="0">
              <a:ln>
                <a:solidFill>
                  <a:schemeClr val="bg1"/>
                </a:solidFill>
              </a:ln>
            </a:endParaRPr>
          </a:p>
          <a:p>
            <a:pPr>
              <a:buNone/>
            </a:pPr>
            <a:r>
              <a:rPr lang="en-GB" sz="2800" dirty="0" smtClean="0">
                <a:ln>
                  <a:solidFill>
                    <a:schemeClr val="bg1"/>
                  </a:solidFill>
                </a:ln>
              </a:rPr>
              <a:t>You are about to see a short clip of images linked to culture...in your teams...write down as many as you can! </a:t>
            </a:r>
          </a:p>
          <a:p>
            <a:pPr>
              <a:buNone/>
            </a:pPr>
            <a:endParaRPr lang="en-GB" sz="2800" dirty="0" smtClean="0">
              <a:ln>
                <a:solidFill>
                  <a:schemeClr val="bg1"/>
                </a:solidFill>
              </a:ln>
            </a:endParaRPr>
          </a:p>
          <a:p>
            <a:pPr>
              <a:buNone/>
            </a:pPr>
            <a:r>
              <a:rPr lang="en-GB" sz="2800" b="1" dirty="0" smtClean="0">
                <a:ln>
                  <a:solidFill>
                    <a:schemeClr val="bg1"/>
                  </a:solidFill>
                </a:ln>
              </a:rPr>
              <a:t>Hint: there are four on each slide....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32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images.starpulse.com/news/media/Lady-Gaga-je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93145"/>
            <a:ext cx="2699792" cy="406485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27784" y="587727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</a:t>
            </a:r>
            <a:endParaRPr lang="en-GB" sz="3200" dirty="0"/>
          </a:p>
        </p:txBody>
      </p:sp>
      <p:pic>
        <p:nvPicPr>
          <p:cNvPr id="15368" name="Picture 8" descr="http://4.bp.blogspot.com/_EIT5h1V4A6s/S6rY-8hoJXI/AAAAAAAAAIc/x08aZHmr-9I/s320/tinie_temp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717032"/>
            <a:ext cx="3140968" cy="314096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228184" y="407707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4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15370" name="Picture 10" descr="http://www.mozartforum.com/images/Mozart_(unfinished)_by_Lange_17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3275856" cy="31751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51520" y="47667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</a:t>
            </a:r>
            <a:endParaRPr lang="en-GB" sz="3200" dirty="0"/>
          </a:p>
        </p:txBody>
      </p:sp>
      <p:pic>
        <p:nvPicPr>
          <p:cNvPr id="15372" name="Picture 12" descr="http://www.iro.umontreal.ca/~ratib/beatles/beatl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46423" y="0"/>
            <a:ext cx="4097577" cy="3001491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228184" y="234888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91378870"/>
      </p:ext>
    </p:extLst>
  </p:cSld>
  <p:clrMapOvr>
    <a:masterClrMapping/>
  </p:clrMapOvr>
  <p:transition xmlns:p14="http://schemas.microsoft.com/office/powerpoint/2010/main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cotswolds.info/images/ralph/cotswold_morris_danc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048000" cy="29241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1720" y="24208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pic>
        <p:nvPicPr>
          <p:cNvPr id="25604" name="Picture 4" descr="http://www.tenontours.com/wp-content/uploads/2009/10/irish-danc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429000"/>
            <a:ext cx="3333750" cy="2667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335699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pic>
        <p:nvPicPr>
          <p:cNvPr id="25606" name="Picture 6" descr="http://farm2.static.flickr.com/1022/853946353_d7f5390ee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260648"/>
            <a:ext cx="3448981" cy="295232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851920" y="2492896"/>
            <a:ext cx="366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7</a:t>
            </a:r>
          </a:p>
        </p:txBody>
      </p:sp>
      <p:pic>
        <p:nvPicPr>
          <p:cNvPr id="8" name="Picture 6" descr="http://www.dailystab.com/blog/wp-content/uploads/2010/07/natalie-portman-black-swa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3020942"/>
            <a:ext cx="2448272" cy="38370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084168" y="33569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380875"/>
      </p:ext>
    </p:extLst>
  </p:cSld>
  <p:clrMapOvr>
    <a:masterClrMapping/>
  </p:clrMapOvr>
  <p:transition xmlns:p14="http://schemas.microsoft.com/office/powerpoint/2010/main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rsthordarson.edublogs.org/files/2010/12/shakespeare-curiosities-chamber1-1tk9hr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71800" cy="3315635"/>
          </a:xfrm>
          <a:prstGeom prst="rect">
            <a:avLst/>
          </a:prstGeom>
          <a:noFill/>
        </p:spPr>
      </p:pic>
      <p:pic>
        <p:nvPicPr>
          <p:cNvPr id="26626" name="Picture 2" descr="http://img.dailymail.co.uk/i/pix/2007/06_01/HarryPotterL_468x4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56540"/>
            <a:ext cx="3593604" cy="35014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1720" y="18864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206084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9</a:t>
            </a:r>
          </a:p>
        </p:txBody>
      </p:sp>
      <p:pic>
        <p:nvPicPr>
          <p:cNvPr id="26630" name="Picture 6" descr="The Da Vinci Code Pos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"/>
            <a:ext cx="2743248" cy="40770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12032" y="365340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10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1700808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11</a:t>
            </a:r>
          </a:p>
          <a:p>
            <a:endParaRPr lang="en-GB" sz="3200" dirty="0"/>
          </a:p>
        </p:txBody>
      </p:sp>
      <p:pic>
        <p:nvPicPr>
          <p:cNvPr id="26632" name="Picture 8" descr="http://4.bp.blogspot.com/_4gF6YuGUwVM/TRKGAC33ruI/AAAAAAAAQjg/EVToFWnEIXo/s320/charles-dickens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28117" y="3645024"/>
            <a:ext cx="3315883" cy="321297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156176" y="364502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12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97835"/>
      </p:ext>
    </p:extLst>
  </p:cSld>
  <p:clrMapOvr>
    <a:masterClrMapping/>
  </p:clrMapOvr>
  <p:transition xmlns:p14="http://schemas.microsoft.com/office/powerpoint/2010/main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g.perezhilton.com/wp-content/uploads/2010/06/charlie__o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483768" cy="38146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13</a:t>
            </a:r>
          </a:p>
          <a:p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27652" name="Picture 4" descr="http://www.cityoffilms.com/wp-content/uploads/2010/11/jason_stath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553890"/>
            <a:ext cx="2610247" cy="33041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19872" y="404664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14</a:t>
            </a:r>
          </a:p>
          <a:p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27654" name="Picture 6" descr="http://i109.photobucket.com/albums/n52/captainstreggae/get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3" y="0"/>
            <a:ext cx="2232248" cy="352924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04120" y="3797424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14</a:t>
            </a:r>
          </a:p>
          <a:p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260648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15</a:t>
            </a:r>
          </a:p>
          <a:p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27656" name="Picture 8" descr="http://celebritysurgery.net/wp-content/uploads/2010/05/Jennifer-Anist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2996952"/>
            <a:ext cx="2838158" cy="386104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228184" y="5517232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16</a:t>
            </a:r>
          </a:p>
          <a:p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7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Did you get them all?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b="1" dirty="0" smtClean="0"/>
              <a:t>Mozart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Lady </a:t>
            </a:r>
            <a:r>
              <a:rPr lang="en-GB" b="1" dirty="0" err="1" smtClean="0"/>
              <a:t>GaGa</a:t>
            </a:r>
            <a:endParaRPr lang="en-GB" b="1" dirty="0" smtClean="0"/>
          </a:p>
          <a:p>
            <a:pPr marL="514350" indent="-514350">
              <a:buAutoNum type="arabicPeriod"/>
            </a:pPr>
            <a:r>
              <a:rPr lang="en-GB" b="1" dirty="0" smtClean="0"/>
              <a:t>The Beatles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Tiny </a:t>
            </a:r>
            <a:r>
              <a:rPr lang="en-GB" b="1" dirty="0" err="1" smtClean="0"/>
              <a:t>Tempah</a:t>
            </a:r>
            <a:endParaRPr lang="en-GB" b="1" dirty="0" smtClean="0"/>
          </a:p>
          <a:p>
            <a:pPr marL="514350" indent="-514350">
              <a:buAutoNum type="arabicPeriod"/>
            </a:pPr>
            <a:r>
              <a:rPr lang="en-GB" b="1" dirty="0" smtClean="0"/>
              <a:t>Morris Dancing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Irish Dancing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Street Dance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b="1" dirty="0" smtClean="0"/>
              <a:t>Natalie Portman/Black Swan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8. William Shakespeare</a:t>
            </a:r>
          </a:p>
          <a:p>
            <a:pPr marL="514350" indent="-514350">
              <a:buAutoNum type="arabicPeriod" startAt="9"/>
            </a:pPr>
            <a:r>
              <a:rPr lang="en-GB" b="1" dirty="0" smtClean="0"/>
              <a:t>Harry Potter</a:t>
            </a:r>
          </a:p>
          <a:p>
            <a:pPr marL="514350" indent="-514350">
              <a:buAutoNum type="arabicPeriod" startAt="9"/>
            </a:pPr>
            <a:r>
              <a:rPr lang="en-GB" b="1" dirty="0" smtClean="0"/>
              <a:t>Dan Brown/</a:t>
            </a:r>
            <a:r>
              <a:rPr lang="en-GB" b="1" dirty="0" err="1" smtClean="0"/>
              <a:t>da</a:t>
            </a:r>
            <a:r>
              <a:rPr lang="en-GB" b="1" dirty="0" smtClean="0"/>
              <a:t> Vinci code</a:t>
            </a:r>
          </a:p>
          <a:p>
            <a:pPr marL="514350" indent="-514350">
              <a:buAutoNum type="arabicPeriod" startAt="9"/>
            </a:pPr>
            <a:r>
              <a:rPr lang="en-GB" b="1" dirty="0" smtClean="0"/>
              <a:t>Charles Dickens</a:t>
            </a:r>
          </a:p>
          <a:p>
            <a:pPr marL="514350" indent="-514350">
              <a:buAutoNum type="arabicPeriod" startAt="9"/>
            </a:pPr>
            <a:r>
              <a:rPr lang="en-GB" b="1" dirty="0" smtClean="0"/>
              <a:t>Charlie Chaplin</a:t>
            </a:r>
          </a:p>
          <a:p>
            <a:pPr marL="514350" indent="-514350">
              <a:buAutoNum type="arabicPeriod" startAt="9"/>
            </a:pPr>
            <a:r>
              <a:rPr lang="en-GB" b="1" dirty="0" smtClean="0"/>
              <a:t>Jason Statham</a:t>
            </a:r>
          </a:p>
          <a:p>
            <a:pPr marL="514350" indent="-514350">
              <a:buAutoNum type="arabicPeriod" startAt="9"/>
            </a:pPr>
            <a:r>
              <a:rPr lang="en-GB" b="1" dirty="0" smtClean="0"/>
              <a:t>Michael </a:t>
            </a:r>
            <a:r>
              <a:rPr lang="en-GB" b="1" dirty="0" err="1" smtClean="0"/>
              <a:t>Caine</a:t>
            </a:r>
            <a:endParaRPr lang="en-GB" b="1" dirty="0" smtClean="0"/>
          </a:p>
          <a:p>
            <a:pPr marL="514350" indent="-514350">
              <a:buAutoNum type="arabicPeriod" startAt="9"/>
            </a:pPr>
            <a:r>
              <a:rPr lang="en-GB" b="1" dirty="0" smtClean="0"/>
              <a:t>Jennifer Aniston</a:t>
            </a:r>
          </a:p>
          <a:p>
            <a:pPr marL="514350" indent="-514350">
              <a:buAutoNum type="arabicPeriod" startAt="9"/>
            </a:pPr>
            <a:endParaRPr lang="en-GB" b="1" dirty="0" smtClean="0"/>
          </a:p>
          <a:p>
            <a:pPr marL="514350" indent="-514350">
              <a:buAutoNum type="arabicPeriod" startAt="9"/>
            </a:pPr>
            <a:endParaRPr lang="en-GB" b="1" dirty="0" smtClean="0"/>
          </a:p>
          <a:p>
            <a:pPr marL="514350" indent="-514350">
              <a:buAutoNum type="arabicPeriod" startAt="9"/>
            </a:pPr>
            <a:endParaRPr lang="en-GB" b="1" dirty="0" smtClean="0"/>
          </a:p>
          <a:p>
            <a:pPr marL="514350" indent="-514350">
              <a:buAutoNum type="arabicPeriod" startAt="9"/>
            </a:pPr>
            <a:endParaRPr lang="en-GB" b="1" dirty="0"/>
          </a:p>
          <a:p>
            <a:pPr marL="514350" indent="-51435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14503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8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Sociological definitions 1</a:t>
            </a:r>
            <a:endParaRPr lang="en-GB" sz="5800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b="1" i="1" dirty="0" smtClean="0"/>
              <a:t>Kidd (2002)</a:t>
            </a:r>
          </a:p>
          <a:p>
            <a:pPr>
              <a:buNone/>
            </a:pPr>
            <a:r>
              <a:rPr lang="en-GB" sz="2400" dirty="0" smtClean="0"/>
              <a:t>The features of culture (language, symbols, history, norms and values) influence the way members of society live their lives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b="1" i="1" dirty="0" smtClean="0"/>
              <a:t>Abbott (1998)</a:t>
            </a:r>
          </a:p>
          <a:p>
            <a:pPr>
              <a:buNone/>
            </a:pPr>
            <a:r>
              <a:rPr lang="en-GB" sz="2400" dirty="0" smtClean="0"/>
              <a:t>Language is the most obvious set of symbols through which members of society share meanings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616530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Page 32-33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03810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stom 2">
      <a:majorFont>
        <a:latin typeface="Impact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</TotalTime>
  <Words>312</Words>
  <Application>Microsoft Macintosh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WALT: Define What is Culture and Identity?</vt:lpstr>
      <vt:lpstr>Remember these?</vt:lpstr>
      <vt:lpstr>What is culture?</vt:lpstr>
      <vt:lpstr>PowerPoint Presentation</vt:lpstr>
      <vt:lpstr>PowerPoint Presentation</vt:lpstr>
      <vt:lpstr>PowerPoint Presentation</vt:lpstr>
      <vt:lpstr>PowerPoint Presentation</vt:lpstr>
      <vt:lpstr>Did you get them all?</vt:lpstr>
      <vt:lpstr>Sociological definitions 1</vt:lpstr>
      <vt:lpstr>Sociological definitions 2</vt:lpstr>
      <vt:lpstr>Sociological definitions 3</vt:lpstr>
      <vt:lpstr>Evaluating definitions</vt:lpstr>
      <vt:lpstr>How do we learn our culture?</vt:lpstr>
      <vt:lpstr>PowerPoint Presentation</vt:lpstr>
    </vt:vector>
  </TitlesOfParts>
  <Company>Dartford Technology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Define What is Culture and Identity?</dc:title>
  <dc:creator>Christopher Watkins</dc:creator>
  <cp:lastModifiedBy>Joseph</cp:lastModifiedBy>
  <cp:revision>7</cp:revision>
  <dcterms:created xsi:type="dcterms:W3CDTF">2014-09-23T08:54:27Z</dcterms:created>
  <dcterms:modified xsi:type="dcterms:W3CDTF">2014-09-24T19:25:00Z</dcterms:modified>
</cp:coreProperties>
</file>