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7" r:id="rId3"/>
    <p:sldId id="256" r:id="rId4"/>
    <p:sldId id="266" r:id="rId5"/>
    <p:sldId id="269" r:id="rId6"/>
    <p:sldId id="270" r:id="rId7"/>
    <p:sldId id="261" r:id="rId8"/>
    <p:sldId id="265" r:id="rId9"/>
    <p:sldId id="264" r:id="rId10"/>
    <p:sldId id="262" r:id="rId11"/>
    <p:sldId id="263" r:id="rId12"/>
    <p:sldId id="258" r:id="rId13"/>
    <p:sldId id="259" r:id="rId14"/>
    <p:sldId id="260"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93" autoAdjust="0"/>
  </p:normalViewPr>
  <p:slideViewPr>
    <p:cSldViewPr>
      <p:cViewPr>
        <p:scale>
          <a:sx n="75" d="100"/>
          <a:sy n="75" d="100"/>
        </p:scale>
        <p:origin x="-2670" y="-8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4AE3AF-403C-4084-941D-645D76EE3BBE}" type="datetimeFigureOut">
              <a:rPr lang="en-GB" smtClean="0"/>
              <a:t>26/01/2014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A721C7-FB80-4B10-94AA-22B26155C3B8}" type="slidenum">
              <a:rPr lang="en-GB" smtClean="0"/>
              <a:t>‹#›</a:t>
            </a:fld>
            <a:endParaRPr lang="en-GB"/>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AE3AF-403C-4084-941D-645D76EE3BBE}" type="datetimeFigureOut">
              <a:rPr lang="en-GB" smtClean="0"/>
              <a:t>26/01/2014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A721C7-FB80-4B10-94AA-22B26155C3B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AE3AF-403C-4084-941D-645D76EE3BBE}" type="datetimeFigureOut">
              <a:rPr lang="en-GB" smtClean="0"/>
              <a:t>26/01/2014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A721C7-FB80-4B10-94AA-22B26155C3B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AE3AF-403C-4084-941D-645D76EE3BBE}" type="datetimeFigureOut">
              <a:rPr lang="en-GB" smtClean="0"/>
              <a:t>26/01/2014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A721C7-FB80-4B10-94AA-22B26155C3B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4AE3AF-403C-4084-941D-645D76EE3BBE}" type="datetimeFigureOut">
              <a:rPr lang="en-GB" smtClean="0"/>
              <a:t>26/01/2014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A721C7-FB80-4B10-94AA-22B26155C3B8}" type="slidenum">
              <a:rPr lang="en-GB" smtClean="0"/>
              <a:t>‹#›</a:t>
            </a:fld>
            <a:endParaRPr lang="en-GB"/>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4AE3AF-403C-4084-941D-645D76EE3BBE}" type="datetimeFigureOut">
              <a:rPr lang="en-GB" smtClean="0"/>
              <a:t>26/01/2014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A721C7-FB80-4B10-94AA-22B26155C3B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4AE3AF-403C-4084-941D-645D76EE3BBE}" type="datetimeFigureOut">
              <a:rPr lang="en-GB" smtClean="0"/>
              <a:t>26/01/2014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A721C7-FB80-4B10-94AA-22B26155C3B8}" type="slidenum">
              <a:rPr lang="en-GB" smtClean="0"/>
              <a:t>‹#›</a:t>
            </a:fld>
            <a:endParaRPr lang="en-GB"/>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4AE3AF-403C-4084-941D-645D76EE3BBE}" type="datetimeFigureOut">
              <a:rPr lang="en-GB" smtClean="0"/>
              <a:t>26/01/2014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A721C7-FB80-4B10-94AA-22B26155C3B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AE3AF-403C-4084-941D-645D76EE3BBE}" type="datetimeFigureOut">
              <a:rPr lang="en-GB" smtClean="0"/>
              <a:t>26/01/2014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A721C7-FB80-4B10-94AA-22B26155C3B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4AE3AF-403C-4084-941D-645D76EE3BBE}" type="datetimeFigureOut">
              <a:rPr lang="en-GB" smtClean="0"/>
              <a:t>26/01/2014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A721C7-FB80-4B10-94AA-22B26155C3B8}" type="slidenum">
              <a:rPr lang="en-GB" smtClean="0"/>
              <a:t>‹#›</a:t>
            </a:fld>
            <a:endParaRPr lang="en-GB"/>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4AE3AF-403C-4084-941D-645D76EE3BBE}" type="datetimeFigureOut">
              <a:rPr lang="en-GB" smtClean="0"/>
              <a:t>26/01/2014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A721C7-FB80-4B10-94AA-22B26155C3B8}"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24AE3AF-403C-4084-941D-645D76EE3BBE}" type="datetimeFigureOut">
              <a:rPr lang="en-GB" smtClean="0"/>
              <a:t>26/01/2014</a:t>
            </a:fld>
            <a:endParaRPr lang="en-GB"/>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GB"/>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BA721C7-FB80-4B10-94AA-22B26155C3B8}" type="slidenum">
              <a:rPr lang="en-GB" smtClean="0"/>
              <a:t>‹#›</a:t>
            </a:fld>
            <a:endParaRPr lang="en-GB"/>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jewishvirtuallibrary.org/jsource/Holocaust/Bialystoktoc.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jewishvirtuallibrary.org/jsource/Holocaust/Vilnatoc.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jewishvirtuallibrary.org/jsource/Holocaust/Treblinkatoc.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jewishvirtuallibrary.org/jsource/Holocaust/Sobibor.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jewishvirtuallibrary.org/jsource/Holocaust/autoc.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ilitaryhistoryonline.com/wwii/articles/jewishresistance.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pbsamerica.co.uk/god-v-hitler-bonhoeffers-story-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jewishvirtuallibrary.org/jsource/Holocaust/warsawtoc.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jewishvirtuallibrary.org/jsource/Holocaust/himmler.html" TargetMode="External"/><Relationship Id="rId2" Type="http://schemas.openxmlformats.org/officeDocument/2006/relationships/hyperlink" Target="http://www.jewishvirtuallibrary.org/jsource/Holocaust/warsawtoc.html" TargetMode="External"/><Relationship Id="rId1" Type="http://schemas.openxmlformats.org/officeDocument/2006/relationships/slideLayout" Target="../slideLayouts/slideLayout2.xml"/><Relationship Id="rId4" Type="http://schemas.openxmlformats.org/officeDocument/2006/relationships/hyperlink" Target="http://www.jewishvirtuallibrary.org/jsource/Holocaust/hitler.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a:t>
            </a:r>
            <a:endParaRPr lang="en-GB" dirty="0"/>
          </a:p>
        </p:txBody>
      </p:sp>
      <p:sp>
        <p:nvSpPr>
          <p:cNvPr id="3" name="Content Placeholder 2"/>
          <p:cNvSpPr>
            <a:spLocks noGrp="1"/>
          </p:cNvSpPr>
          <p:nvPr>
            <p:ph idx="1"/>
          </p:nvPr>
        </p:nvSpPr>
        <p:spPr/>
        <p:txBody>
          <a:bodyPr/>
          <a:lstStyle/>
          <a:p>
            <a:r>
              <a:rPr lang="en-GB" altLang="en-US" dirty="0"/>
              <a:t>“If there is nothing you are willing to die for, your life is worthless.” </a:t>
            </a:r>
          </a:p>
          <a:p>
            <a:endParaRPr lang="en-GB" dirty="0"/>
          </a:p>
        </p:txBody>
      </p:sp>
    </p:spTree>
    <p:extLst>
      <p:ext uri="{BB962C8B-B14F-4D97-AF65-F5344CB8AC3E}">
        <p14:creationId xmlns:p14="http://schemas.microsoft.com/office/powerpoint/2010/main" val="4170471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Armed Ghetto Resistance</a:t>
            </a:r>
          </a:p>
        </p:txBody>
      </p:sp>
      <p:sp>
        <p:nvSpPr>
          <p:cNvPr id="3" name="Content Placeholder 2"/>
          <p:cNvSpPr>
            <a:spLocks noGrp="1"/>
          </p:cNvSpPr>
          <p:nvPr>
            <p:ph idx="1"/>
          </p:nvPr>
        </p:nvSpPr>
        <p:spPr/>
        <p:txBody>
          <a:bodyPr/>
          <a:lstStyle/>
          <a:p>
            <a:r>
              <a:rPr lang="en-GB" b="1" dirty="0">
                <a:hlinkClick r:id="rId2"/>
              </a:rPr>
              <a:t>Bialystok Ghetto</a:t>
            </a:r>
            <a:r>
              <a:rPr lang="en-GB" dirty="0"/>
              <a:t>:</a:t>
            </a:r>
          </a:p>
          <a:p>
            <a:r>
              <a:rPr lang="en-GB" dirty="0"/>
              <a:t>Jewish paramilitary organizations formed within the ghetto attacked the German army when it was determined that the Nazis intended to liquidate it. The battle lasted just one day, until the resisters were killed or captured.</a:t>
            </a:r>
          </a:p>
          <a:p>
            <a:endParaRPr lang="en-GB" dirty="0"/>
          </a:p>
        </p:txBody>
      </p:sp>
    </p:spTree>
    <p:extLst>
      <p:ext uri="{BB962C8B-B14F-4D97-AF65-F5344CB8AC3E}">
        <p14:creationId xmlns:p14="http://schemas.microsoft.com/office/powerpoint/2010/main" val="2915164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Armed Ghetto Resistance</a:t>
            </a:r>
          </a:p>
        </p:txBody>
      </p:sp>
      <p:sp>
        <p:nvSpPr>
          <p:cNvPr id="3" name="Content Placeholder 2"/>
          <p:cNvSpPr>
            <a:spLocks noGrp="1"/>
          </p:cNvSpPr>
          <p:nvPr>
            <p:ph idx="1"/>
          </p:nvPr>
        </p:nvSpPr>
        <p:spPr/>
        <p:txBody>
          <a:bodyPr/>
          <a:lstStyle/>
          <a:p>
            <a:r>
              <a:rPr lang="en-GB" b="1" dirty="0">
                <a:hlinkClick r:id="rId2"/>
              </a:rPr>
              <a:t>Vilna Ghetto</a:t>
            </a:r>
            <a:r>
              <a:rPr lang="en-GB" dirty="0">
                <a:hlinkClick r:id="rId2"/>
              </a:rPr>
              <a:t>:</a:t>
            </a:r>
            <a:endParaRPr lang="en-GB" dirty="0"/>
          </a:p>
          <a:p>
            <a:r>
              <a:rPr lang="en-GB" dirty="0"/>
              <a:t>Some inhabitants of the Vilna Ghetto began an uprising against their Nazi captors on September 1, 1943. Most participants were killed, although a few escaped successfully and joined partisan units.</a:t>
            </a:r>
          </a:p>
          <a:p>
            <a:endParaRPr lang="en-GB" dirty="0"/>
          </a:p>
        </p:txBody>
      </p:sp>
    </p:spTree>
    <p:extLst>
      <p:ext uri="{BB962C8B-B14F-4D97-AF65-F5344CB8AC3E}">
        <p14:creationId xmlns:p14="http://schemas.microsoft.com/office/powerpoint/2010/main" val="4164997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Armed Resistance in Death Camps</a:t>
            </a:r>
            <a:endParaRPr lang="en-GB" dirty="0"/>
          </a:p>
        </p:txBody>
      </p:sp>
      <p:sp>
        <p:nvSpPr>
          <p:cNvPr id="3" name="Content Placeholder 2"/>
          <p:cNvSpPr>
            <a:spLocks noGrp="1"/>
          </p:cNvSpPr>
          <p:nvPr>
            <p:ph idx="1"/>
          </p:nvPr>
        </p:nvSpPr>
        <p:spPr/>
        <p:txBody>
          <a:bodyPr/>
          <a:lstStyle/>
          <a:p>
            <a:pPr marL="0" indent="0">
              <a:buNone/>
            </a:pPr>
            <a:r>
              <a:rPr lang="en-GB" b="1" dirty="0">
                <a:hlinkClick r:id="rId2"/>
              </a:rPr>
              <a:t>Treblinka</a:t>
            </a:r>
            <a:r>
              <a:rPr lang="en-GB" b="1" dirty="0" smtClean="0">
                <a:hlinkClick r:id="rId2"/>
              </a:rPr>
              <a:t>:</a:t>
            </a:r>
            <a:endParaRPr lang="en-GB" b="1" dirty="0" smtClean="0"/>
          </a:p>
          <a:p>
            <a:pPr marL="0" indent="0">
              <a:buNone/>
            </a:pPr>
            <a:endParaRPr lang="en-GB" dirty="0"/>
          </a:p>
          <a:p>
            <a:r>
              <a:rPr lang="en-GB" dirty="0"/>
              <a:t>Seven hundred Jews were successful in blowing up the camp on August 2, 1943. All but 150-200 Jews perished, as well as over 20 Germans. Only 12 survived the war.</a:t>
            </a:r>
          </a:p>
          <a:p>
            <a:endParaRPr lang="en-GB" dirty="0"/>
          </a:p>
        </p:txBody>
      </p:sp>
    </p:spTree>
    <p:extLst>
      <p:ext uri="{BB962C8B-B14F-4D97-AF65-F5344CB8AC3E}">
        <p14:creationId xmlns:p14="http://schemas.microsoft.com/office/powerpoint/2010/main" val="2445215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Armed Resistance in Death Camps</a:t>
            </a:r>
          </a:p>
        </p:txBody>
      </p:sp>
      <p:sp>
        <p:nvSpPr>
          <p:cNvPr id="3" name="Content Placeholder 2"/>
          <p:cNvSpPr>
            <a:spLocks noGrp="1"/>
          </p:cNvSpPr>
          <p:nvPr>
            <p:ph idx="1"/>
          </p:nvPr>
        </p:nvSpPr>
        <p:spPr/>
        <p:txBody>
          <a:bodyPr/>
          <a:lstStyle/>
          <a:p>
            <a:pPr marL="0" indent="0">
              <a:buNone/>
            </a:pPr>
            <a:r>
              <a:rPr lang="en-GB" b="1" dirty="0" err="1">
                <a:hlinkClick r:id="rId2"/>
              </a:rPr>
              <a:t>Sobibor</a:t>
            </a:r>
            <a:r>
              <a:rPr lang="en-GB" b="1" dirty="0" smtClean="0">
                <a:hlinkClick r:id="rId2"/>
              </a:rPr>
              <a:t>:</a:t>
            </a:r>
            <a:endParaRPr lang="en-GB" b="1" dirty="0" smtClean="0"/>
          </a:p>
          <a:p>
            <a:pPr marL="0" indent="0">
              <a:buNone/>
            </a:pPr>
            <a:endParaRPr lang="en-GB" dirty="0"/>
          </a:p>
          <a:p>
            <a:r>
              <a:rPr lang="en-GB" dirty="0"/>
              <a:t>Jewish and Russian prisoners mounted an escape attempt on October 14, 1943. About 60 of 600 prisoners involved in the escape survived to join Soviet partisans. Ten S.S. guards were killed and one wounded.</a:t>
            </a:r>
          </a:p>
          <a:p>
            <a:endParaRPr lang="en-GB" dirty="0"/>
          </a:p>
        </p:txBody>
      </p:sp>
    </p:spTree>
    <p:extLst>
      <p:ext uri="{BB962C8B-B14F-4D97-AF65-F5344CB8AC3E}">
        <p14:creationId xmlns:p14="http://schemas.microsoft.com/office/powerpoint/2010/main" val="100656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Armed Resistance in Death Camps</a:t>
            </a:r>
          </a:p>
        </p:txBody>
      </p:sp>
      <p:sp>
        <p:nvSpPr>
          <p:cNvPr id="3" name="Content Placeholder 2"/>
          <p:cNvSpPr>
            <a:spLocks noGrp="1"/>
          </p:cNvSpPr>
          <p:nvPr>
            <p:ph idx="1"/>
          </p:nvPr>
        </p:nvSpPr>
        <p:spPr/>
        <p:txBody>
          <a:bodyPr/>
          <a:lstStyle/>
          <a:p>
            <a:pPr marL="0" indent="0">
              <a:buNone/>
            </a:pPr>
            <a:r>
              <a:rPr lang="en-GB" b="1" dirty="0" smtClean="0">
                <a:hlinkClick r:id="rId2"/>
              </a:rPr>
              <a:t>Auschwitz:</a:t>
            </a:r>
            <a:endParaRPr lang="en-GB" b="1" dirty="0" smtClean="0"/>
          </a:p>
          <a:p>
            <a:pPr marL="0" indent="0">
              <a:buNone/>
            </a:pPr>
            <a:endParaRPr lang="en-GB" dirty="0"/>
          </a:p>
          <a:p>
            <a:r>
              <a:rPr lang="en-GB" dirty="0"/>
              <a:t>On October 7, 1944, one of the four crematoria at Auschwitz was blown up by </a:t>
            </a:r>
            <a:r>
              <a:rPr lang="en-GB" i="1" dirty="0" err="1"/>
              <a:t>Sonderkommandos</a:t>
            </a:r>
            <a:r>
              <a:rPr lang="en-GB" dirty="0"/>
              <a:t>. These were workers, mostly Jews, whose job it was to clear away the bodies of gas chamber victims. The workers were all caught and killed.</a:t>
            </a:r>
          </a:p>
          <a:p>
            <a:endParaRPr lang="en-GB" dirty="0"/>
          </a:p>
        </p:txBody>
      </p:sp>
    </p:spTree>
    <p:extLst>
      <p:ext uri="{BB962C8B-B14F-4D97-AF65-F5344CB8AC3E}">
        <p14:creationId xmlns:p14="http://schemas.microsoft.com/office/powerpoint/2010/main" val="3307537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hlinkClick r:id="rId2"/>
              </a:rPr>
              <a:t>http://</a:t>
            </a:r>
            <a:r>
              <a:rPr lang="en-GB" dirty="0" smtClean="0">
                <a:hlinkClick r:id="rId2"/>
              </a:rPr>
              <a:t>www.militaryhistoryonline.com/wwii/articles/jewishresistance.aspx</a:t>
            </a:r>
            <a:endParaRPr lang="en-GB" dirty="0" smtClean="0"/>
          </a:p>
          <a:p>
            <a:endParaRPr lang="en-GB" dirty="0"/>
          </a:p>
          <a:p>
            <a:r>
              <a:rPr lang="en-GB" dirty="0"/>
              <a:t>http://fcit.coedu.usf.edu/holocaust/timeline/resist.htm</a:t>
            </a:r>
          </a:p>
          <a:p>
            <a:endParaRPr lang="en-GB" dirty="0" smtClean="0"/>
          </a:p>
          <a:p>
            <a:r>
              <a:rPr lang="en-GB" dirty="0"/>
              <a:t>http://www.ushmm.org/wlc/en/article.php?ModuleId=10005213</a:t>
            </a:r>
          </a:p>
        </p:txBody>
      </p:sp>
    </p:spTree>
    <p:extLst>
      <p:ext uri="{BB962C8B-B14F-4D97-AF65-F5344CB8AC3E}">
        <p14:creationId xmlns:p14="http://schemas.microsoft.com/office/powerpoint/2010/main" val="4053117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Resistance</a:t>
            </a:r>
            <a:endParaRPr lang="en-GB" dirty="0"/>
          </a:p>
        </p:txBody>
      </p:sp>
      <p:sp>
        <p:nvSpPr>
          <p:cNvPr id="3" name="Content Placeholder 2"/>
          <p:cNvSpPr>
            <a:spLocks noGrp="1"/>
          </p:cNvSpPr>
          <p:nvPr>
            <p:ph idx="1"/>
          </p:nvPr>
        </p:nvSpPr>
        <p:spPr/>
        <p:txBody>
          <a:bodyPr/>
          <a:lstStyle/>
          <a:p>
            <a:r>
              <a:rPr lang="en-GB" dirty="0">
                <a:hlinkClick r:id="rId2"/>
              </a:rPr>
              <a:t>http://</a:t>
            </a:r>
            <a:r>
              <a:rPr lang="en-GB" dirty="0" smtClean="0">
                <a:hlinkClick r:id="rId2"/>
              </a:rPr>
              <a:t>pbsamerica.co.uk/god-v-hitler-bonhoeffers-story-2</a:t>
            </a:r>
            <a:endParaRPr lang="en-GB" dirty="0" smtClean="0"/>
          </a:p>
          <a:p>
            <a:endParaRPr lang="en-GB" dirty="0"/>
          </a:p>
          <a:p>
            <a:r>
              <a:rPr lang="en-GB" dirty="0" smtClean="0"/>
              <a:t>Rally Table the forms of resistance that was undertaken by the German people … </a:t>
            </a:r>
            <a:endParaRPr lang="en-GB" dirty="0"/>
          </a:p>
        </p:txBody>
      </p:sp>
    </p:spTree>
    <p:extLst>
      <p:ext uri="{BB962C8B-B14F-4D97-AF65-F5344CB8AC3E}">
        <p14:creationId xmlns:p14="http://schemas.microsoft.com/office/powerpoint/2010/main" val="535410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068960"/>
            <a:ext cx="7543800" cy="1007368"/>
          </a:xfrm>
        </p:spPr>
        <p:txBody>
          <a:bodyPr/>
          <a:lstStyle/>
          <a:p>
            <a:r>
              <a:rPr lang="en-GB" sz="7200" dirty="0" smtClean="0"/>
              <a:t>What forms did Jewish Opposition take?</a:t>
            </a:r>
            <a:endParaRPr lang="en-GB" sz="7200" dirty="0"/>
          </a:p>
        </p:txBody>
      </p:sp>
      <p:sp>
        <p:nvSpPr>
          <p:cNvPr id="3" name="Subtitle 2"/>
          <p:cNvSpPr>
            <a:spLocks noGrp="1"/>
          </p:cNvSpPr>
          <p:nvPr>
            <p:ph type="subTitle" idx="1"/>
          </p:nvPr>
        </p:nvSpPr>
        <p:spPr>
          <a:xfrm>
            <a:off x="762000" y="4077072"/>
            <a:ext cx="6858000" cy="1637928"/>
          </a:xfrm>
        </p:spPr>
        <p:txBody>
          <a:bodyPr>
            <a:normAutofit/>
          </a:bodyPr>
          <a:lstStyle/>
          <a:p>
            <a:r>
              <a:rPr lang="en-GB" dirty="0"/>
              <a:t>E - Describe </a:t>
            </a:r>
            <a:r>
              <a:rPr lang="en-GB" dirty="0" smtClean="0"/>
              <a:t>the forms of Jewish Opposition</a:t>
            </a:r>
            <a:endParaRPr lang="en-GB" dirty="0"/>
          </a:p>
          <a:p>
            <a:r>
              <a:rPr lang="en-GB" dirty="0"/>
              <a:t>C -</a:t>
            </a:r>
            <a:r>
              <a:rPr lang="en-GB" dirty="0" smtClean="0"/>
              <a:t> Explain the Opposition from Jews…</a:t>
            </a:r>
            <a:endParaRPr lang="en-GB" dirty="0"/>
          </a:p>
          <a:p>
            <a:r>
              <a:rPr lang="en-GB" dirty="0"/>
              <a:t>A - Evaluate the success of </a:t>
            </a:r>
            <a:r>
              <a:rPr lang="en-GB" dirty="0" smtClean="0"/>
              <a:t>these groups.</a:t>
            </a:r>
            <a:endParaRPr lang="en-GB" dirty="0"/>
          </a:p>
          <a:p>
            <a:endParaRPr lang="en-GB" dirty="0"/>
          </a:p>
        </p:txBody>
      </p:sp>
    </p:spTree>
    <p:extLst>
      <p:ext uri="{BB962C8B-B14F-4D97-AF65-F5344CB8AC3E}">
        <p14:creationId xmlns:p14="http://schemas.microsoft.com/office/powerpoint/2010/main" val="3253569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Questions does this video raise…</a:t>
            </a:r>
            <a:endParaRPr lang="en-GB" dirty="0"/>
          </a:p>
        </p:txBody>
      </p:sp>
      <p:sp>
        <p:nvSpPr>
          <p:cNvPr id="3" name="Content Placeholder 2"/>
          <p:cNvSpPr>
            <a:spLocks noGrp="1"/>
          </p:cNvSpPr>
          <p:nvPr>
            <p:ph idx="1"/>
          </p:nvPr>
        </p:nvSpPr>
        <p:spPr/>
        <p:txBody>
          <a:bodyPr/>
          <a:lstStyle/>
          <a:p>
            <a:r>
              <a:rPr lang="en-GB" dirty="0"/>
              <a:t>http://www.youtube.com/watch?v=qhlwy6d8vBk</a:t>
            </a:r>
          </a:p>
        </p:txBody>
      </p:sp>
    </p:spTree>
    <p:extLst>
      <p:ext uri="{BB962C8B-B14F-4D97-AF65-F5344CB8AC3E}">
        <p14:creationId xmlns:p14="http://schemas.microsoft.com/office/powerpoint/2010/main" val="3531690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r>
              <a:rPr lang="en-GB" dirty="0" smtClean="0"/>
              <a:t>Research with your Study Buddy and create a short PPT or Prezi (upload to </a:t>
            </a:r>
            <a:r>
              <a:rPr lang="en-GB" dirty="0" err="1" smtClean="0"/>
              <a:t>dropbox</a:t>
            </a:r>
            <a:r>
              <a:rPr lang="en-GB" dirty="0" smtClean="0"/>
              <a:t> when done). You will present to the class. </a:t>
            </a:r>
          </a:p>
          <a:p>
            <a:endParaRPr lang="en-GB" dirty="0"/>
          </a:p>
          <a:p>
            <a:r>
              <a:rPr lang="en-GB" dirty="0" smtClean="0"/>
              <a:t>In what way’s did Jewish Resistance manifest &amp; how successful was it.</a:t>
            </a:r>
          </a:p>
        </p:txBody>
      </p:sp>
    </p:spTree>
    <p:extLst>
      <p:ext uri="{BB962C8B-B14F-4D97-AF65-F5344CB8AC3E}">
        <p14:creationId xmlns:p14="http://schemas.microsoft.com/office/powerpoint/2010/main" val="519649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a:t>
            </a:r>
            <a:endParaRPr lang="en-GB" dirty="0"/>
          </a:p>
        </p:txBody>
      </p:sp>
      <p:sp>
        <p:nvSpPr>
          <p:cNvPr id="3" name="Content Placeholder 2"/>
          <p:cNvSpPr>
            <a:spLocks noGrp="1"/>
          </p:cNvSpPr>
          <p:nvPr>
            <p:ph idx="1"/>
          </p:nvPr>
        </p:nvSpPr>
        <p:spPr/>
        <p:txBody>
          <a:bodyPr/>
          <a:lstStyle/>
          <a:p>
            <a:r>
              <a:rPr lang="en-GB" dirty="0" smtClean="0"/>
              <a:t>Evaluate Jewish Resistance during the holocaust.</a:t>
            </a:r>
          </a:p>
          <a:p>
            <a:endParaRPr lang="en-GB" dirty="0"/>
          </a:p>
          <a:p>
            <a:r>
              <a:rPr lang="en-GB" dirty="0"/>
              <a:t>http://www.militaryhistoryonline.com/wwii/articles/jewishresistance.aspx</a:t>
            </a:r>
          </a:p>
        </p:txBody>
      </p:sp>
    </p:spTree>
    <p:extLst>
      <p:ext uri="{BB962C8B-B14F-4D97-AF65-F5344CB8AC3E}">
        <p14:creationId xmlns:p14="http://schemas.microsoft.com/office/powerpoint/2010/main" val="1157820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Warsaw Ghetto</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b="1" dirty="0">
                <a:hlinkClick r:id="rId2"/>
              </a:rPr>
              <a:t>Warsaw Ghetto</a:t>
            </a:r>
            <a:r>
              <a:rPr lang="en-GB" dirty="0" smtClean="0"/>
              <a:t>:</a:t>
            </a:r>
          </a:p>
          <a:p>
            <a:pPr marL="0" indent="0">
              <a:buNone/>
            </a:pPr>
            <a:endParaRPr lang="en-GB" dirty="0"/>
          </a:p>
          <a:p>
            <a:r>
              <a:rPr lang="en-GB" dirty="0"/>
              <a:t>By 1943, the ghetto residents had organized an army of about 1,000 fighters, mostly unarmed and without equipment. They were joined by thousands of others, mostly the young and able-bodied, still needed for forced </a:t>
            </a:r>
            <a:r>
              <a:rPr lang="en-GB" dirty="0" err="1"/>
              <a:t>labor</a:t>
            </a:r>
            <a:r>
              <a:rPr lang="en-GB" dirty="0"/>
              <a:t>. By that time, the half-million original inhabitants had been depleted to about 60,000 as a result of starvation, disease, cold, and deportation</a:t>
            </a:r>
            <a:r>
              <a:rPr lang="en-GB" dirty="0" smtClean="0"/>
              <a:t>.</a:t>
            </a:r>
          </a:p>
          <a:p>
            <a:endParaRPr lang="en-GB" dirty="0"/>
          </a:p>
          <a:p>
            <a:r>
              <a:rPr lang="en-GB" dirty="0"/>
              <a:t>In January 1943, the S.S. entered the ghetto to round up more Jews for shipment to the death camps. They were met by a volley of bombs, Molotov cocktails, and the bullets from a few firearms which had been smuggled into the ghettos. Twenty S.S. soldiers were killed. The action encouraged a few members of the Polish resistance to support the uprising, and a few machine guns, some hand grenades, and about a hundred rifles and revolvers were smuggled in</a:t>
            </a:r>
            <a:r>
              <a:rPr lang="en-GB" dirty="0" smtClean="0"/>
              <a:t>.</a:t>
            </a:r>
          </a:p>
          <a:p>
            <a:endParaRPr lang="en-GB" dirty="0"/>
          </a:p>
          <a:p>
            <a:endParaRPr lang="en-GB" dirty="0"/>
          </a:p>
        </p:txBody>
      </p:sp>
    </p:spTree>
    <p:extLst>
      <p:ext uri="{BB962C8B-B14F-4D97-AF65-F5344CB8AC3E}">
        <p14:creationId xmlns:p14="http://schemas.microsoft.com/office/powerpoint/2010/main" val="2984133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Warsaw Ghetto.</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b="1" dirty="0">
                <a:hlinkClick r:id="rId2"/>
              </a:rPr>
              <a:t>Warsaw Ghetto </a:t>
            </a:r>
            <a:endParaRPr lang="en-GB" b="1" dirty="0" smtClean="0"/>
          </a:p>
          <a:p>
            <a:endParaRPr lang="en-GB" b="1" dirty="0" smtClean="0"/>
          </a:p>
          <a:p>
            <a:pPr marL="0" indent="0">
              <a:buNone/>
            </a:pPr>
            <a:r>
              <a:rPr lang="en-GB" dirty="0" smtClean="0"/>
              <a:t>Facing </a:t>
            </a:r>
            <a:r>
              <a:rPr lang="en-GB" dirty="0"/>
              <a:t>them were almost 3,000 crack German troops with 7,000 reinforcements available. Tanks and heavy artillery surrounded the ghetto. General </a:t>
            </a:r>
            <a:r>
              <a:rPr lang="en-GB" dirty="0">
                <a:hlinkClick r:id="rId3"/>
              </a:rPr>
              <a:t>Heinrich Himmler</a:t>
            </a:r>
            <a:r>
              <a:rPr lang="en-GB" dirty="0"/>
              <a:t> promised </a:t>
            </a:r>
            <a:r>
              <a:rPr lang="en-GB" dirty="0">
                <a:hlinkClick r:id="rId4"/>
              </a:rPr>
              <a:t>Adolf Hitler</a:t>
            </a:r>
            <a:r>
              <a:rPr lang="en-GB" dirty="0"/>
              <a:t> that the uprising would be quelled in three days, and the ghetto would be destroyed. It took four weeks. The ghetto was reduced to rubble following bomber attacks, gas attacks, and burning of every structure by the Nazis. Fifteen thousand Jews died in the battle, and most of the survivors were shipped to the death camps. Scores of German soldiers were killed. Some historical accounts report that 300 Germans were killed and 1,000 wounded, although the actual figure is unknown.</a:t>
            </a:r>
          </a:p>
          <a:p>
            <a:endParaRPr lang="en-GB" dirty="0"/>
          </a:p>
        </p:txBody>
      </p:sp>
    </p:spTree>
    <p:extLst>
      <p:ext uri="{BB962C8B-B14F-4D97-AF65-F5344CB8AC3E}">
        <p14:creationId xmlns:p14="http://schemas.microsoft.com/office/powerpoint/2010/main" val="210638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Armed Ghetto Resistance</a:t>
            </a:r>
          </a:p>
        </p:txBody>
      </p:sp>
      <p:sp>
        <p:nvSpPr>
          <p:cNvPr id="3" name="Content Placeholder 2"/>
          <p:cNvSpPr>
            <a:spLocks noGrp="1"/>
          </p:cNvSpPr>
          <p:nvPr>
            <p:ph idx="1"/>
          </p:nvPr>
        </p:nvSpPr>
        <p:spPr/>
        <p:txBody>
          <a:bodyPr/>
          <a:lstStyle/>
          <a:p>
            <a:r>
              <a:rPr lang="en-GB" b="1" dirty="0" err="1"/>
              <a:t>Tuchin</a:t>
            </a:r>
            <a:r>
              <a:rPr lang="en-GB" b="1" dirty="0"/>
              <a:t> Ghetto</a:t>
            </a:r>
            <a:r>
              <a:rPr lang="en-GB" dirty="0" smtClean="0"/>
              <a:t>:</a:t>
            </a:r>
          </a:p>
          <a:p>
            <a:endParaRPr lang="en-GB" dirty="0"/>
          </a:p>
          <a:p>
            <a:r>
              <a:rPr lang="en-GB" dirty="0"/>
              <a:t>On September 3, 1942, seven hundred Jewish families escaped from this ghetto in the Ukraine. They were hunted down, and only 15 survived.</a:t>
            </a:r>
          </a:p>
          <a:p>
            <a:endParaRPr lang="en-GB" dirty="0"/>
          </a:p>
        </p:txBody>
      </p:sp>
    </p:spTree>
    <p:extLst>
      <p:ext uri="{BB962C8B-B14F-4D97-AF65-F5344CB8AC3E}">
        <p14:creationId xmlns:p14="http://schemas.microsoft.com/office/powerpoint/2010/main" val="13539001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ustom 1">
      <a:majorFont>
        <a:latin typeface="Impact"/>
        <a:ea typeface=""/>
        <a:cs typeface=""/>
      </a:majorFont>
      <a:minorFont>
        <a:latin typeface="Candara"/>
        <a:ea typeface=""/>
        <a:cs typeface=""/>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218</TotalTime>
  <Words>561</Words>
  <Application>Microsoft Office PowerPoint</Application>
  <PresentationFormat>On-screen Show (4:3)</PresentationFormat>
  <Paragraphs>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NewsPrint</vt:lpstr>
      <vt:lpstr>Discuss…</vt:lpstr>
      <vt:lpstr>Resistance</vt:lpstr>
      <vt:lpstr>What forms did Jewish Opposition take?</vt:lpstr>
      <vt:lpstr>What Questions does this video raise…</vt:lpstr>
      <vt:lpstr>Task</vt:lpstr>
      <vt:lpstr>Task </vt:lpstr>
      <vt:lpstr>Warsaw Ghetto</vt:lpstr>
      <vt:lpstr>Warsaw Ghetto.</vt:lpstr>
      <vt:lpstr>Armed Ghetto Resistance</vt:lpstr>
      <vt:lpstr>Armed Ghetto Resistance</vt:lpstr>
      <vt:lpstr>Armed Ghetto Resistance</vt:lpstr>
      <vt:lpstr>Armed Resistance in Death Camps</vt:lpstr>
      <vt:lpstr>Armed Resistance in Death Camps</vt:lpstr>
      <vt:lpstr>Armed Resistance in Death Camps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Jewish Opposition</dc:title>
  <dc:creator>CJW</dc:creator>
  <cp:lastModifiedBy>CJW</cp:lastModifiedBy>
  <cp:revision>6</cp:revision>
  <dcterms:created xsi:type="dcterms:W3CDTF">2014-01-26T19:51:41Z</dcterms:created>
  <dcterms:modified xsi:type="dcterms:W3CDTF">2014-01-26T23:30:37Z</dcterms:modified>
</cp:coreProperties>
</file>