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7" r:id="rId2"/>
    <p:sldId id="262" r:id="rId3"/>
    <p:sldId id="256" r:id="rId4"/>
    <p:sldId id="258" r:id="rId5"/>
    <p:sldId id="261" r:id="rId6"/>
    <p:sldId id="260" r:id="rId7"/>
    <p:sldId id="265" r:id="rId8"/>
    <p:sldId id="266" r:id="rId9"/>
    <p:sldId id="259" r:id="rId10"/>
    <p:sldId id="263" r:id="rId11"/>
    <p:sldId id="264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96" y="-8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7ED7-2D51-4DEE-A0AA-8D29F409C948}" type="datetimeFigureOut">
              <a:rPr lang="en-GB" smtClean="0"/>
              <a:t>21/02/2014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4522E-FA33-426E-B4CE-6DE747436AF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7ED7-2D51-4DEE-A0AA-8D29F409C948}" type="datetimeFigureOut">
              <a:rPr lang="en-GB" smtClean="0"/>
              <a:t>21/02/2014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4522E-FA33-426E-B4CE-6DE747436AF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7ED7-2D51-4DEE-A0AA-8D29F409C948}" type="datetimeFigureOut">
              <a:rPr lang="en-GB" smtClean="0"/>
              <a:t>21/02/2014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4522E-FA33-426E-B4CE-6DE747436AF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7ED7-2D51-4DEE-A0AA-8D29F409C948}" type="datetimeFigureOut">
              <a:rPr lang="en-GB" smtClean="0"/>
              <a:t>21/02/2014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4522E-FA33-426E-B4CE-6DE747436AF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7ED7-2D51-4DEE-A0AA-8D29F409C948}" type="datetimeFigureOut">
              <a:rPr lang="en-GB" smtClean="0"/>
              <a:t>21/02/2014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4522E-FA33-426E-B4CE-6DE747436AF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7ED7-2D51-4DEE-A0AA-8D29F409C948}" type="datetimeFigureOut">
              <a:rPr lang="en-GB" smtClean="0"/>
              <a:t>21/02/2014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4522E-FA33-426E-B4CE-6DE747436AF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7ED7-2D51-4DEE-A0AA-8D29F409C948}" type="datetimeFigureOut">
              <a:rPr lang="en-GB" smtClean="0"/>
              <a:t>21/02/2014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4522E-FA33-426E-B4CE-6DE747436AF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7ED7-2D51-4DEE-A0AA-8D29F409C948}" type="datetimeFigureOut">
              <a:rPr lang="en-GB" smtClean="0"/>
              <a:t>21/02/2014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4522E-FA33-426E-B4CE-6DE747436AF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7ED7-2D51-4DEE-A0AA-8D29F409C948}" type="datetimeFigureOut">
              <a:rPr lang="en-GB" smtClean="0"/>
              <a:t>21/02/2014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4522E-FA33-426E-B4CE-6DE747436AF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7ED7-2D51-4DEE-A0AA-8D29F409C948}" type="datetimeFigureOut">
              <a:rPr lang="en-GB" smtClean="0"/>
              <a:t>21/02/2014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4522E-FA33-426E-B4CE-6DE747436AF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7ED7-2D51-4DEE-A0AA-8D29F409C948}" type="datetimeFigureOut">
              <a:rPr lang="en-GB" smtClean="0"/>
              <a:t>21/02/2014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94522E-FA33-426E-B4CE-6DE747436AF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D894522E-FA33-426E-B4CE-6DE747436AF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43A7ED7-2D51-4DEE-A0AA-8D29F409C948}" type="datetimeFigureOut">
              <a:rPr lang="en-GB" smtClean="0"/>
              <a:t>21/02/2014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334" y="116632"/>
            <a:ext cx="7620000" cy="796950"/>
          </a:xfrm>
        </p:spPr>
        <p:txBody>
          <a:bodyPr/>
          <a:lstStyle/>
          <a:p>
            <a:r>
              <a:rPr lang="en-GB" sz="4000" dirty="0" smtClean="0"/>
              <a:t>WALT: What was the English Civil War?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3888" y="1052736"/>
            <a:ext cx="4608512" cy="883567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Who Governs the United Kingdom today? </a:t>
            </a:r>
            <a:r>
              <a:rPr lang="en-GB" i="1" dirty="0" smtClean="0"/>
              <a:t>Write down who you think does what…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3" r="12744"/>
          <a:stretch/>
        </p:blipFill>
        <p:spPr bwMode="auto">
          <a:xfrm>
            <a:off x="450245" y="3978474"/>
            <a:ext cx="3385751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10" y="836712"/>
            <a:ext cx="2959613" cy="302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02510"/>
            <a:ext cx="3176203" cy="453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67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Sources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sz="2000" dirty="0" smtClean="0"/>
              <a:t>  1) Which </a:t>
            </a:r>
            <a:r>
              <a:rPr lang="en-GB" sz="2000" dirty="0"/>
              <a:t>sources tell you that Charles I was a good king?</a:t>
            </a:r>
          </a:p>
          <a:p>
            <a:pPr marL="514350" indent="-514350">
              <a:lnSpc>
                <a:spcPct val="90000"/>
              </a:lnSpc>
              <a:buAutoNum type="arabicParenR"/>
            </a:pPr>
            <a:endParaRPr lang="en-GB" sz="2000" dirty="0"/>
          </a:p>
          <a:p>
            <a:pPr marL="114300" indent="0">
              <a:lnSpc>
                <a:spcPct val="90000"/>
              </a:lnSpc>
              <a:buNone/>
            </a:pPr>
            <a:r>
              <a:rPr lang="en-GB" sz="2000" dirty="0">
                <a:solidFill>
                  <a:srgbClr val="FF0000"/>
                </a:solidFill>
              </a:rPr>
              <a:t>Source ‘X’ tells me that Charles I was a good king. It says ___ </a:t>
            </a:r>
          </a:p>
          <a:p>
            <a:pPr marL="114300" indent="0">
              <a:lnSpc>
                <a:spcPct val="90000"/>
              </a:lnSpc>
              <a:buNone/>
            </a:pPr>
            <a:r>
              <a:rPr lang="en-GB" sz="2000" dirty="0">
                <a:solidFill>
                  <a:srgbClr val="FF0000"/>
                </a:solidFill>
              </a:rPr>
              <a:t>This means that he is a good king because ___</a:t>
            </a:r>
          </a:p>
          <a:p>
            <a:pPr marL="114300" indent="0">
              <a:lnSpc>
                <a:spcPct val="90000"/>
              </a:lnSpc>
              <a:buNone/>
            </a:pPr>
            <a:endParaRPr lang="en-GB" sz="2000" dirty="0" smtClean="0">
              <a:solidFill>
                <a:srgbClr val="FF0000"/>
              </a:solidFill>
            </a:endParaRPr>
          </a:p>
          <a:p>
            <a:pPr marL="114300" indent="0">
              <a:lnSpc>
                <a:spcPct val="90000"/>
              </a:lnSpc>
              <a:buNone/>
            </a:pPr>
            <a:endParaRPr lang="en-GB" sz="2000" dirty="0">
              <a:solidFill>
                <a:srgbClr val="FF0000"/>
              </a:solidFill>
            </a:endParaRPr>
          </a:p>
          <a:p>
            <a:pPr marL="114300" indent="0">
              <a:lnSpc>
                <a:spcPct val="90000"/>
              </a:lnSpc>
              <a:buNone/>
            </a:pPr>
            <a:r>
              <a:rPr lang="en-GB" sz="2000" dirty="0" smtClean="0"/>
              <a:t>2</a:t>
            </a:r>
            <a:r>
              <a:rPr lang="en-GB" sz="2000" dirty="0"/>
              <a:t>) Which sources tell you that Charles I was a bad king?</a:t>
            </a:r>
          </a:p>
          <a:p>
            <a:pPr>
              <a:lnSpc>
                <a:spcPct val="90000"/>
              </a:lnSpc>
            </a:pPr>
            <a:endParaRPr lang="en-GB" sz="2000" dirty="0">
              <a:solidFill>
                <a:srgbClr val="FF0000"/>
              </a:solidFill>
            </a:endParaRPr>
          </a:p>
          <a:p>
            <a:pPr marL="114300" indent="0">
              <a:lnSpc>
                <a:spcPct val="90000"/>
              </a:lnSpc>
              <a:buNone/>
            </a:pPr>
            <a:r>
              <a:rPr lang="en-GB" sz="2000" dirty="0">
                <a:solidFill>
                  <a:srgbClr val="FF0000"/>
                </a:solidFill>
              </a:rPr>
              <a:t>Source ‘X’ tells me that Charles I was a bad king. It says ___ </a:t>
            </a:r>
          </a:p>
          <a:p>
            <a:pPr marL="114300" indent="0">
              <a:lnSpc>
                <a:spcPct val="90000"/>
              </a:lnSpc>
              <a:buNone/>
            </a:pPr>
            <a:r>
              <a:rPr lang="en-GB" sz="2000" dirty="0">
                <a:solidFill>
                  <a:srgbClr val="FF0000"/>
                </a:solidFill>
              </a:rPr>
              <a:t>This means that he is a bad king because ___</a:t>
            </a:r>
          </a:p>
          <a:p>
            <a:pPr>
              <a:lnSpc>
                <a:spcPct val="90000"/>
              </a:lnSpc>
            </a:pPr>
            <a:endParaRPr lang="en-GB" sz="2000" dirty="0">
              <a:solidFill>
                <a:srgbClr val="FF0000"/>
              </a:solidFill>
            </a:endParaRPr>
          </a:p>
          <a:p>
            <a:pPr marL="114300" indent="0">
              <a:lnSpc>
                <a:spcPct val="90000"/>
              </a:lnSpc>
              <a:buNone/>
            </a:pPr>
            <a:endParaRPr lang="en-GB" sz="2000" b="1" u="sng" dirty="0"/>
          </a:p>
          <a:p>
            <a:pPr marL="114300" indent="0">
              <a:lnSpc>
                <a:spcPct val="90000"/>
              </a:lnSpc>
              <a:buNone/>
            </a:pPr>
            <a:r>
              <a:rPr lang="en-GB" sz="2000" b="1" u="sng" dirty="0" smtClean="0"/>
              <a:t>Extension</a:t>
            </a:r>
            <a:r>
              <a:rPr lang="en-GB" sz="2000" b="1" u="sng" dirty="0"/>
              <a:t>: </a:t>
            </a:r>
            <a:r>
              <a:rPr lang="en-GB" sz="2000" dirty="0"/>
              <a:t>Which of his weaknesses might get Charles into trouble with the people of England? Explain why.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6662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Peer Assessment.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z="2000" dirty="0"/>
              <a:t>Level 4c: If they used only 1 source to describe Charles I as a good or a bad king.</a:t>
            </a:r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dirty="0"/>
              <a:t>Level 4b: If they used 2 sources to show Charles as a good or a bad king.</a:t>
            </a:r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dirty="0"/>
              <a:t>Level 4a: If they mentioned 2 or more sources to describe Charles I as a good and a bad king.</a:t>
            </a:r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b="1" dirty="0">
                <a:solidFill>
                  <a:srgbClr val="FF0000"/>
                </a:solidFill>
              </a:rPr>
              <a:t>Level 5c: If they explained what 1 source means.</a:t>
            </a:r>
          </a:p>
          <a:p>
            <a:pPr>
              <a:lnSpc>
                <a:spcPct val="90000"/>
              </a:lnSpc>
            </a:pPr>
            <a:endParaRPr lang="en-GB" sz="2000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000" b="1" dirty="0">
                <a:solidFill>
                  <a:srgbClr val="FF0000"/>
                </a:solidFill>
              </a:rPr>
              <a:t>Level </a:t>
            </a:r>
            <a:r>
              <a:rPr lang="en-GB" sz="2000" b="1" dirty="0" smtClean="0">
                <a:solidFill>
                  <a:srgbClr val="FF0000"/>
                </a:solidFill>
              </a:rPr>
              <a:t>5b</a:t>
            </a:r>
            <a:r>
              <a:rPr lang="en-GB" sz="2000" b="1" dirty="0">
                <a:solidFill>
                  <a:srgbClr val="FF0000"/>
                </a:solidFill>
              </a:rPr>
              <a:t>: If they explained what 2 sources mean.</a:t>
            </a:r>
          </a:p>
          <a:p>
            <a:pPr>
              <a:lnSpc>
                <a:spcPct val="90000"/>
              </a:lnSpc>
            </a:pPr>
            <a:endParaRPr lang="en-GB" sz="2000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000" b="1" dirty="0">
                <a:solidFill>
                  <a:srgbClr val="FF0000"/>
                </a:solidFill>
              </a:rPr>
              <a:t>Level </a:t>
            </a:r>
            <a:r>
              <a:rPr lang="en-GB" sz="2000" b="1" dirty="0" smtClean="0">
                <a:solidFill>
                  <a:srgbClr val="FF0000"/>
                </a:solidFill>
              </a:rPr>
              <a:t>5a</a:t>
            </a:r>
            <a:r>
              <a:rPr lang="en-GB" sz="2000" b="1" dirty="0">
                <a:solidFill>
                  <a:srgbClr val="FF0000"/>
                </a:solidFill>
              </a:rPr>
              <a:t>: If they explained what 3 or more sources mean.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149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Post It – Was King Charles a Good King or a Bad King – 1 Thing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60648"/>
          </a:xfrm>
        </p:spPr>
        <p:txBody>
          <a:bodyPr/>
          <a:lstStyle/>
          <a:p>
            <a:pPr marL="114300" indent="0" algn="ctr">
              <a:buNone/>
            </a:pPr>
            <a:r>
              <a:rPr lang="en-GB" dirty="0" smtClean="0"/>
              <a:t>GOOD		 Stick in on the Board 		BAD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20888"/>
            <a:ext cx="562057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stCxn id="3" idx="2"/>
          </p:cNvCxnSpPr>
          <p:nvPr/>
        </p:nvCxnSpPr>
        <p:spPr>
          <a:xfrm>
            <a:off x="4267200" y="2060848"/>
            <a:ext cx="90752" cy="453650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78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is it important…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5122912" cy="4993056"/>
          </a:xfrm>
        </p:spPr>
        <p:txBody>
          <a:bodyPr/>
          <a:lstStyle/>
          <a:p>
            <a:r>
              <a:rPr lang="en-GB" dirty="0" smtClean="0"/>
              <a:t>It is the Reason why the Queen does not govern us today. </a:t>
            </a:r>
          </a:p>
          <a:p>
            <a:endParaRPr lang="en-GB" dirty="0" smtClean="0"/>
          </a:p>
          <a:p>
            <a:r>
              <a:rPr lang="en-GB" dirty="0" smtClean="0"/>
              <a:t>It is the reason why we have a Government that we elect to create laws and rule over us. </a:t>
            </a:r>
          </a:p>
          <a:p>
            <a:endParaRPr lang="en-GB" dirty="0"/>
          </a:p>
          <a:p>
            <a:r>
              <a:rPr lang="en-GB" dirty="0" smtClean="0"/>
              <a:t>It resolved the problems between the King and Parliament.</a:t>
            </a:r>
          </a:p>
          <a:p>
            <a:endParaRPr lang="en-GB" dirty="0"/>
          </a:p>
          <a:p>
            <a:r>
              <a:rPr lang="en-GB" dirty="0" smtClean="0"/>
              <a:t>It lead to England EXECUTING a King.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976" y="836712"/>
            <a:ext cx="2286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976" y="3099791"/>
            <a:ext cx="2286000" cy="1714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976" y="5085184"/>
            <a:ext cx="2317954" cy="145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83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1"/>
            <a:ext cx="7543800" cy="803919"/>
          </a:xfrm>
        </p:spPr>
        <p:txBody>
          <a:bodyPr/>
          <a:lstStyle/>
          <a:p>
            <a:r>
              <a:rPr lang="en-GB" sz="4000" dirty="0" smtClean="0"/>
              <a:t>WALT-What was the English Civil War?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80928"/>
            <a:ext cx="6461760" cy="3384376"/>
          </a:xfrm>
        </p:spPr>
        <p:txBody>
          <a:bodyPr/>
          <a:lstStyle/>
          <a:p>
            <a:r>
              <a:rPr lang="en-GB" b="1" u="sng" dirty="0" smtClean="0">
                <a:solidFill>
                  <a:schemeClr val="tx2"/>
                </a:solidFill>
              </a:rPr>
              <a:t>WILFS</a:t>
            </a:r>
          </a:p>
          <a:p>
            <a:endParaRPr lang="en-GB" b="1" u="sng" dirty="0">
              <a:solidFill>
                <a:schemeClr val="tx2"/>
              </a:solidFill>
            </a:endParaRPr>
          </a:p>
          <a:p>
            <a:r>
              <a:rPr lang="en-GB" dirty="0" smtClean="0">
                <a:solidFill>
                  <a:schemeClr val="tx2"/>
                </a:solidFill>
              </a:rPr>
              <a:t>L4 – Describe who Parliament and the King were.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L5 -  Explain whether King Charles was a good or bad King.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L6 – Use Sources and COMPARE evidence on King Charles.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1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87208" cy="4853136"/>
          </a:xfrm>
        </p:spPr>
        <p:txBody>
          <a:bodyPr>
            <a:normAutofit/>
          </a:bodyPr>
          <a:lstStyle/>
          <a:p>
            <a:r>
              <a:rPr lang="en-GB" sz="2400" b="1" dirty="0" smtClean="0"/>
              <a:t>Parliament </a:t>
            </a:r>
            <a:r>
              <a:rPr lang="en-GB" sz="2400" dirty="0" smtClean="0"/>
              <a:t>– Responsible for making Laws and deciding taxes. </a:t>
            </a:r>
          </a:p>
          <a:p>
            <a:r>
              <a:rPr lang="en-GB" sz="2400" b="1" dirty="0"/>
              <a:t>Civil </a:t>
            </a:r>
            <a:r>
              <a:rPr lang="en-GB" sz="2400" b="1" dirty="0" smtClean="0"/>
              <a:t>War </a:t>
            </a:r>
            <a:r>
              <a:rPr lang="en-GB" sz="2400" dirty="0" smtClean="0"/>
              <a:t>– A war between organized groups within the same country.</a:t>
            </a:r>
            <a:endParaRPr lang="en-GB" sz="2400" dirty="0"/>
          </a:p>
          <a:p>
            <a:r>
              <a:rPr lang="en-GB" sz="2400" b="1" dirty="0"/>
              <a:t>Divine </a:t>
            </a:r>
            <a:r>
              <a:rPr lang="en-GB" sz="2400" b="1" dirty="0" smtClean="0"/>
              <a:t>Right </a:t>
            </a:r>
            <a:r>
              <a:rPr lang="en-GB" sz="2400" dirty="0" smtClean="0"/>
              <a:t>– The belief that the King/Queen has the right to rule directly from God. </a:t>
            </a:r>
            <a:endParaRPr lang="en-GB" sz="2400" dirty="0"/>
          </a:p>
          <a:p>
            <a:r>
              <a:rPr lang="en-GB" sz="2400" b="1" dirty="0" smtClean="0"/>
              <a:t>Parliamentarian</a:t>
            </a:r>
            <a:r>
              <a:rPr lang="en-GB" sz="2400" dirty="0" smtClean="0"/>
              <a:t> – Supporter of the Parliamentary Cause (Roundhead)</a:t>
            </a:r>
            <a:endParaRPr lang="en-GB" sz="2400" dirty="0"/>
          </a:p>
          <a:p>
            <a:r>
              <a:rPr lang="en-GB" sz="2400" b="1" dirty="0" smtClean="0"/>
              <a:t>Royalist</a:t>
            </a:r>
            <a:r>
              <a:rPr lang="en-GB" sz="2400" dirty="0" smtClean="0"/>
              <a:t> – Supporter of the Monarch (Kings) Cause (Cavalier)</a:t>
            </a:r>
          </a:p>
          <a:p>
            <a:pPr marL="114300" indent="0">
              <a:buNone/>
            </a:pP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WALT-What was the English Civil War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61024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Civil War – Intro… Q. What was it?</a:t>
            </a:r>
            <a:endParaRPr lang="en-GB" dirty="0"/>
          </a:p>
        </p:txBody>
      </p:sp>
      <p:pic>
        <p:nvPicPr>
          <p:cNvPr id="4" name="Horrible Histories- English Civil War with Bob Hal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93875"/>
            <a:ext cx="7620000" cy="4411663"/>
          </a:xfrm>
        </p:spPr>
      </p:pic>
    </p:spTree>
    <p:extLst>
      <p:ext uri="{BB962C8B-B14F-4D97-AF65-F5344CB8AC3E}">
        <p14:creationId xmlns:p14="http://schemas.microsoft.com/office/powerpoint/2010/main" val="19569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your own words…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Write a description of the situation in the 1600’s – What was the Civil War and who was involved. </a:t>
            </a:r>
          </a:p>
          <a:p>
            <a:endParaRPr lang="en-GB" dirty="0"/>
          </a:p>
          <a:p>
            <a:r>
              <a:rPr lang="en-GB" dirty="0" smtClean="0"/>
              <a:t>The </a:t>
            </a:r>
            <a:r>
              <a:rPr lang="en-GB" b="1" dirty="0" smtClean="0">
                <a:solidFill>
                  <a:srgbClr val="C00000"/>
                </a:solidFill>
              </a:rPr>
              <a:t>English Civil War </a:t>
            </a:r>
            <a:r>
              <a:rPr lang="en-GB" dirty="0" smtClean="0"/>
              <a:t>(1642-1651) was a series of battles between those loyal to King Charles I (known as</a:t>
            </a:r>
            <a:r>
              <a:rPr lang="en-GB" dirty="0" smtClean="0">
                <a:solidFill>
                  <a:srgbClr val="C00000"/>
                </a:solidFill>
              </a:rPr>
              <a:t> </a:t>
            </a:r>
            <a:r>
              <a:rPr lang="en-GB" b="1" dirty="0" smtClean="0">
                <a:solidFill>
                  <a:srgbClr val="C00000"/>
                </a:solidFill>
              </a:rPr>
              <a:t>Royalists</a:t>
            </a:r>
            <a:r>
              <a:rPr lang="en-GB" dirty="0" smtClean="0">
                <a:solidFill>
                  <a:srgbClr val="C00000"/>
                </a:solidFill>
              </a:rPr>
              <a:t> </a:t>
            </a:r>
            <a:r>
              <a:rPr lang="en-GB" dirty="0" smtClean="0"/>
              <a:t>or </a:t>
            </a:r>
            <a:r>
              <a:rPr lang="en-GB" b="1" dirty="0" smtClean="0">
                <a:solidFill>
                  <a:srgbClr val="C00000"/>
                </a:solidFill>
              </a:rPr>
              <a:t>Cavaliers</a:t>
            </a:r>
            <a:r>
              <a:rPr lang="en-GB" dirty="0" smtClean="0"/>
              <a:t>) and those loyal to</a:t>
            </a:r>
            <a:r>
              <a:rPr lang="en-GB" dirty="0" smtClean="0">
                <a:solidFill>
                  <a:srgbClr val="C00000"/>
                </a:solidFill>
              </a:rPr>
              <a:t> </a:t>
            </a:r>
            <a:r>
              <a:rPr lang="en-GB" b="1" dirty="0" smtClean="0">
                <a:solidFill>
                  <a:srgbClr val="C00000"/>
                </a:solidFill>
              </a:rPr>
              <a:t>Parliament</a:t>
            </a:r>
            <a:r>
              <a:rPr lang="en-GB" dirty="0" smtClean="0">
                <a:solidFill>
                  <a:srgbClr val="C00000"/>
                </a:solidFill>
              </a:rPr>
              <a:t> </a:t>
            </a:r>
            <a:r>
              <a:rPr lang="en-GB" dirty="0" smtClean="0"/>
              <a:t>(known as the </a:t>
            </a:r>
            <a:r>
              <a:rPr lang="en-GB" b="1" dirty="0" smtClean="0">
                <a:solidFill>
                  <a:srgbClr val="C00000"/>
                </a:solidFill>
              </a:rPr>
              <a:t>Parliamentarians</a:t>
            </a:r>
            <a:r>
              <a:rPr lang="en-GB" b="1" dirty="0" smtClean="0"/>
              <a:t> </a:t>
            </a:r>
            <a:r>
              <a:rPr lang="en-GB" dirty="0" smtClean="0"/>
              <a:t>or </a:t>
            </a:r>
            <a:r>
              <a:rPr lang="en-GB" b="1" dirty="0" smtClean="0">
                <a:solidFill>
                  <a:srgbClr val="C00000"/>
                </a:solidFill>
              </a:rPr>
              <a:t>Roundheads</a:t>
            </a:r>
            <a:r>
              <a:rPr lang="en-GB" dirty="0" smtClean="0"/>
              <a:t>). It had many short term and long term causes…</a:t>
            </a:r>
            <a:endParaRPr lang="en-GB" dirty="0"/>
          </a:p>
          <a:p>
            <a:r>
              <a:rPr lang="en-GB" dirty="0" smtClean="0"/>
              <a:t>It was not a long continuous war (like WW1 or WW2) but a series of major battles. </a:t>
            </a:r>
          </a:p>
          <a:p>
            <a:r>
              <a:rPr lang="en-GB" dirty="0" smtClean="0"/>
              <a:t>It ended with the Public Execution of Charles I and the establishment of a republic…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109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93" y="260648"/>
            <a:ext cx="7620000" cy="1143000"/>
          </a:xfrm>
        </p:spPr>
        <p:txBody>
          <a:bodyPr/>
          <a:lstStyle/>
          <a:p>
            <a:r>
              <a:rPr lang="en-GB" dirty="0" smtClean="0"/>
              <a:t>Source Analysis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7620000" cy="460648"/>
          </a:xfrm>
        </p:spPr>
        <p:txBody>
          <a:bodyPr/>
          <a:lstStyle/>
          <a:p>
            <a:r>
              <a:rPr lang="en-GB" dirty="0" smtClean="0"/>
              <a:t>Draw this table in your exercise books.</a:t>
            </a:r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290636"/>
              </p:ext>
            </p:extLst>
          </p:nvPr>
        </p:nvGraphicFramePr>
        <p:xfrm>
          <a:off x="251520" y="1772816"/>
          <a:ext cx="7992888" cy="4248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/>
                <a:gridCol w="2145838"/>
                <a:gridCol w="1540971"/>
                <a:gridCol w="1713791"/>
                <a:gridCol w="1656184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Source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Author + Year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Word’s I don’t</a:t>
                      </a:r>
                      <a:r>
                        <a:rPr lang="en-GB" sz="1600" baseline="0" dirty="0" smtClean="0"/>
                        <a:t> understand.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Evidence he was a good King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Evidence he was a bad</a:t>
                      </a:r>
                      <a:r>
                        <a:rPr lang="en-GB" sz="1600" baseline="0" dirty="0" smtClean="0"/>
                        <a:t> King</a:t>
                      </a:r>
                      <a:endParaRPr lang="en-GB" sz="1600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Thomas </a:t>
                      </a:r>
                      <a:r>
                        <a:rPr lang="en-GB" dirty="0" err="1" smtClean="0"/>
                        <a:t>Macauley</a:t>
                      </a:r>
                      <a:r>
                        <a:rPr lang="en-GB" dirty="0" smtClean="0"/>
                        <a:t> </a:t>
                      </a:r>
                    </a:p>
                    <a:p>
                      <a:pPr algn="ctr"/>
                      <a:r>
                        <a:rPr lang="en-GB" dirty="0" smtClean="0"/>
                        <a:t>1848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Domestic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Intelligent</a:t>
                      </a:r>
                      <a:r>
                        <a:rPr lang="en-GB" baseline="0" dirty="0" smtClean="0"/>
                        <a:t> / Well Educated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N/A</a:t>
                      </a:r>
                      <a:endParaRPr lang="en-GB" dirty="0"/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James Oliphant</a:t>
                      </a:r>
                    </a:p>
                    <a:p>
                      <a:pPr algn="ctr"/>
                      <a:r>
                        <a:rPr lang="en-GB" dirty="0" smtClean="0"/>
                        <a:t>1920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Andrey Langley 1993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Educational Website </a:t>
                      </a:r>
                    </a:p>
                    <a:p>
                      <a:pPr algn="ctr"/>
                      <a:r>
                        <a:rPr lang="en-GB" dirty="0" smtClean="0"/>
                        <a:t>2005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279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34082"/>
          </a:xfrm>
        </p:spPr>
        <p:txBody>
          <a:bodyPr/>
          <a:lstStyle/>
          <a:p>
            <a:r>
              <a:rPr lang="en-GB" dirty="0" smtClean="0"/>
              <a:t>What you should have had…</a:t>
            </a:r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945678"/>
              </p:ext>
            </p:extLst>
          </p:nvPr>
        </p:nvGraphicFramePr>
        <p:xfrm>
          <a:off x="251520" y="1772816"/>
          <a:ext cx="7992888" cy="4248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/>
                <a:gridCol w="2145838"/>
                <a:gridCol w="1540971"/>
                <a:gridCol w="1713791"/>
                <a:gridCol w="1656184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Source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Author + Year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Word’s I don’t</a:t>
                      </a:r>
                      <a:r>
                        <a:rPr lang="en-GB" sz="1600" baseline="0" dirty="0" smtClean="0"/>
                        <a:t> understand.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Evidence he was a good King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Evidence he was a bad</a:t>
                      </a:r>
                      <a:r>
                        <a:rPr lang="en-GB" sz="1600" baseline="0" dirty="0" smtClean="0"/>
                        <a:t> King</a:t>
                      </a:r>
                      <a:endParaRPr lang="en-GB" sz="1600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/>
                        <a:t>Thomas </a:t>
                      </a:r>
                      <a:r>
                        <a:rPr lang="en-GB" dirty="0" err="1" smtClean="0"/>
                        <a:t>Macauley</a:t>
                      </a:r>
                      <a:r>
                        <a:rPr lang="en-GB" dirty="0" smtClean="0"/>
                        <a:t> </a:t>
                      </a:r>
                    </a:p>
                    <a:p>
                      <a:pPr algn="l"/>
                      <a:r>
                        <a:rPr lang="en-GB" dirty="0" smtClean="0"/>
                        <a:t>1848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Domestic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Intelligent</a:t>
                      </a:r>
                      <a:r>
                        <a:rPr lang="en-GB" baseline="0" dirty="0" smtClean="0"/>
                        <a:t> / Well Educated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N/A</a:t>
                      </a:r>
                      <a:endParaRPr lang="en-GB" dirty="0"/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/>
                        <a:t>James Oliphant</a:t>
                      </a:r>
                    </a:p>
                    <a:p>
                      <a:pPr algn="l"/>
                      <a:r>
                        <a:rPr lang="en-GB" dirty="0" smtClean="0"/>
                        <a:t>1920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Handsome / Popular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Stupid</a:t>
                      </a:r>
                      <a:r>
                        <a:rPr lang="en-GB" baseline="0" dirty="0" smtClean="0"/>
                        <a:t> and Cold Hearted / Unfit for King</a:t>
                      </a:r>
                      <a:endParaRPr lang="en-GB" dirty="0"/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/>
                        <a:t>Andrey Langley 1993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Married Sis of France</a:t>
                      </a:r>
                      <a:r>
                        <a:rPr lang="en-GB" baseline="0" dirty="0" smtClean="0"/>
                        <a:t> for Peace - Religion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Shy but</a:t>
                      </a:r>
                      <a:r>
                        <a:rPr lang="en-GB" baseline="0" dirty="0" smtClean="0"/>
                        <a:t> serious – Got off to bad star</a:t>
                      </a:r>
                      <a:endParaRPr lang="en-GB" dirty="0"/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/>
                        <a:t>Educational Website </a:t>
                      </a:r>
                    </a:p>
                    <a:p>
                      <a:pPr algn="l"/>
                      <a:r>
                        <a:rPr lang="en-GB" dirty="0" smtClean="0"/>
                        <a:t>2005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N/A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Unpopular / Arrogant / Conceited.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434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32050"/>
            <a:ext cx="2890664" cy="868958"/>
          </a:xfrm>
        </p:spPr>
        <p:txBody>
          <a:bodyPr/>
          <a:lstStyle/>
          <a:p>
            <a:r>
              <a:rPr lang="en-GB" dirty="0" smtClean="0"/>
              <a:t>Sources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528" y="248672"/>
            <a:ext cx="3106688" cy="226084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1400" b="1" dirty="0" smtClean="0"/>
              <a:t>Source </a:t>
            </a:r>
            <a:r>
              <a:rPr lang="en-GB" sz="1400" b="1" dirty="0"/>
              <a:t>1: </a:t>
            </a:r>
          </a:p>
          <a:p>
            <a:pPr marL="114300" indent="0">
              <a:buNone/>
            </a:pPr>
            <a:r>
              <a:rPr lang="en-GB" sz="1400" dirty="0" smtClean="0"/>
              <a:t>Charles </a:t>
            </a:r>
            <a:r>
              <a:rPr lang="en-GB" sz="1400" dirty="0"/>
              <a:t>I was an intelligent and well educated gentleman. His taste in         literature and art was excellent, his manner dignified. His domestic life was without blemish.</a:t>
            </a:r>
          </a:p>
          <a:p>
            <a:pPr marL="114300" indent="0">
              <a:buNone/>
            </a:pPr>
            <a:r>
              <a:rPr lang="en-GB" sz="1400" dirty="0" smtClean="0"/>
              <a:t>“</a:t>
            </a:r>
            <a:r>
              <a:rPr lang="en-GB" sz="1400" dirty="0"/>
              <a:t>The history of England” by Thomas </a:t>
            </a:r>
            <a:r>
              <a:rPr lang="en-GB" sz="1400" dirty="0" err="1"/>
              <a:t>Macauley</a:t>
            </a:r>
            <a:r>
              <a:rPr lang="en-GB" sz="1400" dirty="0"/>
              <a:t> — written in 1848 (199 years after Charles I died</a:t>
            </a:r>
            <a:r>
              <a:rPr lang="en-GB" sz="1400" dirty="0" smtClean="0"/>
              <a:t>).</a:t>
            </a:r>
            <a:endParaRPr lang="en-GB" sz="1400" dirty="0"/>
          </a:p>
          <a:p>
            <a:pPr marL="114300" indent="0">
              <a:buNone/>
            </a:pP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760296" y="248672"/>
            <a:ext cx="4464496" cy="22442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GB" sz="1400" b="1" dirty="0"/>
              <a:t>Source 2: </a:t>
            </a:r>
          </a:p>
          <a:p>
            <a:pPr marL="114300" indent="0">
              <a:buNone/>
            </a:pPr>
            <a:r>
              <a:rPr lang="en-GB" sz="1400" dirty="0" smtClean="0"/>
              <a:t>Charles </a:t>
            </a:r>
            <a:r>
              <a:rPr lang="en-GB" sz="1400" dirty="0"/>
              <a:t>I was a handsome man with </a:t>
            </a:r>
            <a:r>
              <a:rPr lang="en-GB" sz="1400" dirty="0" smtClean="0"/>
              <a:t> cultivated </a:t>
            </a:r>
            <a:r>
              <a:rPr lang="en-GB" sz="1400" dirty="0"/>
              <a:t>tastes, but he was unfit for the position of king. He was too stupid and cold-hearted to understand </a:t>
            </a:r>
            <a:r>
              <a:rPr lang="en-GB" sz="1400" dirty="0" smtClean="0"/>
              <a:t>or sympathise </a:t>
            </a:r>
            <a:r>
              <a:rPr lang="en-GB" sz="1400" dirty="0"/>
              <a:t>with the feelings of his people, and events were to prove that he was hopelessly </a:t>
            </a:r>
            <a:r>
              <a:rPr lang="en-GB" sz="1400" dirty="0" smtClean="0"/>
              <a:t>obstinate</a:t>
            </a:r>
            <a:r>
              <a:rPr lang="en-GB" sz="1400" dirty="0"/>
              <a:t>, self-centred and </a:t>
            </a:r>
            <a:r>
              <a:rPr lang="en-GB" sz="1400" dirty="0" smtClean="0"/>
              <a:t> </a:t>
            </a:r>
            <a:r>
              <a:rPr lang="en-GB" sz="1400" dirty="0"/>
              <a:t>untrustworthy</a:t>
            </a:r>
            <a:r>
              <a:rPr lang="en-GB" sz="1400" dirty="0" smtClean="0"/>
              <a:t>.</a:t>
            </a:r>
          </a:p>
          <a:p>
            <a:pPr marL="114300" indent="0">
              <a:buNone/>
            </a:pPr>
            <a:r>
              <a:rPr lang="en-GB" sz="1400" dirty="0" smtClean="0"/>
              <a:t>“</a:t>
            </a:r>
            <a:r>
              <a:rPr lang="en-GB" sz="1400" dirty="0"/>
              <a:t>A history of England” by James Oliphant — written in 1920 (320 years after Charles I was born</a:t>
            </a:r>
            <a:r>
              <a:rPr lang="en-GB" sz="1400" dirty="0" smtClean="0"/>
              <a:t>).</a:t>
            </a:r>
            <a:r>
              <a:rPr lang="en-GB" sz="1400" dirty="0"/>
              <a:t> 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95536" y="3707372"/>
            <a:ext cx="3818384" cy="28803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GB" sz="1400" b="1" dirty="0"/>
              <a:t>Source 3:</a:t>
            </a:r>
          </a:p>
          <a:p>
            <a:pPr marL="114300" indent="0">
              <a:buNone/>
            </a:pPr>
            <a:r>
              <a:rPr lang="en-GB" sz="1400" dirty="0" smtClean="0"/>
              <a:t>The new king was shy, serious and deeply        religious. Charles’ reign got off to a bad start. Needing a queen he married Henrietta Maria, the sister of the king of France. She was a Catholic, and Parliament was alarmed that she might make Charles and their children         Catholic too.</a:t>
            </a:r>
          </a:p>
          <a:p>
            <a:pPr marL="114300" indent="0">
              <a:buNone/>
            </a:pPr>
            <a:endParaRPr lang="en-GB" sz="1400" b="1" dirty="0" smtClean="0"/>
          </a:p>
          <a:p>
            <a:pPr marL="114300" indent="0">
              <a:buNone/>
            </a:pPr>
            <a:r>
              <a:rPr lang="en-GB" sz="1400" dirty="0" smtClean="0"/>
              <a:t>“</a:t>
            </a:r>
            <a:r>
              <a:rPr lang="en-GB" sz="1400" dirty="0"/>
              <a:t>The Stuarts” by Andrew Langley. A children’s history book. It was written in 1993</a:t>
            </a:r>
            <a:r>
              <a:rPr lang="en-GB" sz="1400" dirty="0" smtClean="0"/>
              <a:t>.</a:t>
            </a:r>
            <a:r>
              <a:rPr lang="en-GB" sz="1400" dirty="0"/>
              <a:t> </a:t>
            </a:r>
          </a:p>
          <a:p>
            <a:pPr marL="114300" indent="0">
              <a:buFont typeface="Arial" pitchFamily="34" charset="0"/>
              <a:buNone/>
            </a:pPr>
            <a:endParaRPr lang="en-GB" sz="1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27984" y="2636912"/>
            <a:ext cx="3812349" cy="23762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GB" sz="1500" b="1" dirty="0"/>
              <a:t>Source 4:</a:t>
            </a:r>
          </a:p>
          <a:p>
            <a:pPr marL="114300" indent="0">
              <a:buNone/>
            </a:pPr>
            <a:r>
              <a:rPr lang="en-GB" sz="1500" dirty="0" smtClean="0"/>
              <a:t>Charles </a:t>
            </a:r>
            <a:r>
              <a:rPr lang="en-GB" sz="1500" dirty="0"/>
              <a:t>had a very </a:t>
            </a:r>
            <a:r>
              <a:rPr lang="en-GB" sz="1500" dirty="0" smtClean="0"/>
              <a:t>different personality </a:t>
            </a:r>
            <a:r>
              <a:rPr lang="en-GB" sz="1500" dirty="0"/>
              <a:t>compared to James (his </a:t>
            </a:r>
            <a:r>
              <a:rPr lang="en-GB" sz="1500" dirty="0" smtClean="0"/>
              <a:t>father</a:t>
            </a:r>
            <a:r>
              <a:rPr lang="en-GB" sz="1500" dirty="0"/>
              <a:t>). Charles was arrogant </a:t>
            </a:r>
            <a:r>
              <a:rPr lang="en-GB" sz="1500" dirty="0" smtClean="0"/>
              <a:t>and conceited</a:t>
            </a:r>
            <a:r>
              <a:rPr lang="en-GB" sz="1500" dirty="0"/>
              <a:t>. He found it difficult to      believe that a king could be wrong. This belief was known as the ‘Divine Right of Kings’, and it made him </a:t>
            </a:r>
            <a:r>
              <a:rPr lang="en-GB" sz="1500" dirty="0" smtClean="0"/>
              <a:t> </a:t>
            </a:r>
            <a:r>
              <a:rPr lang="en-GB" sz="1500" dirty="0"/>
              <a:t>unpopular.</a:t>
            </a:r>
          </a:p>
          <a:p>
            <a:pPr marL="114300" indent="0">
              <a:buNone/>
            </a:pPr>
            <a:endParaRPr lang="en-GB" sz="1500" dirty="0"/>
          </a:p>
          <a:p>
            <a:pPr marL="114300" indent="0">
              <a:buNone/>
            </a:pPr>
            <a:r>
              <a:rPr lang="en-GB" sz="1500" dirty="0" smtClean="0"/>
              <a:t>From </a:t>
            </a:r>
            <a:r>
              <a:rPr lang="en-GB" sz="1500" dirty="0"/>
              <a:t>an educational website, written in 2005 (more than 400 years after Charles I was born</a:t>
            </a:r>
            <a:r>
              <a:rPr lang="en-GB" sz="1500" dirty="0" smtClean="0"/>
              <a:t>).</a:t>
            </a:r>
            <a:r>
              <a:rPr lang="en-GB" sz="1500" dirty="0"/>
              <a:t> </a:t>
            </a:r>
          </a:p>
          <a:p>
            <a:pPr marL="114300" indent="0">
              <a:buFont typeface="Arial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687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Custom 1">
      <a:majorFont>
        <a:latin typeface="Impact"/>
        <a:ea typeface=""/>
        <a:cs typeface=""/>
      </a:majorFont>
      <a:minorFont>
        <a:latin typeface="Candara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172</TotalTime>
  <Words>828</Words>
  <Application>Microsoft Office PowerPoint</Application>
  <PresentationFormat>On-screen Show (4:3)</PresentationFormat>
  <Paragraphs>119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Adjacency</vt:lpstr>
      <vt:lpstr>WALT: What was the English Civil War?</vt:lpstr>
      <vt:lpstr>Why is it important…</vt:lpstr>
      <vt:lpstr>WALT-What was the English Civil War?</vt:lpstr>
      <vt:lpstr>WALT-What was the English Civil War</vt:lpstr>
      <vt:lpstr>Civil War – Intro… Q. What was it?</vt:lpstr>
      <vt:lpstr>In your own words…</vt:lpstr>
      <vt:lpstr>Source Analysis</vt:lpstr>
      <vt:lpstr>What you should have had…</vt:lpstr>
      <vt:lpstr>Sources</vt:lpstr>
      <vt:lpstr>Sources</vt:lpstr>
      <vt:lpstr>Peer Assessment.</vt:lpstr>
      <vt:lpstr>Post It – Was King Charles a Good King or a Bad King – 1 Thing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WALT: What was the English Civil War?</dc:title>
  <dc:creator>CJW</dc:creator>
  <cp:lastModifiedBy>CJW</cp:lastModifiedBy>
  <cp:revision>10</cp:revision>
  <dcterms:created xsi:type="dcterms:W3CDTF">2014-02-21T11:53:22Z</dcterms:created>
  <dcterms:modified xsi:type="dcterms:W3CDTF">2014-02-21T14:45:24Z</dcterms:modified>
</cp:coreProperties>
</file>