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5892A-7B98-439C-B16C-7C6F86951532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EF88A6F4-A7E1-41A9-A55E-E5265E4E9155}">
      <dgm:prSet phldrT="[Text]" custT="1"/>
      <dgm:spPr/>
      <dgm:t>
        <a:bodyPr/>
        <a:lstStyle/>
        <a:p>
          <a:endParaRPr lang="en-GB" sz="1800" dirty="0" smtClean="0">
            <a:latin typeface="Arial Narrow" pitchFamily="34" charset="0"/>
          </a:endParaRPr>
        </a:p>
        <a:p>
          <a:r>
            <a:rPr lang="en-GB" sz="1800" b="1" dirty="0" smtClean="0">
              <a:latin typeface="Arial Narrow" pitchFamily="34" charset="0"/>
            </a:rPr>
            <a:t>Stage 1:Growing the penicillin</a:t>
          </a:r>
        </a:p>
        <a:p>
          <a:r>
            <a:rPr lang="en-GB" sz="1800" dirty="0" smtClean="0">
              <a:latin typeface="Arial Narrow" pitchFamily="34" charset="0"/>
            </a:rPr>
            <a:t>This was a combination of the latest freeze-drying technology and some much more traditional equipment: thousands of milk bottles (in which to grow the bacteria), milk churns, a dog bath and a hand pump! From this, the team were able to gather a few grams of pure penicillin.</a:t>
          </a:r>
        </a:p>
        <a:p>
          <a:endParaRPr lang="en-US" sz="2000" dirty="0"/>
        </a:p>
      </dgm:t>
    </dgm:pt>
    <dgm:pt modelId="{25D9C104-C11D-4846-B408-E87553175207}" type="parTrans" cxnId="{2AE30FC7-549D-4FE0-B721-976DA7E1C104}">
      <dgm:prSet/>
      <dgm:spPr/>
      <dgm:t>
        <a:bodyPr/>
        <a:lstStyle/>
        <a:p>
          <a:endParaRPr lang="en-US"/>
        </a:p>
      </dgm:t>
    </dgm:pt>
    <dgm:pt modelId="{C95A7807-182C-4287-8F88-49AEDE06A577}" type="sibTrans" cxnId="{2AE30FC7-549D-4FE0-B721-976DA7E1C104}">
      <dgm:prSet/>
      <dgm:spPr/>
      <dgm:t>
        <a:bodyPr/>
        <a:lstStyle/>
        <a:p>
          <a:endParaRPr lang="en-US"/>
        </a:p>
      </dgm:t>
    </dgm:pt>
    <dgm:pt modelId="{1B5B3D1A-9F89-4784-8523-70275C72B57C}">
      <dgm:prSet phldrT="[Text]" custT="1"/>
      <dgm:spPr/>
      <dgm:t>
        <a:bodyPr/>
        <a:lstStyle/>
        <a:p>
          <a:r>
            <a:rPr lang="en-GB" sz="2000" b="1" smtClean="0">
              <a:latin typeface="Arial Narrow" pitchFamily="34" charset="0"/>
            </a:rPr>
            <a:t>Stage 2: Testing penicillin on animals</a:t>
          </a:r>
        </a:p>
        <a:p>
          <a:r>
            <a:rPr lang="en-GB" sz="2000" smtClean="0">
              <a:latin typeface="Arial Narrow" pitchFamily="34" charset="0"/>
            </a:rPr>
            <a:t>There was enough penicillin to test it on eight </a:t>
          </a:r>
          <a:r>
            <a:rPr lang="en-GB" sz="2000" b="1" smtClean="0">
              <a:latin typeface="Arial Narrow" pitchFamily="34" charset="0"/>
            </a:rPr>
            <a:t>mice</a:t>
          </a:r>
          <a:r>
            <a:rPr lang="en-GB" sz="2000" smtClean="0">
              <a:latin typeface="Arial Narrow" pitchFamily="34" charset="0"/>
            </a:rPr>
            <a:t>. They were injected with a deadly bacteria (streptococci). Four of the mice were then given penicillin. 24 hours later the mice which had </a:t>
          </a:r>
          <a:r>
            <a:rPr lang="en-GB" sz="2000" b="1" smtClean="0">
              <a:latin typeface="Arial Narrow" pitchFamily="34" charset="0"/>
            </a:rPr>
            <a:t>not</a:t>
          </a:r>
          <a:r>
            <a:rPr lang="en-GB" sz="2000" smtClean="0">
              <a:latin typeface="Arial Narrow" pitchFamily="34" charset="0"/>
            </a:rPr>
            <a:t> been injected with penicillin were dead. </a:t>
          </a:r>
          <a:r>
            <a:rPr lang="en-GB" sz="2000" b="1" smtClean="0">
              <a:latin typeface="Arial Narrow" pitchFamily="34" charset="0"/>
            </a:rPr>
            <a:t>Those who had been injected were healthy.</a:t>
          </a:r>
          <a:endParaRPr lang="en-US" sz="2000" b="1" dirty="0">
            <a:latin typeface="Arial Narrow" pitchFamily="34" charset="0"/>
          </a:endParaRPr>
        </a:p>
      </dgm:t>
    </dgm:pt>
    <dgm:pt modelId="{C56D178B-0465-4BEB-899E-9C341A94FEA1}" type="parTrans" cxnId="{80E25395-75F4-40D3-A8CF-ECE3B13EA6C4}">
      <dgm:prSet/>
      <dgm:spPr/>
      <dgm:t>
        <a:bodyPr/>
        <a:lstStyle/>
        <a:p>
          <a:endParaRPr lang="en-US"/>
        </a:p>
      </dgm:t>
    </dgm:pt>
    <dgm:pt modelId="{9BE74A4B-9FCC-4D9E-AAA1-3D1C6D18B787}" type="sibTrans" cxnId="{80E25395-75F4-40D3-A8CF-ECE3B13EA6C4}">
      <dgm:prSet/>
      <dgm:spPr/>
      <dgm:t>
        <a:bodyPr/>
        <a:lstStyle/>
        <a:p>
          <a:endParaRPr lang="en-US"/>
        </a:p>
      </dgm:t>
    </dgm:pt>
    <dgm:pt modelId="{FE13A3F9-B726-4351-9039-4AE4B1525D71}">
      <dgm:prSet phldrT="[Text]" custT="1"/>
      <dgm:spPr/>
      <dgm:t>
        <a:bodyPr/>
        <a:lstStyle/>
        <a:p>
          <a:r>
            <a:rPr lang="en-GB" sz="1800" b="1" smtClean="0">
              <a:latin typeface="Arial Narrow" pitchFamily="34" charset="0"/>
            </a:rPr>
            <a:t>Stage 3: The first human trial of penicillin</a:t>
          </a:r>
        </a:p>
        <a:p>
          <a:r>
            <a:rPr lang="en-GB" sz="1800" b="1" smtClean="0">
              <a:latin typeface="Arial Narrow" pitchFamily="34" charset="0"/>
            </a:rPr>
            <a:t>By 1941 </a:t>
          </a:r>
          <a:r>
            <a:rPr lang="en-GB" sz="1800" smtClean="0">
              <a:latin typeface="Arial Narrow" pitchFamily="34" charset="0"/>
            </a:rPr>
            <a:t>the team had enough penicillin to </a:t>
          </a:r>
          <a:r>
            <a:rPr lang="en-GB" sz="1800" b="1" smtClean="0">
              <a:latin typeface="Arial Narrow" pitchFamily="34" charset="0"/>
            </a:rPr>
            <a:t>test it on a human</a:t>
          </a:r>
          <a:r>
            <a:rPr lang="en-GB" sz="1800" smtClean="0">
              <a:latin typeface="Arial Narrow" pitchFamily="34" charset="0"/>
            </a:rPr>
            <a:t>. The patient had terrible abscesses which had spread from his mouth to his scalp, eyes, arm and even his lung. He was going to die – there was nothing to lose by trying penicillin. After four days of treatment he was much improved and was sitting up in bed – </a:t>
          </a:r>
          <a:r>
            <a:rPr lang="en-GB" sz="1800" b="1" smtClean="0">
              <a:latin typeface="Arial Narrow" pitchFamily="34" charset="0"/>
            </a:rPr>
            <a:t>penicillin worked</a:t>
          </a:r>
          <a:r>
            <a:rPr lang="en-GB" sz="1800" smtClean="0">
              <a:latin typeface="Arial Narrow" pitchFamily="34" charset="0"/>
            </a:rPr>
            <a:t>. However, they did not have enough, and after five days the supply ran out – the patient relapsed and died.</a:t>
          </a:r>
        </a:p>
        <a:p>
          <a:endParaRPr lang="en-US" sz="1200" dirty="0">
            <a:latin typeface="Arial Narrow" pitchFamily="34" charset="0"/>
          </a:endParaRPr>
        </a:p>
      </dgm:t>
    </dgm:pt>
    <dgm:pt modelId="{3E4F53E8-1D9F-419F-9556-C36814353CF4}" type="parTrans" cxnId="{012935D5-5D62-4FD4-BB44-0030019DC721}">
      <dgm:prSet/>
      <dgm:spPr/>
      <dgm:t>
        <a:bodyPr/>
        <a:lstStyle/>
        <a:p>
          <a:endParaRPr lang="en-US"/>
        </a:p>
      </dgm:t>
    </dgm:pt>
    <dgm:pt modelId="{2BCFCDCC-085D-4101-B856-ED523938A946}" type="sibTrans" cxnId="{012935D5-5D62-4FD4-BB44-0030019DC721}">
      <dgm:prSet/>
      <dgm:spPr/>
      <dgm:t>
        <a:bodyPr/>
        <a:lstStyle/>
        <a:p>
          <a:endParaRPr lang="en-US"/>
        </a:p>
      </dgm:t>
    </dgm:pt>
    <dgm:pt modelId="{B33FED08-313D-42FD-A232-77B0040743CF}" type="pres">
      <dgm:prSet presAssocID="{0625892A-7B98-439C-B16C-7C6F86951532}" presName="linearFlow" presStyleCnt="0">
        <dgm:presLayoutVars>
          <dgm:resizeHandles val="exact"/>
        </dgm:presLayoutVars>
      </dgm:prSet>
      <dgm:spPr/>
    </dgm:pt>
    <dgm:pt modelId="{98EFCA4E-480D-4258-AC0A-99C51FCC57A8}" type="pres">
      <dgm:prSet presAssocID="{EF88A6F4-A7E1-41A9-A55E-E5265E4E9155}" presName="node" presStyleLbl="node1" presStyleIdx="0" presStyleCnt="3" custScaleX="3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53543-5AF3-433B-98CD-3104A6FE2DA5}" type="pres">
      <dgm:prSet presAssocID="{C95A7807-182C-4287-8F88-49AEDE06A57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CC61267-6AEF-4D66-BD82-868B70912946}" type="pres">
      <dgm:prSet presAssocID="{C95A7807-182C-4287-8F88-49AEDE06A57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150D722-E9C7-4E09-8589-6D684DC83F1D}" type="pres">
      <dgm:prSet presAssocID="{1B5B3D1A-9F89-4784-8523-70275C72B57C}" presName="node" presStyleLbl="node1" presStyleIdx="1" presStyleCnt="3" custScaleX="333333" custScaleY="124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6EB9E-D03A-42B0-85C9-716F022179F4}" type="pres">
      <dgm:prSet presAssocID="{9BE74A4B-9FCC-4D9E-AAA1-3D1C6D18B78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69BBA6-6A24-45E6-BB47-6ADB579E2B3C}" type="pres">
      <dgm:prSet presAssocID="{9BE74A4B-9FCC-4D9E-AAA1-3D1C6D18B78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A462ADE-4FBE-4EF1-B5EE-6C16846FAF09}" type="pres">
      <dgm:prSet presAssocID="{FE13A3F9-B726-4351-9039-4AE4B1525D71}" presName="node" presStyleLbl="node1" presStyleIdx="2" presStyleCnt="3" custScaleX="333333" custScaleY="168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2935D5-5D62-4FD4-BB44-0030019DC721}" srcId="{0625892A-7B98-439C-B16C-7C6F86951532}" destId="{FE13A3F9-B726-4351-9039-4AE4B1525D71}" srcOrd="2" destOrd="0" parTransId="{3E4F53E8-1D9F-419F-9556-C36814353CF4}" sibTransId="{2BCFCDCC-085D-4101-B856-ED523938A946}"/>
    <dgm:cxn modelId="{CEB8B87D-5C16-49D3-A1B7-DDD5A6B7BA90}" type="presOf" srcId="{C95A7807-182C-4287-8F88-49AEDE06A577}" destId="{CCC61267-6AEF-4D66-BD82-868B70912946}" srcOrd="1" destOrd="0" presId="urn:microsoft.com/office/officeart/2005/8/layout/process2"/>
    <dgm:cxn modelId="{6E4BA7E9-F832-44E4-9D44-5C092E62EE81}" type="presOf" srcId="{EF88A6F4-A7E1-41A9-A55E-E5265E4E9155}" destId="{98EFCA4E-480D-4258-AC0A-99C51FCC57A8}" srcOrd="0" destOrd="0" presId="urn:microsoft.com/office/officeart/2005/8/layout/process2"/>
    <dgm:cxn modelId="{B5810709-40AB-45D2-91F3-799F9B69CEB3}" type="presOf" srcId="{9BE74A4B-9FCC-4D9E-AAA1-3D1C6D18B787}" destId="{22B6EB9E-D03A-42B0-85C9-716F022179F4}" srcOrd="0" destOrd="0" presId="urn:microsoft.com/office/officeart/2005/8/layout/process2"/>
    <dgm:cxn modelId="{2AE30FC7-549D-4FE0-B721-976DA7E1C104}" srcId="{0625892A-7B98-439C-B16C-7C6F86951532}" destId="{EF88A6F4-A7E1-41A9-A55E-E5265E4E9155}" srcOrd="0" destOrd="0" parTransId="{25D9C104-C11D-4846-B408-E87553175207}" sibTransId="{C95A7807-182C-4287-8F88-49AEDE06A577}"/>
    <dgm:cxn modelId="{F6E5EA9C-3197-4455-A0BD-E884E314849D}" type="presOf" srcId="{0625892A-7B98-439C-B16C-7C6F86951532}" destId="{B33FED08-313D-42FD-A232-77B0040743CF}" srcOrd="0" destOrd="0" presId="urn:microsoft.com/office/officeart/2005/8/layout/process2"/>
    <dgm:cxn modelId="{BB0C4DC9-5678-4BEB-B929-7D5ECB14E060}" type="presOf" srcId="{C95A7807-182C-4287-8F88-49AEDE06A577}" destId="{FB953543-5AF3-433B-98CD-3104A6FE2DA5}" srcOrd="0" destOrd="0" presId="urn:microsoft.com/office/officeart/2005/8/layout/process2"/>
    <dgm:cxn modelId="{3C5383DB-14B0-46D4-B26A-2DD030DFBAED}" type="presOf" srcId="{9BE74A4B-9FCC-4D9E-AAA1-3D1C6D18B787}" destId="{7469BBA6-6A24-45E6-BB47-6ADB579E2B3C}" srcOrd="1" destOrd="0" presId="urn:microsoft.com/office/officeart/2005/8/layout/process2"/>
    <dgm:cxn modelId="{0196AFD6-3252-41AA-8279-7836427936E1}" type="presOf" srcId="{FE13A3F9-B726-4351-9039-4AE4B1525D71}" destId="{5A462ADE-4FBE-4EF1-B5EE-6C16846FAF09}" srcOrd="0" destOrd="0" presId="urn:microsoft.com/office/officeart/2005/8/layout/process2"/>
    <dgm:cxn modelId="{8D509D23-4743-4329-8F2A-5B63EA98CE2E}" type="presOf" srcId="{1B5B3D1A-9F89-4784-8523-70275C72B57C}" destId="{4150D722-E9C7-4E09-8589-6D684DC83F1D}" srcOrd="0" destOrd="0" presId="urn:microsoft.com/office/officeart/2005/8/layout/process2"/>
    <dgm:cxn modelId="{80E25395-75F4-40D3-A8CF-ECE3B13EA6C4}" srcId="{0625892A-7B98-439C-B16C-7C6F86951532}" destId="{1B5B3D1A-9F89-4784-8523-70275C72B57C}" srcOrd="1" destOrd="0" parTransId="{C56D178B-0465-4BEB-899E-9C341A94FEA1}" sibTransId="{9BE74A4B-9FCC-4D9E-AAA1-3D1C6D18B787}"/>
    <dgm:cxn modelId="{9EE515B4-008C-41D0-96FF-D63C4B01E6D4}" type="presParOf" srcId="{B33FED08-313D-42FD-A232-77B0040743CF}" destId="{98EFCA4E-480D-4258-AC0A-99C51FCC57A8}" srcOrd="0" destOrd="0" presId="urn:microsoft.com/office/officeart/2005/8/layout/process2"/>
    <dgm:cxn modelId="{38379B66-D45F-4C05-82B5-1BCE72209C23}" type="presParOf" srcId="{B33FED08-313D-42FD-A232-77B0040743CF}" destId="{FB953543-5AF3-433B-98CD-3104A6FE2DA5}" srcOrd="1" destOrd="0" presId="urn:microsoft.com/office/officeart/2005/8/layout/process2"/>
    <dgm:cxn modelId="{0866A999-A8DD-4F1D-A97B-3652D48E1999}" type="presParOf" srcId="{FB953543-5AF3-433B-98CD-3104A6FE2DA5}" destId="{CCC61267-6AEF-4D66-BD82-868B70912946}" srcOrd="0" destOrd="0" presId="urn:microsoft.com/office/officeart/2005/8/layout/process2"/>
    <dgm:cxn modelId="{287D25F1-C1CC-4783-8690-4DB50B120ACA}" type="presParOf" srcId="{B33FED08-313D-42FD-A232-77B0040743CF}" destId="{4150D722-E9C7-4E09-8589-6D684DC83F1D}" srcOrd="2" destOrd="0" presId="urn:microsoft.com/office/officeart/2005/8/layout/process2"/>
    <dgm:cxn modelId="{294A9684-90B8-494E-9306-6B6AAF723BF0}" type="presParOf" srcId="{B33FED08-313D-42FD-A232-77B0040743CF}" destId="{22B6EB9E-D03A-42B0-85C9-716F022179F4}" srcOrd="3" destOrd="0" presId="urn:microsoft.com/office/officeart/2005/8/layout/process2"/>
    <dgm:cxn modelId="{7D82842E-B2D6-478C-B0BA-79837BCE1C5F}" type="presParOf" srcId="{22B6EB9E-D03A-42B0-85C9-716F022179F4}" destId="{7469BBA6-6A24-45E6-BB47-6ADB579E2B3C}" srcOrd="0" destOrd="0" presId="urn:microsoft.com/office/officeart/2005/8/layout/process2"/>
    <dgm:cxn modelId="{5B8B31AD-13E4-4055-AF74-C04EA15862BC}" type="presParOf" srcId="{B33FED08-313D-42FD-A232-77B0040743CF}" destId="{5A462ADE-4FBE-4EF1-B5EE-6C16846FAF0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FECF2-744D-4247-A458-1AD7C5E7F2F5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C1EF02-19F4-4CB5-9C12-C4C37E313C4D}">
      <dgm:prSet phldrT="[Text]" custT="1"/>
      <dgm:spPr/>
      <dgm:t>
        <a:bodyPr/>
        <a:lstStyle/>
        <a:p>
          <a:r>
            <a:rPr lang="en-GB" sz="1400" dirty="0" smtClean="0"/>
            <a:t>June 1941: Florey travels to US to try to get drug companies to develop penicillin – not much interest.</a:t>
          </a:r>
          <a:endParaRPr lang="en-US" sz="1400" dirty="0"/>
        </a:p>
      </dgm:t>
    </dgm:pt>
    <dgm:pt modelId="{1F522BDB-C473-48DC-AD9D-CD6CB793595E}" type="parTrans" cxnId="{45DAB277-1315-4C65-ACE0-E773267BC43F}">
      <dgm:prSet/>
      <dgm:spPr/>
      <dgm:t>
        <a:bodyPr/>
        <a:lstStyle/>
        <a:p>
          <a:endParaRPr lang="en-US"/>
        </a:p>
      </dgm:t>
    </dgm:pt>
    <dgm:pt modelId="{1712AD80-FED1-4233-8BFF-5EF87CFCB28C}" type="sibTrans" cxnId="{45DAB277-1315-4C65-ACE0-E773267BC43F}">
      <dgm:prSet custT="1"/>
      <dgm:spPr/>
      <dgm:t>
        <a:bodyPr/>
        <a:lstStyle/>
        <a:p>
          <a:endParaRPr lang="en-US" sz="1400"/>
        </a:p>
      </dgm:t>
    </dgm:pt>
    <dgm:pt modelId="{40A5B961-646B-42A8-9CBB-ED70B101D9DD}">
      <dgm:prSet phldrT="[Text]" custT="1"/>
      <dgm:spPr/>
      <dgm:t>
        <a:bodyPr/>
        <a:lstStyle/>
        <a:p>
          <a:r>
            <a:rPr lang="en-GB" sz="1400" dirty="0" smtClean="0"/>
            <a:t>December 1941:</a:t>
          </a:r>
        </a:p>
        <a:p>
          <a:r>
            <a:rPr lang="en-GB" sz="1400" dirty="0" smtClean="0"/>
            <a:t>US enters the war</a:t>
          </a:r>
          <a:endParaRPr lang="en-US" sz="1400" dirty="0"/>
        </a:p>
      </dgm:t>
    </dgm:pt>
    <dgm:pt modelId="{9C6E47E6-E140-485C-BDD1-826924CE96FF}" type="parTrans" cxnId="{618842C9-8F9C-4B26-9EF8-16049F4D9193}">
      <dgm:prSet/>
      <dgm:spPr/>
      <dgm:t>
        <a:bodyPr/>
        <a:lstStyle/>
        <a:p>
          <a:endParaRPr lang="en-US"/>
        </a:p>
      </dgm:t>
    </dgm:pt>
    <dgm:pt modelId="{BC4E82CF-60C4-41EC-B881-3167C758E3A4}" type="sibTrans" cxnId="{618842C9-8F9C-4B26-9EF8-16049F4D9193}">
      <dgm:prSet custT="1"/>
      <dgm:spPr/>
      <dgm:t>
        <a:bodyPr/>
        <a:lstStyle/>
        <a:p>
          <a:endParaRPr lang="en-US" sz="1400"/>
        </a:p>
      </dgm:t>
    </dgm:pt>
    <dgm:pt modelId="{23E9A9EE-E19E-4FBF-9868-23EBD1EBC8F2}">
      <dgm:prSet phldrT="[Text]" custT="1"/>
      <dgm:spPr/>
      <dgm:t>
        <a:bodyPr/>
        <a:lstStyle/>
        <a:p>
          <a:r>
            <a:rPr lang="en-GB" sz="1400" dirty="0" smtClean="0"/>
            <a:t>1942:</a:t>
          </a:r>
        </a:p>
        <a:p>
          <a:r>
            <a:rPr lang="en-GB" sz="1400" dirty="0" smtClean="0"/>
            <a:t>US government gives $80 million to 4 drug companies to find a way to mass produce penicillin. </a:t>
          </a:r>
          <a:endParaRPr lang="en-US" sz="1400" dirty="0"/>
        </a:p>
      </dgm:t>
    </dgm:pt>
    <dgm:pt modelId="{6B8C70B6-A3D4-491B-B2B3-0136689F3A30}" type="parTrans" cxnId="{0591D29B-324F-4C01-B838-04C6D4208FBA}">
      <dgm:prSet/>
      <dgm:spPr/>
      <dgm:t>
        <a:bodyPr/>
        <a:lstStyle/>
        <a:p>
          <a:endParaRPr lang="en-US"/>
        </a:p>
      </dgm:t>
    </dgm:pt>
    <dgm:pt modelId="{565B39D1-1803-4811-A584-AE84534E9AE1}" type="sibTrans" cxnId="{0591D29B-324F-4C01-B838-04C6D4208FBA}">
      <dgm:prSet custT="1"/>
      <dgm:spPr/>
      <dgm:t>
        <a:bodyPr/>
        <a:lstStyle/>
        <a:p>
          <a:endParaRPr lang="en-US" sz="1400"/>
        </a:p>
      </dgm:t>
    </dgm:pt>
    <dgm:pt modelId="{01BD0B9E-4116-4DD7-99BB-4FD326AA3D4E}">
      <dgm:prSet phldrT="[Text]" custT="1"/>
      <dgm:spPr/>
      <dgm:t>
        <a:bodyPr/>
        <a:lstStyle/>
        <a:p>
          <a:r>
            <a:rPr lang="en-GB" sz="1400" dirty="0" smtClean="0"/>
            <a:t>1943: Mass production began. Penicillin first used by British army in North Africa.</a:t>
          </a:r>
          <a:endParaRPr lang="en-US" sz="1400" dirty="0"/>
        </a:p>
      </dgm:t>
    </dgm:pt>
    <dgm:pt modelId="{74AB2CBE-44B2-4326-B5D6-36D503953AF5}" type="parTrans" cxnId="{4DAD2B74-F196-429A-B164-CD327E0AC342}">
      <dgm:prSet/>
      <dgm:spPr/>
      <dgm:t>
        <a:bodyPr/>
        <a:lstStyle/>
        <a:p>
          <a:endParaRPr lang="en-US"/>
        </a:p>
      </dgm:t>
    </dgm:pt>
    <dgm:pt modelId="{CD0A774C-9D8E-4E13-93DD-ECF8CEE7A990}" type="sibTrans" cxnId="{4DAD2B74-F196-429A-B164-CD327E0AC342}">
      <dgm:prSet custT="1"/>
      <dgm:spPr/>
      <dgm:t>
        <a:bodyPr/>
        <a:lstStyle/>
        <a:p>
          <a:endParaRPr lang="en-US" sz="1400"/>
        </a:p>
      </dgm:t>
    </dgm:pt>
    <dgm:pt modelId="{52C132B2-3D45-485C-893A-E17727117642}">
      <dgm:prSet phldrT="[Text]" custT="1"/>
      <dgm:spPr/>
      <dgm:t>
        <a:bodyPr/>
        <a:lstStyle/>
        <a:p>
          <a:r>
            <a:rPr lang="en-GB" sz="1400" dirty="0" smtClean="0"/>
            <a:t>June 1944: Enough penicillin is available to treat all the casualties of D-Day.</a:t>
          </a:r>
          <a:endParaRPr lang="en-US" sz="1400" dirty="0"/>
        </a:p>
      </dgm:t>
    </dgm:pt>
    <dgm:pt modelId="{902F76C4-8153-42BD-B20A-B206C82CEBA1}" type="parTrans" cxnId="{6D5FA7BD-4478-4EEF-A92D-89943708839F}">
      <dgm:prSet/>
      <dgm:spPr/>
      <dgm:t>
        <a:bodyPr/>
        <a:lstStyle/>
        <a:p>
          <a:endParaRPr lang="en-US"/>
        </a:p>
      </dgm:t>
    </dgm:pt>
    <dgm:pt modelId="{AC6CA285-B6BE-48EB-866E-BDFFAA7A12AE}" type="sibTrans" cxnId="{6D5FA7BD-4478-4EEF-A92D-89943708839F}">
      <dgm:prSet custT="1"/>
      <dgm:spPr/>
      <dgm:t>
        <a:bodyPr/>
        <a:lstStyle/>
        <a:p>
          <a:endParaRPr lang="en-US" sz="1400"/>
        </a:p>
      </dgm:t>
    </dgm:pt>
    <dgm:pt modelId="{ACB15688-1494-4353-B897-96CA6ECF6846}">
      <dgm:prSet phldrT="[Text]" custT="1"/>
      <dgm:spPr/>
      <dgm:t>
        <a:bodyPr/>
        <a:lstStyle/>
        <a:p>
          <a:r>
            <a:rPr lang="en-GB" sz="1400" dirty="0" smtClean="0"/>
            <a:t>1945: US Army using 2 million doses of penicillin a month</a:t>
          </a:r>
          <a:endParaRPr lang="en-US" sz="1400" dirty="0"/>
        </a:p>
      </dgm:t>
    </dgm:pt>
    <dgm:pt modelId="{D886F755-FD89-4980-8141-5AB43D380EDE}" type="parTrans" cxnId="{FB32E04C-FA0A-4C8E-91D0-4980B0DA2A74}">
      <dgm:prSet/>
      <dgm:spPr/>
      <dgm:t>
        <a:bodyPr/>
        <a:lstStyle/>
        <a:p>
          <a:endParaRPr lang="en-US"/>
        </a:p>
      </dgm:t>
    </dgm:pt>
    <dgm:pt modelId="{11FE263E-4E93-4F9E-9D49-D135330ADC85}" type="sibTrans" cxnId="{FB32E04C-FA0A-4C8E-91D0-4980B0DA2A74}">
      <dgm:prSet custT="1"/>
      <dgm:spPr/>
      <dgm:t>
        <a:bodyPr/>
        <a:lstStyle/>
        <a:p>
          <a:endParaRPr lang="en-US" sz="1400"/>
        </a:p>
      </dgm:t>
    </dgm:pt>
    <dgm:pt modelId="{4B0D4E6C-CF71-43F8-A2DF-D9C0FAED9012}">
      <dgm:prSet phldrT="[Text]" custT="1"/>
      <dgm:spPr/>
      <dgm:t>
        <a:bodyPr/>
        <a:lstStyle/>
        <a:p>
          <a:r>
            <a:rPr lang="en-GB" sz="1400" dirty="0" smtClean="0"/>
            <a:t>After WW2: Penicillin made available for civilian use.</a:t>
          </a:r>
          <a:endParaRPr lang="en-US" sz="1400" dirty="0"/>
        </a:p>
      </dgm:t>
    </dgm:pt>
    <dgm:pt modelId="{3C3D25AD-063A-4A9E-8593-C590C811C963}" type="parTrans" cxnId="{2DCD663B-4C4D-422D-BF3A-A64E83CA8F4F}">
      <dgm:prSet/>
      <dgm:spPr/>
      <dgm:t>
        <a:bodyPr/>
        <a:lstStyle/>
        <a:p>
          <a:endParaRPr lang="en-US"/>
        </a:p>
      </dgm:t>
    </dgm:pt>
    <dgm:pt modelId="{2BA8A3A9-7AB3-4A31-BD5D-A59421E20F88}" type="sibTrans" cxnId="{2DCD663B-4C4D-422D-BF3A-A64E83CA8F4F}">
      <dgm:prSet/>
      <dgm:spPr/>
      <dgm:t>
        <a:bodyPr/>
        <a:lstStyle/>
        <a:p>
          <a:endParaRPr lang="en-US"/>
        </a:p>
      </dgm:t>
    </dgm:pt>
    <dgm:pt modelId="{18B3029D-A5DC-45AD-A1DE-A36FCF0DEC67}" type="pres">
      <dgm:prSet presAssocID="{B15FECF2-744D-4247-A458-1AD7C5E7F2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54648-0178-4250-BE74-B5029B957602}" type="pres">
      <dgm:prSet presAssocID="{7DC1EF02-19F4-4CB5-9C12-C4C37E313C4D}" presName="node" presStyleLbl="node1" presStyleIdx="0" presStyleCnt="7" custScaleX="142133" custScaleY="277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018BF-9933-49D3-B37A-D2E830E66166}" type="pres">
      <dgm:prSet presAssocID="{1712AD80-FED1-4233-8BFF-5EF87CFCB28C}" presName="sibTrans" presStyleLbl="sibTrans2D1" presStyleIdx="0" presStyleCnt="6"/>
      <dgm:spPr/>
      <dgm:t>
        <a:bodyPr/>
        <a:lstStyle/>
        <a:p>
          <a:endParaRPr lang="en-US"/>
        </a:p>
      </dgm:t>
    </dgm:pt>
    <dgm:pt modelId="{1E1EEA5B-312F-4D0A-B788-77DF44708420}" type="pres">
      <dgm:prSet presAssocID="{1712AD80-FED1-4233-8BFF-5EF87CFCB28C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209F634-3523-47E8-8564-2CF0CBB9641A}" type="pres">
      <dgm:prSet presAssocID="{40A5B961-646B-42A8-9CBB-ED70B101D9DD}" presName="node" presStyleLbl="node1" presStyleIdx="1" presStyleCnt="7" custScaleX="140867" custScaleY="219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35CF4-2037-4EB9-8A53-99AA0472DB8C}" type="pres">
      <dgm:prSet presAssocID="{BC4E82CF-60C4-41EC-B881-3167C758E3A4}" presName="sibTrans" presStyleLbl="sibTrans2D1" presStyleIdx="1" presStyleCnt="6"/>
      <dgm:spPr/>
      <dgm:t>
        <a:bodyPr/>
        <a:lstStyle/>
        <a:p>
          <a:endParaRPr lang="en-US"/>
        </a:p>
      </dgm:t>
    </dgm:pt>
    <dgm:pt modelId="{E2BEDA52-212D-420E-9532-EC9186280972}" type="pres">
      <dgm:prSet presAssocID="{BC4E82CF-60C4-41EC-B881-3167C758E3A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529EE6C-FFE7-4205-8962-8994D4A32E95}" type="pres">
      <dgm:prSet presAssocID="{23E9A9EE-E19E-4FBF-9868-23EBD1EBC8F2}" presName="node" presStyleLbl="node1" presStyleIdx="2" presStyleCnt="7" custScaleX="139343" custScaleY="257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C5BC6-3B0C-4ED2-9B09-7F0AD957B2AF}" type="pres">
      <dgm:prSet presAssocID="{565B39D1-1803-4811-A584-AE84534E9AE1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2649D62-A68E-4F76-8C4F-64E3FBFCF753}" type="pres">
      <dgm:prSet presAssocID="{565B39D1-1803-4811-A584-AE84534E9AE1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90516F4-685A-4D6B-AF61-713E67C0605D}" type="pres">
      <dgm:prSet presAssocID="{01BD0B9E-4116-4DD7-99BB-4FD326AA3D4E}" presName="node" presStyleLbl="node1" presStyleIdx="3" presStyleCnt="7" custScaleX="149700" custScaleY="257090" custLinFactNeighborX="-4318" custLinFactNeighborY="-1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68E1C-E206-4C44-A18D-272B6847D239}" type="pres">
      <dgm:prSet presAssocID="{CD0A774C-9D8E-4E13-93DD-ECF8CEE7A990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B9368FB-5AB9-4E2D-83A6-C06434F49FE1}" type="pres">
      <dgm:prSet presAssocID="{CD0A774C-9D8E-4E13-93DD-ECF8CEE7A99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A488B31-53A5-4AA3-94C0-0493CC34C615}" type="pres">
      <dgm:prSet presAssocID="{52C132B2-3D45-485C-893A-E17727117642}" presName="node" presStyleLbl="node1" presStyleIdx="4" presStyleCnt="7" custScaleX="142659" custScaleY="247054" custLinFactNeighborX="-5238" custLinFactNeighborY="-30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67CC4-1E90-4DCC-A93C-36F8A494C7B4}" type="pres">
      <dgm:prSet presAssocID="{AC6CA285-B6BE-48EB-866E-BDFFAA7A12AE}" presName="sibTrans" presStyleLbl="sibTrans2D1" presStyleIdx="4" presStyleCnt="6"/>
      <dgm:spPr/>
      <dgm:t>
        <a:bodyPr/>
        <a:lstStyle/>
        <a:p>
          <a:endParaRPr lang="en-US"/>
        </a:p>
      </dgm:t>
    </dgm:pt>
    <dgm:pt modelId="{5677ED05-C8C5-49AB-9836-25BA25479872}" type="pres">
      <dgm:prSet presAssocID="{AC6CA285-B6BE-48EB-866E-BDFFAA7A12A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3BB39EA3-42F6-41F5-9B60-7C3050B3385E}" type="pres">
      <dgm:prSet presAssocID="{ACB15688-1494-4353-B897-96CA6ECF6846}" presName="node" presStyleLbl="node1" presStyleIdx="5" presStyleCnt="7" custScaleX="146909" custScaleY="240243" custLinFactNeighborX="-1956" custLinFactNeighborY="-32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C1C25-9F1B-4FDB-A155-F2ACE9322989}" type="pres">
      <dgm:prSet presAssocID="{11FE263E-4E93-4F9E-9D49-D135330ADC85}" presName="sibTrans" presStyleLbl="sibTrans2D1" presStyleIdx="5" presStyleCnt="6"/>
      <dgm:spPr/>
      <dgm:t>
        <a:bodyPr/>
        <a:lstStyle/>
        <a:p>
          <a:endParaRPr lang="en-US"/>
        </a:p>
      </dgm:t>
    </dgm:pt>
    <dgm:pt modelId="{439DD5D7-BBB2-4F70-9968-571513F92D87}" type="pres">
      <dgm:prSet presAssocID="{11FE263E-4E93-4F9E-9D49-D135330ADC8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88091707-82AF-489F-AF48-8246BDCD1306}" type="pres">
      <dgm:prSet presAssocID="{4B0D4E6C-CF71-43F8-A2DF-D9C0FAED9012}" presName="node" presStyleLbl="node1" presStyleIdx="6" presStyleCnt="7" custScaleX="168135" custScaleY="246840" custLinFactNeighborX="-1931" custLinFactNeighborY="-26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9E59B6-ADCE-479E-A801-8B12293DBBC4}" type="presOf" srcId="{11FE263E-4E93-4F9E-9D49-D135330ADC85}" destId="{439DD5D7-BBB2-4F70-9968-571513F92D87}" srcOrd="1" destOrd="0" presId="urn:microsoft.com/office/officeart/2005/8/layout/process5"/>
    <dgm:cxn modelId="{D3BCAC4E-6EE5-4532-80E5-E2D16EB3E8AA}" type="presOf" srcId="{1712AD80-FED1-4233-8BFF-5EF87CFCB28C}" destId="{9C3018BF-9933-49D3-B37A-D2E830E66166}" srcOrd="0" destOrd="0" presId="urn:microsoft.com/office/officeart/2005/8/layout/process5"/>
    <dgm:cxn modelId="{7B2A2DB5-06ED-4E8D-B22E-E5308F516E58}" type="presOf" srcId="{CD0A774C-9D8E-4E13-93DD-ECF8CEE7A990}" destId="{FB9368FB-5AB9-4E2D-83A6-C06434F49FE1}" srcOrd="1" destOrd="0" presId="urn:microsoft.com/office/officeart/2005/8/layout/process5"/>
    <dgm:cxn modelId="{C92D40BB-B7F1-4703-B619-0B7C535B72AD}" type="presOf" srcId="{B15FECF2-744D-4247-A458-1AD7C5E7F2F5}" destId="{18B3029D-A5DC-45AD-A1DE-A36FCF0DEC67}" srcOrd="0" destOrd="0" presId="urn:microsoft.com/office/officeart/2005/8/layout/process5"/>
    <dgm:cxn modelId="{6D5FA7BD-4478-4EEF-A92D-89943708839F}" srcId="{B15FECF2-744D-4247-A458-1AD7C5E7F2F5}" destId="{52C132B2-3D45-485C-893A-E17727117642}" srcOrd="4" destOrd="0" parTransId="{902F76C4-8153-42BD-B20A-B206C82CEBA1}" sibTransId="{AC6CA285-B6BE-48EB-866E-BDFFAA7A12AE}"/>
    <dgm:cxn modelId="{618842C9-8F9C-4B26-9EF8-16049F4D9193}" srcId="{B15FECF2-744D-4247-A458-1AD7C5E7F2F5}" destId="{40A5B961-646B-42A8-9CBB-ED70B101D9DD}" srcOrd="1" destOrd="0" parTransId="{9C6E47E6-E140-485C-BDD1-826924CE96FF}" sibTransId="{BC4E82CF-60C4-41EC-B881-3167C758E3A4}"/>
    <dgm:cxn modelId="{5FACF564-C733-462E-A6EF-8215EEFB5509}" type="presOf" srcId="{4B0D4E6C-CF71-43F8-A2DF-D9C0FAED9012}" destId="{88091707-82AF-489F-AF48-8246BDCD1306}" srcOrd="0" destOrd="0" presId="urn:microsoft.com/office/officeart/2005/8/layout/process5"/>
    <dgm:cxn modelId="{4D6F7014-0ABB-469D-B681-D859D1653FB1}" type="presOf" srcId="{01BD0B9E-4116-4DD7-99BB-4FD326AA3D4E}" destId="{190516F4-685A-4D6B-AF61-713E67C0605D}" srcOrd="0" destOrd="0" presId="urn:microsoft.com/office/officeart/2005/8/layout/process5"/>
    <dgm:cxn modelId="{FB32E04C-FA0A-4C8E-91D0-4980B0DA2A74}" srcId="{B15FECF2-744D-4247-A458-1AD7C5E7F2F5}" destId="{ACB15688-1494-4353-B897-96CA6ECF6846}" srcOrd="5" destOrd="0" parTransId="{D886F755-FD89-4980-8141-5AB43D380EDE}" sibTransId="{11FE263E-4E93-4F9E-9D49-D135330ADC85}"/>
    <dgm:cxn modelId="{331598FE-B19E-4368-8A3A-16AB93B35A06}" type="presOf" srcId="{AC6CA285-B6BE-48EB-866E-BDFFAA7A12AE}" destId="{8A867CC4-1E90-4DCC-A93C-36F8A494C7B4}" srcOrd="0" destOrd="0" presId="urn:microsoft.com/office/officeart/2005/8/layout/process5"/>
    <dgm:cxn modelId="{2DCD663B-4C4D-422D-BF3A-A64E83CA8F4F}" srcId="{B15FECF2-744D-4247-A458-1AD7C5E7F2F5}" destId="{4B0D4E6C-CF71-43F8-A2DF-D9C0FAED9012}" srcOrd="6" destOrd="0" parTransId="{3C3D25AD-063A-4A9E-8593-C590C811C963}" sibTransId="{2BA8A3A9-7AB3-4A31-BD5D-A59421E20F88}"/>
    <dgm:cxn modelId="{636DE58C-4A2E-4E91-9A9E-42051C0EA593}" type="presOf" srcId="{52C132B2-3D45-485C-893A-E17727117642}" destId="{AA488B31-53A5-4AA3-94C0-0493CC34C615}" srcOrd="0" destOrd="0" presId="urn:microsoft.com/office/officeart/2005/8/layout/process5"/>
    <dgm:cxn modelId="{909F036A-E67F-44F2-94BC-15E773857F21}" type="presOf" srcId="{23E9A9EE-E19E-4FBF-9868-23EBD1EBC8F2}" destId="{E529EE6C-FFE7-4205-8962-8994D4A32E95}" srcOrd="0" destOrd="0" presId="urn:microsoft.com/office/officeart/2005/8/layout/process5"/>
    <dgm:cxn modelId="{0591D29B-324F-4C01-B838-04C6D4208FBA}" srcId="{B15FECF2-744D-4247-A458-1AD7C5E7F2F5}" destId="{23E9A9EE-E19E-4FBF-9868-23EBD1EBC8F2}" srcOrd="2" destOrd="0" parTransId="{6B8C70B6-A3D4-491B-B2B3-0136689F3A30}" sibTransId="{565B39D1-1803-4811-A584-AE84534E9AE1}"/>
    <dgm:cxn modelId="{4DAD2B74-F196-429A-B164-CD327E0AC342}" srcId="{B15FECF2-744D-4247-A458-1AD7C5E7F2F5}" destId="{01BD0B9E-4116-4DD7-99BB-4FD326AA3D4E}" srcOrd="3" destOrd="0" parTransId="{74AB2CBE-44B2-4326-B5D6-36D503953AF5}" sibTransId="{CD0A774C-9D8E-4E13-93DD-ECF8CEE7A990}"/>
    <dgm:cxn modelId="{B3B8ABC8-993F-403C-BC90-FCEC6A4AD202}" type="presOf" srcId="{11FE263E-4E93-4F9E-9D49-D135330ADC85}" destId="{744C1C25-9F1B-4FDB-A155-F2ACE9322989}" srcOrd="0" destOrd="0" presId="urn:microsoft.com/office/officeart/2005/8/layout/process5"/>
    <dgm:cxn modelId="{7A8C6906-C299-4575-86CD-6ECDA855165C}" type="presOf" srcId="{BC4E82CF-60C4-41EC-B881-3167C758E3A4}" destId="{E2BEDA52-212D-420E-9532-EC9186280972}" srcOrd="1" destOrd="0" presId="urn:microsoft.com/office/officeart/2005/8/layout/process5"/>
    <dgm:cxn modelId="{B66073D2-C245-4451-A68E-FA8B7D7853A6}" type="presOf" srcId="{565B39D1-1803-4811-A584-AE84534E9AE1}" destId="{32649D62-A68E-4F76-8C4F-64E3FBFCF753}" srcOrd="1" destOrd="0" presId="urn:microsoft.com/office/officeart/2005/8/layout/process5"/>
    <dgm:cxn modelId="{19AC0395-8092-46DF-8B8D-368107087758}" type="presOf" srcId="{BC4E82CF-60C4-41EC-B881-3167C758E3A4}" destId="{C2E35CF4-2037-4EB9-8A53-99AA0472DB8C}" srcOrd="0" destOrd="0" presId="urn:microsoft.com/office/officeart/2005/8/layout/process5"/>
    <dgm:cxn modelId="{CF26A692-08CB-4A84-AEA0-354C7C53D7BA}" type="presOf" srcId="{40A5B961-646B-42A8-9CBB-ED70B101D9DD}" destId="{5209F634-3523-47E8-8564-2CF0CBB9641A}" srcOrd="0" destOrd="0" presId="urn:microsoft.com/office/officeart/2005/8/layout/process5"/>
    <dgm:cxn modelId="{0136F085-416C-4E8F-AD2B-B69F47E64622}" type="presOf" srcId="{565B39D1-1803-4811-A584-AE84534E9AE1}" destId="{E1BC5BC6-3B0C-4ED2-9B09-7F0AD957B2AF}" srcOrd="0" destOrd="0" presId="urn:microsoft.com/office/officeart/2005/8/layout/process5"/>
    <dgm:cxn modelId="{DB306A57-6FF0-4C65-AD70-5E4A5F98A65F}" type="presOf" srcId="{CD0A774C-9D8E-4E13-93DD-ECF8CEE7A990}" destId="{F5468E1C-E206-4C44-A18D-272B6847D239}" srcOrd="0" destOrd="0" presId="urn:microsoft.com/office/officeart/2005/8/layout/process5"/>
    <dgm:cxn modelId="{4A5DC8E1-7B53-4247-93B8-4B42AC3D9A4D}" type="presOf" srcId="{AC6CA285-B6BE-48EB-866E-BDFFAA7A12AE}" destId="{5677ED05-C8C5-49AB-9836-25BA25479872}" srcOrd="1" destOrd="0" presId="urn:microsoft.com/office/officeart/2005/8/layout/process5"/>
    <dgm:cxn modelId="{C38352A1-1086-4953-9B12-3FBC0456A085}" type="presOf" srcId="{ACB15688-1494-4353-B897-96CA6ECF6846}" destId="{3BB39EA3-42F6-41F5-9B60-7C3050B3385E}" srcOrd="0" destOrd="0" presId="urn:microsoft.com/office/officeart/2005/8/layout/process5"/>
    <dgm:cxn modelId="{45DAB277-1315-4C65-ACE0-E773267BC43F}" srcId="{B15FECF2-744D-4247-A458-1AD7C5E7F2F5}" destId="{7DC1EF02-19F4-4CB5-9C12-C4C37E313C4D}" srcOrd="0" destOrd="0" parTransId="{1F522BDB-C473-48DC-AD9D-CD6CB793595E}" sibTransId="{1712AD80-FED1-4233-8BFF-5EF87CFCB28C}"/>
    <dgm:cxn modelId="{DB1B1405-3955-497C-BA36-0680C2DB4CA1}" type="presOf" srcId="{7DC1EF02-19F4-4CB5-9C12-C4C37E313C4D}" destId="{82454648-0178-4250-BE74-B5029B957602}" srcOrd="0" destOrd="0" presId="urn:microsoft.com/office/officeart/2005/8/layout/process5"/>
    <dgm:cxn modelId="{DFF4FE19-D970-4A18-8D74-378E5088F0F6}" type="presOf" srcId="{1712AD80-FED1-4233-8BFF-5EF87CFCB28C}" destId="{1E1EEA5B-312F-4D0A-B788-77DF44708420}" srcOrd="1" destOrd="0" presId="urn:microsoft.com/office/officeart/2005/8/layout/process5"/>
    <dgm:cxn modelId="{296329BF-94B2-4A7D-B241-92541C8F377D}" type="presParOf" srcId="{18B3029D-A5DC-45AD-A1DE-A36FCF0DEC67}" destId="{82454648-0178-4250-BE74-B5029B957602}" srcOrd="0" destOrd="0" presId="urn:microsoft.com/office/officeart/2005/8/layout/process5"/>
    <dgm:cxn modelId="{3D7901D4-204C-4B5B-A970-31774A507BF4}" type="presParOf" srcId="{18B3029D-A5DC-45AD-A1DE-A36FCF0DEC67}" destId="{9C3018BF-9933-49D3-B37A-D2E830E66166}" srcOrd="1" destOrd="0" presId="urn:microsoft.com/office/officeart/2005/8/layout/process5"/>
    <dgm:cxn modelId="{34BFD735-52B6-4E5D-9B1C-12EDC03F809D}" type="presParOf" srcId="{9C3018BF-9933-49D3-B37A-D2E830E66166}" destId="{1E1EEA5B-312F-4D0A-B788-77DF44708420}" srcOrd="0" destOrd="0" presId="urn:microsoft.com/office/officeart/2005/8/layout/process5"/>
    <dgm:cxn modelId="{80E044BA-36B2-4E05-BAD8-A12F42C64D23}" type="presParOf" srcId="{18B3029D-A5DC-45AD-A1DE-A36FCF0DEC67}" destId="{5209F634-3523-47E8-8564-2CF0CBB9641A}" srcOrd="2" destOrd="0" presId="urn:microsoft.com/office/officeart/2005/8/layout/process5"/>
    <dgm:cxn modelId="{BE8BC5D0-4F45-49DE-99CB-E5ED0EC0EFDD}" type="presParOf" srcId="{18B3029D-A5DC-45AD-A1DE-A36FCF0DEC67}" destId="{C2E35CF4-2037-4EB9-8A53-99AA0472DB8C}" srcOrd="3" destOrd="0" presId="urn:microsoft.com/office/officeart/2005/8/layout/process5"/>
    <dgm:cxn modelId="{C0C77D53-FABB-49BE-8A0F-F68EE6BDBF9B}" type="presParOf" srcId="{C2E35CF4-2037-4EB9-8A53-99AA0472DB8C}" destId="{E2BEDA52-212D-420E-9532-EC9186280972}" srcOrd="0" destOrd="0" presId="urn:microsoft.com/office/officeart/2005/8/layout/process5"/>
    <dgm:cxn modelId="{5ED80823-AB0D-4F23-A714-DD356182D978}" type="presParOf" srcId="{18B3029D-A5DC-45AD-A1DE-A36FCF0DEC67}" destId="{E529EE6C-FFE7-4205-8962-8994D4A32E95}" srcOrd="4" destOrd="0" presId="urn:microsoft.com/office/officeart/2005/8/layout/process5"/>
    <dgm:cxn modelId="{BE28A350-D405-4407-8BC4-852E99A0BAA9}" type="presParOf" srcId="{18B3029D-A5DC-45AD-A1DE-A36FCF0DEC67}" destId="{E1BC5BC6-3B0C-4ED2-9B09-7F0AD957B2AF}" srcOrd="5" destOrd="0" presId="urn:microsoft.com/office/officeart/2005/8/layout/process5"/>
    <dgm:cxn modelId="{7BCAB6D0-FA28-4158-907A-CD3C28085718}" type="presParOf" srcId="{E1BC5BC6-3B0C-4ED2-9B09-7F0AD957B2AF}" destId="{32649D62-A68E-4F76-8C4F-64E3FBFCF753}" srcOrd="0" destOrd="0" presId="urn:microsoft.com/office/officeart/2005/8/layout/process5"/>
    <dgm:cxn modelId="{8E668CFF-659A-4F79-B8B7-AC2791454F6D}" type="presParOf" srcId="{18B3029D-A5DC-45AD-A1DE-A36FCF0DEC67}" destId="{190516F4-685A-4D6B-AF61-713E67C0605D}" srcOrd="6" destOrd="0" presId="urn:microsoft.com/office/officeart/2005/8/layout/process5"/>
    <dgm:cxn modelId="{C2B15CD9-7DED-491F-8334-750C5CA187F7}" type="presParOf" srcId="{18B3029D-A5DC-45AD-A1DE-A36FCF0DEC67}" destId="{F5468E1C-E206-4C44-A18D-272B6847D239}" srcOrd="7" destOrd="0" presId="urn:microsoft.com/office/officeart/2005/8/layout/process5"/>
    <dgm:cxn modelId="{FBF03630-DEA6-47DC-A6B1-57DB9E15DC9B}" type="presParOf" srcId="{F5468E1C-E206-4C44-A18D-272B6847D239}" destId="{FB9368FB-5AB9-4E2D-83A6-C06434F49FE1}" srcOrd="0" destOrd="0" presId="urn:microsoft.com/office/officeart/2005/8/layout/process5"/>
    <dgm:cxn modelId="{905515AA-CB21-464F-8676-9BC75E6D17CC}" type="presParOf" srcId="{18B3029D-A5DC-45AD-A1DE-A36FCF0DEC67}" destId="{AA488B31-53A5-4AA3-94C0-0493CC34C615}" srcOrd="8" destOrd="0" presId="urn:microsoft.com/office/officeart/2005/8/layout/process5"/>
    <dgm:cxn modelId="{C2BE19BE-E41A-43C3-8228-30AA5449694B}" type="presParOf" srcId="{18B3029D-A5DC-45AD-A1DE-A36FCF0DEC67}" destId="{8A867CC4-1E90-4DCC-A93C-36F8A494C7B4}" srcOrd="9" destOrd="0" presId="urn:microsoft.com/office/officeart/2005/8/layout/process5"/>
    <dgm:cxn modelId="{04446806-0B2D-48FC-913D-EAD664313A8F}" type="presParOf" srcId="{8A867CC4-1E90-4DCC-A93C-36F8A494C7B4}" destId="{5677ED05-C8C5-49AB-9836-25BA25479872}" srcOrd="0" destOrd="0" presId="urn:microsoft.com/office/officeart/2005/8/layout/process5"/>
    <dgm:cxn modelId="{ACB8A537-00F7-48A6-AD23-D5227C2EF0B2}" type="presParOf" srcId="{18B3029D-A5DC-45AD-A1DE-A36FCF0DEC67}" destId="{3BB39EA3-42F6-41F5-9B60-7C3050B3385E}" srcOrd="10" destOrd="0" presId="urn:microsoft.com/office/officeart/2005/8/layout/process5"/>
    <dgm:cxn modelId="{7827F3B3-ABAB-427D-BC24-7A7B88C94590}" type="presParOf" srcId="{18B3029D-A5DC-45AD-A1DE-A36FCF0DEC67}" destId="{744C1C25-9F1B-4FDB-A155-F2ACE9322989}" srcOrd="11" destOrd="0" presId="urn:microsoft.com/office/officeart/2005/8/layout/process5"/>
    <dgm:cxn modelId="{63396834-6623-4041-A9AF-4939681E691E}" type="presParOf" srcId="{744C1C25-9F1B-4FDB-A155-F2ACE9322989}" destId="{439DD5D7-BBB2-4F70-9968-571513F92D87}" srcOrd="0" destOrd="0" presId="urn:microsoft.com/office/officeart/2005/8/layout/process5"/>
    <dgm:cxn modelId="{F55187FE-F068-4777-9A7B-A587D7E568F0}" type="presParOf" srcId="{18B3029D-A5DC-45AD-A1DE-A36FCF0DEC67}" destId="{88091707-82AF-489F-AF48-8246BDCD1306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FCA4E-480D-4258-AC0A-99C51FCC57A8}">
      <dsp:nvSpPr>
        <dsp:cNvPr id="0" name=""/>
        <dsp:cNvSpPr/>
      </dsp:nvSpPr>
      <dsp:spPr>
        <a:xfrm>
          <a:off x="0" y="5809"/>
          <a:ext cx="8429684" cy="11004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>
            <a:latin typeface="Arial Narrow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Arial Narrow" pitchFamily="34" charset="0"/>
            </a:rPr>
            <a:t>Stage 1:Growing the penicillin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 Narrow" pitchFamily="34" charset="0"/>
            </a:rPr>
            <a:t>This was a combination of the latest freeze-drying technology and some much more traditional equipment: thousands of milk bottles (in which to grow the bacteria), milk churns, a dog bath and a hand pump! From this, the team were able to gather a few grams of pure penicillin.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2230" y="38039"/>
        <a:ext cx="8365224" cy="1035962"/>
      </dsp:txXfrm>
    </dsp:sp>
    <dsp:sp modelId="{FB953543-5AF3-433B-98CD-3104A6FE2DA5}">
      <dsp:nvSpPr>
        <dsp:cNvPr id="0" name=""/>
        <dsp:cNvSpPr/>
      </dsp:nvSpPr>
      <dsp:spPr>
        <a:xfrm rot="5400000">
          <a:off x="4008512" y="1133743"/>
          <a:ext cx="412658" cy="495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4066285" y="1175009"/>
        <a:ext cx="297114" cy="288861"/>
      </dsp:txXfrm>
    </dsp:sp>
    <dsp:sp modelId="{4150D722-E9C7-4E09-8589-6D684DC83F1D}">
      <dsp:nvSpPr>
        <dsp:cNvPr id="0" name=""/>
        <dsp:cNvSpPr/>
      </dsp:nvSpPr>
      <dsp:spPr>
        <a:xfrm>
          <a:off x="0" y="1656444"/>
          <a:ext cx="8429684" cy="1366582"/>
        </a:xfrm>
        <a:prstGeom prst="roundRect">
          <a:avLst>
            <a:gd name="adj" fmla="val 10000"/>
          </a:avLst>
        </a:prstGeom>
        <a:solidFill>
          <a:schemeClr val="accent3">
            <a:hueOff val="5497000"/>
            <a:satOff val="-3971"/>
            <a:lumOff val="147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>
              <a:latin typeface="Arial Narrow" pitchFamily="34" charset="0"/>
            </a:rPr>
            <a:t>Stage 2: Testing penicillin on animals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latin typeface="Arial Narrow" pitchFamily="34" charset="0"/>
            </a:rPr>
            <a:t>There was enough penicillin to test it on eight </a:t>
          </a:r>
          <a:r>
            <a:rPr lang="en-GB" sz="2000" b="1" kern="1200" smtClean="0">
              <a:latin typeface="Arial Narrow" pitchFamily="34" charset="0"/>
            </a:rPr>
            <a:t>mice</a:t>
          </a:r>
          <a:r>
            <a:rPr lang="en-GB" sz="2000" kern="1200" smtClean="0">
              <a:latin typeface="Arial Narrow" pitchFamily="34" charset="0"/>
            </a:rPr>
            <a:t>. They were injected with a deadly bacteria (streptococci). Four of the mice were then given penicillin. 24 hours later the mice which had </a:t>
          </a:r>
          <a:r>
            <a:rPr lang="en-GB" sz="2000" b="1" kern="1200" smtClean="0">
              <a:latin typeface="Arial Narrow" pitchFamily="34" charset="0"/>
            </a:rPr>
            <a:t>not</a:t>
          </a:r>
          <a:r>
            <a:rPr lang="en-GB" sz="2000" kern="1200" smtClean="0">
              <a:latin typeface="Arial Narrow" pitchFamily="34" charset="0"/>
            </a:rPr>
            <a:t> been injected with penicillin were dead. </a:t>
          </a:r>
          <a:r>
            <a:rPr lang="en-GB" sz="2000" b="1" kern="1200" smtClean="0">
              <a:latin typeface="Arial Narrow" pitchFamily="34" charset="0"/>
            </a:rPr>
            <a:t>Those who had been injected were healthy.</a:t>
          </a:r>
          <a:endParaRPr lang="en-US" sz="2000" b="1" kern="1200" dirty="0">
            <a:latin typeface="Arial Narrow" pitchFamily="34" charset="0"/>
          </a:endParaRPr>
        </a:p>
      </dsp:txBody>
      <dsp:txXfrm>
        <a:off x="40026" y="1696470"/>
        <a:ext cx="8349632" cy="1286530"/>
      </dsp:txXfrm>
    </dsp:sp>
    <dsp:sp modelId="{22B6EB9E-D03A-42B0-85C9-716F022179F4}">
      <dsp:nvSpPr>
        <dsp:cNvPr id="0" name=""/>
        <dsp:cNvSpPr/>
      </dsp:nvSpPr>
      <dsp:spPr>
        <a:xfrm rot="5400000">
          <a:off x="4008512" y="3050537"/>
          <a:ext cx="412658" cy="495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993999"/>
            <a:satOff val="-7943"/>
            <a:lumOff val="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4066285" y="3091803"/>
        <a:ext cx="297114" cy="288861"/>
      </dsp:txXfrm>
    </dsp:sp>
    <dsp:sp modelId="{5A462ADE-4FBE-4EF1-B5EE-6C16846FAF09}">
      <dsp:nvSpPr>
        <dsp:cNvPr id="0" name=""/>
        <dsp:cNvSpPr/>
      </dsp:nvSpPr>
      <dsp:spPr>
        <a:xfrm>
          <a:off x="0" y="3573237"/>
          <a:ext cx="8429684" cy="1850240"/>
        </a:xfrm>
        <a:prstGeom prst="roundRect">
          <a:avLst>
            <a:gd name="adj" fmla="val 10000"/>
          </a:avLst>
        </a:prstGeom>
        <a:solidFill>
          <a:schemeClr val="accent3">
            <a:hueOff val="10993999"/>
            <a:satOff val="-7943"/>
            <a:lumOff val="294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>
              <a:latin typeface="Arial Narrow" pitchFamily="34" charset="0"/>
            </a:rPr>
            <a:t>Stage 3: The first human trial of penicillin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>
              <a:latin typeface="Arial Narrow" pitchFamily="34" charset="0"/>
            </a:rPr>
            <a:t>By 1941 </a:t>
          </a:r>
          <a:r>
            <a:rPr lang="en-GB" sz="1800" kern="1200" smtClean="0">
              <a:latin typeface="Arial Narrow" pitchFamily="34" charset="0"/>
            </a:rPr>
            <a:t>the team had enough penicillin to </a:t>
          </a:r>
          <a:r>
            <a:rPr lang="en-GB" sz="1800" b="1" kern="1200" smtClean="0">
              <a:latin typeface="Arial Narrow" pitchFamily="34" charset="0"/>
            </a:rPr>
            <a:t>test it on a human</a:t>
          </a:r>
          <a:r>
            <a:rPr lang="en-GB" sz="1800" kern="1200" smtClean="0">
              <a:latin typeface="Arial Narrow" pitchFamily="34" charset="0"/>
            </a:rPr>
            <a:t>. The patient had terrible abscesses which had spread from his mouth to his scalp, eyes, arm and even his lung. He was going to die – there was nothing to lose by trying penicillin. After four days of treatment he was much improved and was sitting up in bed – </a:t>
          </a:r>
          <a:r>
            <a:rPr lang="en-GB" sz="1800" b="1" kern="1200" smtClean="0">
              <a:latin typeface="Arial Narrow" pitchFamily="34" charset="0"/>
            </a:rPr>
            <a:t>penicillin worked</a:t>
          </a:r>
          <a:r>
            <a:rPr lang="en-GB" sz="1800" kern="1200" smtClean="0">
              <a:latin typeface="Arial Narrow" pitchFamily="34" charset="0"/>
            </a:rPr>
            <a:t>. However, they did not have enough, and after five days the supply ran out – the patient relapsed and died.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Arial Narrow" pitchFamily="34" charset="0"/>
          </a:endParaRPr>
        </a:p>
      </dsp:txBody>
      <dsp:txXfrm>
        <a:off x="54192" y="3627429"/>
        <a:ext cx="8321300" cy="1741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54648-0178-4250-BE74-B5029B957602}">
      <dsp:nvSpPr>
        <dsp:cNvPr id="0" name=""/>
        <dsp:cNvSpPr/>
      </dsp:nvSpPr>
      <dsp:spPr>
        <a:xfrm>
          <a:off x="5997" y="400042"/>
          <a:ext cx="1672095" cy="19575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June 1941: Florey travels to US to try to get drug companies to develop penicillin – not much interest.</a:t>
          </a:r>
          <a:endParaRPr lang="en-US" sz="1400" kern="1200" dirty="0"/>
        </a:p>
      </dsp:txBody>
      <dsp:txXfrm>
        <a:off x="54971" y="449016"/>
        <a:ext cx="1574147" cy="1859615"/>
      </dsp:txXfrm>
    </dsp:sp>
    <dsp:sp modelId="{9C3018BF-9933-49D3-B37A-D2E830E66166}">
      <dsp:nvSpPr>
        <dsp:cNvPr id="0" name=""/>
        <dsp:cNvSpPr/>
      </dsp:nvSpPr>
      <dsp:spPr>
        <a:xfrm>
          <a:off x="1781619" y="1232946"/>
          <a:ext cx="249403" cy="291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81619" y="1291297"/>
        <a:ext cx="174582" cy="175052"/>
      </dsp:txXfrm>
    </dsp:sp>
    <dsp:sp modelId="{5209F634-3523-47E8-8564-2CF0CBB9641A}">
      <dsp:nvSpPr>
        <dsp:cNvPr id="0" name=""/>
        <dsp:cNvSpPr/>
      </dsp:nvSpPr>
      <dsp:spPr>
        <a:xfrm>
          <a:off x="2148665" y="605041"/>
          <a:ext cx="1657202" cy="1547566"/>
        </a:xfrm>
        <a:prstGeom prst="roundRect">
          <a:avLst>
            <a:gd name="adj" fmla="val 10000"/>
          </a:avLst>
        </a:prstGeom>
        <a:solidFill>
          <a:schemeClr val="accent5">
            <a:hueOff val="-2038935"/>
            <a:satOff val="14013"/>
            <a:lumOff val="-137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December 1941: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US enters the war</a:t>
          </a:r>
          <a:endParaRPr lang="en-US" sz="1400" kern="1200" dirty="0"/>
        </a:p>
      </dsp:txBody>
      <dsp:txXfrm>
        <a:off x="2193992" y="650368"/>
        <a:ext cx="1566548" cy="1456912"/>
      </dsp:txXfrm>
    </dsp:sp>
    <dsp:sp modelId="{C2E35CF4-2037-4EB9-8A53-99AA0472DB8C}">
      <dsp:nvSpPr>
        <dsp:cNvPr id="0" name=""/>
        <dsp:cNvSpPr/>
      </dsp:nvSpPr>
      <dsp:spPr>
        <a:xfrm>
          <a:off x="3909393" y="1232946"/>
          <a:ext cx="249403" cy="291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46723"/>
            <a:satOff val="16815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09393" y="1291297"/>
        <a:ext cx="174582" cy="175052"/>
      </dsp:txXfrm>
    </dsp:sp>
    <dsp:sp modelId="{E529EE6C-FFE7-4205-8962-8994D4A32E95}">
      <dsp:nvSpPr>
        <dsp:cNvPr id="0" name=""/>
        <dsp:cNvSpPr/>
      </dsp:nvSpPr>
      <dsp:spPr>
        <a:xfrm>
          <a:off x="4276440" y="471478"/>
          <a:ext cx="1639273" cy="1814691"/>
        </a:xfrm>
        <a:prstGeom prst="roundRect">
          <a:avLst>
            <a:gd name="adj" fmla="val 10000"/>
          </a:avLst>
        </a:prstGeom>
        <a:solidFill>
          <a:schemeClr val="accent5">
            <a:hueOff val="-4077871"/>
            <a:satOff val="28025"/>
            <a:lumOff val="-274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1942: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US government gives $80 million to 4 drug companies to find a way to mass produce penicillin. </a:t>
          </a:r>
          <a:endParaRPr lang="en-US" sz="1400" kern="1200" dirty="0"/>
        </a:p>
      </dsp:txBody>
      <dsp:txXfrm>
        <a:off x="4324453" y="519491"/>
        <a:ext cx="1543247" cy="1718665"/>
      </dsp:txXfrm>
    </dsp:sp>
    <dsp:sp modelId="{E1BC5BC6-3B0C-4ED2-9B09-7F0AD957B2AF}">
      <dsp:nvSpPr>
        <dsp:cNvPr id="0" name=""/>
        <dsp:cNvSpPr/>
      </dsp:nvSpPr>
      <dsp:spPr>
        <a:xfrm rot="21582442">
          <a:off x="6008062" y="1227720"/>
          <a:ext cx="222483" cy="291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893445"/>
            <a:satOff val="33630"/>
            <a:lumOff val="-3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008062" y="1286241"/>
        <a:ext cx="155738" cy="175052"/>
      </dsp:txXfrm>
    </dsp:sp>
    <dsp:sp modelId="{190516F4-685A-4D6B-AF61-713E67C0605D}">
      <dsp:nvSpPr>
        <dsp:cNvPr id="0" name=""/>
        <dsp:cNvSpPr/>
      </dsp:nvSpPr>
      <dsp:spPr>
        <a:xfrm>
          <a:off x="6335487" y="460650"/>
          <a:ext cx="1761116" cy="1814691"/>
        </a:xfrm>
        <a:prstGeom prst="roundRect">
          <a:avLst>
            <a:gd name="adj" fmla="val 10000"/>
          </a:avLst>
        </a:prstGeom>
        <a:solidFill>
          <a:schemeClr val="accent5">
            <a:hueOff val="-6116806"/>
            <a:satOff val="42038"/>
            <a:lumOff val="-411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1943: Mass production began. Penicillin first used by British army in North Africa.</a:t>
          </a:r>
          <a:endParaRPr lang="en-US" sz="1400" kern="1200" dirty="0"/>
        </a:p>
      </dsp:txBody>
      <dsp:txXfrm>
        <a:off x="6387068" y="512231"/>
        <a:ext cx="1657954" cy="1711529"/>
      </dsp:txXfrm>
    </dsp:sp>
    <dsp:sp modelId="{F5468E1C-E206-4C44-A18D-272B6847D239}">
      <dsp:nvSpPr>
        <dsp:cNvPr id="0" name=""/>
        <dsp:cNvSpPr/>
      </dsp:nvSpPr>
      <dsp:spPr>
        <a:xfrm rot="5350295">
          <a:off x="7142351" y="2292652"/>
          <a:ext cx="178347" cy="291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40168"/>
            <a:satOff val="50446"/>
            <a:lumOff val="-4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7143612" y="2349358"/>
        <a:ext cx="175052" cy="124843"/>
      </dsp:txXfrm>
    </dsp:sp>
    <dsp:sp modelId="{AA488B31-53A5-4AA3-94C0-0493CC34C615}">
      <dsp:nvSpPr>
        <dsp:cNvPr id="0" name=""/>
        <dsp:cNvSpPr/>
      </dsp:nvSpPr>
      <dsp:spPr>
        <a:xfrm>
          <a:off x="6407497" y="2611811"/>
          <a:ext cx="1678284" cy="1743851"/>
        </a:xfrm>
        <a:prstGeom prst="roundRect">
          <a:avLst>
            <a:gd name="adj" fmla="val 10000"/>
          </a:avLst>
        </a:prstGeom>
        <a:solidFill>
          <a:schemeClr val="accent5">
            <a:hueOff val="-8155742"/>
            <a:satOff val="56051"/>
            <a:lumOff val="-549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June 1944: Enough penicillin is available to treat all the casualties of D-Day.</a:t>
          </a:r>
          <a:endParaRPr lang="en-US" sz="1400" kern="1200" dirty="0"/>
        </a:p>
      </dsp:txBody>
      <dsp:txXfrm>
        <a:off x="6456652" y="2660966"/>
        <a:ext cx="1579974" cy="1645541"/>
      </dsp:txXfrm>
    </dsp:sp>
    <dsp:sp modelId="{8A867CC4-1E90-4DCC-A93C-36F8A494C7B4}">
      <dsp:nvSpPr>
        <dsp:cNvPr id="0" name=""/>
        <dsp:cNvSpPr/>
      </dsp:nvSpPr>
      <dsp:spPr>
        <a:xfrm rot="10824092">
          <a:off x="6083522" y="3330510"/>
          <a:ext cx="228945" cy="291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786890"/>
            <a:satOff val="67261"/>
            <a:lumOff val="-65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6152204" y="3389102"/>
        <a:ext cx="160262" cy="175052"/>
      </dsp:txXfrm>
    </dsp:sp>
    <dsp:sp modelId="{3BB39EA3-42F6-41F5-9B60-7C3050B3385E}">
      <dsp:nvSpPr>
        <dsp:cNvPr id="0" name=""/>
        <dsp:cNvSpPr/>
      </dsp:nvSpPr>
      <dsp:spPr>
        <a:xfrm>
          <a:off x="4247253" y="2620885"/>
          <a:ext cx="1728282" cy="1695775"/>
        </a:xfrm>
        <a:prstGeom prst="roundRect">
          <a:avLst>
            <a:gd name="adj" fmla="val 10000"/>
          </a:avLst>
        </a:prstGeom>
        <a:solidFill>
          <a:schemeClr val="accent5">
            <a:hueOff val="-10194677"/>
            <a:satOff val="70063"/>
            <a:lumOff val="-686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1945: US Army using 2 million doses of penicillin a month</a:t>
          </a:r>
          <a:endParaRPr lang="en-US" sz="1400" kern="1200" dirty="0"/>
        </a:p>
      </dsp:txBody>
      <dsp:txXfrm>
        <a:off x="4296921" y="2670553"/>
        <a:ext cx="1628946" cy="1596439"/>
      </dsp:txXfrm>
    </dsp:sp>
    <dsp:sp modelId="{744C1C25-9F1B-4FDB-A155-F2ACE9322989}">
      <dsp:nvSpPr>
        <dsp:cNvPr id="0" name=""/>
        <dsp:cNvSpPr/>
      </dsp:nvSpPr>
      <dsp:spPr>
        <a:xfrm rot="10737531">
          <a:off x="3894523" y="3342745"/>
          <a:ext cx="249288" cy="291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969303" y="3400417"/>
        <a:ext cx="174502" cy="175052"/>
      </dsp:txXfrm>
    </dsp:sp>
    <dsp:sp modelId="{88091707-82AF-489F-AF48-8246BDCD1306}">
      <dsp:nvSpPr>
        <dsp:cNvPr id="0" name=""/>
        <dsp:cNvSpPr/>
      </dsp:nvSpPr>
      <dsp:spPr>
        <a:xfrm>
          <a:off x="1798983" y="2639827"/>
          <a:ext cx="1977991" cy="1742340"/>
        </a:xfrm>
        <a:prstGeom prst="roundRect">
          <a:avLst>
            <a:gd name="adj" fmla="val 10000"/>
          </a:avLst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After WW2: Penicillin made available for civilian use.</a:t>
          </a:r>
          <a:endParaRPr lang="en-US" sz="1400" kern="1200" dirty="0"/>
        </a:p>
      </dsp:txBody>
      <dsp:txXfrm>
        <a:off x="1850014" y="2690858"/>
        <a:ext cx="1875929" cy="1640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C8541-F05F-4928-9B85-EC7B26C72A68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489A4-23D9-430C-8383-6E85039A3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39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What factors does this slide highlight? Individuals, governments</a:t>
            </a: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8EAF77-1A01-42F7-AE28-50690A134D32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Factors: technology, scientific experiment, individuals</a:t>
            </a: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384A50-1E9D-4A4E-BA8E-B9966DA80DB1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Communication, war, governments, industry</a:t>
            </a: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2AECB0-15EE-473B-87D5-CC9FE602443A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B06D69-4FD3-4A05-B88E-8723391E86D9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How would we rate the significance of these men against Pasteur, Koch, Lister, Ehrlich...</a:t>
            </a: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AF3695-8910-432D-97AF-BB68BB85DED3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D2D3-F0CA-45E9-AB30-279F11A9363E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DEB-FA0F-41C1-92E2-3D6AA3BEDA2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D2D3-F0CA-45E9-AB30-279F11A9363E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DEB-FA0F-41C1-92E2-3D6AA3BEDA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D2D3-F0CA-45E9-AB30-279F11A9363E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DEB-FA0F-41C1-92E2-3D6AA3BEDA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D2D3-F0CA-45E9-AB30-279F11A9363E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DEB-FA0F-41C1-92E2-3D6AA3BEDA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D2D3-F0CA-45E9-AB30-279F11A9363E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DEB-FA0F-41C1-92E2-3D6AA3BEDA2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D2D3-F0CA-45E9-AB30-279F11A9363E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DEB-FA0F-41C1-92E2-3D6AA3BEDA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D2D3-F0CA-45E9-AB30-279F11A9363E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DEB-FA0F-41C1-92E2-3D6AA3BEDA20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D2D3-F0CA-45E9-AB30-279F11A9363E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DEB-FA0F-41C1-92E2-3D6AA3BEDA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D2D3-F0CA-45E9-AB30-279F11A9363E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DEB-FA0F-41C1-92E2-3D6AA3BEDA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D2D3-F0CA-45E9-AB30-279F11A9363E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DEB-FA0F-41C1-92E2-3D6AA3BEDA2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D2D3-F0CA-45E9-AB30-279F11A9363E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2DEB-FA0F-41C1-92E2-3D6AA3BEDA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863D2D3-F0CA-45E9-AB30-279F11A9363E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0F22DEB-FA0F-41C1-92E2-3D6AA3BEDA2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543800" cy="1524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WALT: Identify Florey &amp; Chain’s contribution to the History of Medicine.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140968"/>
            <a:ext cx="7554416" cy="288032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WILFS:</a:t>
            </a:r>
          </a:p>
          <a:p>
            <a:r>
              <a:rPr lang="en-GB" sz="2400" dirty="0" smtClean="0"/>
              <a:t>E </a:t>
            </a:r>
            <a:r>
              <a:rPr lang="en-GB" sz="2400" dirty="0"/>
              <a:t>- Description of what Florey and Chain achieved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C </a:t>
            </a:r>
            <a:r>
              <a:rPr lang="en-GB" sz="2400" dirty="0"/>
              <a:t>- Explanation of Florey and Chain contribution to Penicillin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A </a:t>
            </a:r>
            <a:r>
              <a:rPr lang="en-GB" sz="2400" b="1" dirty="0">
                <a:solidFill>
                  <a:srgbClr val="FF0000"/>
                </a:solidFill>
              </a:rPr>
              <a:t>- Evaluation of Florey and Chains contribution...</a:t>
            </a:r>
          </a:p>
        </p:txBody>
      </p:sp>
    </p:spTree>
    <p:extLst>
      <p:ext uri="{BB962C8B-B14F-4D97-AF65-F5344CB8AC3E}">
        <p14:creationId xmlns:p14="http://schemas.microsoft.com/office/powerpoint/2010/main" val="827570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23130" y="83671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Steps to Successful Mass Production</a:t>
            </a:r>
            <a:endParaRPr lang="en-US" alt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06434968"/>
              </p:ext>
            </p:extLst>
          </p:nvPr>
        </p:nvGraphicFramePr>
        <p:xfrm>
          <a:off x="612775" y="1600200"/>
          <a:ext cx="815340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42938" y="4221088"/>
            <a:ext cx="1598612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39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How important was penicillin?</a:t>
            </a:r>
            <a:endParaRPr lang="en-US" alt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459288" cy="4495800"/>
          </a:xfrm>
        </p:spPr>
        <p:txBody>
          <a:bodyPr/>
          <a:lstStyle/>
          <a:p>
            <a:r>
              <a:rPr lang="en-GB" altLang="en-US" dirty="0" smtClean="0"/>
              <a:t>It is estimated that without penicillin, </a:t>
            </a:r>
            <a:r>
              <a:rPr lang="en-GB" altLang="en-US" b="1" dirty="0" smtClean="0"/>
              <a:t>another 12-15 per cent of wounded Allied soldiers would have died </a:t>
            </a:r>
            <a:r>
              <a:rPr lang="en-GB" altLang="en-US" dirty="0" smtClean="0"/>
              <a:t>of infections.</a:t>
            </a:r>
          </a:p>
          <a:p>
            <a:r>
              <a:rPr lang="en-GB" altLang="en-US" dirty="0" smtClean="0"/>
              <a:t>Penicillin also roughly </a:t>
            </a:r>
            <a:r>
              <a:rPr lang="en-GB" altLang="en-US" b="1" dirty="0" smtClean="0"/>
              <a:t>halved the average time the Allied wounded spent in hospital</a:t>
            </a:r>
            <a:r>
              <a:rPr lang="en-GB" altLang="en-US" dirty="0" smtClean="0"/>
              <a:t>.</a:t>
            </a:r>
            <a:endParaRPr lang="en-US" alt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6056" y="1700808"/>
            <a:ext cx="3536950" cy="389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59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How important was penicillin?</a:t>
            </a:r>
            <a:endParaRPr lang="en-US" alt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5745163" cy="2971800"/>
          </a:xfrm>
        </p:spPr>
        <p:txBody>
          <a:bodyPr/>
          <a:lstStyle/>
          <a:p>
            <a:r>
              <a:rPr lang="en-GB" altLang="en-US" dirty="0" smtClean="0"/>
              <a:t>Penicillin was a miracle drug when it was first developed. It could treat a wide range of infections and diseases, including streptococcus, scarlet fever, syphilis and gonorrhoea.</a:t>
            </a:r>
          </a:p>
          <a:p>
            <a:endParaRPr lang="en-GB" altLang="en-US" dirty="0" smtClean="0"/>
          </a:p>
        </p:txBody>
      </p:sp>
      <p:pic>
        <p:nvPicPr>
          <p:cNvPr id="6146" name="Picture 2" descr="http://zprepared.com/zblog/wp-content/uploads/2009/08/Penicill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8913" y="1643063"/>
            <a:ext cx="2319337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683568" y="4149080"/>
            <a:ext cx="5715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GB" altLang="en-US" sz="2800" dirty="0"/>
              <a:t>In 1945, Fleming, Florey and Chain were jointly awarded the </a:t>
            </a:r>
            <a:r>
              <a:rPr lang="en-GB" altLang="en-US" sz="2800" b="1" dirty="0"/>
              <a:t>Nobel Prize for Medicine</a:t>
            </a:r>
            <a:r>
              <a:rPr lang="en-GB" altLang="en-US" sz="2800" dirty="0"/>
              <a:t> for their work on penicillin.</a:t>
            </a:r>
            <a:endParaRPr lang="en-US" altLang="en-US" sz="28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36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Alexander Fleming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7139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Fleming was a farmer's son from Ayrshire in Scotland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He moved to London at 13 and later trained as a doctor.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1928 Fleming was research assistant to Sir </a:t>
            </a:r>
            <a:r>
              <a:rPr lang="en-GB" dirty="0" err="1"/>
              <a:t>Almroth</a:t>
            </a:r>
            <a:r>
              <a:rPr lang="en-GB" dirty="0"/>
              <a:t> Wright working on bacteria. </a:t>
            </a:r>
            <a:endParaRPr lang="en-GB" dirty="0" smtClean="0"/>
          </a:p>
          <a:p>
            <a:r>
              <a:rPr lang="en-GB" dirty="0" smtClean="0"/>
              <a:t>He </a:t>
            </a:r>
            <a:r>
              <a:rPr lang="en-GB" dirty="0"/>
              <a:t>accidentally discovered a mould on a set of culture dishes, which were being used to grow the staphylococci germ (which turns wounds septic</a:t>
            </a:r>
            <a:r>
              <a:rPr lang="en-GB" dirty="0" smtClean="0"/>
              <a:t>).</a:t>
            </a:r>
          </a:p>
          <a:p>
            <a:r>
              <a:rPr lang="en-GB" dirty="0" smtClean="0"/>
              <a:t>Fleming </a:t>
            </a:r>
            <a:r>
              <a:rPr lang="en-GB" dirty="0"/>
              <a:t>noticed that where there was mould the germs had stopped developing. 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was one of Fleming's colleagues who identified the mould as penicillin. </a:t>
            </a:r>
            <a:endParaRPr lang="en-GB" dirty="0" smtClean="0"/>
          </a:p>
          <a:p>
            <a:r>
              <a:rPr lang="en-GB" dirty="0" smtClean="0"/>
              <a:t>Fleming </a:t>
            </a:r>
            <a:r>
              <a:rPr lang="en-GB" dirty="0"/>
              <a:t>subsequently tested the penicillin on animals, with no ill effects, and also used it to cure a colleague's eye infection.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06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Florey &amp; 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43400"/>
          </a:xfrm>
        </p:spPr>
        <p:txBody>
          <a:bodyPr/>
          <a:lstStyle/>
          <a:p>
            <a:r>
              <a:rPr lang="en-GB" dirty="0"/>
              <a:t>Alexander Fleming discovered </a:t>
            </a:r>
            <a:r>
              <a:rPr lang="en-GB" dirty="0" smtClean="0"/>
              <a:t>penicillin </a:t>
            </a:r>
            <a:r>
              <a:rPr lang="en-GB" dirty="0"/>
              <a:t>in 1928 but did not fully realise the drug's potential. </a:t>
            </a:r>
            <a:endParaRPr lang="en-GB" dirty="0" smtClean="0"/>
          </a:p>
          <a:p>
            <a:r>
              <a:rPr lang="en-GB" dirty="0" smtClean="0"/>
              <a:t>No </a:t>
            </a:r>
            <a:r>
              <a:rPr lang="en-GB" dirty="0"/>
              <a:t>further research was carried out due to lack of funds and specialist help. </a:t>
            </a:r>
            <a:endParaRPr lang="en-GB" dirty="0" smtClean="0"/>
          </a:p>
          <a:p>
            <a:r>
              <a:rPr lang="en-GB" dirty="0" smtClean="0"/>
              <a:t>Howard </a:t>
            </a:r>
            <a:r>
              <a:rPr lang="en-GB" dirty="0"/>
              <a:t>Florey and Ernst Chain decided to develop Fleming's discovery further and set about finding a way to turn the </a:t>
            </a:r>
            <a:r>
              <a:rPr lang="en-GB" dirty="0" smtClean="0"/>
              <a:t>penicillin </a:t>
            </a:r>
            <a:r>
              <a:rPr lang="en-GB" dirty="0"/>
              <a:t>mould juice into a pure drug, which would be more suitable for the treatment of </a:t>
            </a:r>
            <a:r>
              <a:rPr lang="en-GB" dirty="0" smtClean="0"/>
              <a:t>humans</a:t>
            </a:r>
            <a:r>
              <a:rPr lang="en-GB" dirty="0"/>
              <a:t>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60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Florey &amp; 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15408"/>
          </a:xfrm>
        </p:spPr>
        <p:txBody>
          <a:bodyPr>
            <a:normAutofit/>
          </a:bodyPr>
          <a:lstStyle/>
          <a:p>
            <a:r>
              <a:rPr lang="en-GB" dirty="0"/>
              <a:t>Florey was born in 1898 in </a:t>
            </a:r>
            <a:r>
              <a:rPr lang="en-GB" dirty="0"/>
              <a:t>Adelaide, Australia</a:t>
            </a:r>
            <a:r>
              <a:rPr lang="en-GB" dirty="0" smtClean="0"/>
              <a:t>.</a:t>
            </a:r>
          </a:p>
          <a:p>
            <a:r>
              <a:rPr lang="en-GB" dirty="0" smtClean="0"/>
              <a:t>He </a:t>
            </a:r>
            <a:r>
              <a:rPr lang="en-GB" dirty="0"/>
              <a:t>trained as a doctor and worked on a series of important discoveries at </a:t>
            </a:r>
            <a:r>
              <a:rPr lang="en-GB" dirty="0"/>
              <a:t>Oxford University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Chain </a:t>
            </a:r>
            <a:r>
              <a:rPr lang="en-GB" dirty="0"/>
              <a:t>a brilliant Jewish biochemist joined Florey's research team after he fled to </a:t>
            </a:r>
            <a:r>
              <a:rPr lang="en-GB" dirty="0"/>
              <a:t>Britain</a:t>
            </a:r>
            <a:r>
              <a:rPr lang="en-GB" dirty="0"/>
              <a:t> from Nazi Germany. </a:t>
            </a:r>
            <a:endParaRPr lang="en-GB" dirty="0" smtClean="0"/>
          </a:p>
          <a:p>
            <a:r>
              <a:rPr lang="en-GB" dirty="0" smtClean="0"/>
              <a:t>Their </a:t>
            </a:r>
            <a:r>
              <a:rPr lang="en-GB" dirty="0"/>
              <a:t>development of penicillin in the early 1940s led to the award of the Nobel Prize alongside Fleming in 1945.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76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Florey &amp; 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434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Chain was researching penicillin in 1929 when he read Fleming's article.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was this research which encouraged Florey and Chain to set up a fuller investigation into the drug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 </a:t>
            </a:r>
            <a:r>
              <a:rPr lang="en-GB" dirty="0"/>
              <a:t>1940, Florey's team found a way of purifying penicillin which was tested first on mice and then on a patient, a policeman called Albert Alexander.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patient began to recover after receiving the drug, but unfortunately supplies ran out due to their inability to produce it in large </a:t>
            </a:r>
            <a:r>
              <a:rPr lang="en-GB" dirty="0" smtClean="0"/>
              <a:t>quantities. </a:t>
            </a:r>
          </a:p>
          <a:p>
            <a:r>
              <a:rPr lang="en-GB" dirty="0" smtClean="0"/>
              <a:t>Mass </a:t>
            </a:r>
            <a:r>
              <a:rPr lang="en-GB" dirty="0"/>
              <a:t>production of the drug was not possible without the help of large drugs companies.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89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changes were brought about?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96733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Florey managed to persuade </a:t>
            </a:r>
            <a:r>
              <a:rPr lang="en-GB" dirty="0"/>
              <a:t>US</a:t>
            </a:r>
            <a:r>
              <a:rPr lang="en-GB" dirty="0"/>
              <a:t> drug companies to mass produce penicillin when the </a:t>
            </a:r>
            <a:r>
              <a:rPr lang="en-GB" dirty="0"/>
              <a:t>US</a:t>
            </a:r>
            <a:r>
              <a:rPr lang="en-GB" dirty="0"/>
              <a:t> entered the war in December 1941 because it could be used to treat infections caused by war wounds. </a:t>
            </a:r>
            <a:endParaRPr lang="en-GB" dirty="0" smtClean="0"/>
          </a:p>
          <a:p>
            <a:r>
              <a:rPr lang="en-GB" dirty="0" smtClean="0"/>
              <a:t>The</a:t>
            </a:r>
            <a:r>
              <a:rPr lang="en-GB" dirty="0"/>
              <a:t> </a:t>
            </a:r>
            <a:r>
              <a:rPr lang="en-GB" dirty="0"/>
              <a:t>US</a:t>
            </a:r>
            <a:r>
              <a:rPr lang="en-GB" dirty="0"/>
              <a:t> government gave grants to drug companies who wanted to buy the expensive equipment needed to make penicillin. </a:t>
            </a:r>
            <a:endParaRPr lang="en-GB" dirty="0" smtClean="0"/>
          </a:p>
          <a:p>
            <a:r>
              <a:rPr lang="en-GB" dirty="0" smtClean="0"/>
              <a:t>Mass </a:t>
            </a:r>
            <a:r>
              <a:rPr lang="en-GB" dirty="0"/>
              <a:t>production began in 1943 by British firms. </a:t>
            </a:r>
            <a:endParaRPr lang="en-GB" dirty="0" smtClean="0"/>
          </a:p>
          <a:p>
            <a:r>
              <a:rPr lang="en-GB" dirty="0" smtClean="0"/>
              <a:t>By </a:t>
            </a:r>
            <a:r>
              <a:rPr lang="en-GB" dirty="0"/>
              <a:t>1944 there was enough penicillin being produced to supply all the Allied armies.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price of penicillin fell and soon it was being used throughout the world to treat a range of different diseases.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82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en-US" smtClean="0"/>
              <a:t>Florey and Chain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844824"/>
            <a:ext cx="8074025" cy="4450804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It was the </a:t>
            </a:r>
            <a:r>
              <a:rPr lang="en-GB" b="1" dirty="0" smtClean="0"/>
              <a:t>Second World War </a:t>
            </a:r>
            <a:r>
              <a:rPr lang="en-GB" dirty="0" smtClean="0"/>
              <a:t>which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dirty="0" smtClean="0"/>
              <a:t> </a:t>
            </a:r>
            <a:r>
              <a:rPr lang="en-GB" dirty="0" smtClean="0"/>
              <a:t>finally brought about the </a:t>
            </a:r>
            <a:r>
              <a:rPr lang="en-GB" dirty="0" smtClean="0"/>
              <a:t>successful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dirty="0" smtClean="0"/>
              <a:t>development </a:t>
            </a:r>
            <a:r>
              <a:rPr lang="en-GB" dirty="0" smtClean="0"/>
              <a:t>of penicillin</a:t>
            </a:r>
            <a:r>
              <a:rPr lang="en-GB" dirty="0" smtClean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In the 1930s two Oxford scientists, Howard </a:t>
            </a:r>
            <a:r>
              <a:rPr lang="en-GB" b="1" dirty="0" smtClean="0"/>
              <a:t>Florey</a:t>
            </a:r>
            <a:r>
              <a:rPr lang="en-GB" dirty="0" smtClean="0"/>
              <a:t> and Ernst </a:t>
            </a:r>
            <a:r>
              <a:rPr lang="en-GB" b="1" dirty="0" smtClean="0"/>
              <a:t>Chain</a:t>
            </a:r>
            <a:r>
              <a:rPr lang="en-GB" dirty="0" smtClean="0"/>
              <a:t>, became interested in Fleming’s 1929 paper on penicillin.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In 1939 they assembled a team of pathologists, chemists and biochemists, and </a:t>
            </a:r>
            <a:r>
              <a:rPr lang="en-GB" b="1" dirty="0" smtClean="0"/>
              <a:t>three days after the outbreak of war </a:t>
            </a:r>
            <a:r>
              <a:rPr lang="en-GB" dirty="0" smtClean="0"/>
              <a:t>Florey asked the British government for money to fund the team’s research into penicillin.</a:t>
            </a:r>
            <a:endParaRPr lang="en-US" dirty="0"/>
          </a:p>
        </p:txBody>
      </p:sp>
      <p:pic>
        <p:nvPicPr>
          <p:cNvPr id="18436" name="Picture 2" descr="http://xtimeline.s3.amazonaws.com/Upload/Use200903032248594568759/Elt2009030404095429087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714500"/>
            <a:ext cx="26860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6057900" y="980728"/>
            <a:ext cx="2571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r"/>
            <a:r>
              <a:rPr lang="en-GB" altLang="en-US" dirty="0"/>
              <a:t>Howard Florey (left) and Ernst Chain.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287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GB" altLang="en-US" smtClean="0"/>
              <a:t>The development of penicillin</a:t>
            </a:r>
            <a:endParaRPr lang="en-US" altLang="en-US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9879263"/>
              </p:ext>
            </p:extLst>
          </p:nvPr>
        </p:nvGraphicFramePr>
        <p:xfrm>
          <a:off x="428596" y="1214422"/>
          <a:ext cx="842968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60" name="Picture 1" descr="C:\Users\u\AppData\Local\Microsoft\Windows\Temporary Internet Files\Content.IE5\BLRGMBVE\MC90005282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428875"/>
            <a:ext cx="6223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665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GB" altLang="en-US" sz="3200" smtClean="0"/>
              <a:t>Production continues... but not in great quantities!</a:t>
            </a:r>
            <a:endParaRPr lang="en-US" alt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Although this first patient still died, it was clear that penicillin was a powerful drug. Production remained painfully slow, but as new batches were produced, two more patients were successfully treated.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GB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In August 1942, Fleming himself used penicillin to successfully treat a friend who had meningitis.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GB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But the war was producing thousands of casualties – penicillin needed to be mass produced if lives were to be saved.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84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ustom 1">
      <a:majorFont>
        <a:latin typeface="Impact"/>
        <a:ea typeface=""/>
        <a:cs typeface=""/>
      </a:majorFont>
      <a:minorFont>
        <a:latin typeface="Candar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</TotalTime>
  <Words>834</Words>
  <Application>Microsoft Office PowerPoint</Application>
  <PresentationFormat>On-screen Show (4:3)</PresentationFormat>
  <Paragraphs>83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NewsPrint</vt:lpstr>
      <vt:lpstr>WALT: Identify Florey &amp; Chain’s contribution to the History of Medicine.</vt:lpstr>
      <vt:lpstr>Alexander Fleming</vt:lpstr>
      <vt:lpstr>Florey &amp; Chain</vt:lpstr>
      <vt:lpstr>Florey &amp; Chain</vt:lpstr>
      <vt:lpstr>Florey &amp; Chain</vt:lpstr>
      <vt:lpstr>What changes were brought about?</vt:lpstr>
      <vt:lpstr>Florey and Chain</vt:lpstr>
      <vt:lpstr>The development of penicillin</vt:lpstr>
      <vt:lpstr>Production continues... but not in great quantities!</vt:lpstr>
      <vt:lpstr>Steps to Successful Mass Production</vt:lpstr>
      <vt:lpstr>How important was penicillin?</vt:lpstr>
      <vt:lpstr>How important was penicillin?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WALT: Identify Florey &amp; Chain’s contribution to the History of Medicine.</dc:title>
  <dc:creator>CJW</dc:creator>
  <cp:lastModifiedBy>CJW</cp:lastModifiedBy>
  <cp:revision>2</cp:revision>
  <dcterms:created xsi:type="dcterms:W3CDTF">2014-01-30T21:21:58Z</dcterms:created>
  <dcterms:modified xsi:type="dcterms:W3CDTF">2014-01-30T21:32:44Z</dcterms:modified>
</cp:coreProperties>
</file>