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2" r:id="rId6"/>
    <p:sldId id="263" r:id="rId7"/>
    <p:sldId id="265" r:id="rId8"/>
    <p:sldId id="264" r:id="rId9"/>
    <p:sldId id="266" r:id="rId10"/>
    <p:sldId id="267" r:id="rId11"/>
    <p:sldId id="256" r:id="rId12"/>
    <p:sldId id="268" r:id="rId13"/>
    <p:sldId id="269" r:id="rId14"/>
    <p:sldId id="278" r:id="rId15"/>
    <p:sldId id="271" r:id="rId16"/>
    <p:sldId id="273" r:id="rId17"/>
    <p:sldId id="274" r:id="rId18"/>
    <p:sldId id="277" r:id="rId19"/>
    <p:sldId id="276" r:id="rId20"/>
    <p:sldId id="270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8262" autoAdjust="0"/>
  </p:normalViewPr>
  <p:slideViewPr>
    <p:cSldViewPr>
      <p:cViewPr>
        <p:scale>
          <a:sx n="100" d="100"/>
          <a:sy n="100" d="100"/>
        </p:scale>
        <p:origin x="-2304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1DEB68-2607-420C-B419-55CC84D3AC2B}" type="datetimeFigureOut">
              <a:rPr lang="en-GB" smtClean="0"/>
              <a:t>26/01/2014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7675F2-E760-4B64-A55B-5B4D2258E5C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EB68-2607-420C-B419-55CC84D3AC2B}" type="datetimeFigureOut">
              <a:rPr lang="en-GB" smtClean="0"/>
              <a:t>26/01/2014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75F2-E760-4B64-A55B-5B4D2258E5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EB68-2607-420C-B419-55CC84D3AC2B}" type="datetimeFigureOut">
              <a:rPr lang="en-GB" smtClean="0"/>
              <a:t>26/01/2014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67675F2-E760-4B64-A55B-5B4D2258E5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EB68-2607-420C-B419-55CC84D3AC2B}" type="datetimeFigureOut">
              <a:rPr lang="en-GB" smtClean="0"/>
              <a:t>26/01/2014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75F2-E760-4B64-A55B-5B4D2258E5C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1DEB68-2607-420C-B419-55CC84D3AC2B}" type="datetimeFigureOut">
              <a:rPr lang="en-GB" smtClean="0"/>
              <a:t>26/01/2014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67675F2-E760-4B64-A55B-5B4D2258E5C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EB68-2607-420C-B419-55CC84D3AC2B}" type="datetimeFigureOut">
              <a:rPr lang="en-GB" smtClean="0"/>
              <a:t>26/01/2014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75F2-E760-4B64-A55B-5B4D2258E5C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EB68-2607-420C-B419-55CC84D3AC2B}" type="datetimeFigureOut">
              <a:rPr lang="en-GB" smtClean="0"/>
              <a:t>26/01/2014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75F2-E760-4B64-A55B-5B4D2258E5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EB68-2607-420C-B419-55CC84D3AC2B}" type="datetimeFigureOut">
              <a:rPr lang="en-GB" smtClean="0"/>
              <a:t>26/01/2014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75F2-E760-4B64-A55B-5B4D2258E5C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EB68-2607-420C-B419-55CC84D3AC2B}" type="datetimeFigureOut">
              <a:rPr lang="en-GB" smtClean="0"/>
              <a:t>26/01/2014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75F2-E760-4B64-A55B-5B4D2258E5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EB68-2607-420C-B419-55CC84D3AC2B}" type="datetimeFigureOut">
              <a:rPr lang="en-GB" smtClean="0"/>
              <a:t>26/01/2014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7675F2-E760-4B64-A55B-5B4D2258E5C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EB68-2607-420C-B419-55CC84D3AC2B}" type="datetimeFigureOut">
              <a:rPr lang="en-GB" smtClean="0"/>
              <a:t>26/01/2014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675F2-E760-4B64-A55B-5B4D2258E5C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6D1DEB68-2607-420C-B419-55CC84D3AC2B}" type="datetimeFigureOut">
              <a:rPr lang="en-GB" smtClean="0"/>
              <a:t>26/01/2014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67675F2-E760-4B64-A55B-5B4D2258E5C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Remember the different shapes?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324845" y="1988840"/>
            <a:ext cx="25138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Nucleated  Settlement </a:t>
            </a:r>
            <a:r>
              <a:rPr lang="en-GB" sz="2400" dirty="0" smtClean="0"/>
              <a:t>– Buildings are grouped together around a focus point. IE Bridge or Crossroads.</a:t>
            </a:r>
          </a:p>
          <a:p>
            <a:endParaRPr lang="en-GB" sz="2400" b="1" dirty="0"/>
          </a:p>
          <a:p>
            <a:pPr algn="ctr"/>
            <a:r>
              <a:rPr lang="en-GB" sz="2400" b="1" dirty="0" smtClean="0"/>
              <a:t>MAKE A CIRCLE</a:t>
            </a:r>
            <a:endParaRPr lang="en-GB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6307432" y="2564904"/>
            <a:ext cx="25736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GB" altLang="en-US" sz="2400" dirty="0" smtClean="0">
                <a:solidFill>
                  <a:srgbClr val="FF0000"/>
                </a:solidFill>
              </a:rPr>
              <a:t>Dispersed Settlement </a:t>
            </a:r>
            <a:r>
              <a:rPr lang="en-GB" altLang="en-US" sz="2400" dirty="0" smtClean="0"/>
              <a:t>-  where few buildings are spread over a large area</a:t>
            </a:r>
          </a:p>
          <a:p>
            <a:pPr algn="ctr">
              <a:buFontTx/>
              <a:buNone/>
            </a:pPr>
            <a:endParaRPr lang="en-GB" altLang="en-US" sz="2400" dirty="0"/>
          </a:p>
          <a:p>
            <a:pPr algn="ctr">
              <a:buFontTx/>
              <a:buNone/>
            </a:pPr>
            <a:r>
              <a:rPr lang="en-GB" altLang="en-US" sz="2400" b="1" dirty="0" smtClean="0"/>
              <a:t>HANDS WIDE APART</a:t>
            </a:r>
            <a:endParaRPr lang="en-GB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772816"/>
            <a:ext cx="25049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Linear Settlement </a:t>
            </a:r>
            <a:r>
              <a:rPr lang="en-GB" sz="2400" dirty="0" smtClean="0"/>
              <a:t>– Buildings are along a road or another feature</a:t>
            </a:r>
          </a:p>
          <a:p>
            <a:pPr algn="ctr"/>
            <a:endParaRPr lang="en-GB" sz="2400" dirty="0"/>
          </a:p>
          <a:p>
            <a:pPr algn="ctr"/>
            <a:r>
              <a:rPr lang="en-GB" sz="2400" b="1" dirty="0" smtClean="0"/>
              <a:t>HANDS UP IN LINE</a:t>
            </a:r>
            <a:endParaRPr lang="en-GB" sz="24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786" y="6093296"/>
            <a:ext cx="9144000" cy="669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1"/>
                </a:solidFill>
              </a:rPr>
              <a:t>WALT: What is Settlement Hierarchy?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65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-12700"/>
            <a:ext cx="7848600" cy="6870700"/>
          </a:xfrm>
          <a:noFill/>
        </p:spPr>
      </p:pic>
    </p:spTree>
    <p:extLst>
      <p:ext uri="{BB962C8B-B14F-4D97-AF65-F5344CB8AC3E}">
        <p14:creationId xmlns:p14="http://schemas.microsoft.com/office/powerpoint/2010/main" val="216597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725144"/>
            <a:ext cx="6336704" cy="1828800"/>
          </a:xfrm>
        </p:spPr>
        <p:txBody>
          <a:bodyPr>
            <a:normAutofit/>
          </a:bodyPr>
          <a:lstStyle/>
          <a:p>
            <a:r>
              <a:rPr lang="en-GB" dirty="0" smtClean="0"/>
              <a:t>L3-List the Settlement Hierarchy</a:t>
            </a:r>
          </a:p>
          <a:p>
            <a:r>
              <a:rPr lang="en-GB" dirty="0" smtClean="0"/>
              <a:t>L4 – Describe the Settlement Hierarchy</a:t>
            </a:r>
          </a:p>
          <a:p>
            <a:r>
              <a:rPr lang="en-GB" dirty="0" smtClean="0"/>
              <a:t>L5- Explain the differences.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WALT: What is Settlement Hierarchy?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76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ierarch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" t="8594" r="6268" b="33582"/>
          <a:stretch>
            <a:fillRect/>
          </a:stretch>
        </p:blipFill>
        <p:spPr>
          <a:xfrm>
            <a:off x="755576" y="260648"/>
            <a:ext cx="7008770" cy="639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8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3" y="836712"/>
            <a:ext cx="8954702" cy="527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9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1349889"/>
          </a:xfrm>
        </p:spPr>
        <p:txBody>
          <a:bodyPr/>
          <a:lstStyle/>
          <a:p>
            <a:r>
              <a:rPr lang="en-GB" dirty="0" smtClean="0"/>
              <a:t>Complete the Worksheet </a:t>
            </a:r>
          </a:p>
          <a:p>
            <a:endParaRPr lang="en-GB" dirty="0"/>
          </a:p>
          <a:p>
            <a:r>
              <a:rPr lang="en-GB" dirty="0" smtClean="0"/>
              <a:t>Use the information around the room to help you if you need it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-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5301208"/>
            <a:ext cx="727280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Ext : Answer the following Question</a:t>
            </a:r>
          </a:p>
          <a:p>
            <a:r>
              <a:rPr lang="en-GB" dirty="0" smtClean="0"/>
              <a:t>“ What are the differences between a Hamlet and a Capital City?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229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smallest Settlement</a:t>
            </a:r>
          </a:p>
          <a:p>
            <a:endParaRPr lang="en-GB" dirty="0"/>
          </a:p>
          <a:p>
            <a:r>
              <a:rPr lang="en-GB" dirty="0" smtClean="0"/>
              <a:t>Perhaps a phone box… Not a lot more</a:t>
            </a:r>
          </a:p>
          <a:p>
            <a:endParaRPr lang="en-GB" dirty="0"/>
          </a:p>
          <a:p>
            <a:r>
              <a:rPr lang="en-GB" dirty="0" smtClean="0"/>
              <a:t>They are </a:t>
            </a:r>
            <a:r>
              <a:rPr lang="en-GB" dirty="0"/>
              <a:t>a small cluster of houses. It doesn’t have any services such </a:t>
            </a:r>
            <a:r>
              <a:rPr lang="en-GB" dirty="0" smtClean="0"/>
              <a:t>as </a:t>
            </a:r>
            <a:r>
              <a:rPr lang="en-GB" dirty="0"/>
              <a:t>a church, a school.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Hamlet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73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Village shop, Church, Post Office = Small</a:t>
            </a:r>
          </a:p>
          <a:p>
            <a:r>
              <a:rPr lang="en-GB" dirty="0" smtClean="0"/>
              <a:t>Village Hall, Small supermarket, Health Centre &amp; a café = Large</a:t>
            </a:r>
          </a:p>
          <a:p>
            <a:endParaRPr lang="en-GB" dirty="0"/>
          </a:p>
          <a:p>
            <a:r>
              <a:rPr lang="en-GB" dirty="0" smtClean="0"/>
              <a:t>A place </a:t>
            </a:r>
            <a:r>
              <a:rPr lang="en-GB" dirty="0"/>
              <a:t>that is usually large enough to have a church, a primary school, and a shop.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village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8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Library, clothes shop, shoe shop, bank, restaurant, hotel = Small Town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Shopping Centre, Secondary School, College, Cinema, Theatre, Sports centre, Museum = Large Town</a:t>
            </a:r>
          </a:p>
          <a:p>
            <a:endParaRPr lang="en-GB" dirty="0"/>
          </a:p>
          <a:p>
            <a:r>
              <a:rPr lang="en-GB" dirty="0"/>
              <a:t>I</a:t>
            </a:r>
            <a:r>
              <a:rPr lang="en-GB" dirty="0" smtClean="0"/>
              <a:t>s </a:t>
            </a:r>
            <a:r>
              <a:rPr lang="en-GB" dirty="0"/>
              <a:t>a settlement large enough to have at least one secondary school. It is likely to have bus and railway stations, leisure centre, a hospital and its own town hall.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town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1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Department Store, Cathedral, University, Football Stadium, Airport</a:t>
            </a:r>
          </a:p>
          <a:p>
            <a:endParaRPr lang="en-GB" dirty="0"/>
          </a:p>
          <a:p>
            <a:r>
              <a:rPr lang="en-GB" dirty="0" smtClean="0"/>
              <a:t>Is </a:t>
            </a:r>
            <a:r>
              <a:rPr lang="en-GB" dirty="0"/>
              <a:t>a very large settlement, with excellent road and rail links. It probably has a cathedral and a university, as well as many shops selling luxury goods such as jewellery and expensive clothes.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4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772816"/>
            <a:ext cx="8407893" cy="4407408"/>
          </a:xfrm>
        </p:spPr>
        <p:txBody>
          <a:bodyPr/>
          <a:lstStyle/>
          <a:p>
            <a:r>
              <a:rPr lang="en-GB" dirty="0" smtClean="0"/>
              <a:t>Is </a:t>
            </a:r>
            <a:r>
              <a:rPr lang="en-GB" dirty="0"/>
              <a:t>a huge built-up area that has many millions of people. It is likely to have several universities, a regional shopping centre and an international airport.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Capital city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40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1217142" y="2751573"/>
            <a:ext cx="6339016" cy="2582562"/>
          </a:xfrm>
          <a:custGeom>
            <a:avLst/>
            <a:gdLst>
              <a:gd name="connsiteX0" fmla="*/ 0 w 6339016"/>
              <a:gd name="connsiteY0" fmla="*/ 0 h 2582562"/>
              <a:gd name="connsiteX1" fmla="*/ 1396313 w 6339016"/>
              <a:gd name="connsiteY1" fmla="*/ 1087394 h 2582562"/>
              <a:gd name="connsiteX2" fmla="*/ 4399005 w 6339016"/>
              <a:gd name="connsiteY2" fmla="*/ 1334529 h 2582562"/>
              <a:gd name="connsiteX3" fmla="*/ 6339016 w 6339016"/>
              <a:gd name="connsiteY3" fmla="*/ 2570205 h 2582562"/>
              <a:gd name="connsiteX4" fmla="*/ 6339016 w 6339016"/>
              <a:gd name="connsiteY4" fmla="*/ 2570205 h 2582562"/>
              <a:gd name="connsiteX5" fmla="*/ 6339016 w 6339016"/>
              <a:gd name="connsiteY5" fmla="*/ 2582562 h 258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39016" h="2582562">
                <a:moveTo>
                  <a:pt x="0" y="0"/>
                </a:moveTo>
                <a:cubicBezTo>
                  <a:pt x="331573" y="432486"/>
                  <a:pt x="663146" y="864973"/>
                  <a:pt x="1396313" y="1087394"/>
                </a:cubicBezTo>
                <a:cubicBezTo>
                  <a:pt x="2129480" y="1309815"/>
                  <a:pt x="3575221" y="1087394"/>
                  <a:pt x="4399005" y="1334529"/>
                </a:cubicBezTo>
                <a:cubicBezTo>
                  <a:pt x="5222789" y="1581664"/>
                  <a:pt x="6339016" y="2570205"/>
                  <a:pt x="6339016" y="2570205"/>
                </a:cubicBezTo>
                <a:lnTo>
                  <a:pt x="6339016" y="2570205"/>
                </a:lnTo>
                <a:lnTo>
                  <a:pt x="6339016" y="2582562"/>
                </a:lnTo>
              </a:path>
            </a:pathLst>
          </a:custGeom>
          <a:noFill/>
          <a:ln w="203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 rot="2218543">
            <a:off x="1353771" y="3696524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 rot="1128800">
            <a:off x="2403178" y="2923819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213431" y="3063154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 rot="207669">
            <a:off x="4062614" y="3063153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 rot="207669">
            <a:off x="4901029" y="3142851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 rot="1274178">
            <a:off x="5743100" y="3343222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 rot="2057034">
            <a:off x="6559618" y="3762625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 rot="2484770">
            <a:off x="7287726" y="4304198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 rot="2484770">
            <a:off x="6373009" y="4913956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 rot="1864006">
            <a:off x="5647354" y="4517179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 rot="613520">
            <a:off x="4826169" y="4212890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 rot="21417836">
            <a:off x="3964861" y="4182625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 rot="186271">
            <a:off x="3196722" y="4153718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 rot="452481">
            <a:off x="2239142" y="4072406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305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ierarch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" t="8594" r="6268" b="33582"/>
          <a:stretch>
            <a:fillRect/>
          </a:stretch>
        </p:blipFill>
        <p:spPr>
          <a:xfrm>
            <a:off x="755576" y="260648"/>
            <a:ext cx="7008770" cy="639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3558634"/>
            <a:ext cx="158417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31268" y="4481964"/>
            <a:ext cx="158417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3717032"/>
            <a:ext cx="158417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5735717"/>
            <a:ext cx="15841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963741" y="5888414"/>
            <a:ext cx="158417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062042" y="2060848"/>
            <a:ext cx="158417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38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You’ve just visited the following places. </a:t>
            </a:r>
          </a:p>
          <a:p>
            <a:endParaRPr lang="en-GB" dirty="0"/>
          </a:p>
          <a:p>
            <a:r>
              <a:rPr lang="en-GB" dirty="0" smtClean="0"/>
              <a:t>Hamlet, Village, Town, City and a Capital.</a:t>
            </a:r>
          </a:p>
          <a:p>
            <a:endParaRPr lang="en-GB" dirty="0"/>
          </a:p>
          <a:p>
            <a:r>
              <a:rPr lang="en-GB" dirty="0" smtClean="0"/>
              <a:t>Describe what you saw in each of the places.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What were the differences?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450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17142" y="2751573"/>
            <a:ext cx="6339016" cy="2582562"/>
          </a:xfrm>
          <a:custGeom>
            <a:avLst/>
            <a:gdLst>
              <a:gd name="connsiteX0" fmla="*/ 0 w 6339016"/>
              <a:gd name="connsiteY0" fmla="*/ 0 h 2582562"/>
              <a:gd name="connsiteX1" fmla="*/ 1396313 w 6339016"/>
              <a:gd name="connsiteY1" fmla="*/ 1087394 h 2582562"/>
              <a:gd name="connsiteX2" fmla="*/ 4399005 w 6339016"/>
              <a:gd name="connsiteY2" fmla="*/ 1334529 h 2582562"/>
              <a:gd name="connsiteX3" fmla="*/ 6339016 w 6339016"/>
              <a:gd name="connsiteY3" fmla="*/ 2570205 h 2582562"/>
              <a:gd name="connsiteX4" fmla="*/ 6339016 w 6339016"/>
              <a:gd name="connsiteY4" fmla="*/ 2570205 h 2582562"/>
              <a:gd name="connsiteX5" fmla="*/ 6339016 w 6339016"/>
              <a:gd name="connsiteY5" fmla="*/ 2582562 h 258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39016" h="2582562">
                <a:moveTo>
                  <a:pt x="0" y="0"/>
                </a:moveTo>
                <a:cubicBezTo>
                  <a:pt x="331573" y="432486"/>
                  <a:pt x="663146" y="864973"/>
                  <a:pt x="1396313" y="1087394"/>
                </a:cubicBezTo>
                <a:cubicBezTo>
                  <a:pt x="2129480" y="1309815"/>
                  <a:pt x="3575221" y="1087394"/>
                  <a:pt x="4399005" y="1334529"/>
                </a:cubicBezTo>
                <a:cubicBezTo>
                  <a:pt x="5222789" y="1581664"/>
                  <a:pt x="6339016" y="2570205"/>
                  <a:pt x="6339016" y="2570205"/>
                </a:cubicBezTo>
                <a:lnTo>
                  <a:pt x="6339016" y="2570205"/>
                </a:lnTo>
                <a:lnTo>
                  <a:pt x="6339016" y="2582562"/>
                </a:lnTo>
              </a:path>
            </a:pathLst>
          </a:custGeom>
          <a:noFill/>
          <a:ln w="203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 rot="1128800">
            <a:off x="1963615" y="2512598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 rot="21409402">
            <a:off x="8043561" y="2025935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 rot="1934563">
            <a:off x="893105" y="5604417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027336" y="5010099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54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907704" y="4077072"/>
            <a:ext cx="5328592" cy="0"/>
          </a:xfrm>
          <a:prstGeom prst="line">
            <a:avLst/>
          </a:prstGeom>
          <a:ln w="1809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355976" y="2204864"/>
            <a:ext cx="0" cy="3744416"/>
          </a:xfrm>
          <a:prstGeom prst="line">
            <a:avLst/>
          </a:prstGeom>
          <a:ln w="1809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748201" y="3507538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229959" y="3507538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760996" y="2850703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 rot="5400000">
            <a:off x="5052947" y="3511060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 rot="5400000">
            <a:off x="4526254" y="3507538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 rot="5400000">
            <a:off x="4526254" y="2843727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760996" y="4876579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059832" y="4282531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739671" y="4292215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550001" y="4292215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526254" y="4828007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118052" y="4282531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4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0"/>
            <a:ext cx="7921625" cy="6934200"/>
          </a:xfrm>
          <a:noFill/>
        </p:spPr>
      </p:pic>
    </p:spTree>
    <p:extLst>
      <p:ext uri="{BB962C8B-B14F-4D97-AF65-F5344CB8AC3E}">
        <p14:creationId xmlns:p14="http://schemas.microsoft.com/office/powerpoint/2010/main" val="21906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0"/>
            <a:ext cx="7848600" cy="6870700"/>
          </a:xfrm>
          <a:noFill/>
        </p:spPr>
      </p:pic>
    </p:spTree>
    <p:extLst>
      <p:ext uri="{BB962C8B-B14F-4D97-AF65-F5344CB8AC3E}">
        <p14:creationId xmlns:p14="http://schemas.microsoft.com/office/powerpoint/2010/main" val="191309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0"/>
            <a:ext cx="7921625" cy="6934200"/>
          </a:xfrm>
          <a:noFill/>
        </p:spPr>
      </p:pic>
    </p:spTree>
    <p:extLst>
      <p:ext uri="{BB962C8B-B14F-4D97-AF65-F5344CB8AC3E}">
        <p14:creationId xmlns:p14="http://schemas.microsoft.com/office/powerpoint/2010/main" val="386578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0"/>
            <a:ext cx="7921625" cy="6934200"/>
          </a:xfrm>
          <a:noFill/>
        </p:spPr>
      </p:pic>
    </p:spTree>
    <p:extLst>
      <p:ext uri="{BB962C8B-B14F-4D97-AF65-F5344CB8AC3E}">
        <p14:creationId xmlns:p14="http://schemas.microsoft.com/office/powerpoint/2010/main" val="15524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0"/>
            <a:ext cx="7848600" cy="6870700"/>
          </a:xfrm>
          <a:noFill/>
        </p:spPr>
      </p:pic>
    </p:spTree>
    <p:extLst>
      <p:ext uri="{BB962C8B-B14F-4D97-AF65-F5344CB8AC3E}">
        <p14:creationId xmlns:p14="http://schemas.microsoft.com/office/powerpoint/2010/main" val="42005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ustom 1">
      <a:majorFont>
        <a:latin typeface="Impact"/>
        <a:ea typeface=""/>
        <a:cs typeface=""/>
      </a:majorFont>
      <a:minorFont>
        <a:latin typeface="Candara"/>
        <a:ea typeface=""/>
        <a:cs typeface="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356</TotalTime>
  <Words>382</Words>
  <Application>Microsoft Office PowerPoint</Application>
  <PresentationFormat>On-screen Show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Grid</vt:lpstr>
      <vt:lpstr>Remember the different shapes?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WALT: What is Settlement Hierarchy?</vt:lpstr>
      <vt:lpstr>PowerPoint Presentation</vt:lpstr>
      <vt:lpstr>PowerPoint Presentation</vt:lpstr>
      <vt:lpstr>Task - </vt:lpstr>
      <vt:lpstr>Hamlet</vt:lpstr>
      <vt:lpstr>village</vt:lpstr>
      <vt:lpstr>town</vt:lpstr>
      <vt:lpstr>cities</vt:lpstr>
      <vt:lpstr>Capital city</vt:lpstr>
      <vt:lpstr>PowerPoint Presentation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CJW</dc:creator>
  <cp:lastModifiedBy>CJW</cp:lastModifiedBy>
  <cp:revision>11</cp:revision>
  <dcterms:created xsi:type="dcterms:W3CDTF">2014-01-26T10:55:25Z</dcterms:created>
  <dcterms:modified xsi:type="dcterms:W3CDTF">2014-01-26T16:54:00Z</dcterms:modified>
</cp:coreProperties>
</file>